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36" r:id="rId2"/>
    <p:sldId id="449" r:id="rId3"/>
    <p:sldId id="450" r:id="rId4"/>
    <p:sldId id="433" r:id="rId5"/>
    <p:sldId id="376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4" r:id="rId15"/>
    <p:sldId id="457" r:id="rId16"/>
    <p:sldId id="454" r:id="rId17"/>
    <p:sldId id="456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59A535"/>
    <a:srgbClr val="355AA5"/>
    <a:srgbClr val="839FD7"/>
    <a:srgbClr val="A6DA00"/>
    <a:srgbClr val="FF6600"/>
    <a:srgbClr val="FF3300"/>
    <a:srgbClr val="49904D"/>
    <a:srgbClr val="0066FF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4660"/>
  </p:normalViewPr>
  <p:slideViewPr>
    <p:cSldViewPr>
      <p:cViewPr varScale="1">
        <p:scale>
          <a:sx n="104" d="100"/>
          <a:sy n="104" d="100"/>
        </p:scale>
        <p:origin x="16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bras\Desktop\Poizvedbe\Poizvedbe%202026\Januar%202026\predstavitev%20Trg%20del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bras\Desktop\Poizvedbe\Poizvedbe%202026\Januar%202026\predstavitev%20Trg%20del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2'!$A$13</c:f>
              <c:strCache>
                <c:ptCount val="1"/>
                <c:pt idx="0">
                  <c:v>nedoločen čas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'slide 2'!$B$13:$G$13</c:f>
              <c:numCache>
                <c:formatCode>#,##0.0</c:formatCode>
                <c:ptCount val="6"/>
                <c:pt idx="0">
                  <c:v>28.620139355198788</c:v>
                </c:pt>
                <c:pt idx="1">
                  <c:v>31.520910843157466</c:v>
                </c:pt>
                <c:pt idx="2">
                  <c:v>34.278524270039057</c:v>
                </c:pt>
                <c:pt idx="3">
                  <c:v>36.829737235633417</c:v>
                </c:pt>
                <c:pt idx="4">
                  <c:v>38.514080211457333</c:v>
                </c:pt>
                <c:pt idx="5">
                  <c:v>37.14814595231978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8-4E03-990E-98D6CF1A5F59}"/>
            </c:ext>
          </c:extLst>
        </c:ser>
        <c:ser>
          <c:idx val="1"/>
          <c:order val="1"/>
          <c:tx>
            <c:strRef>
              <c:f>'slide 2'!$A$14</c:f>
              <c:strCache>
                <c:ptCount val="1"/>
                <c:pt idx="0">
                  <c:v>določen čas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'slide 2'!$B$14:$G$14</c:f>
              <c:numCache>
                <c:formatCode>#,##0.0</c:formatCode>
                <c:ptCount val="6"/>
                <c:pt idx="0">
                  <c:v>71.379860644801212</c:v>
                </c:pt>
                <c:pt idx="1">
                  <c:v>68.479089156842534</c:v>
                </c:pt>
                <c:pt idx="2">
                  <c:v>65.721475729960943</c:v>
                </c:pt>
                <c:pt idx="3">
                  <c:v>63.170262764366591</c:v>
                </c:pt>
                <c:pt idx="4">
                  <c:v>61.485919788542674</c:v>
                </c:pt>
                <c:pt idx="5">
                  <c:v>62.85185404768022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8-4E03-990E-98D6CF1A5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4520192"/>
        <c:axId val="444520520"/>
      </c:barChart>
      <c:catAx>
        <c:axId val="4445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520"/>
        <c:crosses val="autoZero"/>
        <c:auto val="1"/>
        <c:lblAlgn val="ctr"/>
        <c:lblOffset val="100"/>
        <c:noMultiLvlLbl val="0"/>
      </c:catAx>
      <c:valAx>
        <c:axId val="444520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10'!$A$38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10'!$B$37:$L$37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  <c:extLst/>
            </c:strRef>
          </c:cat>
          <c:val>
            <c:numRef>
              <c:f>'slide 10'!$B$38:$L$38</c:f>
              <c:numCache>
                <c:formatCode>0.0</c:formatCode>
                <c:ptCount val="6"/>
                <c:pt idx="0">
                  <c:v>79</c:v>
                </c:pt>
                <c:pt idx="1">
                  <c:v>80.8</c:v>
                </c:pt>
                <c:pt idx="2">
                  <c:v>82</c:v>
                </c:pt>
                <c:pt idx="3">
                  <c:v>84.4</c:v>
                </c:pt>
                <c:pt idx="4">
                  <c:v>83.8</c:v>
                </c:pt>
                <c:pt idx="5">
                  <c:v>83.3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459-4B5B-B5B8-A51BAF556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32343496"/>
        <c:axId val="632341856"/>
      </c:barChart>
      <c:catAx>
        <c:axId val="63234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1856"/>
        <c:crosses val="autoZero"/>
        <c:auto val="1"/>
        <c:lblAlgn val="ctr"/>
        <c:lblOffset val="100"/>
        <c:noMultiLvlLbl val="0"/>
      </c:catAx>
      <c:valAx>
        <c:axId val="632341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4F-47AF-ACF0-1BE138D38EFC}"/>
              </c:ext>
            </c:extLst>
          </c:dPt>
          <c:dPt>
            <c:idx val="5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4F-47AF-ACF0-1BE138D38EF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4F-47AF-ACF0-1BE138D38EFC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4F-47AF-ACF0-1BE138D38EFC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4F-47AF-ACF0-1BE138D38E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11'!$A$12:$A$39</c:f>
              <c:strCache>
                <c:ptCount val="28"/>
                <c:pt idx="0">
                  <c:v>MT</c:v>
                </c:pt>
                <c:pt idx="1">
                  <c:v>NL</c:v>
                </c:pt>
                <c:pt idx="2">
                  <c:v>LT</c:v>
                </c:pt>
                <c:pt idx="3">
                  <c:v>PL</c:v>
                </c:pt>
                <c:pt idx="4">
                  <c:v>PT</c:v>
                </c:pt>
                <c:pt idx="5">
                  <c:v>SI</c:v>
                </c:pt>
                <c:pt idx="6">
                  <c:v>IE</c:v>
                </c:pt>
                <c:pt idx="7">
                  <c:v>CY</c:v>
                </c:pt>
                <c:pt idx="8">
                  <c:v>EE</c:v>
                </c:pt>
                <c:pt idx="9">
                  <c:v>DE</c:v>
                </c:pt>
                <c:pt idx="10">
                  <c:v>AT</c:v>
                </c:pt>
                <c:pt idx="11">
                  <c:v>LV</c:v>
                </c:pt>
                <c:pt idx="12">
                  <c:v>HU</c:v>
                </c:pt>
                <c:pt idx="13">
                  <c:v>CZ</c:v>
                </c:pt>
                <c:pt idx="14">
                  <c:v>FR</c:v>
                </c:pt>
                <c:pt idx="15">
                  <c:v>LU</c:v>
                </c:pt>
                <c:pt idx="16">
                  <c:v>DK</c:v>
                </c:pt>
                <c:pt idx="17">
                  <c:v>EU 27</c:v>
                </c:pt>
                <c:pt idx="18">
                  <c:v>SE</c:v>
                </c:pt>
                <c:pt idx="19">
                  <c:v>HR</c:v>
                </c:pt>
                <c:pt idx="20">
                  <c:v>BG</c:v>
                </c:pt>
                <c:pt idx="21">
                  <c:v>SK</c:v>
                </c:pt>
                <c:pt idx="22">
                  <c:v>BE</c:v>
                </c:pt>
                <c:pt idx="23">
                  <c:v>FI</c:v>
                </c:pt>
                <c:pt idx="24">
                  <c:v>RO</c:v>
                </c:pt>
                <c:pt idx="25">
                  <c:v>ES</c:v>
                </c:pt>
                <c:pt idx="26">
                  <c:v>EL</c:v>
                </c:pt>
                <c:pt idx="27">
                  <c:v>IT</c:v>
                </c:pt>
              </c:strCache>
            </c:strRef>
          </c:cat>
          <c:val>
            <c:numRef>
              <c:f>'slide 11'!$B$12:$B$39</c:f>
              <c:numCache>
                <c:formatCode>#,##0.0</c:formatCode>
                <c:ptCount val="28"/>
                <c:pt idx="0">
                  <c:v>89.1</c:v>
                </c:pt>
                <c:pt idx="1">
                  <c:v>88.1</c:v>
                </c:pt>
                <c:pt idx="2">
                  <c:v>85.8</c:v>
                </c:pt>
                <c:pt idx="3">
                  <c:v>85</c:v>
                </c:pt>
                <c:pt idx="4">
                  <c:v>83.5</c:v>
                </c:pt>
                <c:pt idx="5">
                  <c:v>83.3</c:v>
                </c:pt>
                <c:pt idx="6">
                  <c:v>82.7</c:v>
                </c:pt>
                <c:pt idx="7">
                  <c:v>81.5</c:v>
                </c:pt>
                <c:pt idx="8">
                  <c:v>81.400000000000006</c:v>
                </c:pt>
                <c:pt idx="9">
                  <c:v>81.3</c:v>
                </c:pt>
                <c:pt idx="10">
                  <c:v>81.3</c:v>
                </c:pt>
                <c:pt idx="11">
                  <c:v>81.2</c:v>
                </c:pt>
                <c:pt idx="12">
                  <c:v>81</c:v>
                </c:pt>
                <c:pt idx="13">
                  <c:v>79.7</c:v>
                </c:pt>
                <c:pt idx="14">
                  <c:v>78.7</c:v>
                </c:pt>
                <c:pt idx="15">
                  <c:v>78.599999999999994</c:v>
                </c:pt>
                <c:pt idx="16">
                  <c:v>78.3</c:v>
                </c:pt>
                <c:pt idx="17">
                  <c:v>77.3</c:v>
                </c:pt>
                <c:pt idx="18">
                  <c:v>77.3</c:v>
                </c:pt>
                <c:pt idx="19">
                  <c:v>76.3</c:v>
                </c:pt>
                <c:pt idx="20">
                  <c:v>75.7</c:v>
                </c:pt>
                <c:pt idx="21">
                  <c:v>75.400000000000006</c:v>
                </c:pt>
                <c:pt idx="22">
                  <c:v>74.099999999999994</c:v>
                </c:pt>
                <c:pt idx="23">
                  <c:v>74.099999999999994</c:v>
                </c:pt>
                <c:pt idx="24">
                  <c:v>73.400000000000006</c:v>
                </c:pt>
                <c:pt idx="25">
                  <c:v>72.2</c:v>
                </c:pt>
                <c:pt idx="26">
                  <c:v>70.099999999999994</c:v>
                </c:pt>
                <c:pt idx="27">
                  <c:v>63.6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11'!#REF!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624F-47AF-ACF0-1BE138D38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2520"/>
        <c:axId val="607692848"/>
        <c:extLst/>
      </c:barChart>
      <c:catAx>
        <c:axId val="60769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2848"/>
        <c:crosses val="autoZero"/>
        <c:auto val="1"/>
        <c:lblAlgn val="ctr"/>
        <c:lblOffset val="100"/>
        <c:noMultiLvlLbl val="0"/>
      </c:catAx>
      <c:valAx>
        <c:axId val="607692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12'!$B$11:$L$11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</c:strRef>
          </c:cat>
          <c:val>
            <c:numRef>
              <c:f>'slide 12'!$B$12:$L$12</c:f>
              <c:numCache>
                <c:formatCode>0.0</c:formatCode>
                <c:ptCount val="6"/>
                <c:pt idx="0">
                  <c:v>9.8000000000000007</c:v>
                </c:pt>
                <c:pt idx="1">
                  <c:v>9.8000000000000007</c:v>
                </c:pt>
                <c:pt idx="2">
                  <c:v>7.7</c:v>
                </c:pt>
                <c:pt idx="3">
                  <c:v>7.7</c:v>
                </c:pt>
                <c:pt idx="4" formatCode="General">
                  <c:v>7.5</c:v>
                </c:pt>
                <c:pt idx="5" formatCode="General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B-4343-A0D9-0C139A299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5056"/>
        <c:axId val="564285384"/>
      </c:barChart>
      <c:catAx>
        <c:axId val="5642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384"/>
        <c:crosses val="autoZero"/>
        <c:auto val="1"/>
        <c:lblAlgn val="ctr"/>
        <c:lblOffset val="100"/>
        <c:noMultiLvlLbl val="0"/>
      </c:catAx>
      <c:valAx>
        <c:axId val="564285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12'!$A$34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12'!$B$33:$M$33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</c:strRef>
          </c:cat>
          <c:val>
            <c:numRef>
              <c:f>'slide 12'!$B$34:$M$34</c:f>
              <c:numCache>
                <c:formatCode>0.0</c:formatCode>
                <c:ptCount val="6"/>
                <c:pt idx="0">
                  <c:v>7.8</c:v>
                </c:pt>
                <c:pt idx="1">
                  <c:v>7.4</c:v>
                </c:pt>
                <c:pt idx="2">
                  <c:v>7.2</c:v>
                </c:pt>
                <c:pt idx="3">
                  <c:v>4</c:v>
                </c:pt>
                <c:pt idx="4">
                  <c:v>4.5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6-4B52-ACCA-D8E20E595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3976904"/>
        <c:axId val="483981496"/>
      </c:barChart>
      <c:catAx>
        <c:axId val="48397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81496"/>
        <c:crosses val="autoZero"/>
        <c:auto val="1"/>
        <c:lblAlgn val="ctr"/>
        <c:lblOffset val="100"/>
        <c:noMultiLvlLbl val="0"/>
      </c:catAx>
      <c:valAx>
        <c:axId val="483981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7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49-496E-B14C-2601AFF674F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49-496E-B14C-2601AFF674F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49-496E-B14C-2601AFF674F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49-496E-B14C-2601AFF674F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49-496E-B14C-2601AFF674F6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49-496E-B14C-2601AFF674F6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49-496E-B14C-2601AFF674F6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49-496E-B14C-2601AFF674F6}"/>
              </c:ext>
            </c:extLst>
          </c:dPt>
          <c:dPt>
            <c:idx val="26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F49-496E-B14C-2601AFF674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13'!$A$12:$A$39</c:f>
              <c:strCache>
                <c:ptCount val="28"/>
                <c:pt idx="0">
                  <c:v>ES</c:v>
                </c:pt>
                <c:pt idx="1">
                  <c:v>EL</c:v>
                </c:pt>
                <c:pt idx="2">
                  <c:v>IT</c:v>
                </c:pt>
                <c:pt idx="3">
                  <c:v>FI</c:v>
                </c:pt>
                <c:pt idx="4">
                  <c:v>EE</c:v>
                </c:pt>
                <c:pt idx="5">
                  <c:v>SE</c:v>
                </c:pt>
                <c:pt idx="6">
                  <c:v>FR</c:v>
                </c:pt>
                <c:pt idx="7">
                  <c:v>PT</c:v>
                </c:pt>
                <c:pt idx="8">
                  <c:v>DK</c:v>
                </c:pt>
                <c:pt idx="9">
                  <c:v>HR</c:v>
                </c:pt>
                <c:pt idx="10">
                  <c:v>LT</c:v>
                </c:pt>
                <c:pt idx="11">
                  <c:v>EU 27</c:v>
                </c:pt>
                <c:pt idx="12">
                  <c:v>SK</c:v>
                </c:pt>
                <c:pt idx="13">
                  <c:v>BE</c:v>
                </c:pt>
                <c:pt idx="14">
                  <c:v>AT</c:v>
                </c:pt>
                <c:pt idx="15">
                  <c:v>LU</c:v>
                </c:pt>
                <c:pt idx="16">
                  <c:v>RO</c:v>
                </c:pt>
                <c:pt idx="17">
                  <c:v>HU</c:v>
                </c:pt>
                <c:pt idx="18">
                  <c:v>CY</c:v>
                </c:pt>
                <c:pt idx="19">
                  <c:v>LV</c:v>
                </c:pt>
                <c:pt idx="20">
                  <c:v>DE</c:v>
                </c:pt>
                <c:pt idx="21">
                  <c:v>IE</c:v>
                </c:pt>
                <c:pt idx="22">
                  <c:v>BG</c:v>
                </c:pt>
                <c:pt idx="23">
                  <c:v>MT</c:v>
                </c:pt>
                <c:pt idx="24">
                  <c:v>NL</c:v>
                </c:pt>
                <c:pt idx="25">
                  <c:v>PL</c:v>
                </c:pt>
                <c:pt idx="26">
                  <c:v>SI</c:v>
                </c:pt>
                <c:pt idx="27">
                  <c:v>CZ</c:v>
                </c:pt>
              </c:strCache>
            </c:strRef>
          </c:cat>
          <c:val>
            <c:numRef>
              <c:f>'slide 13'!$B$12:$B$39</c:f>
              <c:numCache>
                <c:formatCode>#,##0.0</c:formatCode>
                <c:ptCount val="28"/>
                <c:pt idx="0" formatCode="#,##0.##########">
                  <c:v>13.7</c:v>
                </c:pt>
                <c:pt idx="1">
                  <c:v>13.5</c:v>
                </c:pt>
                <c:pt idx="2" formatCode="#,##0.##########">
                  <c:v>11.5</c:v>
                </c:pt>
                <c:pt idx="3" formatCode="#,##0.##########">
                  <c:v>11.3</c:v>
                </c:pt>
                <c:pt idx="4" formatCode="#,##0.##########">
                  <c:v>10.5</c:v>
                </c:pt>
                <c:pt idx="5" formatCode="#,##0.##########">
                  <c:v>10.4</c:v>
                </c:pt>
                <c:pt idx="6" formatCode="#,##0.##########">
                  <c:v>10</c:v>
                </c:pt>
                <c:pt idx="7" formatCode="#,##0.##########">
                  <c:v>9.5</c:v>
                </c:pt>
                <c:pt idx="8">
                  <c:v>9.1</c:v>
                </c:pt>
                <c:pt idx="9" formatCode="#,##0.##########">
                  <c:v>9.1</c:v>
                </c:pt>
                <c:pt idx="10" formatCode="#,##0.##########">
                  <c:v>8.6</c:v>
                </c:pt>
                <c:pt idx="11">
                  <c:v>8.3000000000000007</c:v>
                </c:pt>
                <c:pt idx="12" formatCode="#,##0.##########">
                  <c:v>8.3000000000000007</c:v>
                </c:pt>
                <c:pt idx="13" formatCode="#,##0.##########">
                  <c:v>8.1999999999999993</c:v>
                </c:pt>
                <c:pt idx="14">
                  <c:v>8</c:v>
                </c:pt>
                <c:pt idx="15" formatCode="#,##0.##########">
                  <c:v>7.9</c:v>
                </c:pt>
                <c:pt idx="16">
                  <c:v>7.6</c:v>
                </c:pt>
                <c:pt idx="17" formatCode="#,##0.##########">
                  <c:v>6.6</c:v>
                </c:pt>
                <c:pt idx="18" formatCode="#,##0.##########">
                  <c:v>6.5</c:v>
                </c:pt>
                <c:pt idx="19" formatCode="#,##0.##########">
                  <c:v>6.2</c:v>
                </c:pt>
                <c:pt idx="20" formatCode="#,##0.##########">
                  <c:v>5.7</c:v>
                </c:pt>
                <c:pt idx="21" formatCode="#,##0.##########">
                  <c:v>5.5</c:v>
                </c:pt>
                <c:pt idx="22">
                  <c:v>4.5</c:v>
                </c:pt>
                <c:pt idx="23">
                  <c:v>4.0999999999999996</c:v>
                </c:pt>
                <c:pt idx="24" formatCode="#,##0.##########">
                  <c:v>4</c:v>
                </c:pt>
                <c:pt idx="25" formatCode="#,##0.##########">
                  <c:v>3.8</c:v>
                </c:pt>
                <c:pt idx="26" formatCode="#,##0.##########">
                  <c:v>3.6</c:v>
                </c:pt>
                <c:pt idx="27" formatCode="#,##0.##########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F49-496E-B14C-2601AFF67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8683048"/>
        <c:axId val="478679112"/>
        <c:extLst/>
      </c:barChart>
      <c:catAx>
        <c:axId val="4786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79112"/>
        <c:crosses val="autoZero"/>
        <c:auto val="1"/>
        <c:lblAlgn val="ctr"/>
        <c:lblOffset val="100"/>
        <c:noMultiLvlLbl val="0"/>
      </c:catAx>
      <c:valAx>
        <c:axId val="478679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8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2015</c:v>
                </c:pt>
                <c:pt idx="1">
                  <c:v>dec. 2025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6690</c:v>
                </c:pt>
                <c:pt idx="1">
                  <c:v>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0-4583-B0BD-5739BA3DCA0F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2015</c:v>
                </c:pt>
                <c:pt idx="1">
                  <c:v>dec. 2025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4810</c:v>
                </c:pt>
                <c:pt idx="1">
                  <c:v>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0-4583-B0BD-5739BA3DCA0F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2015</c:v>
                </c:pt>
                <c:pt idx="1">
                  <c:v>dec. 2025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9869</c:v>
                </c:pt>
                <c:pt idx="1">
                  <c:v>2738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80-4583-B0BD-5739BA3DCA0F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2015</c:v>
                </c:pt>
                <c:pt idx="1">
                  <c:v>dec. 2025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5569</c:v>
                </c:pt>
                <c:pt idx="1">
                  <c:v>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80-4583-B0BD-5739BA3DC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F9-4CCB-AD4E-1D967E349D10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F9-4CCB-AD4E-1D967E349D10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F9-4CCB-AD4E-1D967E349D10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F9-4CCB-AD4E-1D967E349D10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FF9-4CCB-AD4E-1D967E349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2017</c:v>
                </c:pt>
                <c:pt idx="1">
                  <c:v>dec. 2018</c:v>
                </c:pt>
                <c:pt idx="2">
                  <c:v>dec. 2019</c:v>
                </c:pt>
                <c:pt idx="3">
                  <c:v>dec. 2020</c:v>
                </c:pt>
                <c:pt idx="4">
                  <c:v>dec. 2021</c:v>
                </c:pt>
                <c:pt idx="5">
                  <c:v>dec. 2022</c:v>
                </c:pt>
                <c:pt idx="6">
                  <c:v>dec. 2023</c:v>
                </c:pt>
                <c:pt idx="7">
                  <c:v>dec. 2024</c:v>
                </c:pt>
                <c:pt idx="8">
                  <c:v>dec. 2025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7097</c:v>
                </c:pt>
                <c:pt idx="1">
                  <c:v>6992</c:v>
                </c:pt>
                <c:pt idx="2">
                  <c:v>7012</c:v>
                </c:pt>
                <c:pt idx="3">
                  <c:v>8486</c:v>
                </c:pt>
                <c:pt idx="4">
                  <c:v>6162</c:v>
                </c:pt>
                <c:pt idx="5">
                  <c:v>5057</c:v>
                </c:pt>
                <c:pt idx="6">
                  <c:v>4929</c:v>
                </c:pt>
                <c:pt idx="7">
                  <c:v>5071</c:v>
                </c:pt>
                <c:pt idx="8">
                  <c:v>5812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F9-4CCB-AD4E-1D967E349D10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2017</c:v>
                </c:pt>
                <c:pt idx="1">
                  <c:v>dec. 2018</c:v>
                </c:pt>
                <c:pt idx="2">
                  <c:v>dec. 2019</c:v>
                </c:pt>
                <c:pt idx="3">
                  <c:v>dec. 2020</c:v>
                </c:pt>
                <c:pt idx="4">
                  <c:v>dec. 2021</c:v>
                </c:pt>
                <c:pt idx="5">
                  <c:v>dec. 2022</c:v>
                </c:pt>
                <c:pt idx="6">
                  <c:v>dec. 2023</c:v>
                </c:pt>
                <c:pt idx="7">
                  <c:v>dec. 2024</c:v>
                </c:pt>
                <c:pt idx="8">
                  <c:v>dec. 2025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16968</c:v>
                </c:pt>
                <c:pt idx="1">
                  <c:v>15924</c:v>
                </c:pt>
                <c:pt idx="2">
                  <c:v>15169</c:v>
                </c:pt>
                <c:pt idx="3">
                  <c:v>18336</c:v>
                </c:pt>
                <c:pt idx="4">
                  <c:v>12749</c:v>
                </c:pt>
                <c:pt idx="5">
                  <c:v>10429</c:v>
                </c:pt>
                <c:pt idx="6">
                  <c:v>9852</c:v>
                </c:pt>
                <c:pt idx="7">
                  <c:v>10004</c:v>
                </c:pt>
                <c:pt idx="8">
                  <c:v>10944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F9-4CCB-AD4E-1D967E349D10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2017</c:v>
                </c:pt>
                <c:pt idx="1">
                  <c:v>dec. 2018</c:v>
                </c:pt>
                <c:pt idx="2">
                  <c:v>dec. 2019</c:v>
                </c:pt>
                <c:pt idx="3">
                  <c:v>dec. 2020</c:v>
                </c:pt>
                <c:pt idx="4">
                  <c:v>dec. 2021</c:v>
                </c:pt>
                <c:pt idx="5">
                  <c:v>dec. 2022</c:v>
                </c:pt>
                <c:pt idx="6">
                  <c:v>dec. 2023</c:v>
                </c:pt>
                <c:pt idx="7">
                  <c:v>dec. 2024</c:v>
                </c:pt>
                <c:pt idx="8">
                  <c:v>dec. 2025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85060</c:v>
                </c:pt>
                <c:pt idx="1">
                  <c:v>78534</c:v>
                </c:pt>
                <c:pt idx="2">
                  <c:v>75292</c:v>
                </c:pt>
                <c:pt idx="3">
                  <c:v>87283</c:v>
                </c:pt>
                <c:pt idx="4">
                  <c:v>65969</c:v>
                </c:pt>
                <c:pt idx="5">
                  <c:v>53181</c:v>
                </c:pt>
                <c:pt idx="6">
                  <c:v>48353</c:v>
                </c:pt>
                <c:pt idx="7">
                  <c:v>47038</c:v>
                </c:pt>
                <c:pt idx="8">
                  <c:v>47177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F9-4CCB-AD4E-1D967E349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6'!$B$11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6'!$C$10:$N$10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</c:strRef>
          </c:cat>
          <c:val>
            <c:numRef>
              <c:f>'slide 6'!$C$11:$N$11</c:f>
              <c:numCache>
                <c:formatCode>0.0</c:formatCode>
                <c:ptCount val="6"/>
                <c:pt idx="0">
                  <c:v>30.1</c:v>
                </c:pt>
                <c:pt idx="1">
                  <c:v>32.200000000000003</c:v>
                </c:pt>
                <c:pt idx="2">
                  <c:v>34.700000000000003</c:v>
                </c:pt>
                <c:pt idx="3">
                  <c:v>35.200000000000003</c:v>
                </c:pt>
                <c:pt idx="4">
                  <c:v>34.799999999999997</c:v>
                </c:pt>
                <c:pt idx="5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9-4C44-BC9B-780552EA9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490607528"/>
        <c:axId val="490608184"/>
      </c:barChart>
      <c:catAx>
        <c:axId val="4906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8184"/>
        <c:crosses val="autoZero"/>
        <c:auto val="1"/>
        <c:lblAlgn val="ctr"/>
        <c:lblOffset val="100"/>
        <c:noMultiLvlLbl val="0"/>
      </c:catAx>
      <c:valAx>
        <c:axId val="490608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6'!$B$34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6'!$C$33:$N$33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</c:strRef>
          </c:cat>
          <c:val>
            <c:numRef>
              <c:f>'slide 6'!$C$34:$N$34</c:f>
              <c:numCache>
                <c:formatCode>0.0</c:formatCode>
                <c:ptCount val="6"/>
                <c:pt idx="0">
                  <c:v>23.3</c:v>
                </c:pt>
                <c:pt idx="1">
                  <c:v>27.1</c:v>
                </c:pt>
                <c:pt idx="2">
                  <c:v>29.9</c:v>
                </c:pt>
                <c:pt idx="3">
                  <c:v>31.5</c:v>
                </c:pt>
                <c:pt idx="4">
                  <c:v>30.1</c:v>
                </c:pt>
                <c:pt idx="5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5-4FB1-A32F-1D4D8C8AE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3381128"/>
        <c:axId val="563381784"/>
      </c:barChart>
      <c:catAx>
        <c:axId val="56338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784"/>
        <c:crosses val="autoZero"/>
        <c:auto val="1"/>
        <c:lblAlgn val="ctr"/>
        <c:lblOffset val="100"/>
        <c:noMultiLvlLbl val="0"/>
      </c:catAx>
      <c:valAx>
        <c:axId val="563381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1B-48FE-94B5-65D6C6EBF0C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1B-48FE-94B5-65D6C6EBF0C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1B-48FE-94B5-65D6C6EBF0C4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1B-48FE-94B5-65D6C6EBF0C4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1B-48FE-94B5-65D6C6EBF0C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1B-48FE-94B5-65D6C6EBF0C4}"/>
              </c:ext>
            </c:extLst>
          </c:dPt>
          <c:dPt>
            <c:idx val="13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1B-48FE-94B5-65D6C6EBF0C4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1B-48FE-94B5-65D6C6EBF0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NL</c:v>
                </c:pt>
                <c:pt idx="1">
                  <c:v>DK</c:v>
                </c:pt>
                <c:pt idx="2">
                  <c:v>DE</c:v>
                </c:pt>
                <c:pt idx="3">
                  <c:v>AT</c:v>
                </c:pt>
                <c:pt idx="4">
                  <c:v>MT</c:v>
                </c:pt>
                <c:pt idx="5">
                  <c:v>IE</c:v>
                </c:pt>
                <c:pt idx="6">
                  <c:v>FI</c:v>
                </c:pt>
                <c:pt idx="7">
                  <c:v>SE</c:v>
                </c:pt>
                <c:pt idx="8">
                  <c:v>FR</c:v>
                </c:pt>
                <c:pt idx="9">
                  <c:v>EU 27</c:v>
                </c:pt>
                <c:pt idx="10">
                  <c:v>CY</c:v>
                </c:pt>
                <c:pt idx="11">
                  <c:v>EE</c:v>
                </c:pt>
                <c:pt idx="12">
                  <c:v>LV</c:v>
                </c:pt>
                <c:pt idx="13">
                  <c:v>SI</c:v>
                </c:pt>
                <c:pt idx="14">
                  <c:v>BE</c:v>
                </c:pt>
                <c:pt idx="15">
                  <c:v>LT</c:v>
                </c:pt>
                <c:pt idx="16">
                  <c:v>PT</c:v>
                </c:pt>
                <c:pt idx="17">
                  <c:v>LU</c:v>
                </c:pt>
                <c:pt idx="18">
                  <c:v>PL</c:v>
                </c:pt>
                <c:pt idx="19">
                  <c:v>HU</c:v>
                </c:pt>
                <c:pt idx="20">
                  <c:v>ES</c:v>
                </c:pt>
                <c:pt idx="21">
                  <c:v>CZ</c:v>
                </c:pt>
                <c:pt idx="22">
                  <c:v>HR</c:v>
                </c:pt>
                <c:pt idx="23">
                  <c:v>SK</c:v>
                </c:pt>
                <c:pt idx="24">
                  <c:v>EL</c:v>
                </c:pt>
                <c:pt idx="25">
                  <c:v>RO</c:v>
                </c:pt>
                <c:pt idx="26">
                  <c:v>IT</c:v>
                </c:pt>
                <c:pt idx="27">
                  <c:v>BG</c:v>
                </c:pt>
              </c:strCache>
            </c:strRef>
          </c:cat>
          <c:val>
            <c:numRef>
              <c:f>'slide 7'!$B$12:$B$39</c:f>
              <c:numCache>
                <c:formatCode>0.0</c:formatCode>
                <c:ptCount val="28"/>
                <c:pt idx="0">
                  <c:v>76.5</c:v>
                </c:pt>
                <c:pt idx="1">
                  <c:v>61.2</c:v>
                </c:pt>
                <c:pt idx="2">
                  <c:v>50.5</c:v>
                </c:pt>
                <c:pt idx="3">
                  <c:v>49.1</c:v>
                </c:pt>
                <c:pt idx="4">
                  <c:v>47.9</c:v>
                </c:pt>
                <c:pt idx="5">
                  <c:v>46.7</c:v>
                </c:pt>
                <c:pt idx="6">
                  <c:v>46.3</c:v>
                </c:pt>
                <c:pt idx="7">
                  <c:v>45.6</c:v>
                </c:pt>
                <c:pt idx="8">
                  <c:v>35.200000000000003</c:v>
                </c:pt>
                <c:pt idx="9">
                  <c:v>34.6</c:v>
                </c:pt>
                <c:pt idx="10">
                  <c:v>33.200000000000003</c:v>
                </c:pt>
                <c:pt idx="11">
                  <c:v>32.299999999999997</c:v>
                </c:pt>
                <c:pt idx="12">
                  <c:v>31.9</c:v>
                </c:pt>
                <c:pt idx="13">
                  <c:v>28.5</c:v>
                </c:pt>
                <c:pt idx="14">
                  <c:v>27.9</c:v>
                </c:pt>
                <c:pt idx="15">
                  <c:v>27.9</c:v>
                </c:pt>
                <c:pt idx="16">
                  <c:v>27.5</c:v>
                </c:pt>
                <c:pt idx="17">
                  <c:v>26.4</c:v>
                </c:pt>
                <c:pt idx="18">
                  <c:v>26.2</c:v>
                </c:pt>
                <c:pt idx="19">
                  <c:v>26</c:v>
                </c:pt>
                <c:pt idx="20">
                  <c:v>25.7</c:v>
                </c:pt>
                <c:pt idx="21">
                  <c:v>24.3</c:v>
                </c:pt>
                <c:pt idx="22">
                  <c:v>23</c:v>
                </c:pt>
                <c:pt idx="23">
                  <c:v>21.8</c:v>
                </c:pt>
                <c:pt idx="24">
                  <c:v>20.5</c:v>
                </c:pt>
                <c:pt idx="25">
                  <c:v>18.7</c:v>
                </c:pt>
                <c:pt idx="26">
                  <c:v>18</c:v>
                </c:pt>
                <c:pt idx="27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1B-48FE-94B5-65D6C6EBF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8'!$B$1:$L$1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</c:strRef>
          </c:cat>
          <c:val>
            <c:numRef>
              <c:f>'slide 8'!$B$2:$L$2</c:f>
              <c:numCache>
                <c:formatCode>0.0</c:formatCode>
                <c:ptCount val="6"/>
                <c:pt idx="0">
                  <c:v>16.8</c:v>
                </c:pt>
                <c:pt idx="1">
                  <c:v>17.5</c:v>
                </c:pt>
                <c:pt idx="2">
                  <c:v>14.4</c:v>
                </c:pt>
                <c:pt idx="3">
                  <c:v>14.3</c:v>
                </c:pt>
                <c:pt idx="4">
                  <c:v>14.7</c:v>
                </c:pt>
                <c:pt idx="5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7-4A3E-BC67-B2A8B2BDD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9408"/>
        <c:axId val="607698096"/>
      </c:barChart>
      <c:catAx>
        <c:axId val="607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8096"/>
        <c:crosses val="autoZero"/>
        <c:auto val="1"/>
        <c:lblAlgn val="ctr"/>
        <c:lblOffset val="100"/>
        <c:noMultiLvlLbl val="0"/>
      </c:catAx>
      <c:valAx>
        <c:axId val="60769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A8-48EC-A868-A3DB5413A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8'!$B$28:$L$28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</c:strRef>
          </c:cat>
          <c:val>
            <c:numRef>
              <c:f>'slide 8'!$B$29:$L$29</c:f>
              <c:numCache>
                <c:formatCode>0.0</c:formatCode>
                <c:ptCount val="6"/>
                <c:pt idx="0">
                  <c:v>15.6</c:v>
                </c:pt>
                <c:pt idx="1">
                  <c:v>14.2</c:v>
                </c:pt>
                <c:pt idx="2">
                  <c:v>12.4</c:v>
                </c:pt>
                <c:pt idx="3">
                  <c:v>10.6</c:v>
                </c:pt>
                <c:pt idx="4">
                  <c:v>10.3</c:v>
                </c:pt>
                <c:pt idx="5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8-48EC-A868-A3DB5413A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7680"/>
        <c:axId val="564284072"/>
      </c:barChart>
      <c:catAx>
        <c:axId val="564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4072"/>
        <c:crosses val="autoZero"/>
        <c:auto val="1"/>
        <c:lblAlgn val="ctr"/>
        <c:lblOffset val="100"/>
        <c:noMultiLvlLbl val="0"/>
      </c:catAx>
      <c:valAx>
        <c:axId val="56428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C0-4F14-8A3E-5CBE271B545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C0-4F14-8A3E-5CBE271B545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C0-4F14-8A3E-5CBE271B545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C0-4F14-8A3E-5CBE271B545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C0-4F14-8A3E-5CBE271B545B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C0-4F14-8A3E-5CBE271B545B}"/>
              </c:ext>
            </c:extLst>
          </c:dPt>
          <c:dPt>
            <c:idx val="21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C0-4F14-8A3E-5CBE271B545B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C0-4F14-8A3E-5CBE271B54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SE</c:v>
                </c:pt>
                <c:pt idx="1">
                  <c:v>FI</c:v>
                </c:pt>
                <c:pt idx="2">
                  <c:v>EE</c:v>
                </c:pt>
                <c:pt idx="3">
                  <c:v>ES</c:v>
                </c:pt>
                <c:pt idx="4">
                  <c:v>RO</c:v>
                </c:pt>
                <c:pt idx="5">
                  <c:v>IT</c:v>
                </c:pt>
                <c:pt idx="6">
                  <c:v>EL</c:v>
                </c:pt>
                <c:pt idx="7">
                  <c:v>LT</c:v>
                </c:pt>
                <c:pt idx="8">
                  <c:v>PT</c:v>
                </c:pt>
                <c:pt idx="9">
                  <c:v>LV</c:v>
                </c:pt>
                <c:pt idx="10">
                  <c:v>FR</c:v>
                </c:pt>
                <c:pt idx="11">
                  <c:v>LU</c:v>
                </c:pt>
                <c:pt idx="12">
                  <c:v>HR</c:v>
                </c:pt>
                <c:pt idx="13">
                  <c:v>CY</c:v>
                </c:pt>
                <c:pt idx="14">
                  <c:v>EU 27</c:v>
                </c:pt>
                <c:pt idx="15">
                  <c:v>BE</c:v>
                </c:pt>
                <c:pt idx="16">
                  <c:v>SK</c:v>
                </c:pt>
                <c:pt idx="17">
                  <c:v>BG</c:v>
                </c:pt>
                <c:pt idx="18">
                  <c:v>HU</c:v>
                </c:pt>
                <c:pt idx="19">
                  <c:v>IE</c:v>
                </c:pt>
                <c:pt idx="20">
                  <c:v>DK</c:v>
                </c:pt>
                <c:pt idx="21">
                  <c:v>SI</c:v>
                </c:pt>
                <c:pt idx="22">
                  <c:v>AT</c:v>
                </c:pt>
                <c:pt idx="23">
                  <c:v>PL</c:v>
                </c:pt>
                <c:pt idx="24">
                  <c:v>CZ</c:v>
                </c:pt>
                <c:pt idx="25">
                  <c:v>MT</c:v>
                </c:pt>
                <c:pt idx="26">
                  <c:v>NL</c:v>
                </c:pt>
                <c:pt idx="27">
                  <c:v>DE</c:v>
                </c:pt>
              </c:strCache>
            </c:strRef>
          </c:cat>
          <c:val>
            <c:numRef>
              <c:f>'slide 9'!$B$2:$B$29</c:f>
              <c:numCache>
                <c:formatCode>#,##0.##########</c:formatCode>
                <c:ptCount val="28"/>
                <c:pt idx="0" formatCode="#,##0.0">
                  <c:v>27.7</c:v>
                </c:pt>
                <c:pt idx="1">
                  <c:v>25.9</c:v>
                </c:pt>
                <c:pt idx="2">
                  <c:v>25.4</c:v>
                </c:pt>
                <c:pt idx="3">
                  <c:v>24.5</c:v>
                </c:pt>
                <c:pt idx="4">
                  <c:v>22.9</c:v>
                </c:pt>
                <c:pt idx="5">
                  <c:v>21.5</c:v>
                </c:pt>
                <c:pt idx="6">
                  <c:v>18.2</c:v>
                </c:pt>
                <c:pt idx="7">
                  <c:v>18.100000000000001</c:v>
                </c:pt>
                <c:pt idx="8">
                  <c:v>18.100000000000001</c:v>
                </c:pt>
                <c:pt idx="9">
                  <c:v>17.899999999999999</c:v>
                </c:pt>
                <c:pt idx="10">
                  <c:v>17.7</c:v>
                </c:pt>
                <c:pt idx="11">
                  <c:v>17.7</c:v>
                </c:pt>
                <c:pt idx="12">
                  <c:v>17</c:v>
                </c:pt>
                <c:pt idx="13">
                  <c:v>14.9</c:v>
                </c:pt>
                <c:pt idx="14">
                  <c:v>14.8</c:v>
                </c:pt>
                <c:pt idx="15">
                  <c:v>14.5</c:v>
                </c:pt>
                <c:pt idx="16">
                  <c:v>14.5</c:v>
                </c:pt>
                <c:pt idx="17">
                  <c:v>14.2</c:v>
                </c:pt>
                <c:pt idx="18">
                  <c:v>13.6</c:v>
                </c:pt>
                <c:pt idx="19">
                  <c:v>13.2</c:v>
                </c:pt>
                <c:pt idx="20">
                  <c:v>13</c:v>
                </c:pt>
                <c:pt idx="21">
                  <c:v>11.7</c:v>
                </c:pt>
                <c:pt idx="22">
                  <c:v>11.6</c:v>
                </c:pt>
                <c:pt idx="23" formatCode="#,##0.0">
                  <c:v>11.3</c:v>
                </c:pt>
                <c:pt idx="24" formatCode="#,##0.0">
                  <c:v>10.8</c:v>
                </c:pt>
                <c:pt idx="25">
                  <c:v>8.6999999999999993</c:v>
                </c:pt>
                <c:pt idx="26">
                  <c:v>8.6</c:v>
                </c:pt>
                <c:pt idx="27" formatCode="#,##0.0">
                  <c:v>6.3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9'!#REF!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0-15C0-4F14-8A3E-5CBE271B5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9478208"/>
        <c:axId val="619478536"/>
      </c:barChart>
      <c:catAx>
        <c:axId val="619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536"/>
        <c:crosses val="autoZero"/>
        <c:auto val="1"/>
        <c:lblAlgn val="ctr"/>
        <c:lblOffset val="100"/>
        <c:noMultiLvlLbl val="0"/>
      </c:catAx>
      <c:valAx>
        <c:axId val="61947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10'!$B$11:$M$11</c:f>
              <c:strCache>
                <c:ptCount val="6"/>
                <c:pt idx="0">
                  <c:v>2020Q2</c:v>
                </c:pt>
                <c:pt idx="1">
                  <c:v>2021Q2</c:v>
                </c:pt>
                <c:pt idx="2">
                  <c:v>2022Q2</c:v>
                </c:pt>
                <c:pt idx="3">
                  <c:v>2023Q2</c:v>
                </c:pt>
                <c:pt idx="4">
                  <c:v>2024Q2</c:v>
                </c:pt>
                <c:pt idx="5">
                  <c:v>2025Q2</c:v>
                </c:pt>
              </c:strCache>
            </c:strRef>
          </c:cat>
          <c:val>
            <c:numRef>
              <c:f>'slide 10'!$B$12:$M$12</c:f>
              <c:numCache>
                <c:formatCode>0.0</c:formatCode>
                <c:ptCount val="6"/>
                <c:pt idx="0">
                  <c:v>71.5</c:v>
                </c:pt>
                <c:pt idx="1">
                  <c:v>74.3</c:v>
                </c:pt>
                <c:pt idx="2">
                  <c:v>77.099999999999994</c:v>
                </c:pt>
                <c:pt idx="3">
                  <c:v>77.7</c:v>
                </c:pt>
                <c:pt idx="4">
                  <c:v>77.900000000000006</c:v>
                </c:pt>
                <c:pt idx="5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7-4959-AB45-F7AFC9076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8943928"/>
        <c:axId val="568941632"/>
      </c:barChart>
      <c:catAx>
        <c:axId val="5689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1632"/>
        <c:crosses val="autoZero"/>
        <c:auto val="1"/>
        <c:lblAlgn val="ctr"/>
        <c:lblOffset val="100"/>
        <c:noMultiLvlLbl val="0"/>
      </c:catAx>
      <c:valAx>
        <c:axId val="568941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97BF-C617-411B-8BE8-B3BC707CC58A}" type="datetimeFigureOut">
              <a:rPr lang="sl-SI" smtClean="0"/>
              <a:t>15. 01. 2026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14A8-78C0-4406-9069-3E980CAB051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AF3706-B634-4E6C-A14E-327643503BF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5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481388" y="2414588"/>
            <a:ext cx="2817812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6815138" y="5168900"/>
            <a:ext cx="1782762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>
                <a:solidFill>
                  <a:srgbClr val="00B050"/>
                </a:solidFill>
              </a:rPr>
              <a:t>Zavod RS za zaposlovanje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772400" cy="1500187"/>
          </a:xfrm>
        </p:spPr>
        <p:txBody>
          <a:bodyPr/>
          <a:lstStyle/>
          <a:p>
            <a:r>
              <a:rPr lang="sl-SI" sz="4000" dirty="0"/>
              <a:t>Mladi na trgu dela</a:t>
            </a:r>
          </a:p>
          <a:p>
            <a:r>
              <a:rPr lang="sl-SI" sz="2800" dirty="0"/>
              <a:t>Posvet ŠSD 2025</a:t>
            </a:r>
          </a:p>
        </p:txBody>
      </p:sp>
    </p:spTree>
    <p:extLst>
      <p:ext uri="{BB962C8B-B14F-4D97-AF65-F5344CB8AC3E}">
        <p14:creationId xmlns:p14="http://schemas.microsoft.com/office/powerpoint/2010/main" val="107040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6738" y="24208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6738" y="5085184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360933"/>
              </p:ext>
            </p:extLst>
          </p:nvPr>
        </p:nvGraphicFramePr>
        <p:xfrm>
          <a:off x="539552" y="12031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353232"/>
              </p:ext>
            </p:extLst>
          </p:nvPr>
        </p:nvGraphicFramePr>
        <p:xfrm>
          <a:off x="543246" y="40213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69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25-29 let, v državah članicah EU-27, 2. četrtletje 2025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02891"/>
              </p:ext>
            </p:extLst>
          </p:nvPr>
        </p:nvGraphicFramePr>
        <p:xfrm>
          <a:off x="179512" y="1772816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297443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5517232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789585"/>
              </p:ext>
            </p:extLst>
          </p:nvPr>
        </p:nvGraphicFramePr>
        <p:xfrm>
          <a:off x="444500" y="1262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381491"/>
              </p:ext>
            </p:extLst>
          </p:nvPr>
        </p:nvGraphicFramePr>
        <p:xfrm>
          <a:off x="444500" y="41159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46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brezposelnosti mladih, 25-29 let, v državah članicah EU-27, 2. četrtletje 2025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206004"/>
              </p:ext>
            </p:extLst>
          </p:nvPr>
        </p:nvGraphicFramePr>
        <p:xfrm>
          <a:off x="303725" y="1916832"/>
          <a:ext cx="82809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92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Brezposelni mladi v starosti od 15 do 29 let, po doseženi izobrazbi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347260"/>
              </p:ext>
            </p:extLst>
          </p:nvPr>
        </p:nvGraphicFramePr>
        <p:xfrm>
          <a:off x="539552" y="2060848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iskalci prve zaposlitve – nižja, srednja poklicna izobrazba </a:t>
            </a: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612A7FA-2534-4E17-9B74-A3F31A0FF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37108"/>
              </p:ext>
            </p:extLst>
          </p:nvPr>
        </p:nvGraphicFramePr>
        <p:xfrm>
          <a:off x="539552" y="1401763"/>
          <a:ext cx="7128792" cy="4619517"/>
        </p:xfrm>
        <a:graphic>
          <a:graphicData uri="http://schemas.openxmlformats.org/drawingml/2006/table">
            <a:tbl>
              <a:tblPr/>
              <a:tblGrid>
                <a:gridCol w="2794368">
                  <a:extLst>
                    <a:ext uri="{9D8B030D-6E8A-4147-A177-3AD203B41FA5}">
                      <a16:colId xmlns:a16="http://schemas.microsoft.com/office/drawing/2014/main" val="3711202164"/>
                    </a:ext>
                  </a:extLst>
                </a:gridCol>
                <a:gridCol w="1083606">
                  <a:extLst>
                    <a:ext uri="{9D8B030D-6E8A-4147-A177-3AD203B41FA5}">
                      <a16:colId xmlns:a16="http://schemas.microsoft.com/office/drawing/2014/main" val="2815575385"/>
                    </a:ext>
                  </a:extLst>
                </a:gridCol>
                <a:gridCol w="1083606">
                  <a:extLst>
                    <a:ext uri="{9D8B030D-6E8A-4147-A177-3AD203B41FA5}">
                      <a16:colId xmlns:a16="http://schemas.microsoft.com/office/drawing/2014/main" val="2594035164"/>
                    </a:ext>
                  </a:extLst>
                </a:gridCol>
                <a:gridCol w="1083606">
                  <a:extLst>
                    <a:ext uri="{9D8B030D-6E8A-4147-A177-3AD203B41FA5}">
                      <a16:colId xmlns:a16="http://schemas.microsoft.com/office/drawing/2014/main" val="873459299"/>
                    </a:ext>
                  </a:extLst>
                </a:gridCol>
                <a:gridCol w="1083606">
                  <a:extLst>
                    <a:ext uri="{9D8B030D-6E8A-4147-A177-3AD203B41FA5}">
                      <a16:colId xmlns:a16="http://schemas.microsoft.com/office/drawing/2014/main" val="854291128"/>
                    </a:ext>
                  </a:extLst>
                </a:gridCol>
              </a:tblGrid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410348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prodajalec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14347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v biotehniki in oskrbi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438925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frizer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817455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avtoserviser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899712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slaščičar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961083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v tehnoloških procesih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15402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 hotelir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5003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mizar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304312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računalnikar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269447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obdelovalec lesa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89309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79776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894459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mehatronik operater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671135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oblikovalec kovin - orodjar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287289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gospodar na podeželju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13821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bolničar-negovalec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323338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inštalater strojnih inštalacij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74054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vrtnar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57979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pri tehnologiji gradnje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966915"/>
                  </a:ext>
                </a:extLst>
              </a:tr>
              <a:tr h="219977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cvetličar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70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5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720080"/>
          </a:xfrm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iskalci prve zaposlitve – srednja splošna in strokovna izobrazba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4957C0F-6827-437E-8D76-7F1CA6DED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41508"/>
              </p:ext>
            </p:extLst>
          </p:nvPr>
        </p:nvGraphicFramePr>
        <p:xfrm>
          <a:off x="440774" y="1556792"/>
          <a:ext cx="7515602" cy="4680522"/>
        </p:xfrm>
        <a:graphic>
          <a:graphicData uri="http://schemas.openxmlformats.org/drawingml/2006/table">
            <a:tbl>
              <a:tblPr/>
              <a:tblGrid>
                <a:gridCol w="3541758">
                  <a:extLst>
                    <a:ext uri="{9D8B030D-6E8A-4147-A177-3AD203B41FA5}">
                      <a16:colId xmlns:a16="http://schemas.microsoft.com/office/drawing/2014/main" val="1560632093"/>
                    </a:ext>
                  </a:extLst>
                </a:gridCol>
                <a:gridCol w="993461">
                  <a:extLst>
                    <a:ext uri="{9D8B030D-6E8A-4147-A177-3AD203B41FA5}">
                      <a16:colId xmlns:a16="http://schemas.microsoft.com/office/drawing/2014/main" val="4263597966"/>
                    </a:ext>
                  </a:extLst>
                </a:gridCol>
                <a:gridCol w="993461">
                  <a:extLst>
                    <a:ext uri="{9D8B030D-6E8A-4147-A177-3AD203B41FA5}">
                      <a16:colId xmlns:a16="http://schemas.microsoft.com/office/drawing/2014/main" val="1091500236"/>
                    </a:ext>
                  </a:extLst>
                </a:gridCol>
                <a:gridCol w="993461">
                  <a:extLst>
                    <a:ext uri="{9D8B030D-6E8A-4147-A177-3AD203B41FA5}">
                      <a16:colId xmlns:a16="http://schemas.microsoft.com/office/drawing/2014/main" val="2401412593"/>
                    </a:ext>
                  </a:extLst>
                </a:gridCol>
                <a:gridCol w="993461">
                  <a:extLst>
                    <a:ext uri="{9D8B030D-6E8A-4147-A177-3AD203B41FA5}">
                      <a16:colId xmlns:a16="http://schemas.microsoft.com/office/drawing/2014/main" val="3597460885"/>
                    </a:ext>
                  </a:extLst>
                </a:gridCol>
              </a:tblGrid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71469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082986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računalništva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604046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strojni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5733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medijski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577844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vzgojitelj predšolskih otrok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315965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kozmetični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333561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elektrotehnik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806951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gastronomsko-turistični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682435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aranžerski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41335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43931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lesarski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728396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mehatronike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642669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veterinarski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604724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gradbeni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2755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živilsko prehranski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661049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oblikovanja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710193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283804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avtoservisni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991174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srednji zdravstvenik / srednja medicinska sestra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69592"/>
                  </a:ext>
                </a:extLst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računalniški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9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iskalci prve zaposlitve – terciarna izobrazba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D6851B0-8900-4F33-9837-22DAC67AA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97690"/>
              </p:ext>
            </p:extLst>
          </p:nvPr>
        </p:nvGraphicFramePr>
        <p:xfrm>
          <a:off x="472035" y="1328737"/>
          <a:ext cx="7700366" cy="4692555"/>
        </p:xfrm>
        <a:graphic>
          <a:graphicData uri="http://schemas.openxmlformats.org/drawingml/2006/table">
            <a:tbl>
              <a:tblPr/>
              <a:tblGrid>
                <a:gridCol w="3715418">
                  <a:extLst>
                    <a:ext uri="{9D8B030D-6E8A-4147-A177-3AD203B41FA5}">
                      <a16:colId xmlns:a16="http://schemas.microsoft.com/office/drawing/2014/main" val="581904647"/>
                    </a:ext>
                  </a:extLst>
                </a:gridCol>
                <a:gridCol w="996237">
                  <a:extLst>
                    <a:ext uri="{9D8B030D-6E8A-4147-A177-3AD203B41FA5}">
                      <a16:colId xmlns:a16="http://schemas.microsoft.com/office/drawing/2014/main" val="2612397658"/>
                    </a:ext>
                  </a:extLst>
                </a:gridCol>
                <a:gridCol w="996237">
                  <a:extLst>
                    <a:ext uri="{9D8B030D-6E8A-4147-A177-3AD203B41FA5}">
                      <a16:colId xmlns:a16="http://schemas.microsoft.com/office/drawing/2014/main" val="919136659"/>
                    </a:ext>
                  </a:extLst>
                </a:gridCol>
                <a:gridCol w="996237">
                  <a:extLst>
                    <a:ext uri="{9D8B030D-6E8A-4147-A177-3AD203B41FA5}">
                      <a16:colId xmlns:a16="http://schemas.microsoft.com/office/drawing/2014/main" val="3812420271"/>
                    </a:ext>
                  </a:extLst>
                </a:gridCol>
                <a:gridCol w="996237">
                  <a:extLst>
                    <a:ext uri="{9D8B030D-6E8A-4147-A177-3AD203B41FA5}">
                      <a16:colId xmlns:a16="http://schemas.microsoft.com/office/drawing/2014/main" val="3763136361"/>
                    </a:ext>
                  </a:extLst>
                </a:gridCol>
              </a:tblGrid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53770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univerzitetni diplomirani 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467218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medijske produkcije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21743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informatike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053563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359413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26422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pravnik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647765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860466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prava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63544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dizajner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503354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899224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ekonomskih in poslovnih 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07146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strojništva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808457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inženir arhitekture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444266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399132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mehatronike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539066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zgodovinar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439677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inženir arhitekture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131855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931088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92388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oblikovalec vizualnih komunikacij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55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Prosta delovna mesta, 2020 – 2025*</a:t>
            </a:r>
            <a:r>
              <a:rPr lang="sl-SI" sz="2800" dirty="0"/>
              <a:t/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* Dne 12. 4. 2013 je pričel veljati ZUTD-A, ki je ukinil obvezno prijavo prostega delovnega mesta pri Zavodu. Ker lahko delodajalci, ki ne sodijo v javni sektor ali niso gospodarske družbe v večinski lasti države, objavo prostega delovnega mesta zagotovijo sami, o tem pa Zavoda ne obveščajo, slednji nima več podatkov o vseh prostih delovnih mestih v državi.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48797"/>
              </p:ext>
            </p:extLst>
          </p:nvPr>
        </p:nvGraphicFramePr>
        <p:xfrm>
          <a:off x="444500" y="1639906"/>
          <a:ext cx="5207620" cy="366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93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504056"/>
          </a:xfrm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Prosta delovna mesta po področjih dejavnosti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3DDAD58-EAD4-486C-8D55-5507CA0D5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62831"/>
              </p:ext>
            </p:extLst>
          </p:nvPr>
        </p:nvGraphicFramePr>
        <p:xfrm>
          <a:off x="236906" y="1484784"/>
          <a:ext cx="8151518" cy="4248471"/>
        </p:xfrm>
        <a:graphic>
          <a:graphicData uri="http://schemas.openxmlformats.org/drawingml/2006/table">
            <a:tbl>
              <a:tblPr/>
              <a:tblGrid>
                <a:gridCol w="6768752">
                  <a:extLst>
                    <a:ext uri="{9D8B030D-6E8A-4147-A177-3AD203B41FA5}">
                      <a16:colId xmlns:a16="http://schemas.microsoft.com/office/drawing/2014/main" val="3728791057"/>
                    </a:ext>
                  </a:extLst>
                </a:gridCol>
                <a:gridCol w="1382766">
                  <a:extLst>
                    <a:ext uri="{9D8B030D-6E8A-4147-A177-3AD203B41FA5}">
                      <a16:colId xmlns:a16="http://schemas.microsoft.com/office/drawing/2014/main" val="1363590851"/>
                    </a:ext>
                  </a:extLst>
                </a:gridCol>
              </a:tblGrid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2025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262363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IZOBRAŽEVANJE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26.254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512344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ZDRAVSTVO IN SOCIALNO VARSTVO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22.916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97638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20.919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346194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19.160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757930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PREVOZ IN SKLADIŠČENJE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12.144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216987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DRUGE RAZNOVRSTNE POSLOVNE DEJAVNOSTI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11.876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720312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DEJAVNOST JAVNE UPRAVE IN OBRAMBE, DEJAVNOST OBVEZNE SOCIALNE VARNOSTI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8.249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286958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7.782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035046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NASTANITVENE IN GOSTINSKE DEJAVNOSTI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7.271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303007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STROKOVNE, ZNANSTVENE IN TEHNIČNE DEJAVNOSTI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4.488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755403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DRUGE DEJAVNOSTI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2.444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148303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KULTURNE, ŠPORTNE IN REKREACIJSKE DEJAVNOSTI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1.600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77816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 VODO, RAVNANJE Z ODPLAKAMI IN ODPADKI, SANIRANJE OKOLJA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1.515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32697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POSLOVANJE Z NEPREMIČNINAMI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1.462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288871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 ELEKTRIČNO ENERGIJO, PLINOM, PARO IN HLADNIM ZRAKOM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218042"/>
                  </a:ext>
                </a:extLst>
              </a:tr>
              <a:tr h="346375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DEJAVNOSTI V ZVEZI S TELEKOMUNIKACIJAMI, RAČUNALNIŠKIM PROGRAMIRANJEM, SVETOVANJEM, RAČUNALNIŠKO INFRASTRUKTURO IN DRUGIMI INFORMACIJSKIMI STORITVAMI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942786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FINANČNE IN ZAVAROVALNIŠKE DEJAVNOSTI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824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269161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087157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ZALOŽNIŠTVO, RADIODIFUZIJA TER PRODUKCIJA IN DISTRIBUCIJA VSEBIN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085380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239011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DEJAVNOST EKSTERITORIALNIH ORGANIZACIJ IN TELES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16442"/>
                  </a:ext>
                </a:extLst>
              </a:tr>
              <a:tr h="17736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151.803</a:t>
                      </a:r>
                    </a:p>
                  </a:txBody>
                  <a:tcPr marL="6031" marR="6031" marT="60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09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3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Gibanje registrirane brezposelnosti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644542"/>
              </p:ext>
            </p:extLst>
          </p:nvPr>
        </p:nvGraphicFramePr>
        <p:xfrm>
          <a:off x="683568" y="1556792"/>
          <a:ext cx="77048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6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467725" cy="1036746"/>
          </a:xfrm>
          <a:noFill/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registrirane brezposelnosti po statističnih regijah, oktober 2025</a:t>
            </a:r>
            <a:br>
              <a:rPr lang="sl-SI" sz="2800" dirty="0">
                <a:latin typeface="Calibri" panose="020F0502020204030204" pitchFamily="34" charset="0"/>
              </a:rPr>
            </a:br>
            <a:endParaRPr lang="sl-SI" sz="2800" dirty="0">
              <a:latin typeface="Calibri" panose="020F0502020204030204" pitchFamily="34" charset="0"/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546" y="6454566"/>
            <a:ext cx="748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/>
              <a:t>Vir podatkov o delovno aktivnem prebivalstvu je SURS, vir podatkov o registrirani brezposelnosti je ZRSZ.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516216" y="3966425"/>
            <a:ext cx="1716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Slovenija: 4,6 %</a:t>
            </a:r>
          </a:p>
        </p:txBody>
      </p:sp>
      <p:pic>
        <p:nvPicPr>
          <p:cNvPr id="7" name="Slika 6" descr="Slika, ki vsebuje besede besedilo, zemljevid, atlas, diagram&#10;&#10;Opis je samodejno ustvarjen">
            <a:extLst>
              <a:ext uri="{FF2B5EF4-FFF2-40B4-BE49-F238E27FC236}">
                <a16:creationId xmlns:a16="http://schemas.microsoft.com/office/drawing/2014/main" id="{13BCAAB7-1841-D410-AA6E-E68D5064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21791" r="6265" b="13329"/>
          <a:stretch/>
        </p:blipFill>
        <p:spPr>
          <a:xfrm>
            <a:off x="395536" y="1731962"/>
            <a:ext cx="6198502" cy="4073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30185" y="2621533"/>
            <a:ext cx="15498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30185" y="53690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854927"/>
              </p:ext>
            </p:extLst>
          </p:nvPr>
        </p:nvGraphicFramePr>
        <p:xfrm>
          <a:off x="442083" y="135135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746591"/>
              </p:ext>
            </p:extLst>
          </p:nvPr>
        </p:nvGraphicFramePr>
        <p:xfrm>
          <a:off x="415530" y="39974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3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15-24 let, v državah članicah EU-27, 2. četrtletje 2025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117750"/>
              </p:ext>
            </p:extLst>
          </p:nvPr>
        </p:nvGraphicFramePr>
        <p:xfrm>
          <a:off x="128042" y="1982143"/>
          <a:ext cx="8887915" cy="403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50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4088" y="256490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5013176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13" name="Grafikon 1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94487"/>
              </p:ext>
            </p:extLst>
          </p:nvPr>
        </p:nvGraphicFramePr>
        <p:xfrm>
          <a:off x="444500" y="11933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ikon 1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460379"/>
              </p:ext>
            </p:extLst>
          </p:nvPr>
        </p:nvGraphicFramePr>
        <p:xfrm>
          <a:off x="444500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09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mladih, 15-24 let, v državah članicah EU-27, 2. četrtletje 2025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068576"/>
              </p:ext>
            </p:extLst>
          </p:nvPr>
        </p:nvGraphicFramePr>
        <p:xfrm>
          <a:off x="323528" y="1988840"/>
          <a:ext cx="82089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453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10996</TotalTime>
  <Words>945</Words>
  <Application>Microsoft Office PowerPoint</Application>
  <PresentationFormat>Diaprojekcija na zaslonu (4:3)</PresentationFormat>
  <Paragraphs>397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1_Default Design</vt:lpstr>
      <vt:lpstr>Zavod RS za zaposlovanje </vt:lpstr>
      <vt:lpstr>Prosta delovna mesta, 2020 – 2025* </vt:lpstr>
      <vt:lpstr>Prosta delovna mesta po področjih dejavnosti</vt:lpstr>
      <vt:lpstr>Gibanje registrirane brezposelnosti</vt:lpstr>
      <vt:lpstr>Stopnja registrirane brezposelnosti po statističnih regijah, oktober 2025 </vt:lpstr>
      <vt:lpstr>Stopnja zaposlenosti mladih, 15-24 let (vir: LFS, Eurostat)</vt:lpstr>
      <vt:lpstr>Stopnja zaposlenosti mladih, 15-24 let, v državah članicah EU-27, 2. četrtletje 2025 (vir: LFS, Eurostat)</vt:lpstr>
      <vt:lpstr>Stopnja brezposelnosti mladih, 15-24 let (vir: LFS, Eurostat)</vt:lpstr>
      <vt:lpstr>Stopnja brezposelnosti mladih, 15-24 let, v državah članicah EU-27, 2. četrtletje 2025 (vir: LFS, Eurostat)</vt:lpstr>
      <vt:lpstr>Stopnja zaposlenosti mladih, 25-29 let (vir: LFS, Eurostat)</vt:lpstr>
      <vt:lpstr>Stopnja zaposlenosti mladih, 25-29 let, v državah članicah EU-27, 2. četrtletje 2025 (vir: LFS, Eurostat)</vt:lpstr>
      <vt:lpstr>Stopnja brezposelnosti mladih, 25-29 let (vir: LFS, Eurostat)</vt:lpstr>
      <vt:lpstr>Stopnja brezposelnosti mladih, 25-29 let, v državah članicah EU-27, 2. četrtletje 2025 (vir: LFS, Eurostat)</vt:lpstr>
      <vt:lpstr>Brezposelni mladi v starosti od 15 do 29 let, po doseženi izobrazbi</vt:lpstr>
      <vt:lpstr>Prijavljeni iskalci prve zaposlitve – nižja, srednja poklicna izobrazba  </vt:lpstr>
      <vt:lpstr>Prijavljeni iskalci prve zaposlitve – srednja splošna in strokovna izobrazba</vt:lpstr>
      <vt:lpstr>Prijavljeni iskalci prve zaposlitve – terciarna izobrazba</vt:lpstr>
    </vt:vector>
  </TitlesOfParts>
  <Company>Futura DDB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 Božič</dc:creator>
  <cp:lastModifiedBy>Sonja Žmitek Govc</cp:lastModifiedBy>
  <cp:revision>686</cp:revision>
  <dcterms:created xsi:type="dcterms:W3CDTF">2008-05-27T07:51:22Z</dcterms:created>
  <dcterms:modified xsi:type="dcterms:W3CDTF">2026-01-15T05:37:49Z</dcterms:modified>
</cp:coreProperties>
</file>