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2" r:id="rId13"/>
    <p:sldId id="333" r:id="rId14"/>
    <p:sldId id="334" r:id="rId15"/>
    <p:sldId id="335" r:id="rId16"/>
    <p:sldId id="336" r:id="rId17"/>
    <p:sldId id="337" r:id="rId1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E81650E-DA88-4C7F-BEEB-FD9D9AA462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30B1C2C-322E-4CBC-9A66-8A168FC9EE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1D919D0-7043-4C79-95A6-BB6C26C7DE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AB118BE1-0CE6-43D7-8782-1759D7446B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68DAE33-0EEB-4E9C-8971-A5D304331F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6375ABFB-C833-4BE4-B3C0-5851814364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458C301-1BDE-4864-9767-0F700341C6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801E758-BA9D-4652-8A59-02956772E6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3BE4AC26-3D51-470B-8EF2-BE334EAA4C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CEA1A582-0764-4C8A-9191-C7249B66B2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B725A3D-212C-4E27-BD95-835C72BB51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AB0D9704-5841-4949-9107-7335AFF847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D12BD3DA-48FB-480A-9BA4-853831A00D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6850474B-C1B4-47BB-9F39-154854206B7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98E83B6-5FF0-484D-A3AD-63586B54A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3764-7F37-4998-BFF0-40B7BD527D29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85AC68CB-03F0-4D55-B8F7-8C6303B8E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8F4C6F3-0DFB-4762-8D46-7353283C8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701E2-71BF-4B94-BBBC-760B0E4A39A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90050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8983CD3-CDC7-408B-B96F-206E6A21BF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3B659C-F8EE-4673-901C-9F5CDCD387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30988-51F9-4249-9B08-378C2365CB5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7D36F60-4EC2-4C30-A0D3-955581ADC0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C010D-ED3D-4277-BAA4-08F0F55B2BD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5435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BD21CC-3724-4117-B7DA-2505E151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78775E-7AFB-4C15-BDFB-D8B353CD6A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F935E-7284-4DFB-A4E4-05B82DB1A97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B3D1E53-F9A3-4257-908A-44A5E7E0A43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A6CAF-E3DE-4B8C-9436-9CCD94522BD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2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4A3366-DECC-4E45-AE52-B81B52EB531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40D0E05-FF6B-4A36-BFCF-FA669DB3CA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7B989-6396-44BA-89BF-03F8AF328E0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35CF3FC-75E7-45F9-9EFC-91067D02D06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F021D-E11D-414F-9EA9-FF071276D4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0237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D0B3E2C-2131-4D96-847A-65A98EBF018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D12471B-F1BB-4DD7-A4D5-368C480FED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4A3F5-9838-4418-9EE5-2CC9D34C5F5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C71AB8E4-67C4-4DC5-B7D0-A5001E7322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57154-70B4-4EFE-9AE0-07A85E50FB9E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9867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F53ABC-DF6D-4D1D-9256-BB375BC54E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785EAC-5D74-4D71-B963-B536B6901B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97D8F-9412-435F-B575-310B916E95B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7CC391E-461B-4084-BB1E-CCDEA70F96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C206E-1BD4-4251-BCF3-C9603E7D2C3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66291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FDB8EB5-C003-4D9B-B30F-CDB13DB8EA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18CD77D-67A2-41BA-9A0E-395BB73035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8F5DCC-4CC8-42B2-A3D5-C45FBC06FF1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DB8C436C-5E5F-420B-818C-61F438C5E2A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07A6-743B-4DC5-B7CA-1F825B2D9123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4939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046BEB6-56B0-427F-9F8B-ABFD6C74B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4A1480-E7BB-491B-A8E4-ECEFA91EC8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5F4F5-C9EE-4532-97A0-CF829A097C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268AD3-ED2E-4C31-B8EF-31F1CB37ACC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37962-F4EA-4426-8D25-94A30D7C6B2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495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AD5145-8611-4B30-B8E3-60D0C24B3B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66344F6-863A-402F-A01A-97ABBCE98FF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980E3-9DE0-4013-8252-E9C4980BBEB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CE1DD98-676A-4A61-8492-DE6D9A062B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0B1D1-7A9A-4439-B2EA-855D511F8E3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2783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E38EE54-537A-49E8-8730-2B4279B892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58BD49-B979-4637-84BE-98ACE6533F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C6D45-C906-44AE-888A-E8F0416A4B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7B32E5C-9F85-48B6-920B-260AB3D98A5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A0262-9E69-4A87-B335-EE648C1A07B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493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DC39AD-4908-4727-8C89-7751E440D1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46471B-6370-4075-925D-876BFEB405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BEFAE-8D93-4CCF-BF0C-CA2073C1FB7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C70782-2ACC-4EEF-8A05-CEDB97884FB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8FBDD-C5AA-43EE-BDCD-DB32F0E9346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88120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E7DA64-80AA-47D8-AE59-0DB77723CD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DE361F1-2FBB-4DCE-A479-5519A0EFD1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44A0E-EE43-4CED-8710-F76FAF1FF51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79B657-93DA-4C9F-9A32-FF84A2C75B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DC65-F127-4E2B-ADB7-7DB02762A5B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00996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F035CF7-46BD-4C85-9E78-2C07D43DC0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307652-E399-42A1-A61C-85615D2F9B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ECA96-7D22-42A2-9195-DFDD977BA3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50C0BF5-6EF8-4F34-94E3-3CB324F514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158AE-817A-4202-9A00-0D0DD57FA1B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50705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F6F82CA-E858-43FE-BCA2-94381E34C0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4005D41-525B-4AF9-9110-DBC39B421E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635CC-6DF7-4FB0-A085-5DC6BCB0056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F2A4E06A-91A0-4A1C-96D0-53DC742455D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584C-62D0-46C3-A541-B8F36ECD924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8779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52A1F0-D2EB-451C-952E-3E80DEC6F6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4A08E4-CEE3-4F20-AF30-2022E14075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24340-8EFF-41A5-9D4E-AACA5629264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3FAF07B-AD8D-4FCB-9566-7B7BF0D6428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5AC65-92B5-494F-B6D1-8345C428712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581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0D3DD03-E2D9-4F7A-A147-D83A9B4F91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3C9180D-6726-4D52-9D6F-64601A3CD0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0D65A4B5-AA7D-4E06-A9BC-C5312D1CC9C8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B74D19B-C147-47CF-8803-FEFE589F188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BDAE0886-7042-45B7-B333-956045068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CFF8004E-8A5F-4B5E-99AA-D713FEBB8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C1C9104-1FA6-4424-8AD3-8A8853C9D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C3FC298A-98F2-425B-8AE2-CAF619380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A3D2BC28-BBAC-4E56-AD67-3594E88FB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3E50C6FE-9E08-4FEA-946B-CED7E9134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36D7CCF-E3BD-4A5F-8131-843F765C0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878FAD3-96DE-4573-A22A-F381FE36E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D3190C52-5708-42A9-9305-2D9F38910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D37D1905-FC1B-476A-AB0F-ABA7D4C89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E01226-84A8-4286-8216-668DE4510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9FB4E942-7BA3-4862-933D-C13B5F77B0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C5F9C1-66C1-4DF7-B991-E0925AE35BE8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113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BF00A6B1-5F89-4DBC-89A1-41B9FC5D4B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36CCF1D-FC39-4934-BE93-101ED9A1A25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4755" name="Ograda številke diapozitiva 4">
            <a:extLst>
              <a:ext uri="{FF2B5EF4-FFF2-40B4-BE49-F238E27FC236}">
                <a16:creationId xmlns:a16="http://schemas.microsoft.com/office/drawing/2014/main" id="{962F2D8C-0850-4292-AD89-88FB0087F32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B3F4341-2EF1-4A21-833D-C61C2AAD688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id="{09EF4E4A-2436-4E60-8030-77DF279B9D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668338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rgbClr val="FF0000"/>
                </a:solidFill>
              </a:rPr>
              <a:t>4 PLINSKI ZAKONI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id="{416FA5FA-6180-449E-BA41-1191DE94C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2562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Zakone idealnih plinov uporabljamo za reševanje različnih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nalog. Vsi zakoni temeljijo na eksperimentalnem delu s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plini.</a:t>
            </a:r>
            <a:endParaRPr lang="sl-SI" altLang="sl-SI" sz="2400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GAY-LUSSACOV ZAKON</a:t>
            </a:r>
            <a:r>
              <a:rPr lang="sl-SI" altLang="sl-SI" sz="2400" b="1"/>
              <a:t> </a:t>
            </a:r>
            <a:r>
              <a:rPr lang="sl-SI" altLang="sl-SI" sz="2400" b="1">
                <a:solidFill>
                  <a:schemeClr val="bg2"/>
                </a:solidFill>
              </a:rPr>
              <a:t>– IZOBARNA SPREMEMBA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/>
              <a:t>p = konst.</a:t>
            </a:r>
          </a:p>
        </p:txBody>
      </p:sp>
      <p:grpSp>
        <p:nvGrpSpPr>
          <p:cNvPr id="74758" name="Group 5">
            <a:extLst>
              <a:ext uri="{FF2B5EF4-FFF2-40B4-BE49-F238E27FC236}">
                <a16:creationId xmlns:a16="http://schemas.microsoft.com/office/drawing/2014/main" id="{13641437-95B6-4196-87D1-E4C9F39CE92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3" y="3500438"/>
            <a:ext cx="1809750" cy="3200400"/>
            <a:chOff x="2889" y="2342"/>
            <a:chExt cx="2190" cy="3903"/>
          </a:xfrm>
        </p:grpSpPr>
        <p:sp>
          <p:nvSpPr>
            <p:cNvPr id="74760" name="AutoShape 6">
              <a:extLst>
                <a:ext uri="{FF2B5EF4-FFF2-40B4-BE49-F238E27FC236}">
                  <a16:creationId xmlns:a16="http://schemas.microsoft.com/office/drawing/2014/main" id="{DB81F889-3FF1-4AE4-8EF1-C965B857A40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89" y="2342"/>
              <a:ext cx="2190" cy="3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1" name="Rectangle 7">
              <a:extLst>
                <a:ext uri="{FF2B5EF4-FFF2-40B4-BE49-F238E27FC236}">
                  <a16:creationId xmlns:a16="http://schemas.microsoft.com/office/drawing/2014/main" id="{00DCE389-17A7-419F-8229-1641E6305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3318"/>
              <a:ext cx="1489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2" name="Text Box 8">
              <a:extLst>
                <a:ext uri="{FF2B5EF4-FFF2-40B4-BE49-F238E27FC236}">
                  <a16:creationId xmlns:a16="http://schemas.microsoft.com/office/drawing/2014/main" id="{4CA6A391-C3AF-4BFD-97CA-F8DDA174C9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18"/>
              <a:ext cx="1489" cy="557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, p, V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3" name="Rectangle 9">
              <a:extLst>
                <a:ext uri="{FF2B5EF4-FFF2-40B4-BE49-F238E27FC236}">
                  <a16:creationId xmlns:a16="http://schemas.microsoft.com/office/drawing/2014/main" id="{74AFFC8A-2CFE-4105-B2A9-BCB4614FC7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3178"/>
              <a:ext cx="1489" cy="14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4" name="Text Box 10">
              <a:extLst>
                <a:ext uri="{FF2B5EF4-FFF2-40B4-BE49-F238E27FC236}">
                  <a16:creationId xmlns:a16="http://schemas.microsoft.com/office/drawing/2014/main" id="{274763A3-F493-4ADA-981C-9E8281272B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8" y="2900"/>
              <a:ext cx="525" cy="278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m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5" name="Line 11">
              <a:extLst>
                <a:ext uri="{FF2B5EF4-FFF2-40B4-BE49-F238E27FC236}">
                  <a16:creationId xmlns:a16="http://schemas.microsoft.com/office/drawing/2014/main" id="{D1FF5232-3C45-4C9D-8AFB-9EBBE66C6F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6" y="2482"/>
              <a:ext cx="1" cy="6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766" name="Line 12">
              <a:extLst>
                <a:ext uri="{FF2B5EF4-FFF2-40B4-BE49-F238E27FC236}">
                  <a16:creationId xmlns:a16="http://schemas.microsoft.com/office/drawing/2014/main" id="{43EB0051-4D25-4E09-B660-B76610132F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5" y="2482"/>
              <a:ext cx="0" cy="6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767" name="Text Box 13">
              <a:extLst>
                <a:ext uri="{FF2B5EF4-FFF2-40B4-BE49-F238E27FC236}">
                  <a16:creationId xmlns:a16="http://schemas.microsoft.com/office/drawing/2014/main" id="{3F1A506E-65D9-462A-8F9B-5D8099837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015"/>
              <a:ext cx="1489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začetno stanje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8" name="Rectangle 14">
              <a:extLst>
                <a:ext uri="{FF2B5EF4-FFF2-40B4-BE49-F238E27FC236}">
                  <a16:creationId xmlns:a16="http://schemas.microsoft.com/office/drawing/2014/main" id="{77278098-898C-4810-8E4A-BA8D984E3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4851"/>
              <a:ext cx="1489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69" name="Text Box 15">
              <a:extLst>
                <a:ext uri="{FF2B5EF4-FFF2-40B4-BE49-F238E27FC236}">
                  <a16:creationId xmlns:a16="http://schemas.microsoft.com/office/drawing/2014/main" id="{F29D83C9-905A-49AB-ADE0-AC0D33AFA8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851"/>
              <a:ext cx="1489" cy="975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,p, V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70" name="Rectangle 16">
              <a:extLst>
                <a:ext uri="{FF2B5EF4-FFF2-40B4-BE49-F238E27FC236}">
                  <a16:creationId xmlns:a16="http://schemas.microsoft.com/office/drawing/2014/main" id="{73B04815-5C59-4A01-ADFD-B5F9AEF878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4711"/>
              <a:ext cx="1489" cy="14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71" name="Text Box 17">
              <a:extLst>
                <a:ext uri="{FF2B5EF4-FFF2-40B4-BE49-F238E27FC236}">
                  <a16:creationId xmlns:a16="http://schemas.microsoft.com/office/drawing/2014/main" id="{1F07D856-921F-4DC0-91B9-A2DBEACCDD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8" y="4433"/>
              <a:ext cx="525" cy="278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m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4772" name="Line 18">
              <a:extLst>
                <a:ext uri="{FF2B5EF4-FFF2-40B4-BE49-F238E27FC236}">
                  <a16:creationId xmlns:a16="http://schemas.microsoft.com/office/drawing/2014/main" id="{17704F76-B3FD-4137-8D7A-DA4E6E152E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6" y="4433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773" name="Line 19">
              <a:extLst>
                <a:ext uri="{FF2B5EF4-FFF2-40B4-BE49-F238E27FC236}">
                  <a16:creationId xmlns:a16="http://schemas.microsoft.com/office/drawing/2014/main" id="{30F49C66-11F1-4503-9CE5-CAC549566B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5" y="4433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774" name="Text Box 20">
              <a:extLst>
                <a:ext uri="{FF2B5EF4-FFF2-40B4-BE49-F238E27FC236}">
                  <a16:creationId xmlns:a16="http://schemas.microsoft.com/office/drawing/2014/main" id="{035B05A2-6A02-4167-AF69-7377CB89D0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2" y="5966"/>
              <a:ext cx="1489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končno stanje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74759" name="Rectangle 21">
            <a:extLst>
              <a:ext uri="{FF2B5EF4-FFF2-40B4-BE49-F238E27FC236}">
                <a16:creationId xmlns:a16="http://schemas.microsoft.com/office/drawing/2014/main" id="{51650C84-EB4D-438E-A969-4C8A31920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0" y="2326195"/>
            <a:ext cx="8135938" cy="433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7324" tIns="914112" rIns="468165" bIns="457056"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86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86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86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8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Preizkus lahko napravimo z valjasto posodo,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kamor s pomičnim batom zapremo določeno količino plina. Na bat damo utež, da imamo plin pod stalnim tlakom. Določimo vse termične veličine, ki nam podajo začetno stanje plina (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,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). Plin segrejemo in znova določimo stanje. Ugotovimo, da sta se spremenila samo volumen in temperatura.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>
            <a:extLst>
              <a:ext uri="{FF2B5EF4-FFF2-40B4-BE49-F238E27FC236}">
                <a16:creationId xmlns:a16="http://schemas.microsoft.com/office/drawing/2014/main" id="{E5AC74AA-7640-42B0-867B-7E5242DC7F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ACB1B03-E369-43EA-9EF1-7CFB8D87D3E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3971" name="Ograda številke diapozitiva 2">
            <a:extLst>
              <a:ext uri="{FF2B5EF4-FFF2-40B4-BE49-F238E27FC236}">
                <a16:creationId xmlns:a16="http://schemas.microsoft.com/office/drawing/2014/main" id="{BF1024EF-1ADC-4ADF-8B4C-40B07AE7300D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44722F2-1D9E-43EE-97CD-FD8E0A9FE9D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83972" name="Group 6">
            <a:extLst>
              <a:ext uri="{FF2B5EF4-FFF2-40B4-BE49-F238E27FC236}">
                <a16:creationId xmlns:a16="http://schemas.microsoft.com/office/drawing/2014/main" id="{C60C3B3A-FCF8-4164-A406-DFB3D0E65C4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4" y="549275"/>
            <a:ext cx="3475037" cy="1828800"/>
            <a:chOff x="3065" y="9760"/>
            <a:chExt cx="4204" cy="2230"/>
          </a:xfrm>
        </p:grpSpPr>
        <p:sp>
          <p:nvSpPr>
            <p:cNvPr id="83989" name="AutoShape 7">
              <a:extLst>
                <a:ext uri="{FF2B5EF4-FFF2-40B4-BE49-F238E27FC236}">
                  <a16:creationId xmlns:a16="http://schemas.microsoft.com/office/drawing/2014/main" id="{9EFDC5CE-188B-4C50-928E-C94B898A385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65" y="9760"/>
              <a:ext cx="4204" cy="2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0" name="Rectangle 8">
              <a:extLst>
                <a:ext uri="{FF2B5EF4-FFF2-40B4-BE49-F238E27FC236}">
                  <a16:creationId xmlns:a16="http://schemas.microsoft.com/office/drawing/2014/main" id="{151AB51E-C749-4DF2-A7B6-632930931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" y="10318"/>
              <a:ext cx="3985" cy="1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1" name="Rectangle 9">
              <a:extLst>
                <a:ext uri="{FF2B5EF4-FFF2-40B4-BE49-F238E27FC236}">
                  <a16:creationId xmlns:a16="http://schemas.microsoft.com/office/drawing/2014/main" id="{F3A98889-C117-472B-8133-4088024ED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4" y="11711"/>
              <a:ext cx="131" cy="1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2" name="Rectangle 10">
              <a:extLst>
                <a:ext uri="{FF2B5EF4-FFF2-40B4-BE49-F238E27FC236}">
                  <a16:creationId xmlns:a16="http://schemas.microsoft.com/office/drawing/2014/main" id="{8E84978E-499B-4956-B952-623B626FA6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11711"/>
              <a:ext cx="132" cy="1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3" name="Rectangle 11">
              <a:extLst>
                <a:ext uri="{FF2B5EF4-FFF2-40B4-BE49-F238E27FC236}">
                  <a16:creationId xmlns:a16="http://schemas.microsoft.com/office/drawing/2014/main" id="{50E94E87-2DA5-4301-B042-DF574E1A3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2" y="11711"/>
              <a:ext cx="131" cy="1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4" name="Rectangle 12">
              <a:extLst>
                <a:ext uri="{FF2B5EF4-FFF2-40B4-BE49-F238E27FC236}">
                  <a16:creationId xmlns:a16="http://schemas.microsoft.com/office/drawing/2014/main" id="{4CD73CFA-20C0-469C-B225-14C597438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7" y="11711"/>
              <a:ext cx="131" cy="1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5" name="Rectangle 13">
              <a:extLst>
                <a:ext uri="{FF2B5EF4-FFF2-40B4-BE49-F238E27FC236}">
                  <a16:creationId xmlns:a16="http://schemas.microsoft.com/office/drawing/2014/main" id="{89B343EF-9CBE-4865-99F0-E855B5A75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5" y="10875"/>
              <a:ext cx="1270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6" name="Rectangle 14">
              <a:extLst>
                <a:ext uri="{FF2B5EF4-FFF2-40B4-BE49-F238E27FC236}">
                  <a16:creationId xmlns:a16="http://schemas.microsoft.com/office/drawing/2014/main" id="{E3A67421-D6E9-4181-966A-8CD266736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" y="10597"/>
              <a:ext cx="1314" cy="11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7" name="Rectangle 15">
              <a:extLst>
                <a:ext uri="{FF2B5EF4-FFF2-40B4-BE49-F238E27FC236}">
                  <a16:creationId xmlns:a16="http://schemas.microsoft.com/office/drawing/2014/main" id="{A13C1951-951A-4CF5-A396-96CB4AE47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5" y="10736"/>
              <a:ext cx="1270" cy="139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8" name="Rectangle 16">
              <a:extLst>
                <a:ext uri="{FF2B5EF4-FFF2-40B4-BE49-F238E27FC236}">
                  <a16:creationId xmlns:a16="http://schemas.microsoft.com/office/drawing/2014/main" id="{A5122F0B-1337-4EA4-89C2-0975B869D6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" y="11154"/>
              <a:ext cx="1314" cy="139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9" name="Rectangle 17">
              <a:extLst>
                <a:ext uri="{FF2B5EF4-FFF2-40B4-BE49-F238E27FC236}">
                  <a16:creationId xmlns:a16="http://schemas.microsoft.com/office/drawing/2014/main" id="{3E08F275-C97A-470E-8B8C-B71CEF2CE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5" y="10597"/>
              <a:ext cx="1270" cy="1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0" name="Rectangle 18">
              <a:extLst>
                <a:ext uri="{FF2B5EF4-FFF2-40B4-BE49-F238E27FC236}">
                  <a16:creationId xmlns:a16="http://schemas.microsoft.com/office/drawing/2014/main" id="{8741B421-CFAD-442C-B7AD-F7A54D984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5" y="10875"/>
              <a:ext cx="438" cy="279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1" name="Rectangle 19">
              <a:extLst>
                <a:ext uri="{FF2B5EF4-FFF2-40B4-BE49-F238E27FC236}">
                  <a16:creationId xmlns:a16="http://schemas.microsoft.com/office/drawing/2014/main" id="{21EFBA26-9416-40C6-844F-5A878F1FFA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" y="10457"/>
              <a:ext cx="263" cy="279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2" name="Text Box 20">
              <a:extLst>
                <a:ext uri="{FF2B5EF4-FFF2-40B4-BE49-F238E27FC236}">
                  <a16:creationId xmlns:a16="http://schemas.microsoft.com/office/drawing/2014/main" id="{15A13F56-0792-45EF-A943-49472CA3F0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5" y="10875"/>
              <a:ext cx="1270" cy="83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, p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3" name="Text Box 21">
              <a:extLst>
                <a:ext uri="{FF2B5EF4-FFF2-40B4-BE49-F238E27FC236}">
                  <a16:creationId xmlns:a16="http://schemas.microsoft.com/office/drawing/2014/main" id="{2C86355A-859B-4F31-8D1A-C226448C80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73" y="11293"/>
              <a:ext cx="1314" cy="4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, p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4" name="AutoShape 22">
              <a:extLst>
                <a:ext uri="{FF2B5EF4-FFF2-40B4-BE49-F238E27FC236}">
                  <a16:creationId xmlns:a16="http://schemas.microsoft.com/office/drawing/2014/main" id="{6E7CFBA4-FEDC-4882-927B-A91C87B61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5" y="10457"/>
              <a:ext cx="132" cy="13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5" name="AutoShape 23">
              <a:extLst>
                <a:ext uri="{FF2B5EF4-FFF2-40B4-BE49-F238E27FC236}">
                  <a16:creationId xmlns:a16="http://schemas.microsoft.com/office/drawing/2014/main" id="{BE9D383D-2074-4BAA-9FF8-F385AAC6B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9" y="10039"/>
              <a:ext cx="44" cy="418"/>
            </a:xfrm>
            <a:prstGeom prst="flowChartAlternate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6" name="AutoShape 24">
              <a:extLst>
                <a:ext uri="{FF2B5EF4-FFF2-40B4-BE49-F238E27FC236}">
                  <a16:creationId xmlns:a16="http://schemas.microsoft.com/office/drawing/2014/main" id="{BD012FBE-594A-4123-82CD-332446B5A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9" y="10178"/>
              <a:ext cx="44" cy="279"/>
            </a:xfrm>
            <a:prstGeom prst="flowChartAlternateProcess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7" name="Line 25">
              <a:extLst>
                <a:ext uri="{FF2B5EF4-FFF2-40B4-BE49-F238E27FC236}">
                  <a16:creationId xmlns:a16="http://schemas.microsoft.com/office/drawing/2014/main" id="{EA759586-EB49-4E67-9E8C-3589017502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9" y="10178"/>
              <a:ext cx="7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008" name="Text Box 26">
              <a:extLst>
                <a:ext uri="{FF2B5EF4-FFF2-40B4-BE49-F238E27FC236}">
                  <a16:creationId xmlns:a16="http://schemas.microsoft.com/office/drawing/2014/main" id="{8DC42A75-B80C-472C-BC9D-FE92575709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3" y="9760"/>
              <a:ext cx="438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9" name="Text Box 27">
              <a:extLst>
                <a:ext uri="{FF2B5EF4-FFF2-40B4-BE49-F238E27FC236}">
                  <a16:creationId xmlns:a16="http://schemas.microsoft.com/office/drawing/2014/main" id="{A229A9EF-EB72-4280-8ADB-8DDE1D51E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67" y="9760"/>
              <a:ext cx="569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grpSp>
        <p:nvGrpSpPr>
          <p:cNvPr id="83973" name="Group 28">
            <a:extLst>
              <a:ext uri="{FF2B5EF4-FFF2-40B4-BE49-F238E27FC236}">
                <a16:creationId xmlns:a16="http://schemas.microsoft.com/office/drawing/2014/main" id="{75524675-0124-4F0E-A7F4-226986EB9C8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40463" y="620713"/>
            <a:ext cx="2749550" cy="1600200"/>
            <a:chOff x="3196" y="3983"/>
            <a:chExt cx="3328" cy="1951"/>
          </a:xfrm>
        </p:grpSpPr>
        <p:sp>
          <p:nvSpPr>
            <p:cNvPr id="83981" name="AutoShape 29">
              <a:extLst>
                <a:ext uri="{FF2B5EF4-FFF2-40B4-BE49-F238E27FC236}">
                  <a16:creationId xmlns:a16="http://schemas.microsoft.com/office/drawing/2014/main" id="{E8079089-2EF8-4253-8202-F7DE806A677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96" y="3983"/>
              <a:ext cx="3328" cy="1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82" name="Line 30">
              <a:extLst>
                <a:ext uri="{FF2B5EF4-FFF2-40B4-BE49-F238E27FC236}">
                  <a16:creationId xmlns:a16="http://schemas.microsoft.com/office/drawing/2014/main" id="{6B7631C1-AB9B-4199-B913-C04C439AAB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4122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983" name="Line 31">
              <a:extLst>
                <a:ext uri="{FF2B5EF4-FFF2-40B4-BE49-F238E27FC236}">
                  <a16:creationId xmlns:a16="http://schemas.microsoft.com/office/drawing/2014/main" id="{A3CFFB49-39D5-46D0-B585-2AEBC18331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5655"/>
              <a:ext cx="179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984" name="Text Box 32">
              <a:extLst>
                <a:ext uri="{FF2B5EF4-FFF2-40B4-BE49-F238E27FC236}">
                  <a16:creationId xmlns:a16="http://schemas.microsoft.com/office/drawing/2014/main" id="{0C6378F8-AF52-400C-8FCA-2D74514E4C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122"/>
              <a:ext cx="657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85" name="Text Box 33">
              <a:extLst>
                <a:ext uri="{FF2B5EF4-FFF2-40B4-BE49-F238E27FC236}">
                  <a16:creationId xmlns:a16="http://schemas.microsoft.com/office/drawing/2014/main" id="{3C2D41F5-3662-4433-B5F0-056DC21821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0" y="5516"/>
              <a:ext cx="74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[m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86" name="Text Box 34">
              <a:extLst>
                <a:ext uri="{FF2B5EF4-FFF2-40B4-BE49-F238E27FC236}">
                  <a16:creationId xmlns:a16="http://schemas.microsoft.com/office/drawing/2014/main" id="{54D1C96A-4F99-45DA-984C-F5776BA23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" y="4959"/>
              <a:ext cx="1182" cy="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87" name="Arc 35">
              <a:extLst>
                <a:ext uri="{FF2B5EF4-FFF2-40B4-BE49-F238E27FC236}">
                  <a16:creationId xmlns:a16="http://schemas.microsoft.com/office/drawing/2014/main" id="{65FCF452-0F13-47BC-8A6E-CC6F0C697B1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247" y="4401"/>
              <a:ext cx="1051" cy="9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988" name="Line 36">
              <a:extLst>
                <a:ext uri="{FF2B5EF4-FFF2-40B4-BE49-F238E27FC236}">
                  <a16:creationId xmlns:a16="http://schemas.microsoft.com/office/drawing/2014/main" id="{725CD8C1-074A-4D37-9515-F04728402D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8" y="5377"/>
              <a:ext cx="2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3974" name="Rectangle 37">
            <a:extLst>
              <a:ext uri="{FF2B5EF4-FFF2-40B4-BE49-F238E27FC236}">
                <a16:creationId xmlns:a16="http://schemas.microsoft.com/office/drawing/2014/main" id="{55A364AE-5B2B-47F8-A0A8-715A89969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565401"/>
            <a:ext cx="8569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 poskusom so ugotovili, da se pri dvakrat večjem tlaku pomanjša volumen za polovico, pri trikrat večjem tlaku pa pade na tretjino prvotne vrednosti.</a:t>
            </a:r>
          </a:p>
        </p:txBody>
      </p:sp>
      <p:sp>
        <p:nvSpPr>
          <p:cNvPr id="83975" name="Rectangle 38">
            <a:extLst>
              <a:ext uri="{FF2B5EF4-FFF2-40B4-BE49-F238E27FC236}">
                <a16:creationId xmlns:a16="http://schemas.microsoft.com/office/drawing/2014/main" id="{B3C0B183-4D98-49C4-A2B6-A21E9194B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716339"/>
            <a:ext cx="8424862" cy="1196975"/>
          </a:xfrm>
          <a:prstGeom prst="rect">
            <a:avLst/>
          </a:prstGeom>
          <a:solidFill>
            <a:srgbClr val="FFCC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Iz tega sledi, da so prostornine enakih količin plina pri konstantni temperaturi obratno sorazmerne z absolutnim tlakom.</a:t>
            </a:r>
          </a:p>
        </p:txBody>
      </p:sp>
      <p:graphicFrame>
        <p:nvGraphicFramePr>
          <p:cNvPr id="123954" name="Group 50">
            <a:extLst>
              <a:ext uri="{FF2B5EF4-FFF2-40B4-BE49-F238E27FC236}">
                <a16:creationId xmlns:a16="http://schemas.microsoft.com/office/drawing/2014/main" id="{9ADE1677-808D-4E7C-8027-0F8761BA88B0}"/>
              </a:ext>
            </a:extLst>
          </p:cNvPr>
          <p:cNvGraphicFramePr>
            <a:graphicFrameLocks noGrp="1"/>
          </p:cNvGraphicFramePr>
          <p:nvPr/>
        </p:nvGraphicFramePr>
        <p:xfrm>
          <a:off x="6456364" y="2205039"/>
          <a:ext cx="3095625" cy="274637"/>
        </p:xfrm>
        <a:graphic>
          <a:graphicData uri="http://schemas.openxmlformats.org/drawingml/2006/table">
            <a:tbl>
              <a:tblPr/>
              <a:tblGrid>
                <a:gridCol w="309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p-V diagram za Boyle-Mariottov zakon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73" marB="4577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3978" name="Rectangle 52">
            <a:extLst>
              <a:ext uri="{FF2B5EF4-FFF2-40B4-BE49-F238E27FC236}">
                <a16:creationId xmlns:a16="http://schemas.microsoft.com/office/drawing/2014/main" id="{D5823613-8CDE-4A3C-B08A-00AEA5F76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3979" name="Object 51">
            <a:extLst>
              <a:ext uri="{FF2B5EF4-FFF2-40B4-BE49-F238E27FC236}">
                <a16:creationId xmlns:a16="http://schemas.microsoft.com/office/drawing/2014/main" id="{1B4E50D5-01CB-46C0-82C7-DAC61C917A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5157789"/>
          <a:ext cx="360045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načba" r:id="rId3" imgW="1587500" imgH="431800" progId="Equation.3">
                  <p:embed/>
                </p:oleObj>
              </mc:Choice>
              <mc:Fallback>
                <p:oleObj name="Enačba" r:id="rId3" imgW="1587500" imgH="431800" progId="Equation.3">
                  <p:embed/>
                  <p:pic>
                    <p:nvPicPr>
                      <p:cNvPr id="83979" name="Object 51">
                        <a:extLst>
                          <a:ext uri="{FF2B5EF4-FFF2-40B4-BE49-F238E27FC236}">
                            <a16:creationId xmlns:a16="http://schemas.microsoft.com/office/drawing/2014/main" id="{1B4E50D5-01CB-46C0-82C7-DAC61C917A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5157789"/>
                        <a:ext cx="3600450" cy="9350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80" name="Rectangle 53">
            <a:extLst>
              <a:ext uri="{FF2B5EF4-FFF2-40B4-BE49-F238E27FC236}">
                <a16:creationId xmlns:a16="http://schemas.microsoft.com/office/drawing/2014/main" id="{594C4E0E-7C06-494B-9885-C02B7BB01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101" y="5575300"/>
            <a:ext cx="4225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je </a:t>
            </a:r>
            <a:r>
              <a:rPr lang="sl-SI" altLang="sl-SI" sz="2400" b="1">
                <a:solidFill>
                  <a:srgbClr val="000000"/>
                </a:solidFill>
              </a:rPr>
              <a:t>Boyle-Mariottov</a:t>
            </a:r>
            <a:r>
              <a:rPr lang="sl-SI" altLang="sl-SI" sz="2400">
                <a:solidFill>
                  <a:srgbClr val="000000"/>
                </a:solidFill>
              </a:rPr>
              <a:t> zakon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>
            <a:extLst>
              <a:ext uri="{FF2B5EF4-FFF2-40B4-BE49-F238E27FC236}">
                <a16:creationId xmlns:a16="http://schemas.microsoft.com/office/drawing/2014/main" id="{4D429CC8-59D3-48A4-B041-C03A26631C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B79761F-53CF-4EC1-AC24-CB7F25682D1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4995" name="Ograda številke diapozitiva 2">
            <a:extLst>
              <a:ext uri="{FF2B5EF4-FFF2-40B4-BE49-F238E27FC236}">
                <a16:creationId xmlns:a16="http://schemas.microsoft.com/office/drawing/2014/main" id="{358F089A-7BF3-4EA9-8B81-F83EFD9A746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5FFDC16-E7E5-4E87-ACA7-CD25EA6659D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4996" name="Rectangle 4">
            <a:extLst>
              <a:ext uri="{FF2B5EF4-FFF2-40B4-BE49-F238E27FC236}">
                <a16:creationId xmlns:a16="http://schemas.microsoft.com/office/drawing/2014/main" id="{6F26269D-D798-4B02-A946-FF6551B39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6250"/>
            <a:ext cx="8280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Podobno velja za spremembo specifičnega volumna ali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gostote plina pri stalni temperaturi v odvisnosti od tlaka.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Gostoto izračunamo iz kvocienta mase </a:t>
            </a:r>
            <a:r>
              <a:rPr lang="sl-SI" altLang="sl-SI" sz="2400" i="1">
                <a:solidFill>
                  <a:srgbClr val="000000"/>
                </a:solidFill>
              </a:rPr>
              <a:t>m </a:t>
            </a:r>
            <a:r>
              <a:rPr lang="sl-SI" altLang="sl-SI" sz="2400">
                <a:solidFill>
                  <a:srgbClr val="000000"/>
                </a:solidFill>
              </a:rPr>
              <a:t>in prostornine </a:t>
            </a:r>
            <a:r>
              <a:rPr lang="sl-SI" altLang="sl-SI" sz="2400" i="1">
                <a:solidFill>
                  <a:srgbClr val="000000"/>
                </a:solidFill>
              </a:rPr>
              <a:t>V.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Ta je neodvisna od agregatnega stanja telesa.</a:t>
            </a:r>
          </a:p>
        </p:txBody>
      </p:sp>
      <p:graphicFrame>
        <p:nvGraphicFramePr>
          <p:cNvPr id="84997" name="Object 5">
            <a:extLst>
              <a:ext uri="{FF2B5EF4-FFF2-40B4-BE49-F238E27FC236}">
                <a16:creationId xmlns:a16="http://schemas.microsoft.com/office/drawing/2014/main" id="{0CCD7B1D-A623-47F9-AA73-215DFAC118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1989138"/>
          <a:ext cx="71278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načba" r:id="rId3" imgW="2984500" imgH="431800" progId="Equation.3">
                  <p:embed/>
                </p:oleObj>
              </mc:Choice>
              <mc:Fallback>
                <p:oleObj name="Enačba" r:id="rId3" imgW="2984500" imgH="431800" progId="Equation.3">
                  <p:embed/>
                  <p:pic>
                    <p:nvPicPr>
                      <p:cNvPr id="84997" name="Object 5">
                        <a:extLst>
                          <a:ext uri="{FF2B5EF4-FFF2-40B4-BE49-F238E27FC236}">
                            <a16:creationId xmlns:a16="http://schemas.microsoft.com/office/drawing/2014/main" id="{0CCD7B1D-A623-47F9-AA73-215DFAC118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1989138"/>
                        <a:ext cx="7127875" cy="10795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>
            <a:extLst>
              <a:ext uri="{FF2B5EF4-FFF2-40B4-BE49-F238E27FC236}">
                <a16:creationId xmlns:a16="http://schemas.microsoft.com/office/drawing/2014/main" id="{C169EBBB-154D-453C-9E6E-8F211C703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213101"/>
            <a:ext cx="8496300" cy="83026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Gostota plina pri konstantni temperaturi je premo sorazmerna z absolutnim tlakom. </a:t>
            </a:r>
          </a:p>
        </p:txBody>
      </p:sp>
      <p:sp>
        <p:nvSpPr>
          <p:cNvPr id="84999" name="Rectangle 7">
            <a:extLst>
              <a:ext uri="{FF2B5EF4-FFF2-40B4-BE49-F238E27FC236}">
                <a16:creationId xmlns:a16="http://schemas.microsoft.com/office/drawing/2014/main" id="{BB3462C4-77DA-4036-9841-579FE258B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149725"/>
            <a:ext cx="84248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pomeni, da se pri konstantni temperaturi gostota obnaša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enako kot tlak. Boyle-Mariottov zakon velja vsepovsod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samo za idealni plin, za re­alne pline pri nizkih tlakih, kjer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se lahko zanemarijo molekularne sile in volumen molekul,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pri višjih tlakih pa velja samo približno.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>
            <a:extLst>
              <a:ext uri="{FF2B5EF4-FFF2-40B4-BE49-F238E27FC236}">
                <a16:creationId xmlns:a16="http://schemas.microsoft.com/office/drawing/2014/main" id="{FCBD750E-F238-423A-94B1-85EB12524C3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984AB14-4D81-428B-B640-3A2C32316AC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6019" name="Ograda številke diapozitiva 2">
            <a:extLst>
              <a:ext uri="{FF2B5EF4-FFF2-40B4-BE49-F238E27FC236}">
                <a16:creationId xmlns:a16="http://schemas.microsoft.com/office/drawing/2014/main" id="{95D13D35-06F7-42F1-B2FD-8ECCA2D09F1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5E11E44-56CF-4A06-A55A-66E3C29B913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CEC2502B-2AC6-4626-8DED-6B88D3464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98375"/>
            <a:ext cx="8496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3926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3926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3926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1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plina se poviša tlak od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1 bar na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= 5 bar pri isti temperaturi. Kolikšen je končni volumen?	</a:t>
            </a:r>
          </a:p>
        </p:txBody>
      </p:sp>
      <p:sp>
        <p:nvSpPr>
          <p:cNvPr id="86021" name="Rectangle 6">
            <a:extLst>
              <a:ext uri="{FF2B5EF4-FFF2-40B4-BE49-F238E27FC236}">
                <a16:creationId xmlns:a16="http://schemas.microsoft.com/office/drawing/2014/main" id="{84D38E9D-857E-4A3B-9162-5B7856276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0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6022" name="Object 5">
            <a:extLst>
              <a:ext uri="{FF2B5EF4-FFF2-40B4-BE49-F238E27FC236}">
                <a16:creationId xmlns:a16="http://schemas.microsoft.com/office/drawing/2014/main" id="{43845F7A-1398-4C10-B052-CD1A374A81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2288" y="1628775"/>
          <a:ext cx="6159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načba" r:id="rId3" imgW="2882900" imgH="685800" progId="Equation.3">
                  <p:embed/>
                </p:oleObj>
              </mc:Choice>
              <mc:Fallback>
                <p:oleObj name="Enačba" r:id="rId3" imgW="2882900" imgH="685800" progId="Equation.3">
                  <p:embed/>
                  <p:pic>
                    <p:nvPicPr>
                      <p:cNvPr id="86022" name="Object 5">
                        <a:extLst>
                          <a:ext uri="{FF2B5EF4-FFF2-40B4-BE49-F238E27FC236}">
                            <a16:creationId xmlns:a16="http://schemas.microsoft.com/office/drawing/2014/main" id="{43845F7A-1398-4C10-B052-CD1A374A81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288" y="1628775"/>
                        <a:ext cx="6159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3" name="Rectangle 7">
            <a:extLst>
              <a:ext uri="{FF2B5EF4-FFF2-40B4-BE49-F238E27FC236}">
                <a16:creationId xmlns:a16="http://schemas.microsoft.com/office/drawing/2014/main" id="{E25CA387-DAE5-447F-86AC-11CB5E9AD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990762"/>
            <a:ext cx="8280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3561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3561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3561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V valju je plin pri podtlaku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v</a:t>
            </a:r>
            <a:r>
              <a:rPr lang="sl-SI" altLang="sl-SI" sz="2400">
                <a:solidFill>
                  <a:srgbClr val="000000"/>
                </a:solidFill>
              </a:rPr>
              <a:t> = 0,2 bar in pri zračnem tlaku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1020 mbar. Kolikšen tlak bo kazal manometer, če plin stisnemo na ¼ prvotnega volumna pri isti temperaturi?</a:t>
            </a:r>
          </a:p>
        </p:txBody>
      </p:sp>
      <p:sp>
        <p:nvSpPr>
          <p:cNvPr id="86024" name="Rectangle 8">
            <a:extLst>
              <a:ext uri="{FF2B5EF4-FFF2-40B4-BE49-F238E27FC236}">
                <a16:creationId xmlns:a16="http://schemas.microsoft.com/office/drawing/2014/main" id="{AC6C91ED-CE24-4558-81BF-059755921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206875"/>
            <a:ext cx="2449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Absolutni tlak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86025" name="Rectangle 10">
            <a:extLst>
              <a:ext uri="{FF2B5EF4-FFF2-40B4-BE49-F238E27FC236}">
                <a16:creationId xmlns:a16="http://schemas.microsoft.com/office/drawing/2014/main" id="{EFCC3C45-BE69-4A55-AEFE-8A1FB8DD9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611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6026" name="Object 9">
            <a:extLst>
              <a:ext uri="{FF2B5EF4-FFF2-40B4-BE49-F238E27FC236}">
                <a16:creationId xmlns:a16="http://schemas.microsoft.com/office/drawing/2014/main" id="{67D8410C-8F3A-4441-9B0A-E8FBCC4706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97026" y="4641851"/>
          <a:ext cx="7700963" cy="211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načba" r:id="rId5" imgW="3035300" imgH="1117600" progId="Equation.3">
                  <p:embed/>
                </p:oleObj>
              </mc:Choice>
              <mc:Fallback>
                <p:oleObj name="Enačba" r:id="rId5" imgW="3035300" imgH="1117600" progId="Equation.3">
                  <p:embed/>
                  <p:pic>
                    <p:nvPicPr>
                      <p:cNvPr id="86026" name="Object 9">
                        <a:extLst>
                          <a:ext uri="{FF2B5EF4-FFF2-40B4-BE49-F238E27FC236}">
                            <a16:creationId xmlns:a16="http://schemas.microsoft.com/office/drawing/2014/main" id="{67D8410C-8F3A-4441-9B0A-E8FBCC4706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026" y="4641851"/>
                        <a:ext cx="7700963" cy="211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>
            <a:extLst>
              <a:ext uri="{FF2B5EF4-FFF2-40B4-BE49-F238E27FC236}">
                <a16:creationId xmlns:a16="http://schemas.microsoft.com/office/drawing/2014/main" id="{FA7A8D89-D0F0-4E70-94B8-8BDB39500A7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33EC8AF-B26B-40D0-A122-78ABD8B59FF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7043" name="Ograda številke diapozitiva 2">
            <a:extLst>
              <a:ext uri="{FF2B5EF4-FFF2-40B4-BE49-F238E27FC236}">
                <a16:creationId xmlns:a16="http://schemas.microsoft.com/office/drawing/2014/main" id="{C8B0A404-2624-4736-B01B-0EA9C096C3B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0174583-DE90-4EDA-B1B7-64A86BF6A1A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88F8BD39-B50F-4FB7-BC53-5C78E980B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4991"/>
            <a:ext cx="8280400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Manometer kaže nadtlak: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    p</a:t>
            </a:r>
            <a:r>
              <a:rPr lang="sl-SI" altLang="sl-SI" sz="2400" baseline="-25000">
                <a:solidFill>
                  <a:srgbClr val="000000"/>
                </a:solidFill>
              </a:rPr>
              <a:t>n</a:t>
            </a:r>
            <a:r>
              <a:rPr lang="sl-SI" altLang="sl-SI" sz="2400">
                <a:solidFill>
                  <a:srgbClr val="000000"/>
                </a:solidFill>
              </a:rPr>
              <a:t> =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–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3,28 bar – 1,02 bar = 2,26 bar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Rešitev: Manometer bo kazal 2,26 bara tlaka.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1m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tlaka 1 bar tlači se pri stalni temperaturi na tlak 6 bar. Izračunaj kolikšen je končni volumen zraka.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						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	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	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0,166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87045" name="Rectangle 6">
            <a:extLst>
              <a:ext uri="{FF2B5EF4-FFF2-40B4-BE49-F238E27FC236}">
                <a16:creationId xmlns:a16="http://schemas.microsoft.com/office/drawing/2014/main" id="{382E6CBF-CB63-4B32-BF10-5D5A14331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7046" name="Object 5">
            <a:extLst>
              <a:ext uri="{FF2B5EF4-FFF2-40B4-BE49-F238E27FC236}">
                <a16:creationId xmlns:a16="http://schemas.microsoft.com/office/drawing/2014/main" id="{4E5E07C7-094B-4C83-A16A-0F213AF8EF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4113" y="2492376"/>
          <a:ext cx="4425950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načba" r:id="rId3" imgW="1689100" imgH="889000" progId="Equation.3">
                  <p:embed/>
                </p:oleObj>
              </mc:Choice>
              <mc:Fallback>
                <p:oleObj name="Enačba" r:id="rId3" imgW="1689100" imgH="889000" progId="Equation.3">
                  <p:embed/>
                  <p:pic>
                    <p:nvPicPr>
                      <p:cNvPr id="87046" name="Object 5">
                        <a:extLst>
                          <a:ext uri="{FF2B5EF4-FFF2-40B4-BE49-F238E27FC236}">
                            <a16:creationId xmlns:a16="http://schemas.microsoft.com/office/drawing/2014/main" id="{4E5E07C7-094B-4C83-A16A-0F213AF8EF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2492376"/>
                        <a:ext cx="4425950" cy="170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7" name="Rectangle 7">
            <a:extLst>
              <a:ext uri="{FF2B5EF4-FFF2-40B4-BE49-F238E27FC236}">
                <a16:creationId xmlns:a16="http://schemas.microsoft.com/office/drawing/2014/main" id="{60E303D6-59AC-40BB-96CB-19289C3A5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214725"/>
            <a:ext cx="8569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Če se v cilinder tlači plin pri stalni temperaturi od začetnega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tlaka 1 bar in volumna 0,25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na volumen 0,05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kolikšen bo končni tlak plina?</a:t>
            </a:r>
          </a:p>
        </p:txBody>
      </p:sp>
      <p:sp>
        <p:nvSpPr>
          <p:cNvPr id="87048" name="Rectangle 9">
            <a:extLst>
              <a:ext uri="{FF2B5EF4-FFF2-40B4-BE49-F238E27FC236}">
                <a16:creationId xmlns:a16="http://schemas.microsoft.com/office/drawing/2014/main" id="{526A004A-2E02-4049-911E-8B0E66B84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7049" name="Object 8">
            <a:extLst>
              <a:ext uri="{FF2B5EF4-FFF2-40B4-BE49-F238E27FC236}">
                <a16:creationId xmlns:a16="http://schemas.microsoft.com/office/drawing/2014/main" id="{F0C9D69C-BB7C-482B-9A11-C60D487416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3639" y="5373688"/>
          <a:ext cx="55959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načba" r:id="rId5" imgW="2578100" imgH="431800" progId="Equation.3">
                  <p:embed/>
                </p:oleObj>
              </mc:Choice>
              <mc:Fallback>
                <p:oleObj name="Enačba" r:id="rId5" imgW="2578100" imgH="431800" progId="Equation.3">
                  <p:embed/>
                  <p:pic>
                    <p:nvPicPr>
                      <p:cNvPr id="87049" name="Object 8">
                        <a:extLst>
                          <a:ext uri="{FF2B5EF4-FFF2-40B4-BE49-F238E27FC236}">
                            <a16:creationId xmlns:a16="http://schemas.microsoft.com/office/drawing/2014/main" id="{F0C9D69C-BB7C-482B-9A11-C60D487416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3639" y="5373688"/>
                        <a:ext cx="559593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0" name="Rectangle 10">
            <a:extLst>
              <a:ext uri="{FF2B5EF4-FFF2-40B4-BE49-F238E27FC236}">
                <a16:creationId xmlns:a16="http://schemas.microsoft.com/office/drawing/2014/main" id="{FADE57EE-8F9A-4A08-AE26-FB71CA118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6165850"/>
            <a:ext cx="31130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Rešitev: 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1,25 [bar]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3">
            <a:extLst>
              <a:ext uri="{FF2B5EF4-FFF2-40B4-BE49-F238E27FC236}">
                <a16:creationId xmlns:a16="http://schemas.microsoft.com/office/drawing/2014/main" id="{471CB244-0535-44AB-B88C-E92251E94C1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34FB866-8CE3-4368-BB33-B822735F53B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8067" name="Ograda številke diapozitiva 2">
            <a:extLst>
              <a:ext uri="{FF2B5EF4-FFF2-40B4-BE49-F238E27FC236}">
                <a16:creationId xmlns:a16="http://schemas.microsoft.com/office/drawing/2014/main" id="{81296AB4-6E9F-4910-9688-791FCC9DF81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EF63B2E-C603-461F-A17C-35A53CC3871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8068" name="Rectangle 4">
            <a:extLst>
              <a:ext uri="{FF2B5EF4-FFF2-40B4-BE49-F238E27FC236}">
                <a16:creationId xmlns:a16="http://schemas.microsoft.com/office/drawing/2014/main" id="{B64B6BE4-51E7-4877-9104-E088091A8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0478"/>
            <a:ext cx="85693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Če se pri stalni temperaturi tlači 12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plina tlaka 0,5 bara na volumen od 0,07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, kolikšni je končni tlak plina?</a:t>
            </a:r>
          </a:p>
        </p:txBody>
      </p:sp>
      <p:sp>
        <p:nvSpPr>
          <p:cNvPr id="88069" name="Rectangle 6">
            <a:extLst>
              <a:ext uri="{FF2B5EF4-FFF2-40B4-BE49-F238E27FC236}">
                <a16:creationId xmlns:a16="http://schemas.microsoft.com/office/drawing/2014/main" id="{37B15A5A-EB3E-4B0B-BB34-E9BC83E66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8070" name="Object 5">
            <a:extLst>
              <a:ext uri="{FF2B5EF4-FFF2-40B4-BE49-F238E27FC236}">
                <a16:creationId xmlns:a16="http://schemas.microsoft.com/office/drawing/2014/main" id="{2BA2DF45-7922-4F8A-9601-F93E80567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4863" y="1341438"/>
          <a:ext cx="60261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načba" r:id="rId3" imgW="2781300" imgH="431800" progId="Equation.3">
                  <p:embed/>
                </p:oleObj>
              </mc:Choice>
              <mc:Fallback>
                <p:oleObj name="Enačba" r:id="rId3" imgW="2781300" imgH="431800" progId="Equation.3">
                  <p:embed/>
                  <p:pic>
                    <p:nvPicPr>
                      <p:cNvPr id="88070" name="Object 5">
                        <a:extLst>
                          <a:ext uri="{FF2B5EF4-FFF2-40B4-BE49-F238E27FC236}">
                            <a16:creationId xmlns:a16="http://schemas.microsoft.com/office/drawing/2014/main" id="{2BA2DF45-7922-4F8A-9601-F93E80567E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1341438"/>
                        <a:ext cx="60261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1" name="Rectangle 7">
            <a:extLst>
              <a:ext uri="{FF2B5EF4-FFF2-40B4-BE49-F238E27FC236}">
                <a16:creationId xmlns:a16="http://schemas.microsoft.com/office/drawing/2014/main" id="{CB37BF9D-DB83-4396-9066-5D58D8082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163" y="1989139"/>
            <a:ext cx="32686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Rešitev: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85,71 [bar] </a:t>
            </a:r>
          </a:p>
        </p:txBody>
      </p:sp>
      <p:sp>
        <p:nvSpPr>
          <p:cNvPr id="88072" name="Rectangle 9">
            <a:extLst>
              <a:ext uri="{FF2B5EF4-FFF2-40B4-BE49-F238E27FC236}">
                <a16:creationId xmlns:a16="http://schemas.microsoft.com/office/drawing/2014/main" id="{E9A861DD-D8DE-433A-8A59-6D0F4D57C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488040"/>
            <a:ext cx="8424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6. 10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se pod tlakom od 1 bara. Koliko bo volumen zraka če ga stlačimo na 3 bare pri stalni temperaturi?</a:t>
            </a:r>
          </a:p>
        </p:txBody>
      </p:sp>
      <p:sp>
        <p:nvSpPr>
          <p:cNvPr id="88073" name="Rectangle 11">
            <a:extLst>
              <a:ext uri="{FF2B5EF4-FFF2-40B4-BE49-F238E27FC236}">
                <a16:creationId xmlns:a16="http://schemas.microsoft.com/office/drawing/2014/main" id="{DC0FB26E-8062-4299-949A-C222FEDF9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8074" name="Object 10">
            <a:extLst>
              <a:ext uri="{FF2B5EF4-FFF2-40B4-BE49-F238E27FC236}">
                <a16:creationId xmlns:a16="http://schemas.microsoft.com/office/drawing/2014/main" id="{4CAAA447-3F94-4330-9CA7-FB3F7F4442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3213100"/>
          <a:ext cx="64801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načba" r:id="rId5" imgW="2387600" imgH="431800" progId="Equation.3">
                  <p:embed/>
                </p:oleObj>
              </mc:Choice>
              <mc:Fallback>
                <p:oleObj name="Enačba" r:id="rId5" imgW="2387600" imgH="431800" progId="Equation.3">
                  <p:embed/>
                  <p:pic>
                    <p:nvPicPr>
                      <p:cNvPr id="88074" name="Object 10">
                        <a:extLst>
                          <a:ext uri="{FF2B5EF4-FFF2-40B4-BE49-F238E27FC236}">
                            <a16:creationId xmlns:a16="http://schemas.microsoft.com/office/drawing/2014/main" id="{4CAAA447-3F94-4330-9CA7-FB3F7F4442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3213100"/>
                        <a:ext cx="64801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5" name="Rectangle 12">
            <a:extLst>
              <a:ext uri="{FF2B5EF4-FFF2-40B4-BE49-F238E27FC236}">
                <a16:creationId xmlns:a16="http://schemas.microsoft.com/office/drawing/2014/main" id="{1AD9271C-CD58-402D-97EB-D5C6BB415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9" y="3860800"/>
            <a:ext cx="41671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3,33 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>
            <a:extLst>
              <a:ext uri="{FF2B5EF4-FFF2-40B4-BE49-F238E27FC236}">
                <a16:creationId xmlns:a16="http://schemas.microsoft.com/office/drawing/2014/main" id="{966965B4-F04B-4169-8C38-A56DF82B243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EAD0ECF-D2E1-4C79-BDAD-C4228AFA164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9091" name="Ograda številke diapozitiva 2">
            <a:extLst>
              <a:ext uri="{FF2B5EF4-FFF2-40B4-BE49-F238E27FC236}">
                <a16:creationId xmlns:a16="http://schemas.microsoft.com/office/drawing/2014/main" id="{50540B70-8D55-410F-A0AD-9880E27821E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870F9C2-747E-4C5D-8B91-E5877BC589F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9092" name="Rectangle 5">
            <a:extLst>
              <a:ext uri="{FF2B5EF4-FFF2-40B4-BE49-F238E27FC236}">
                <a16:creationId xmlns:a16="http://schemas.microsoft.com/office/drawing/2014/main" id="{269B5AC2-E9DB-46E7-9320-37B4757EA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672496"/>
            <a:ext cx="83534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Naloge </a:t>
            </a:r>
            <a:r>
              <a:rPr lang="sl-SI" altLang="sl-SI" sz="2400">
                <a:solidFill>
                  <a:srgbClr val="000000"/>
                </a:solidFill>
              </a:rPr>
              <a:t>(str. 31-32)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V valju je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0,5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pod tlakom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5 bar. Kolikšen bo volumen, če se tlak poveča na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= 8 bar?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						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V</a:t>
            </a:r>
            <a:r>
              <a:rPr lang="sl-SI" altLang="sl-SI" sz="2400" baseline="-25000">
                <a:solidFill>
                  <a:srgbClr val="FF0000"/>
                </a:solidFill>
              </a:rPr>
              <a:t>2</a:t>
            </a:r>
            <a:r>
              <a:rPr lang="sl-SI" altLang="sl-SI" sz="2400">
                <a:solidFill>
                  <a:srgbClr val="FF0000"/>
                </a:solidFill>
              </a:rPr>
              <a:t> = 0,31 m</a:t>
            </a:r>
            <a:r>
              <a:rPr lang="sl-SI" altLang="sl-SI" sz="2400" baseline="30000">
                <a:solidFill>
                  <a:srgbClr val="FF0000"/>
                </a:solidFill>
              </a:rPr>
              <a:t>3</a:t>
            </a:r>
            <a:r>
              <a:rPr lang="sl-SI" altLang="sl-SI" sz="240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89093" name="Rectangle 6">
            <a:extLst>
              <a:ext uri="{FF2B5EF4-FFF2-40B4-BE49-F238E27FC236}">
                <a16:creationId xmlns:a16="http://schemas.microsoft.com/office/drawing/2014/main" id="{D80E88D4-0CC3-4EAB-99FD-B3538638A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1" y="1952626"/>
            <a:ext cx="8569325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19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19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19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 </a:t>
            </a:r>
            <a:r>
              <a:rPr lang="sl-SI" altLang="sl-SI" sz="2400">
                <a:solidFill>
                  <a:srgbClr val="000000"/>
                </a:solidFill>
              </a:rPr>
              <a:t>Kolikšna je gostota ogljikove kisline v normalnih razmerah, če je izmerjena pri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0 °C in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95200 Pa in znaša </a:t>
            </a:r>
            <a:r>
              <a:rPr lang="el-GR" altLang="sl-SI" sz="2400" i="1">
                <a:solidFill>
                  <a:srgbClr val="000000"/>
                </a:solidFill>
              </a:rPr>
              <a:t>ρ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1,964 kg/m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? Določi za obe stanji tudi specifični volumen!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ρ</a:t>
            </a:r>
            <a:r>
              <a:rPr lang="sl-SI" altLang="sl-SI" sz="2400" i="1" baseline="-25000">
                <a:solidFill>
                  <a:srgbClr val="FF0000"/>
                </a:solidFill>
              </a:rPr>
              <a:t>0</a:t>
            </a:r>
            <a:r>
              <a:rPr lang="sl-SI" altLang="sl-SI" sz="2400">
                <a:solidFill>
                  <a:srgbClr val="FF0000"/>
                </a:solidFill>
              </a:rPr>
              <a:t> = 2,139 kg/m</a:t>
            </a:r>
            <a:r>
              <a:rPr lang="sl-SI" altLang="sl-SI" sz="2400" baseline="30000">
                <a:solidFill>
                  <a:srgbClr val="FF0000"/>
                </a:solidFill>
              </a:rPr>
              <a:t>3</a:t>
            </a:r>
            <a:r>
              <a:rPr lang="sl-SI" altLang="sl-SI" sz="2400">
                <a:solidFill>
                  <a:srgbClr val="FF0000"/>
                </a:solidFill>
              </a:rPr>
              <a:t> , </a:t>
            </a:r>
            <a:r>
              <a:rPr lang="el-GR" altLang="sl-SI" sz="2400" i="1">
                <a:solidFill>
                  <a:srgbClr val="FF0000"/>
                </a:solidFill>
              </a:rPr>
              <a:t>ν</a:t>
            </a:r>
            <a:r>
              <a:rPr lang="sl-SI" altLang="sl-SI" sz="2400" i="1" baseline="-25000">
                <a:solidFill>
                  <a:srgbClr val="FF0000"/>
                </a:solidFill>
              </a:rPr>
              <a:t>0</a:t>
            </a:r>
            <a:r>
              <a:rPr lang="sl-SI" altLang="sl-SI" sz="2400" i="1">
                <a:solidFill>
                  <a:srgbClr val="FF0000"/>
                </a:solidFill>
              </a:rPr>
              <a:t>  </a:t>
            </a:r>
            <a:r>
              <a:rPr lang="sl-SI" altLang="sl-SI" sz="2400">
                <a:solidFill>
                  <a:srgbClr val="FF0000"/>
                </a:solidFill>
              </a:rPr>
              <a:t>= 0,467 m</a:t>
            </a:r>
            <a:r>
              <a:rPr lang="sl-SI" altLang="sl-SI" sz="2400" baseline="30000">
                <a:solidFill>
                  <a:srgbClr val="FF0000"/>
                </a:solidFill>
              </a:rPr>
              <a:t>3</a:t>
            </a:r>
            <a:r>
              <a:rPr lang="sl-SI" altLang="sl-SI" sz="2400">
                <a:solidFill>
                  <a:srgbClr val="FF0000"/>
                </a:solidFill>
              </a:rPr>
              <a:t>/kg, </a:t>
            </a:r>
            <a:r>
              <a:rPr lang="el-GR" altLang="sl-SI" sz="2400" i="1">
                <a:solidFill>
                  <a:srgbClr val="FF0000"/>
                </a:solidFill>
              </a:rPr>
              <a:t>ν</a:t>
            </a:r>
            <a:r>
              <a:rPr lang="sl-SI" altLang="sl-SI" sz="2400" i="1" baseline="-25000">
                <a:solidFill>
                  <a:srgbClr val="FF0000"/>
                </a:solidFill>
              </a:rPr>
              <a:t>1</a:t>
            </a:r>
            <a:r>
              <a:rPr lang="sl-SI" altLang="sl-SI" sz="2400" i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0,51 m</a:t>
            </a:r>
            <a:r>
              <a:rPr lang="sl-SI" altLang="sl-SI" sz="2400" baseline="30000">
                <a:solidFill>
                  <a:srgbClr val="FF0000"/>
                </a:solidFill>
              </a:rPr>
              <a:t>3</a:t>
            </a:r>
            <a:r>
              <a:rPr lang="sl-SI" altLang="sl-SI" sz="2400">
                <a:solidFill>
                  <a:srgbClr val="FF0000"/>
                </a:solidFill>
              </a:rPr>
              <a:t>/kg)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>
            <a:extLst>
              <a:ext uri="{FF2B5EF4-FFF2-40B4-BE49-F238E27FC236}">
                <a16:creationId xmlns:a16="http://schemas.microsoft.com/office/drawing/2014/main" id="{1A8B9F45-096D-4A7C-A316-E6D1D4070E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6CA27EC-7682-4F5C-B11A-9696CBBF543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0115" name="Ograda številke diapozitiva 2">
            <a:extLst>
              <a:ext uri="{FF2B5EF4-FFF2-40B4-BE49-F238E27FC236}">
                <a16:creationId xmlns:a16="http://schemas.microsoft.com/office/drawing/2014/main" id="{FA229089-E0D9-4810-B310-6A117C67F15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2751D4D-DF3D-4AFC-9FB9-C737908299A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311E7518-0D91-4431-A2CA-1C11F5FFBEF6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19288" y="476251"/>
            <a:ext cx="8280400" cy="3662541"/>
          </a:xfrm>
          <a:prstGeom prst="rect">
            <a:avLst/>
          </a:prstGeom>
          <a:blipFill rotWithShape="0">
            <a:blip r:embed="rId2"/>
            <a:stretch>
              <a:fillRect l="-1178" t="-998" r="-1178" b="-3827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90117" name="Rectangle 8">
            <a:extLst>
              <a:ext uri="{FF2B5EF4-FFF2-40B4-BE49-F238E27FC236}">
                <a16:creationId xmlns:a16="http://schemas.microsoft.com/office/drawing/2014/main" id="{DFCD77A7-27F8-4449-B461-FF1430454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5E44D7F4-B2E8-44E6-8AA4-02DA6969B52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23592" y="3744390"/>
            <a:ext cx="370006" cy="369332"/>
          </a:xfrm>
          <a:prstGeom prst="rect">
            <a:avLst/>
          </a:prstGeom>
          <a:blipFill>
            <a:blip r:embed="rId3"/>
            <a:stretch>
              <a:fillRect b="-8197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>
            <a:extLst>
              <a:ext uri="{FF2B5EF4-FFF2-40B4-BE49-F238E27FC236}">
                <a16:creationId xmlns:a16="http://schemas.microsoft.com/office/drawing/2014/main" id="{3A32E932-B6F1-4E2D-B6EF-05F6BF14C87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474BC12-E936-49AC-A605-8C8FFA3F9EA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5779" name="Ograda številke diapozitiva 2">
            <a:extLst>
              <a:ext uri="{FF2B5EF4-FFF2-40B4-BE49-F238E27FC236}">
                <a16:creationId xmlns:a16="http://schemas.microsoft.com/office/drawing/2014/main" id="{91FAE919-4BEF-4915-B789-7B7447DC461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5018CEC-0D4E-405B-A861-6F6A587E18E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72758AB9-071A-4380-A737-F3A21B22E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3"/>
            <a:ext cx="8497887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Prostornina se ne glede na vrsto plina enako poveča pri enakem zvišanju temperature.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</a:t>
            </a:r>
            <a:r>
              <a:rPr lang="sl-SI" altLang="sl-SI" sz="2400" b="1">
                <a:solidFill>
                  <a:srgbClr val="000000"/>
                </a:solidFill>
              </a:rPr>
              <a:t>končno stanje </a:t>
            </a:r>
            <a:r>
              <a:rPr lang="sl-SI" altLang="sl-SI" sz="2400">
                <a:solidFill>
                  <a:srgbClr val="000000"/>
                </a:solidFill>
              </a:rPr>
              <a:t>je dano z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2</a:t>
            </a:r>
            <a:r>
              <a:rPr lang="sl-SI" altLang="sl-SI" sz="2400" i="1">
                <a:solidFill>
                  <a:srgbClr val="000000"/>
                </a:solidFill>
              </a:rPr>
              <a:t>, p</a:t>
            </a:r>
            <a:r>
              <a:rPr lang="sl-SI" altLang="sl-SI" sz="2400" i="1" baseline="-25000">
                <a:solidFill>
                  <a:srgbClr val="000000"/>
                </a:solidFill>
              </a:rPr>
              <a:t>2</a:t>
            </a:r>
            <a:r>
              <a:rPr lang="sl-SI" altLang="sl-SI" sz="2400" i="1">
                <a:solidFill>
                  <a:srgbClr val="000000"/>
                </a:solidFill>
              </a:rPr>
              <a:t> = p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in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2</a:t>
            </a:r>
            <a:r>
              <a:rPr lang="sl-SI" altLang="sl-SI" sz="2400" i="1">
                <a:solidFill>
                  <a:srgbClr val="000000"/>
                </a:solidFill>
              </a:rPr>
              <a:t>. </a:t>
            </a:r>
            <a:r>
              <a:rPr lang="sl-SI" altLang="sl-SI" sz="2400">
                <a:solidFill>
                  <a:srgbClr val="000000"/>
                </a:solidFill>
              </a:rPr>
              <a:t>Z meritvami so dokazali: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1. da se je volumen povečal premo sorazmerno s temperaturo,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2. da se vsi idealni plini širijo enako.</a:t>
            </a:r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D1AD2840-67AC-4BCC-B5F6-3BAAD7661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126810"/>
            <a:ext cx="8424862" cy="2677656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62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0163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0163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0163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016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 temperaturi 0 °C velja: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Prostornina vseh plinov se pri konstantnem tlaku za vsako stopinjo zvišane temperature poveča za 1/273,15 tiste prostornine,ki jo imajo pri 0˚C.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Kubični koeficient prostorninskega toplotnega raztezanja je: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75782" name="Rectangle 7">
            <a:extLst>
              <a:ext uri="{FF2B5EF4-FFF2-40B4-BE49-F238E27FC236}">
                <a16:creationId xmlns:a16="http://schemas.microsoft.com/office/drawing/2014/main" id="{F93C3FA8-497B-4041-A2DA-C7F49FECF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5783" name="Object 6">
            <a:extLst>
              <a:ext uri="{FF2B5EF4-FFF2-40B4-BE49-F238E27FC236}">
                <a16:creationId xmlns:a16="http://schemas.microsoft.com/office/drawing/2014/main" id="{A5DC881F-52F7-47E5-97F7-4CB798B690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5084763"/>
          <a:ext cx="15113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761669" imgH="418918" progId="Equation.3">
                  <p:embed/>
                </p:oleObj>
              </mc:Choice>
              <mc:Fallback>
                <p:oleObj name="Enačba" r:id="rId3" imgW="761669" imgH="418918" progId="Equation.3">
                  <p:embed/>
                  <p:pic>
                    <p:nvPicPr>
                      <p:cNvPr id="75783" name="Object 6">
                        <a:extLst>
                          <a:ext uri="{FF2B5EF4-FFF2-40B4-BE49-F238E27FC236}">
                            <a16:creationId xmlns:a16="http://schemas.microsoft.com/office/drawing/2014/main" id="{A5DC881F-52F7-47E5-97F7-4CB798B690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5084763"/>
                        <a:ext cx="151130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>
            <a:extLst>
              <a:ext uri="{FF2B5EF4-FFF2-40B4-BE49-F238E27FC236}">
                <a16:creationId xmlns:a16="http://schemas.microsoft.com/office/drawing/2014/main" id="{9C96D016-C6CF-4674-8F7E-8E193708FB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BE8354-EFD3-4943-A4FE-BE89EDBD867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6803" name="Ograda številke diapozitiva 2">
            <a:extLst>
              <a:ext uri="{FF2B5EF4-FFF2-40B4-BE49-F238E27FC236}">
                <a16:creationId xmlns:a16="http://schemas.microsoft.com/office/drawing/2014/main" id="{745202E9-2462-4EC4-A207-E620615E5684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C0B2707-6E08-42ED-AE4A-D55D3F94A76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F2ADFBCC-BC9F-449C-9E8E-803A5FD22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61963"/>
            <a:ext cx="4959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Prostornina telesa po ogrevanju je:</a:t>
            </a:r>
          </a:p>
        </p:txBody>
      </p:sp>
      <p:sp>
        <p:nvSpPr>
          <p:cNvPr id="76805" name="Rectangle 6">
            <a:extLst>
              <a:ext uri="{FF2B5EF4-FFF2-40B4-BE49-F238E27FC236}">
                <a16:creationId xmlns:a16="http://schemas.microsoft.com/office/drawing/2014/main" id="{9CFBF748-824A-4EDA-A0BC-7BCBB7830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9943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6806" name="Object 5">
            <a:extLst>
              <a:ext uri="{FF2B5EF4-FFF2-40B4-BE49-F238E27FC236}">
                <a16:creationId xmlns:a16="http://schemas.microsoft.com/office/drawing/2014/main" id="{A1C75703-B8DF-48E3-B10F-5BEEF066D3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955676"/>
          <a:ext cx="6480175" cy="502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2870200" imgH="2463800" progId="Equation.3">
                  <p:embed/>
                </p:oleObj>
              </mc:Choice>
              <mc:Fallback>
                <p:oleObj name="Enačba" r:id="rId3" imgW="2870200" imgH="2463800" progId="Equation.3">
                  <p:embed/>
                  <p:pic>
                    <p:nvPicPr>
                      <p:cNvPr id="76806" name="Object 5">
                        <a:extLst>
                          <a:ext uri="{FF2B5EF4-FFF2-40B4-BE49-F238E27FC236}">
                            <a16:creationId xmlns:a16="http://schemas.microsoft.com/office/drawing/2014/main" id="{A1C75703-B8DF-48E3-B10F-5BEEF066D3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955676"/>
                        <a:ext cx="6480175" cy="502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>
            <a:extLst>
              <a:ext uri="{FF2B5EF4-FFF2-40B4-BE49-F238E27FC236}">
                <a16:creationId xmlns:a16="http://schemas.microsoft.com/office/drawing/2014/main" id="{9209DF58-DA31-4B39-95F7-3A40FF0BDDA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335E7D5-0A52-4322-8E77-1D449AD3D75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7827" name="Ograda številke diapozitiva 2">
            <a:extLst>
              <a:ext uri="{FF2B5EF4-FFF2-40B4-BE49-F238E27FC236}">
                <a16:creationId xmlns:a16="http://schemas.microsoft.com/office/drawing/2014/main" id="{FEB94930-ED62-4ED8-82FC-CF6806CC2B3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DABC63C-C409-43F5-B1ED-DA039A86C65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id="{61B298EE-27A3-4CE5-9F20-6C3F74189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80937"/>
            <a:ext cx="49688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 preureditvijo enačbe dobimo: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		</a:t>
            </a:r>
          </a:p>
        </p:txBody>
      </p:sp>
      <p:sp>
        <p:nvSpPr>
          <p:cNvPr id="77829" name="Rectangle 6">
            <a:extLst>
              <a:ext uri="{FF2B5EF4-FFF2-40B4-BE49-F238E27FC236}">
                <a16:creationId xmlns:a16="http://schemas.microsoft.com/office/drawing/2014/main" id="{BBED2F40-4699-40BE-B56A-026C73021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77830" name="Rectangle 7">
            <a:extLst>
              <a:ext uri="{FF2B5EF4-FFF2-40B4-BE49-F238E27FC236}">
                <a16:creationId xmlns:a16="http://schemas.microsoft.com/office/drawing/2014/main" id="{F95CA875-3BD6-4B1B-8568-D52809A6E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975317"/>
            <a:ext cx="85693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To je </a:t>
            </a:r>
            <a:r>
              <a:rPr lang="sl-SI" altLang="sl-SI" sz="2400" b="1">
                <a:solidFill>
                  <a:srgbClr val="FF0000"/>
                </a:solidFill>
              </a:rPr>
              <a:t>Gay-Lussacov zakon</a:t>
            </a:r>
            <a:r>
              <a:rPr lang="sl-SI" altLang="sl-SI" sz="2400">
                <a:solidFill>
                  <a:srgbClr val="FF0000"/>
                </a:solidFill>
              </a:rPr>
              <a:t>, ki pravi, da je volumen določene količine plina pri konstantnem tlaku premo sorazmeren z absolutno temperaturo.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Podobno velja za spremembo specifičnega volumna ali gostote pri stalnem tlaku:</a:t>
            </a:r>
          </a:p>
        </p:txBody>
      </p:sp>
      <p:sp>
        <p:nvSpPr>
          <p:cNvPr id="77831" name="Rectangle 9">
            <a:extLst>
              <a:ext uri="{FF2B5EF4-FFF2-40B4-BE49-F238E27FC236}">
                <a16:creationId xmlns:a16="http://schemas.microsoft.com/office/drawing/2014/main" id="{1F79441C-8B47-42B6-8ADB-1997326EF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7832" name="Object 8">
            <a:extLst>
              <a:ext uri="{FF2B5EF4-FFF2-40B4-BE49-F238E27FC236}">
                <a16:creationId xmlns:a16="http://schemas.microsoft.com/office/drawing/2014/main" id="{88AB99EC-AD8C-43DD-A7A8-E8B44CEF8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3933826"/>
          <a:ext cx="23749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1167893" imgH="431613" progId="Equation.3">
                  <p:embed/>
                </p:oleObj>
              </mc:Choice>
              <mc:Fallback>
                <p:oleObj name="Enačba" r:id="rId3" imgW="1167893" imgH="431613" progId="Equation.3">
                  <p:embed/>
                  <p:pic>
                    <p:nvPicPr>
                      <p:cNvPr id="77832" name="Object 8">
                        <a:extLst>
                          <a:ext uri="{FF2B5EF4-FFF2-40B4-BE49-F238E27FC236}">
                            <a16:creationId xmlns:a16="http://schemas.microsoft.com/office/drawing/2014/main" id="{88AB99EC-AD8C-43DD-A7A8-E8B44CEF87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3933826"/>
                        <a:ext cx="2374900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3" name="Rectangle 10">
            <a:extLst>
              <a:ext uri="{FF2B5EF4-FFF2-40B4-BE49-F238E27FC236}">
                <a16:creationId xmlns:a16="http://schemas.microsoft.com/office/drawing/2014/main" id="{F976E89D-ADB5-41A6-9EAF-9C1B61EA8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3" y="5734050"/>
            <a:ext cx="2825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b="1" i="1">
                <a:solidFill>
                  <a:srgbClr val="000000"/>
                </a:solidFill>
              </a:rPr>
              <a:t>p-V diagram za Gay-Lussacov zakon</a:t>
            </a:r>
          </a:p>
        </p:txBody>
      </p:sp>
      <p:grpSp>
        <p:nvGrpSpPr>
          <p:cNvPr id="77834" name="Group 11">
            <a:extLst>
              <a:ext uri="{FF2B5EF4-FFF2-40B4-BE49-F238E27FC236}">
                <a16:creationId xmlns:a16="http://schemas.microsoft.com/office/drawing/2014/main" id="{EDCEEFF7-2460-4AAD-8A4F-E07E467EE67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96000" y="4076700"/>
            <a:ext cx="2751138" cy="1600200"/>
            <a:chOff x="3196" y="3983"/>
            <a:chExt cx="3328" cy="1951"/>
          </a:xfrm>
        </p:grpSpPr>
        <p:sp>
          <p:nvSpPr>
            <p:cNvPr id="77837" name="AutoShape 12">
              <a:extLst>
                <a:ext uri="{FF2B5EF4-FFF2-40B4-BE49-F238E27FC236}">
                  <a16:creationId xmlns:a16="http://schemas.microsoft.com/office/drawing/2014/main" id="{B50D752F-13C2-40DC-8170-B600D8A75F9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96" y="3983"/>
              <a:ext cx="3328" cy="1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7838" name="Line 13">
              <a:extLst>
                <a:ext uri="{FF2B5EF4-FFF2-40B4-BE49-F238E27FC236}">
                  <a16:creationId xmlns:a16="http://schemas.microsoft.com/office/drawing/2014/main" id="{9E9EB4CE-24DA-49D0-8652-A7F6038E4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4122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839" name="Line 14">
              <a:extLst>
                <a:ext uri="{FF2B5EF4-FFF2-40B4-BE49-F238E27FC236}">
                  <a16:creationId xmlns:a16="http://schemas.microsoft.com/office/drawing/2014/main" id="{6A16F640-B175-4BEA-B789-3E7824063A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5655"/>
              <a:ext cx="179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840" name="Text Box 15">
              <a:extLst>
                <a:ext uri="{FF2B5EF4-FFF2-40B4-BE49-F238E27FC236}">
                  <a16:creationId xmlns:a16="http://schemas.microsoft.com/office/drawing/2014/main" id="{3F95505B-945F-4561-A1E1-C97796D8EA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122"/>
              <a:ext cx="657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7841" name="Text Box 16">
              <a:extLst>
                <a:ext uri="{FF2B5EF4-FFF2-40B4-BE49-F238E27FC236}">
                  <a16:creationId xmlns:a16="http://schemas.microsoft.com/office/drawing/2014/main" id="{EBF8C723-61B2-42C0-805A-7871D2CC25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0" y="5516"/>
              <a:ext cx="74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[m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7842" name="Text Box 17">
              <a:extLst>
                <a:ext uri="{FF2B5EF4-FFF2-40B4-BE49-F238E27FC236}">
                  <a16:creationId xmlns:a16="http://schemas.microsoft.com/office/drawing/2014/main" id="{36A1CB5F-F9A6-4F6B-8988-5F3C083977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1" y="4680"/>
              <a:ext cx="1182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77843" name="Line 18">
              <a:extLst>
                <a:ext uri="{FF2B5EF4-FFF2-40B4-BE49-F238E27FC236}">
                  <a16:creationId xmlns:a16="http://schemas.microsoft.com/office/drawing/2014/main" id="{A08A1FC4-8C11-4FC4-91FB-26A8FAA42F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9" y="4958"/>
              <a:ext cx="140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7835" name="Rectangle 20">
            <a:extLst>
              <a:ext uri="{FF2B5EF4-FFF2-40B4-BE49-F238E27FC236}">
                <a16:creationId xmlns:a16="http://schemas.microsoft.com/office/drawing/2014/main" id="{DA1FA102-E5CF-4F03-A520-ADFCE11C1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7836" name="Object 19">
            <a:extLst>
              <a:ext uri="{FF2B5EF4-FFF2-40B4-BE49-F238E27FC236}">
                <a16:creationId xmlns:a16="http://schemas.microsoft.com/office/drawing/2014/main" id="{26E23E58-7E90-46A1-B50C-75C607F985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1052514"/>
          <a:ext cx="381635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5" imgW="1562100" imgH="431800" progId="Equation.3">
                  <p:embed/>
                </p:oleObj>
              </mc:Choice>
              <mc:Fallback>
                <p:oleObj name="Enačba" r:id="rId5" imgW="1562100" imgH="431800" progId="Equation.3">
                  <p:embed/>
                  <p:pic>
                    <p:nvPicPr>
                      <p:cNvPr id="77836" name="Object 19">
                        <a:extLst>
                          <a:ext uri="{FF2B5EF4-FFF2-40B4-BE49-F238E27FC236}">
                            <a16:creationId xmlns:a16="http://schemas.microsoft.com/office/drawing/2014/main" id="{26E23E58-7E90-46A1-B50C-75C607F985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1052514"/>
                        <a:ext cx="3816350" cy="9350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>
            <a:extLst>
              <a:ext uri="{FF2B5EF4-FFF2-40B4-BE49-F238E27FC236}">
                <a16:creationId xmlns:a16="http://schemas.microsoft.com/office/drawing/2014/main" id="{74EDF097-70F4-4546-A7F7-765C98474B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055879F-B9ED-493D-B7CE-8DE36D8D517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8851" name="Ograda številke diapozitiva 2">
            <a:extLst>
              <a:ext uri="{FF2B5EF4-FFF2-40B4-BE49-F238E27FC236}">
                <a16:creationId xmlns:a16="http://schemas.microsoft.com/office/drawing/2014/main" id="{C87FF07F-23CF-4223-B604-022FBC39F66D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26A9AB1-52BD-477C-960F-ABF13C19FA8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18801" name="Group 17">
            <a:extLst>
              <a:ext uri="{FF2B5EF4-FFF2-40B4-BE49-F238E27FC236}">
                <a16:creationId xmlns:a16="http://schemas.microsoft.com/office/drawing/2014/main" id="{6155ED6C-F9E2-4C4E-A649-4A1A74C3005A}"/>
              </a:ext>
            </a:extLst>
          </p:cNvPr>
          <p:cNvGraphicFramePr>
            <a:graphicFrameLocks noGrp="1"/>
          </p:cNvGraphicFramePr>
          <p:nvPr/>
        </p:nvGraphicFramePr>
        <p:xfrm>
          <a:off x="1992313" y="476250"/>
          <a:ext cx="8496300" cy="1189038"/>
        </p:xfrm>
        <a:graphic>
          <a:graphicData uri="http://schemas.openxmlformats.org/drawingml/2006/table">
            <a:tbl>
              <a:tblPr/>
              <a:tblGrid>
                <a:gridCol w="849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9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Primeri:</a:t>
                      </a:r>
                      <a:endParaRPr kumimoji="0" lang="sl-SI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 Kolikšno prostornino zavzema </a:t>
                      </a:r>
                      <a:r>
                        <a:rPr kumimoji="0" lang="sl-SI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4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 m</a:t>
                      </a:r>
                      <a:r>
                        <a:rPr kumimoji="0" lang="sl-SI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plina, če ga segrevamo pri stalnem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tlaku od </a:t>
                      </a:r>
                      <a:r>
                        <a:rPr kumimoji="0" lang="sl-SI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4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 27 °C na </a:t>
                      </a:r>
                      <a:r>
                        <a:rPr kumimoji="0" lang="sl-SI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4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 227 °C?</a:t>
                      </a:r>
                      <a:endParaRPr kumimoji="0" lang="sl-SI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2" marB="45732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8854" name="Rectangle 19">
            <a:extLst>
              <a:ext uri="{FF2B5EF4-FFF2-40B4-BE49-F238E27FC236}">
                <a16:creationId xmlns:a16="http://schemas.microsoft.com/office/drawing/2014/main" id="{5D1A2808-DF4B-4227-BDB4-2F13DC080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8855" name="Object 18">
            <a:extLst>
              <a:ext uri="{FF2B5EF4-FFF2-40B4-BE49-F238E27FC236}">
                <a16:creationId xmlns:a16="http://schemas.microsoft.com/office/drawing/2014/main" id="{5FA1CE18-4161-4223-8C7F-B758307F5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1700213"/>
          <a:ext cx="525621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2933700" imgH="431800" progId="Equation.3">
                  <p:embed/>
                </p:oleObj>
              </mc:Choice>
              <mc:Fallback>
                <p:oleObj name="Enačba" r:id="rId3" imgW="2933700" imgH="431800" progId="Equation.3">
                  <p:embed/>
                  <p:pic>
                    <p:nvPicPr>
                      <p:cNvPr id="78855" name="Object 18">
                        <a:extLst>
                          <a:ext uri="{FF2B5EF4-FFF2-40B4-BE49-F238E27FC236}">
                            <a16:creationId xmlns:a16="http://schemas.microsoft.com/office/drawing/2014/main" id="{5FA1CE18-4161-4223-8C7F-B758307F53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1700213"/>
                        <a:ext cx="525621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6" name="Rectangle 20">
            <a:extLst>
              <a:ext uri="{FF2B5EF4-FFF2-40B4-BE49-F238E27FC236}">
                <a16:creationId xmlns:a16="http://schemas.microsoft.com/office/drawing/2014/main" id="{32BBB1C6-A5EF-4A2F-A0C8-FA231A11D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561065"/>
            <a:ext cx="84963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Kakšen volumen zavzema 5000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nekega plina, če ga pri stalnem tlaku segrejemo od 20˚C na 120˚C?</a:t>
            </a:r>
          </a:p>
        </p:txBody>
      </p:sp>
      <p:sp>
        <p:nvSpPr>
          <p:cNvPr id="78857" name="Rectangle 22">
            <a:extLst>
              <a:ext uri="{FF2B5EF4-FFF2-40B4-BE49-F238E27FC236}">
                <a16:creationId xmlns:a16="http://schemas.microsoft.com/office/drawing/2014/main" id="{AE7215E3-3660-44D4-9F48-22F08FE35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8858" name="Object 21">
            <a:extLst>
              <a:ext uri="{FF2B5EF4-FFF2-40B4-BE49-F238E27FC236}">
                <a16:creationId xmlns:a16="http://schemas.microsoft.com/office/drawing/2014/main" id="{262097B5-0BD7-4DD6-8B6B-67125341D5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3" y="3500438"/>
          <a:ext cx="4032250" cy="158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načba" r:id="rId5" imgW="2209800" imgH="863600" progId="Equation.3">
                  <p:embed/>
                </p:oleObj>
              </mc:Choice>
              <mc:Fallback>
                <p:oleObj name="Enačba" r:id="rId5" imgW="2209800" imgH="863600" progId="Equation.3">
                  <p:embed/>
                  <p:pic>
                    <p:nvPicPr>
                      <p:cNvPr id="78858" name="Object 21">
                        <a:extLst>
                          <a:ext uri="{FF2B5EF4-FFF2-40B4-BE49-F238E27FC236}">
                            <a16:creationId xmlns:a16="http://schemas.microsoft.com/office/drawing/2014/main" id="{262097B5-0BD7-4DD6-8B6B-67125341D5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3500438"/>
                        <a:ext cx="4032250" cy="158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9" name="Rectangle 23">
            <a:extLst>
              <a:ext uri="{FF2B5EF4-FFF2-40B4-BE49-F238E27FC236}">
                <a16:creationId xmlns:a16="http://schemas.microsoft.com/office/drawing/2014/main" id="{0ED25A6A-2D6A-4BAE-AD81-C55650F77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4508500"/>
            <a:ext cx="44005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= 6 706,48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78860" name="Rectangle 24">
            <a:extLst>
              <a:ext uri="{FF2B5EF4-FFF2-40B4-BE49-F238E27FC236}">
                <a16:creationId xmlns:a16="http://schemas.microsoft.com/office/drawing/2014/main" id="{32285868-EAA6-453F-BA0B-CB5C4C64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9" y="2205039"/>
            <a:ext cx="45370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= 166,7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78861" name="Rectangle 25">
            <a:extLst>
              <a:ext uri="{FF2B5EF4-FFF2-40B4-BE49-F238E27FC236}">
                <a16:creationId xmlns:a16="http://schemas.microsoft.com/office/drawing/2014/main" id="{92C8D300-04DE-404E-B019-6E40556CC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5151350"/>
            <a:ext cx="84248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Zrak temperature 20˚C se segreva pri stalnem tlaku do temperature 90˚C. Za koliko se mu poveča volumen, če je začetni volumen zraka 1m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>
            <a:extLst>
              <a:ext uri="{FF2B5EF4-FFF2-40B4-BE49-F238E27FC236}">
                <a16:creationId xmlns:a16="http://schemas.microsoft.com/office/drawing/2014/main" id="{F062A709-0D3E-4F83-BFDF-4E4C0A2FC8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A34F286-1E45-48B3-992D-576FC287897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9875" name="Ograda številke diapozitiva 2">
            <a:extLst>
              <a:ext uri="{FF2B5EF4-FFF2-40B4-BE49-F238E27FC236}">
                <a16:creationId xmlns:a16="http://schemas.microsoft.com/office/drawing/2014/main" id="{765002E1-6A11-40B7-AE9B-CEE2154C3C0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F1C068C-A748-421F-9650-F43AE58A8F6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9876" name="Rectangle 5">
            <a:extLst>
              <a:ext uri="{FF2B5EF4-FFF2-40B4-BE49-F238E27FC236}">
                <a16:creationId xmlns:a16="http://schemas.microsoft.com/office/drawing/2014/main" id="{07EB711F-E231-4BE5-8234-FD6393AE0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9877" name="Object 4">
            <a:extLst>
              <a:ext uri="{FF2B5EF4-FFF2-40B4-BE49-F238E27FC236}">
                <a16:creationId xmlns:a16="http://schemas.microsoft.com/office/drawing/2014/main" id="{5F886E03-1528-4372-A31F-8CDFF905FC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04814"/>
          <a:ext cx="4105275" cy="172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1790700" imgH="863600" progId="Equation.3">
                  <p:embed/>
                </p:oleObj>
              </mc:Choice>
              <mc:Fallback>
                <p:oleObj name="Enačba" r:id="rId3" imgW="1790700" imgH="863600" progId="Equation.3">
                  <p:embed/>
                  <p:pic>
                    <p:nvPicPr>
                      <p:cNvPr id="79877" name="Object 4">
                        <a:extLst>
                          <a:ext uri="{FF2B5EF4-FFF2-40B4-BE49-F238E27FC236}">
                            <a16:creationId xmlns:a16="http://schemas.microsoft.com/office/drawing/2014/main" id="{5F886E03-1528-4372-A31F-8CDFF905FC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04814"/>
                        <a:ext cx="4105275" cy="172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78" name="Rectangle 6">
            <a:extLst>
              <a:ext uri="{FF2B5EF4-FFF2-40B4-BE49-F238E27FC236}">
                <a16:creationId xmlns:a16="http://schemas.microsoft.com/office/drawing/2014/main" id="{D089CB64-DC88-468F-95AB-0A67486F9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1484314"/>
            <a:ext cx="49958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–V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=</a:t>
            </a:r>
            <a:r>
              <a:rPr lang="el-GR" altLang="sl-SI" sz="2200">
                <a:solidFill>
                  <a:srgbClr val="000000"/>
                </a:solidFill>
              </a:rPr>
              <a:t>Δ</a:t>
            </a:r>
            <a:r>
              <a:rPr lang="sl-SI" altLang="sl-SI" sz="2200">
                <a:solidFill>
                  <a:srgbClr val="000000"/>
                </a:solidFill>
              </a:rPr>
              <a:t>V= 0,238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79879" name="Rectangle 7">
            <a:extLst>
              <a:ext uri="{FF2B5EF4-FFF2-40B4-BE49-F238E27FC236}">
                <a16:creationId xmlns:a16="http://schemas.microsoft.com/office/drawing/2014/main" id="{5F94A8C5-542D-47A2-9224-74F62A3A0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198600"/>
            <a:ext cx="86407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Plin temperature 15˚C in volumna 20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segrevamo pri konstantnem tlaku, pri tem volumen naraste na 25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. Za koliko se temperatura poveča na koncu segrevanja.</a:t>
            </a:r>
          </a:p>
        </p:txBody>
      </p:sp>
      <p:sp>
        <p:nvSpPr>
          <p:cNvPr id="79880" name="Rectangle 9">
            <a:extLst>
              <a:ext uri="{FF2B5EF4-FFF2-40B4-BE49-F238E27FC236}">
                <a16:creationId xmlns:a16="http://schemas.microsoft.com/office/drawing/2014/main" id="{64C186BB-36EB-4A40-BF6D-B4F754B83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79881" name="Object 8">
            <a:extLst>
              <a:ext uri="{FF2B5EF4-FFF2-40B4-BE49-F238E27FC236}">
                <a16:creationId xmlns:a16="http://schemas.microsoft.com/office/drawing/2014/main" id="{D91055D3-49C9-4384-9102-2C4CE49E9A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1" y="3500439"/>
          <a:ext cx="5184775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2222500" imgH="863600" progId="Equation.3">
                  <p:embed/>
                </p:oleObj>
              </mc:Choice>
              <mc:Fallback>
                <p:oleObj name="Enačba" r:id="rId5" imgW="2222500" imgH="863600" progId="Equation.3">
                  <p:embed/>
                  <p:pic>
                    <p:nvPicPr>
                      <p:cNvPr id="79881" name="Object 8">
                        <a:extLst>
                          <a:ext uri="{FF2B5EF4-FFF2-40B4-BE49-F238E27FC236}">
                            <a16:creationId xmlns:a16="http://schemas.microsoft.com/office/drawing/2014/main" id="{D91055D3-49C9-4384-9102-2C4CE49E9A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3500439"/>
                        <a:ext cx="5184775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82" name="Rectangle 10">
            <a:extLst>
              <a:ext uri="{FF2B5EF4-FFF2-40B4-BE49-F238E27FC236}">
                <a16:creationId xmlns:a16="http://schemas.microsoft.com/office/drawing/2014/main" id="{18BCE8D9-43A1-4458-8631-954B00B44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9938" y="4581525"/>
            <a:ext cx="35480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Rešitev: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360 [K](87˚C)</a:t>
            </a:r>
          </a:p>
        </p:txBody>
      </p:sp>
      <p:sp>
        <p:nvSpPr>
          <p:cNvPr id="79883" name="Rectangle 11">
            <a:extLst>
              <a:ext uri="{FF2B5EF4-FFF2-40B4-BE49-F238E27FC236}">
                <a16:creationId xmlns:a16="http://schemas.microsoft.com/office/drawing/2014/main" id="{085C5969-EEE6-4306-912A-ADE04BCD1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5294225"/>
            <a:ext cx="87137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V cilindru s premičnim batom (p = konst.) se nahaja 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temperature 25˚C. Zrak se segreva do temperature 80˚C. Kolikšen je volumen zraka po segrevanju?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>
            <a:extLst>
              <a:ext uri="{FF2B5EF4-FFF2-40B4-BE49-F238E27FC236}">
                <a16:creationId xmlns:a16="http://schemas.microsoft.com/office/drawing/2014/main" id="{069A993C-B6F9-468C-8CEB-A46EDDAB55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DF950DF-5E8F-44F1-86C3-7FD5B63B923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0899" name="Ograda številke diapozitiva 2">
            <a:extLst>
              <a:ext uri="{FF2B5EF4-FFF2-40B4-BE49-F238E27FC236}">
                <a16:creationId xmlns:a16="http://schemas.microsoft.com/office/drawing/2014/main" id="{ED7DCB22-0370-4024-B79C-A6CF554DC15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ECFF96-0956-4BE9-A485-F61EEC4642E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0900" name="Rectangle 5">
            <a:extLst>
              <a:ext uri="{FF2B5EF4-FFF2-40B4-BE49-F238E27FC236}">
                <a16:creationId xmlns:a16="http://schemas.microsoft.com/office/drawing/2014/main" id="{21E9304F-6E32-4138-A07E-8A8F701EE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0901" name="Object 4">
            <a:extLst>
              <a:ext uri="{FF2B5EF4-FFF2-40B4-BE49-F238E27FC236}">
                <a16:creationId xmlns:a16="http://schemas.microsoft.com/office/drawing/2014/main" id="{F77F21DF-B384-4D6D-A01F-DEB4746096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04814"/>
          <a:ext cx="4681537" cy="194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načba" r:id="rId3" imgW="1739900" imgH="863600" progId="Equation.3">
                  <p:embed/>
                </p:oleObj>
              </mc:Choice>
              <mc:Fallback>
                <p:oleObj name="Enačba" r:id="rId3" imgW="1739900" imgH="863600" progId="Equation.3">
                  <p:embed/>
                  <p:pic>
                    <p:nvPicPr>
                      <p:cNvPr id="80901" name="Object 4">
                        <a:extLst>
                          <a:ext uri="{FF2B5EF4-FFF2-40B4-BE49-F238E27FC236}">
                            <a16:creationId xmlns:a16="http://schemas.microsoft.com/office/drawing/2014/main" id="{F77F21DF-B384-4D6D-A01F-DEB4746096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04814"/>
                        <a:ext cx="4681537" cy="194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2" name="Rectangle 6">
            <a:extLst>
              <a:ext uri="{FF2B5EF4-FFF2-40B4-BE49-F238E27FC236}">
                <a16:creationId xmlns:a16="http://schemas.microsoft.com/office/drawing/2014/main" id="{DACF1D77-6738-45F7-8533-EF9CFA000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1614488"/>
            <a:ext cx="4094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 </a:t>
            </a:r>
            <a:r>
              <a:rPr lang="sl-SI" altLang="sl-SI" sz="2400">
                <a:solidFill>
                  <a:srgbClr val="000000"/>
                </a:solidFill>
              </a:rPr>
              <a:t>Rešitev: V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= 5,92 [m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>
            <a:extLst>
              <a:ext uri="{FF2B5EF4-FFF2-40B4-BE49-F238E27FC236}">
                <a16:creationId xmlns:a16="http://schemas.microsoft.com/office/drawing/2014/main" id="{D4FE53FC-2E71-478F-99CE-B137C62C227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6269EC1-6589-415B-924A-64C44638D0B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1923" name="Ograda številke diapozitiva 2">
            <a:extLst>
              <a:ext uri="{FF2B5EF4-FFF2-40B4-BE49-F238E27FC236}">
                <a16:creationId xmlns:a16="http://schemas.microsoft.com/office/drawing/2014/main" id="{60A89DD3-E693-4D44-815D-AA184B2F4992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7D75006-DE80-4AD4-B72F-956A7FE7681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1924" name="Rectangle 5">
            <a:extLst>
              <a:ext uri="{FF2B5EF4-FFF2-40B4-BE49-F238E27FC236}">
                <a16:creationId xmlns:a16="http://schemas.microsoft.com/office/drawing/2014/main" id="{7814BCC9-254E-4AC5-9DB3-073A5ECDA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925764"/>
            <a:ext cx="8640762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Naloge (str. 30)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Kolikšen volumen zavzame 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= 10000 m</a:t>
            </a:r>
            <a:r>
              <a:rPr lang="sl-SI" altLang="sl-SI" sz="24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plina, ki se pri konstantnem tlaku</a:t>
            </a:r>
            <a:r>
              <a:rPr lang="sl-SI" altLang="sl-SI" sz="2400">
                <a:solidFill>
                  <a:srgbClr val="000000"/>
                </a:solidFill>
              </a:rPr>
              <a:t> segreje s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= 17</a:t>
            </a:r>
            <a:r>
              <a:rPr lang="sl-SI" altLang="sl-SI" sz="2400">
                <a:solidFill>
                  <a:srgbClr val="000000"/>
                </a:solidFill>
              </a:rPr>
              <a:t>˚C na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200</a:t>
            </a:r>
            <a:r>
              <a:rPr lang="sl-SI" altLang="sl-SI" sz="2200">
                <a:solidFill>
                  <a:srgbClr val="000000"/>
                </a:solidFill>
              </a:rPr>
              <a:t>˚C?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		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V</a:t>
            </a:r>
            <a:r>
              <a:rPr lang="sl-SI" altLang="sl-SI" sz="2400" i="1" baseline="-25000">
                <a:solidFill>
                  <a:srgbClr val="FF0000"/>
                </a:solidFill>
              </a:rPr>
              <a:t>2</a:t>
            </a:r>
            <a:r>
              <a:rPr lang="sl-SI" altLang="sl-SI" sz="2400" i="1">
                <a:solidFill>
                  <a:srgbClr val="FF0000"/>
                </a:solidFill>
              </a:rPr>
              <a:t>= 16310,4m</a:t>
            </a:r>
            <a:r>
              <a:rPr lang="sl-SI" altLang="sl-SI" sz="2400" i="1" baseline="30000">
                <a:solidFill>
                  <a:srgbClr val="FF0000"/>
                </a:solidFill>
              </a:rPr>
              <a:t>3</a:t>
            </a:r>
            <a:r>
              <a:rPr lang="sl-SI" altLang="sl-SI" sz="2400" i="1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78854" name="Rectangle 37">
            <a:extLst>
              <a:ext uri="{FF2B5EF4-FFF2-40B4-BE49-F238E27FC236}">
                <a16:creationId xmlns:a16="http://schemas.microsoft.com/office/drawing/2014/main" id="{7856DFA1-B1E2-41F5-AE68-643F32F3B81C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847851" y="4497854"/>
            <a:ext cx="8640763" cy="1938992"/>
          </a:xfrm>
          <a:prstGeom prst="rect">
            <a:avLst/>
          </a:prstGeom>
          <a:blipFill rotWithShape="0">
            <a:blip r:embed="rId2"/>
            <a:stretch>
              <a:fillRect l="-1058" t="-2201" r="-1834" b="-6604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1926" name="PoljeZBesedilom 1">
            <a:extLst>
              <a:ext uri="{FF2B5EF4-FFF2-40B4-BE49-F238E27FC236}">
                <a16:creationId xmlns:a16="http://schemas.microsoft.com/office/drawing/2014/main" id="{31106C0A-DC6F-4109-A18F-E3267FEFE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4868864"/>
            <a:ext cx="4032250" cy="4921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600">
                <a:solidFill>
                  <a:srgbClr val="000000"/>
                </a:solidFill>
              </a:rPr>
              <a:t>se jim zmanjša volumen?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>
            <a:extLst>
              <a:ext uri="{FF2B5EF4-FFF2-40B4-BE49-F238E27FC236}">
                <a16:creationId xmlns:a16="http://schemas.microsoft.com/office/drawing/2014/main" id="{7BABED97-BFBF-484F-8505-E81DB85BA56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9C9E1FB-ED94-448E-976D-212AD3A94A3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2947" name="Ograda številke diapozitiva 2">
            <a:extLst>
              <a:ext uri="{FF2B5EF4-FFF2-40B4-BE49-F238E27FC236}">
                <a16:creationId xmlns:a16="http://schemas.microsoft.com/office/drawing/2014/main" id="{92B263A8-3E7B-459C-96ED-DBC90014060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47C5D16-39F7-43BF-9237-9C1A10DF81A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id="{A443201C-DFBA-4B92-B421-6D2D64079565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92313" y="871538"/>
            <a:ext cx="8424862" cy="2677656"/>
          </a:xfrm>
          <a:prstGeom prst="rect">
            <a:avLst/>
          </a:prstGeom>
          <a:blipFill rotWithShape="0">
            <a:blip r:embed="rId2"/>
            <a:stretch>
              <a:fillRect l="-1158" t="-1595" r="-1085" b="-4556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2949" name="Rectangle 5">
            <a:extLst>
              <a:ext uri="{FF2B5EF4-FFF2-40B4-BE49-F238E27FC236}">
                <a16:creationId xmlns:a16="http://schemas.microsoft.com/office/drawing/2014/main" id="{3FF4F97A-1253-44D6-A810-EC929A247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716338"/>
            <a:ext cx="7854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BOYLE-MARIOTTOV ZAKON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 b="1">
                <a:solidFill>
                  <a:srgbClr val="00007D"/>
                </a:solidFill>
              </a:rPr>
              <a:t>– IZOTERMNA SPREMEMBA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T = konst.</a:t>
            </a:r>
          </a:p>
        </p:txBody>
      </p:sp>
      <p:sp>
        <p:nvSpPr>
          <p:cNvPr id="82950" name="Rectangle 7">
            <a:extLst>
              <a:ext uri="{FF2B5EF4-FFF2-40B4-BE49-F238E27FC236}">
                <a16:creationId xmlns:a16="http://schemas.microsoft.com/office/drawing/2014/main" id="{F5F3B2CF-7E26-483F-99E8-1DA95B493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646525"/>
            <a:ext cx="8496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je izkustveni zakon, ki sta ga prva in neodvisno drug od drugega ugotovila angleški fizik Robert Boyle in francoski fizik Edme Mariotte in ga dokazala s poskusom. 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E73C3DE-BA78-4103-AE94-A5BF0E784FD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64352" y="1628800"/>
            <a:ext cx="438324" cy="369332"/>
          </a:xfrm>
          <a:prstGeom prst="rect">
            <a:avLst/>
          </a:prstGeom>
          <a:blipFill>
            <a:blip r:embed="rId3"/>
            <a:stretch>
              <a:fillRect l="-13889" r="-9722" b="-163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1177</Words>
  <Application>Microsoft Office PowerPoint</Application>
  <PresentationFormat>Širokozaslonsko</PresentationFormat>
  <Paragraphs>143</Paragraphs>
  <Slides>16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4 PLINSKI ZAKONI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33</cp:revision>
  <dcterms:created xsi:type="dcterms:W3CDTF">2021-09-26T19:56:46Z</dcterms:created>
  <dcterms:modified xsi:type="dcterms:W3CDTF">2022-01-24T19:55:23Z</dcterms:modified>
</cp:coreProperties>
</file>