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Glacial Indifference" panose="020B0604020202020204" charset="0"/>
      <p:regular r:id="rId19"/>
    </p:embeddedFont>
    <p:embeddedFont>
      <p:font typeface="Glacial Indifference Bold" panose="020B0604020202020204" charset="0"/>
      <p:regular r:id="rId20"/>
    </p:embeddedFont>
    <p:embeddedFont>
      <p:font typeface="Open Sans" pitchFamily="2" charset="0"/>
      <p:regular r:id="rId21"/>
      <p:bold r:id="rId22"/>
      <p:italic r:id="rId23"/>
      <p:boldItalic r:id="rId24"/>
    </p:embeddedFont>
    <p:embeddedFont>
      <p:font typeface="Open Sans Bold" pitchFamily="2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03C4E-F745-47A4-892A-79C3EE740038}" v="1" dt="2025-11-02T18:49:14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dej Vičič" userId="371f8122-faaf-4950-8810-0644bbd9ba66" providerId="ADAL" clId="{B0448782-A506-4560-AFB9-606CA53C9ABE}"/>
    <pc:docChg chg="custSel delSld modSld">
      <pc:chgData name="Tadej Vičič" userId="371f8122-faaf-4950-8810-0644bbd9ba66" providerId="ADAL" clId="{B0448782-A506-4560-AFB9-606CA53C9ABE}" dt="2025-11-02T18:50:38.956" v="66" actId="14100"/>
      <pc:docMkLst>
        <pc:docMk/>
      </pc:docMkLst>
      <pc:sldChg chg="delSp modSp mod">
        <pc:chgData name="Tadej Vičič" userId="371f8122-faaf-4950-8810-0644bbd9ba66" providerId="ADAL" clId="{B0448782-A506-4560-AFB9-606CA53C9ABE}" dt="2025-11-02T18:48:09.971" v="16" actId="1076"/>
        <pc:sldMkLst>
          <pc:docMk/>
          <pc:sldMk cId="0" sldId="256"/>
        </pc:sldMkLst>
        <pc:spChg chg="mod">
          <ac:chgData name="Tadej Vičič" userId="371f8122-faaf-4950-8810-0644bbd9ba66" providerId="ADAL" clId="{B0448782-A506-4560-AFB9-606CA53C9ABE}" dt="2025-11-02T18:43:54.013" v="6" actId="1076"/>
          <ac:spMkLst>
            <pc:docMk/>
            <pc:sldMk cId="0" sldId="256"/>
            <ac:spMk id="18" creationId="{00000000-0000-0000-0000-000000000000}"/>
          </ac:spMkLst>
        </pc:spChg>
        <pc:spChg chg="mod">
          <ac:chgData name="Tadej Vičič" userId="371f8122-faaf-4950-8810-0644bbd9ba66" providerId="ADAL" clId="{B0448782-A506-4560-AFB9-606CA53C9ABE}" dt="2025-11-02T18:48:07.169" v="14" actId="1076"/>
          <ac:spMkLst>
            <pc:docMk/>
            <pc:sldMk cId="0" sldId="256"/>
            <ac:spMk id="19" creationId="{00000000-0000-0000-0000-000000000000}"/>
          </ac:spMkLst>
        </pc:spChg>
        <pc:spChg chg="mod">
          <ac:chgData name="Tadej Vičič" userId="371f8122-faaf-4950-8810-0644bbd9ba66" providerId="ADAL" clId="{B0448782-A506-4560-AFB9-606CA53C9ABE}" dt="2025-11-02T18:48:09.971" v="16" actId="1076"/>
          <ac:spMkLst>
            <pc:docMk/>
            <pc:sldMk cId="0" sldId="256"/>
            <ac:spMk id="20" creationId="{00000000-0000-0000-0000-000000000000}"/>
          </ac:spMkLst>
        </pc:spChg>
        <pc:grpChg chg="mod">
          <ac:chgData name="Tadej Vičič" userId="371f8122-faaf-4950-8810-0644bbd9ba66" providerId="ADAL" clId="{B0448782-A506-4560-AFB9-606CA53C9ABE}" dt="2025-11-02T18:48:08.775" v="15" actId="1076"/>
          <ac:grpSpMkLst>
            <pc:docMk/>
            <pc:sldMk cId="0" sldId="256"/>
            <ac:grpSpMk id="3" creationId="{00000000-0000-0000-0000-000000000000}"/>
          </ac:grpSpMkLst>
        </pc:grpChg>
        <pc:grpChg chg="mod">
          <ac:chgData name="Tadej Vičič" userId="371f8122-faaf-4950-8810-0644bbd9ba66" providerId="ADAL" clId="{B0448782-A506-4560-AFB9-606CA53C9ABE}" dt="2025-11-02T18:48:05.057" v="13" actId="1076"/>
          <ac:grpSpMkLst>
            <pc:docMk/>
            <pc:sldMk cId="0" sldId="256"/>
            <ac:grpSpMk id="8" creationId="{00000000-0000-0000-0000-000000000000}"/>
          </ac:grpSpMkLst>
        </pc:grpChg>
        <pc:grpChg chg="mod">
          <ac:chgData name="Tadej Vičič" userId="371f8122-faaf-4950-8810-0644bbd9ba66" providerId="ADAL" clId="{B0448782-A506-4560-AFB9-606CA53C9ABE}" dt="2025-11-02T18:43:51.395" v="4" actId="1076"/>
          <ac:grpSpMkLst>
            <pc:docMk/>
            <pc:sldMk cId="0" sldId="256"/>
            <ac:grpSpMk id="12" creationId="{00000000-0000-0000-0000-000000000000}"/>
          </ac:grpSpMkLst>
        </pc:grpChg>
        <pc:picChg chg="del">
          <ac:chgData name="Tadej Vičič" userId="371f8122-faaf-4950-8810-0644bbd9ba66" providerId="ADAL" clId="{B0448782-A506-4560-AFB9-606CA53C9ABE}" dt="2025-11-02T18:43:45.945" v="0" actId="478"/>
          <ac:picMkLst>
            <pc:docMk/>
            <pc:sldMk cId="0" sldId="256"/>
            <ac:picMk id="16" creationId="{00000000-0000-0000-0000-000000000000}"/>
          </ac:picMkLst>
        </pc:picChg>
        <pc:picChg chg="del">
          <ac:chgData name="Tadej Vičič" userId="371f8122-faaf-4950-8810-0644bbd9ba66" providerId="ADAL" clId="{B0448782-A506-4560-AFB9-606CA53C9ABE}" dt="2025-11-02T18:43:46.903" v="1" actId="478"/>
          <ac:picMkLst>
            <pc:docMk/>
            <pc:sldMk cId="0" sldId="256"/>
            <ac:picMk id="17" creationId="{00000000-0000-0000-0000-000000000000}"/>
          </ac:picMkLst>
        </pc:picChg>
      </pc:sldChg>
      <pc:sldChg chg="modSp mod">
        <pc:chgData name="Tadej Vičič" userId="371f8122-faaf-4950-8810-0644bbd9ba66" providerId="ADAL" clId="{B0448782-A506-4560-AFB9-606CA53C9ABE}" dt="2025-11-02T18:48:01.211" v="12" actId="1076"/>
        <pc:sldMkLst>
          <pc:docMk/>
          <pc:sldMk cId="0" sldId="258"/>
        </pc:sldMkLst>
        <pc:spChg chg="mod">
          <ac:chgData name="Tadej Vičič" userId="371f8122-faaf-4950-8810-0644bbd9ba66" providerId="ADAL" clId="{B0448782-A506-4560-AFB9-606CA53C9ABE}" dt="2025-11-02T18:48:01.211" v="12" actId="1076"/>
          <ac:spMkLst>
            <pc:docMk/>
            <pc:sldMk cId="0" sldId="258"/>
            <ac:spMk id="5" creationId="{00000000-0000-0000-0000-000000000000}"/>
          </ac:spMkLst>
        </pc:spChg>
      </pc:sldChg>
      <pc:sldChg chg="modSp mod">
        <pc:chgData name="Tadej Vičič" userId="371f8122-faaf-4950-8810-0644bbd9ba66" providerId="ADAL" clId="{B0448782-A506-4560-AFB9-606CA53C9ABE}" dt="2025-11-02T18:49:44.294" v="39" actId="255"/>
        <pc:sldMkLst>
          <pc:docMk/>
          <pc:sldMk cId="0" sldId="265"/>
        </pc:sldMkLst>
        <pc:spChg chg="mod">
          <ac:chgData name="Tadej Vičič" userId="371f8122-faaf-4950-8810-0644bbd9ba66" providerId="ADAL" clId="{B0448782-A506-4560-AFB9-606CA53C9ABE}" dt="2025-11-02T18:49:44.294" v="39" actId="255"/>
          <ac:spMkLst>
            <pc:docMk/>
            <pc:sldMk cId="0" sldId="265"/>
            <ac:spMk id="4" creationId="{00000000-0000-0000-0000-000000000000}"/>
          </ac:spMkLst>
        </pc:spChg>
        <pc:spChg chg="mod">
          <ac:chgData name="Tadej Vičič" userId="371f8122-faaf-4950-8810-0644bbd9ba66" providerId="ADAL" clId="{B0448782-A506-4560-AFB9-606CA53C9ABE}" dt="2025-11-02T18:49:17.178" v="37" actId="20577"/>
          <ac:spMkLst>
            <pc:docMk/>
            <pc:sldMk cId="0" sldId="265"/>
            <ac:spMk id="5" creationId="{00000000-0000-0000-0000-000000000000}"/>
          </ac:spMkLst>
        </pc:spChg>
      </pc:sldChg>
      <pc:sldChg chg="modSp mod">
        <pc:chgData name="Tadej Vičič" userId="371f8122-faaf-4950-8810-0644bbd9ba66" providerId="ADAL" clId="{B0448782-A506-4560-AFB9-606CA53C9ABE}" dt="2025-11-02T18:50:34.630" v="65" actId="1076"/>
        <pc:sldMkLst>
          <pc:docMk/>
          <pc:sldMk cId="0" sldId="266"/>
        </pc:sldMkLst>
        <pc:spChg chg="mod">
          <ac:chgData name="Tadej Vičič" userId="371f8122-faaf-4950-8810-0644bbd9ba66" providerId="ADAL" clId="{B0448782-A506-4560-AFB9-606CA53C9ABE}" dt="2025-11-02T18:50:28.923" v="64" actId="20577"/>
          <ac:spMkLst>
            <pc:docMk/>
            <pc:sldMk cId="0" sldId="266"/>
            <ac:spMk id="5" creationId="{00000000-0000-0000-0000-000000000000}"/>
          </ac:spMkLst>
        </pc:spChg>
        <pc:graphicFrameChg chg="mod">
          <ac:chgData name="Tadej Vičič" userId="371f8122-faaf-4950-8810-0644bbd9ba66" providerId="ADAL" clId="{B0448782-A506-4560-AFB9-606CA53C9ABE}" dt="2025-11-02T18:50:34.630" v="65" actId="1076"/>
          <ac:graphicFrameMkLst>
            <pc:docMk/>
            <pc:sldMk cId="0" sldId="266"/>
            <ac:graphicFrameMk id="2" creationId="{00000000-0000-0000-0000-000000000000}"/>
          </ac:graphicFrameMkLst>
        </pc:graphicFrameChg>
      </pc:sldChg>
      <pc:sldChg chg="modSp mod">
        <pc:chgData name="Tadej Vičič" userId="371f8122-faaf-4950-8810-0644bbd9ba66" providerId="ADAL" clId="{B0448782-A506-4560-AFB9-606CA53C9ABE}" dt="2025-11-02T18:50:38.956" v="66" actId="14100"/>
        <pc:sldMkLst>
          <pc:docMk/>
          <pc:sldMk cId="0" sldId="267"/>
        </pc:sldMkLst>
        <pc:spChg chg="mod">
          <ac:chgData name="Tadej Vičič" userId="371f8122-faaf-4950-8810-0644bbd9ba66" providerId="ADAL" clId="{B0448782-A506-4560-AFB9-606CA53C9ABE}" dt="2025-11-02T18:50:38.956" v="66" actId="14100"/>
          <ac:spMkLst>
            <pc:docMk/>
            <pc:sldMk cId="0" sldId="267"/>
            <ac:spMk id="8" creationId="{00000000-0000-0000-0000-000000000000}"/>
          </ac:spMkLst>
        </pc:spChg>
      </pc:sldChg>
      <pc:sldChg chg="del">
        <pc:chgData name="Tadej Vičič" userId="371f8122-faaf-4950-8810-0644bbd9ba66" providerId="ADAL" clId="{B0448782-A506-4560-AFB9-606CA53C9ABE}" dt="2025-11-02T18:47:49.045" v="8" actId="47"/>
        <pc:sldMkLst>
          <pc:docMk/>
          <pc:sldMk cId="0" sldId="273"/>
        </pc:sldMkLst>
      </pc:sldChg>
      <pc:sldChg chg="del">
        <pc:chgData name="Tadej Vičič" userId="371f8122-faaf-4950-8810-0644bbd9ba66" providerId="ADAL" clId="{B0448782-A506-4560-AFB9-606CA53C9ABE}" dt="2025-11-02T18:47:52.588" v="9" actId="47"/>
        <pc:sldMkLst>
          <pc:docMk/>
          <pc:sldMk cId="0" sldId="274"/>
        </pc:sldMkLst>
      </pc:sldChg>
      <pc:sldChg chg="del">
        <pc:chgData name="Tadej Vičič" userId="371f8122-faaf-4950-8810-0644bbd9ba66" providerId="ADAL" clId="{B0448782-A506-4560-AFB9-606CA53C9ABE}" dt="2025-11-02T18:47:54.594" v="10" actId="47"/>
        <pc:sldMkLst>
          <pc:docMk/>
          <pc:sldMk cId="0" sldId="275"/>
        </pc:sldMkLst>
      </pc:sldChg>
      <pc:sldChg chg="del">
        <pc:chgData name="Tadej Vičič" userId="371f8122-faaf-4950-8810-0644bbd9ba66" providerId="ADAL" clId="{B0448782-A506-4560-AFB9-606CA53C9ABE}" dt="2025-11-02T18:47:55.460" v="11" actId="47"/>
        <pc:sldMkLst>
          <pc:docMk/>
          <pc:sldMk cId="0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62924">
            <a:off x="13825259" y="3478915"/>
            <a:ext cx="3545563" cy="6847548"/>
            <a:chOff x="0" y="0"/>
            <a:chExt cx="329057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DFAF0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3"/>
              <a:stretch>
                <a:fillRect l="-25269" r="-25269"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6" name="Freeform 6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4"/>
              <a:stretch>
                <a:fillRect l="-26342" r="-26342"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7" name="Freeform 7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9B9797"/>
            </a:solidFill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671483">
            <a:off x="555526" y="501924"/>
            <a:ext cx="4404457" cy="4634255"/>
            <a:chOff x="0" y="0"/>
            <a:chExt cx="5842000" cy="6146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5"/>
              <a:stretch>
                <a:fillRect l="-29036" r="-29036"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6"/>
              <a:stretch>
                <a:fillRect t="-286" b="-286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11" name="Freeform 11"/>
          <p:cNvSpPr/>
          <p:nvPr/>
        </p:nvSpPr>
        <p:spPr>
          <a:xfrm rot="-799547">
            <a:off x="7315200" y="6431773"/>
            <a:ext cx="3657600" cy="941832"/>
          </a:xfrm>
          <a:custGeom>
            <a:avLst/>
            <a:gdLst/>
            <a:ahLst/>
            <a:cxnLst/>
            <a:rect l="l" t="t" r="r" b="b"/>
            <a:pathLst>
              <a:path w="3657600" h="941832">
                <a:moveTo>
                  <a:pt x="0" y="0"/>
                </a:moveTo>
                <a:lnTo>
                  <a:pt x="3657600" y="0"/>
                </a:lnTo>
                <a:lnTo>
                  <a:pt x="3657600" y="941832"/>
                </a:lnTo>
                <a:lnTo>
                  <a:pt x="0" y="9418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12" name="Group 12"/>
          <p:cNvGrpSpPr/>
          <p:nvPr/>
        </p:nvGrpSpPr>
        <p:grpSpPr>
          <a:xfrm>
            <a:off x="4586564" y="3941202"/>
            <a:ext cx="9166670" cy="2691273"/>
            <a:chOff x="0" y="0"/>
            <a:chExt cx="12222226" cy="3588364"/>
          </a:xfrm>
        </p:grpSpPr>
        <p:sp>
          <p:nvSpPr>
            <p:cNvPr id="13" name="Freeform 13"/>
            <p:cNvSpPr/>
            <p:nvPr/>
          </p:nvSpPr>
          <p:spPr>
            <a:xfrm rot="5152198">
              <a:off x="1742200" y="-1414046"/>
              <a:ext cx="3087580" cy="6366145"/>
            </a:xfrm>
            <a:custGeom>
              <a:avLst/>
              <a:gdLst/>
              <a:ahLst/>
              <a:cxnLst/>
              <a:rect l="l" t="t" r="r" b="b"/>
              <a:pathLst>
                <a:path w="3087580" h="6366145">
                  <a:moveTo>
                    <a:pt x="0" y="0"/>
                  </a:moveTo>
                  <a:lnTo>
                    <a:pt x="3087581" y="0"/>
                  </a:lnTo>
                  <a:lnTo>
                    <a:pt x="3087581" y="6366145"/>
                  </a:lnTo>
                  <a:lnTo>
                    <a:pt x="0" y="6366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14" name="Freeform 14"/>
            <p:cNvSpPr/>
            <p:nvPr/>
          </p:nvSpPr>
          <p:spPr>
            <a:xfrm rot="5152198">
              <a:off x="7392446" y="-1363735"/>
              <a:ext cx="3087580" cy="6366145"/>
            </a:xfrm>
            <a:custGeom>
              <a:avLst/>
              <a:gdLst/>
              <a:ahLst/>
              <a:cxnLst/>
              <a:rect l="l" t="t" r="r" b="b"/>
              <a:pathLst>
                <a:path w="3087580" h="6366145">
                  <a:moveTo>
                    <a:pt x="0" y="0"/>
                  </a:moveTo>
                  <a:lnTo>
                    <a:pt x="3087580" y="0"/>
                  </a:lnTo>
                  <a:lnTo>
                    <a:pt x="3087580" y="6366145"/>
                  </a:lnTo>
                  <a:lnTo>
                    <a:pt x="0" y="6366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02346" y="1131267"/>
              <a:ext cx="10217534" cy="1407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004"/>
                </a:lnSpc>
                <a:spcBef>
                  <a:spcPct val="0"/>
                </a:spcBef>
              </a:pPr>
              <a:r>
                <a:rPr lang="en-US" sz="7276" b="1" spc="727" dirty="0">
                  <a:solidFill>
                    <a:srgbClr val="FF3131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Evropa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1970897" y="546369"/>
            <a:ext cx="4501712" cy="2153597"/>
          </a:xfrm>
          <a:custGeom>
            <a:avLst/>
            <a:gdLst/>
            <a:ahLst/>
            <a:cxnLst/>
            <a:rect l="l" t="t" r="r" b="b"/>
            <a:pathLst>
              <a:path w="4501712" h="2153597">
                <a:moveTo>
                  <a:pt x="0" y="0"/>
                </a:moveTo>
                <a:lnTo>
                  <a:pt x="4501713" y="0"/>
                </a:lnTo>
                <a:lnTo>
                  <a:pt x="4501713" y="2153597"/>
                </a:lnTo>
                <a:lnTo>
                  <a:pt x="0" y="2153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9" name="Freeform 19"/>
          <p:cNvSpPr/>
          <p:nvPr/>
        </p:nvSpPr>
        <p:spPr>
          <a:xfrm>
            <a:off x="5643129" y="380581"/>
            <a:ext cx="4363474" cy="2840967"/>
          </a:xfrm>
          <a:custGeom>
            <a:avLst/>
            <a:gdLst/>
            <a:ahLst/>
            <a:cxnLst/>
            <a:rect l="l" t="t" r="r" b="b"/>
            <a:pathLst>
              <a:path w="4363474" h="2840967">
                <a:moveTo>
                  <a:pt x="0" y="0"/>
                </a:moveTo>
                <a:lnTo>
                  <a:pt x="4363475" y="0"/>
                </a:lnTo>
                <a:lnTo>
                  <a:pt x="4363475" y="2840967"/>
                </a:lnTo>
                <a:lnTo>
                  <a:pt x="0" y="28409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0" name="Freeform 20"/>
          <p:cNvSpPr/>
          <p:nvPr/>
        </p:nvSpPr>
        <p:spPr>
          <a:xfrm>
            <a:off x="2813260" y="6936688"/>
            <a:ext cx="3614810" cy="2405492"/>
          </a:xfrm>
          <a:custGeom>
            <a:avLst/>
            <a:gdLst/>
            <a:ahLst/>
            <a:cxnLst/>
            <a:rect l="l" t="t" r="r" b="b"/>
            <a:pathLst>
              <a:path w="3614810" h="2405492">
                <a:moveTo>
                  <a:pt x="0" y="0"/>
                </a:moveTo>
                <a:lnTo>
                  <a:pt x="3614811" y="0"/>
                </a:lnTo>
                <a:lnTo>
                  <a:pt x="3614811" y="2405492"/>
                </a:lnTo>
                <a:lnTo>
                  <a:pt x="0" y="2405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6277" y="5710763"/>
            <a:ext cx="4221245" cy="4342845"/>
          </a:xfrm>
          <a:custGeom>
            <a:avLst/>
            <a:gdLst/>
            <a:ahLst/>
            <a:cxnLst/>
            <a:rect l="l" t="t" r="r" b="b"/>
            <a:pathLst>
              <a:path w="4221245" h="4342845">
                <a:moveTo>
                  <a:pt x="0" y="0"/>
                </a:moveTo>
                <a:lnTo>
                  <a:pt x="4221246" y="0"/>
                </a:lnTo>
                <a:lnTo>
                  <a:pt x="4221246" y="4342845"/>
                </a:lnTo>
                <a:lnTo>
                  <a:pt x="0" y="4342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9144000" y="2293772"/>
            <a:ext cx="8648067" cy="6141381"/>
          </a:xfrm>
          <a:custGeom>
            <a:avLst/>
            <a:gdLst/>
            <a:ahLst/>
            <a:cxnLst/>
            <a:rect l="l" t="t" r="r" b="b"/>
            <a:pathLst>
              <a:path w="8648067" h="6141381">
                <a:moveTo>
                  <a:pt x="0" y="0"/>
                </a:moveTo>
                <a:lnTo>
                  <a:pt x="8648067" y="0"/>
                </a:lnTo>
                <a:lnTo>
                  <a:pt x="8648067" y="6141381"/>
                </a:lnTo>
                <a:lnTo>
                  <a:pt x="0" y="6141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TextBox 4"/>
          <p:cNvSpPr txBox="1"/>
          <p:nvPr/>
        </p:nvSpPr>
        <p:spPr>
          <a:xfrm>
            <a:off x="5334000" y="218761"/>
            <a:ext cx="654461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78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</a:t>
            </a:r>
            <a:r>
              <a:rPr lang="sl-SI" sz="6000" b="1" dirty="0" err="1">
                <a:solidFill>
                  <a:srgbClr val="FF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ahodna</a:t>
            </a:r>
            <a:r>
              <a:rPr lang="sl-SI" sz="6000" b="1" dirty="0">
                <a:solidFill>
                  <a:srgbClr val="FF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Evropa</a:t>
            </a:r>
            <a:endParaRPr lang="en-US" sz="6000" b="1" dirty="0">
              <a:solidFill>
                <a:srgbClr val="FF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1485247"/>
            <a:ext cx="11880342" cy="392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sl-SI" sz="4399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</a:t>
            </a:r>
            <a:r>
              <a:rPr lang="en-US" sz="4399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ljučni</a:t>
            </a:r>
            <a:r>
              <a:rPr lang="en-US" sz="4399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399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podatki</a:t>
            </a:r>
            <a:r>
              <a:rPr lang="en-US" sz="4399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</a:p>
          <a:p>
            <a:pPr algn="l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1. Lega - </a:t>
            </a:r>
            <a:r>
              <a:rPr lang="en-US" sz="4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najbolj</a:t>
            </a:r>
            <a:r>
              <a:rPr lang="en-US" sz="4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del </a:t>
            </a:r>
            <a:r>
              <a:rPr lang="en-US" sz="4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Evrope</a:t>
            </a:r>
            <a:endParaRPr lang="en-US" sz="4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2. </a:t>
            </a:r>
            <a:r>
              <a:rPr lang="en-US" sz="4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Politično</a:t>
            </a:r>
            <a:r>
              <a:rPr lang="en-US" sz="4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4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gospodarsko</a:t>
            </a:r>
            <a:r>
              <a:rPr lang="en-US" sz="4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</a:p>
          <a:p>
            <a:pPr algn="l">
              <a:lnSpc>
                <a:spcPts val="6159"/>
              </a:lnSpc>
            </a:pPr>
            <a:r>
              <a:rPr lang="en-US" sz="4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ekonomsko</a:t>
            </a:r>
            <a:r>
              <a:rPr lang="en-US" sz="4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razvit</a:t>
            </a:r>
            <a:r>
              <a:rPr lang="en-US" sz="4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4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Evrope</a:t>
            </a:r>
            <a:endParaRPr lang="en-US" sz="4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 </a:t>
            </a:r>
            <a:r>
              <a:rPr lang="en-US" sz="4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Oceansko</a:t>
            </a:r>
            <a:r>
              <a:rPr lang="en-US" sz="4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podnebje</a:t>
            </a:r>
            <a:endParaRPr lang="en-US" sz="4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/>
          <p:nvPr>
            <p:extLst>
              <p:ext uri="{D42A27DB-BD31-4B8C-83A1-F6EECF244321}">
                <p14:modId xmlns:p14="http://schemas.microsoft.com/office/powerpoint/2010/main" val="1571325811"/>
              </p:ext>
            </p:extLst>
          </p:nvPr>
        </p:nvGraphicFramePr>
        <p:xfrm>
          <a:off x="1143000" y="2943225"/>
          <a:ext cx="3771900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648200" imgH="5270500" progId="Excel.Sheet.12">
                  <p:embed/>
                </p:oleObj>
              </mc:Choice>
              <mc:Fallback>
                <p:oleObj name="Worksheet" r:id="rId2" imgW="4648200" imgH="5270500" progId="Excel.Sheet.12">
                  <p:embed/>
                  <p:pic>
                    <p:nvPicPr>
                      <p:cNvPr id="2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3000" y="2943225"/>
                        <a:ext cx="3771900" cy="440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eform 3"/>
          <p:cNvSpPr/>
          <p:nvPr/>
        </p:nvSpPr>
        <p:spPr>
          <a:xfrm>
            <a:off x="11713892" y="1028700"/>
            <a:ext cx="5808851" cy="3267479"/>
          </a:xfrm>
          <a:custGeom>
            <a:avLst/>
            <a:gdLst/>
            <a:ahLst/>
            <a:cxnLst/>
            <a:rect l="l" t="t" r="r" b="b"/>
            <a:pathLst>
              <a:path w="5808851" h="3267479">
                <a:moveTo>
                  <a:pt x="0" y="0"/>
                </a:moveTo>
                <a:lnTo>
                  <a:pt x="5808851" y="0"/>
                </a:lnTo>
                <a:lnTo>
                  <a:pt x="5808851" y="3267479"/>
                </a:lnTo>
                <a:lnTo>
                  <a:pt x="0" y="3267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11899638" y="5091669"/>
            <a:ext cx="5359662" cy="3575344"/>
          </a:xfrm>
          <a:custGeom>
            <a:avLst/>
            <a:gdLst/>
            <a:ahLst/>
            <a:cxnLst/>
            <a:rect l="l" t="t" r="r" b="b"/>
            <a:pathLst>
              <a:path w="5359662" h="3575344">
                <a:moveTo>
                  <a:pt x="0" y="0"/>
                </a:moveTo>
                <a:lnTo>
                  <a:pt x="5359662" y="0"/>
                </a:lnTo>
                <a:lnTo>
                  <a:pt x="5359662" y="3575344"/>
                </a:lnTo>
                <a:lnTo>
                  <a:pt x="0" y="357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TextBox 5"/>
          <p:cNvSpPr txBox="1"/>
          <p:nvPr/>
        </p:nvSpPr>
        <p:spPr>
          <a:xfrm>
            <a:off x="3218406" y="1038150"/>
            <a:ext cx="7449594" cy="1537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8"/>
              </a:lnSpc>
              <a:spcBef>
                <a:spcPct val="0"/>
              </a:spcBef>
            </a:pPr>
            <a:r>
              <a:rPr lang="en-US" sz="4405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Države</a:t>
            </a:r>
            <a:r>
              <a:rPr lang="en-US" sz="4405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Z. </a:t>
            </a:r>
            <a:r>
              <a:rPr lang="en-US" sz="4405" b="1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Evrope</a:t>
            </a:r>
            <a:r>
              <a:rPr lang="sl-SI" sz="4405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ctr">
              <a:lnSpc>
                <a:spcPts val="6168"/>
              </a:lnSpc>
              <a:spcBef>
                <a:spcPct val="0"/>
              </a:spcBef>
            </a:pPr>
            <a:r>
              <a:rPr lang="sl-SI" sz="4405" b="1" dirty="0">
                <a:latin typeface="Open Sans Bold"/>
                <a:ea typeface="Open Sans Bold"/>
                <a:cs typeface="Open Sans Bold"/>
                <a:sym typeface="Open Sans Bold"/>
              </a:rPr>
              <a:t>(dopiši glavna mesta)</a:t>
            </a:r>
            <a:endParaRPr lang="en-US" sz="4405" b="1" dirty="0"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5337533" y="1064260"/>
            <a:ext cx="1530401" cy="169945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3" name="AutoShape 3"/>
          <p:cNvSpPr/>
          <p:nvPr/>
        </p:nvSpPr>
        <p:spPr>
          <a:xfrm flipH="1">
            <a:off x="4612668" y="3687942"/>
            <a:ext cx="1479533" cy="41630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4" name="AutoShape 4"/>
          <p:cNvSpPr/>
          <p:nvPr/>
        </p:nvSpPr>
        <p:spPr>
          <a:xfrm flipH="1">
            <a:off x="4612668" y="4104246"/>
            <a:ext cx="2255266" cy="16410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7628317" y="7066194"/>
            <a:ext cx="5741168" cy="3018743"/>
          </a:xfrm>
          <a:custGeom>
            <a:avLst/>
            <a:gdLst/>
            <a:ahLst/>
            <a:cxnLst/>
            <a:rect l="l" t="t" r="r" b="b"/>
            <a:pathLst>
              <a:path w="5741168" h="3018743">
                <a:moveTo>
                  <a:pt x="0" y="0"/>
                </a:moveTo>
                <a:lnTo>
                  <a:pt x="5741168" y="0"/>
                </a:lnTo>
                <a:lnTo>
                  <a:pt x="5741168" y="3018743"/>
                </a:lnTo>
                <a:lnTo>
                  <a:pt x="0" y="3018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>
            <a:off x="800460" y="7128760"/>
            <a:ext cx="6462397" cy="2893611"/>
          </a:xfrm>
          <a:custGeom>
            <a:avLst/>
            <a:gdLst/>
            <a:ahLst/>
            <a:cxnLst/>
            <a:rect l="l" t="t" r="r" b="b"/>
            <a:pathLst>
              <a:path w="6462397" h="2893611">
                <a:moveTo>
                  <a:pt x="0" y="0"/>
                </a:moveTo>
                <a:lnTo>
                  <a:pt x="6462397" y="0"/>
                </a:lnTo>
                <a:lnTo>
                  <a:pt x="6462397" y="2893611"/>
                </a:lnTo>
                <a:lnTo>
                  <a:pt x="0" y="2893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>
            <a:off x="9623774" y="36343"/>
            <a:ext cx="8664226" cy="6792943"/>
          </a:xfrm>
          <a:custGeom>
            <a:avLst/>
            <a:gdLst/>
            <a:ahLst/>
            <a:cxnLst/>
            <a:rect l="l" t="t" r="r" b="b"/>
            <a:pathLst>
              <a:path w="8664226" h="6792943">
                <a:moveTo>
                  <a:pt x="0" y="0"/>
                </a:moveTo>
                <a:lnTo>
                  <a:pt x="8664226" y="0"/>
                </a:lnTo>
                <a:lnTo>
                  <a:pt x="8664226" y="6792943"/>
                </a:lnTo>
                <a:lnTo>
                  <a:pt x="0" y="67929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73" b="-1377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TextBox 8"/>
          <p:cNvSpPr txBox="1"/>
          <p:nvPr/>
        </p:nvSpPr>
        <p:spPr>
          <a:xfrm>
            <a:off x="6364842" y="2816819"/>
            <a:ext cx="3541158" cy="109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2"/>
              </a:lnSpc>
              <a:spcBef>
                <a:spcPct val="0"/>
              </a:spcBef>
            </a:pPr>
            <a:r>
              <a:rPr lang="en-US" sz="6430" b="1" dirty="0" err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Površje</a:t>
            </a:r>
            <a:endParaRPr lang="en-US" sz="6430" b="1" dirty="0">
              <a:solidFill>
                <a:srgbClr val="00BF6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15457" y="333995"/>
            <a:ext cx="4222075" cy="138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9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Nižavja, kotline:</a:t>
            </a:r>
            <a:r>
              <a:rPr lang="en-US" sz="39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Pariška kotlina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612" y="2493606"/>
            <a:ext cx="4852071" cy="272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0"/>
              </a:lnSpc>
              <a:spcBef>
                <a:spcPct val="0"/>
              </a:spcBef>
            </a:pPr>
            <a:r>
              <a:rPr lang="en-US" sz="3872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Uravnana hribovja:</a:t>
            </a:r>
            <a:r>
              <a:rPr lang="en-US" sz="387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Centralni masiv, Ardeni, Vogezi, Penini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2040" y="5669140"/>
            <a:ext cx="4011216" cy="138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  <a:spcBef>
                <a:spcPct val="0"/>
              </a:spcBef>
            </a:pPr>
            <a:r>
              <a:rPr lang="en-US" sz="39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Gorovja:</a:t>
            </a:r>
            <a:r>
              <a:rPr lang="en-US" sz="39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Pireneji, Alpe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5304" y="4381430"/>
            <a:ext cx="8708696" cy="4876870"/>
          </a:xfrm>
          <a:custGeom>
            <a:avLst/>
            <a:gdLst/>
            <a:ahLst/>
            <a:cxnLst/>
            <a:rect l="l" t="t" r="r" b="b"/>
            <a:pathLst>
              <a:path w="8708696" h="4876870">
                <a:moveTo>
                  <a:pt x="0" y="0"/>
                </a:moveTo>
                <a:lnTo>
                  <a:pt x="8708696" y="0"/>
                </a:lnTo>
                <a:lnTo>
                  <a:pt x="8708696" y="4876870"/>
                </a:lnTo>
                <a:lnTo>
                  <a:pt x="0" y="4876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10358810" y="4140447"/>
            <a:ext cx="7154323" cy="5358837"/>
          </a:xfrm>
          <a:custGeom>
            <a:avLst/>
            <a:gdLst/>
            <a:ahLst/>
            <a:cxnLst/>
            <a:rect l="l" t="t" r="r" b="b"/>
            <a:pathLst>
              <a:path w="7154323" h="5358837">
                <a:moveTo>
                  <a:pt x="0" y="0"/>
                </a:moveTo>
                <a:lnTo>
                  <a:pt x="7154324" y="0"/>
                </a:lnTo>
                <a:lnTo>
                  <a:pt x="7154324" y="5358836"/>
                </a:lnTo>
                <a:lnTo>
                  <a:pt x="0" y="535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TextBox 4"/>
          <p:cNvSpPr txBox="1"/>
          <p:nvPr/>
        </p:nvSpPr>
        <p:spPr>
          <a:xfrm>
            <a:off x="150208" y="1118956"/>
            <a:ext cx="8210353" cy="5039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8"/>
              </a:lnSpc>
              <a:spcBef>
                <a:spcPct val="0"/>
              </a:spcBef>
            </a:pPr>
            <a:endParaRPr dirty="0"/>
          </a:p>
          <a:p>
            <a:pPr marL="884927" lvl="1" indent="-442463" algn="ctr">
              <a:lnSpc>
                <a:spcPts val="5738"/>
              </a:lnSpc>
              <a:spcBef>
                <a:spcPct val="0"/>
              </a:spcBef>
              <a:buAutoNum type="arabicPeriod"/>
            </a:pPr>
            <a:r>
              <a:rPr lang="en-US" sz="409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Nizke</a:t>
            </a:r>
            <a:r>
              <a:rPr lang="en-US" sz="409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  <a:r>
              <a:rPr lang="en-US" sz="409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Nizozemska</a:t>
            </a:r>
            <a:r>
              <a:rPr lang="en-US" sz="409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409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Belgija</a:t>
            </a:r>
            <a:endParaRPr lang="en-US" sz="4098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738"/>
              </a:lnSpc>
              <a:spcBef>
                <a:spcPct val="0"/>
              </a:spcBef>
            </a:pPr>
            <a:endParaRPr lang="en-US" sz="4098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738"/>
              </a:lnSpc>
              <a:spcBef>
                <a:spcPct val="0"/>
              </a:spcBef>
            </a:pPr>
            <a:endParaRPr lang="en-US" sz="4098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738"/>
              </a:lnSpc>
              <a:spcBef>
                <a:spcPct val="0"/>
              </a:spcBef>
            </a:pPr>
            <a:endParaRPr lang="en-US" sz="4098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738"/>
              </a:lnSpc>
              <a:spcBef>
                <a:spcPct val="0"/>
              </a:spcBef>
            </a:pPr>
            <a:endParaRPr lang="en-US" sz="4098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738"/>
              </a:lnSpc>
              <a:spcBef>
                <a:spcPct val="0"/>
              </a:spcBef>
            </a:pPr>
            <a:endParaRPr lang="en-US" sz="4098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63467" y="1340183"/>
            <a:ext cx="7249666" cy="214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8"/>
              </a:lnSpc>
              <a:spcBef>
                <a:spcPct val="0"/>
              </a:spcBef>
            </a:pP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 Visoke (klifi): Francija, Velika Britanija, Irska</a:t>
            </a:r>
          </a:p>
          <a:p>
            <a:pPr algn="ctr">
              <a:lnSpc>
                <a:spcPts val="5738"/>
              </a:lnSpc>
              <a:spcBef>
                <a:spcPct val="0"/>
              </a:spcBef>
            </a:pP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avka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40899" y="125063"/>
            <a:ext cx="4367332" cy="90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8"/>
              </a:lnSpc>
              <a:spcBef>
                <a:spcPct val="0"/>
              </a:spcBef>
            </a:pPr>
            <a:r>
              <a:rPr lang="en-US" sz="52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Obale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83713" y="187607"/>
            <a:ext cx="13658815" cy="7211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8"/>
              </a:lnSpc>
            </a:pPr>
            <a:r>
              <a:rPr lang="en-US" sz="40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Gospodarstvo Z. Evrope - nekoč</a:t>
            </a:r>
          </a:p>
          <a:p>
            <a:pPr algn="ctr">
              <a:lnSpc>
                <a:spcPts val="5738"/>
              </a:lnSpc>
            </a:pPr>
            <a:endParaRPr lang="en-US" sz="4098" b="1">
              <a:solidFill>
                <a:srgbClr val="FF313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884927" lvl="1" indent="-442463" algn="l">
              <a:lnSpc>
                <a:spcPts val="5738"/>
              </a:lnSpc>
              <a:buFont typeface="Arial"/>
              <a:buChar char="•"/>
            </a:pP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 preteklosti usmerjenost na </a:t>
            </a:r>
            <a:r>
              <a:rPr lang="en-US" sz="4098" b="1">
                <a:solidFill>
                  <a:srgbClr val="2419E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Atlantski ocean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in v svetovne trgovske tokove (prednost lege ob oceanu)</a:t>
            </a:r>
          </a:p>
          <a:p>
            <a:pPr marL="884927" lvl="1" indent="-442463" algn="l">
              <a:lnSpc>
                <a:spcPts val="5738"/>
              </a:lnSpc>
              <a:buFont typeface="Arial"/>
              <a:buChar char="•"/>
            </a:pPr>
            <a:r>
              <a:rPr lang="en-US" sz="40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Osvajanje kolonij (kolonializem)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po izumu parnega stroja (parniki) in izkoriščanje naravnega bogastva kolonij </a:t>
            </a:r>
          </a:p>
          <a:p>
            <a:pPr algn="l">
              <a:lnSpc>
                <a:spcPts val="5738"/>
              </a:lnSpc>
            </a:pPr>
            <a:endParaRPr lang="en-US" sz="409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738"/>
              </a:lnSpc>
              <a:spcBef>
                <a:spcPct val="0"/>
              </a:spcBef>
            </a:pPr>
            <a:endParaRPr lang="en-US" sz="409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634996" y="6061132"/>
            <a:ext cx="8071538" cy="3642282"/>
          </a:xfrm>
          <a:custGeom>
            <a:avLst/>
            <a:gdLst/>
            <a:ahLst/>
            <a:cxnLst/>
            <a:rect l="l" t="t" r="r" b="b"/>
            <a:pathLst>
              <a:path w="8071538" h="3642282">
                <a:moveTo>
                  <a:pt x="0" y="0"/>
                </a:moveTo>
                <a:lnTo>
                  <a:pt x="8071538" y="0"/>
                </a:lnTo>
                <a:lnTo>
                  <a:pt x="8071538" y="3642282"/>
                </a:lnTo>
                <a:lnTo>
                  <a:pt x="0" y="3642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544028" y="721705"/>
            <a:ext cx="16804287" cy="10830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927" lvl="1" indent="-442463" algn="l">
              <a:lnSpc>
                <a:spcPts val="5738"/>
              </a:lnSpc>
              <a:buFont typeface="Arial"/>
              <a:buChar char="•"/>
            </a:pP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 18. in 19. stoletju </a:t>
            </a:r>
            <a:r>
              <a:rPr lang="en-US" sz="40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INDUSTRIJSKA REVOLUCIJA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- Izumi: parni stroj (delovni stroji, lokomotive in železnice, tkalski stroji)</a:t>
            </a:r>
          </a:p>
          <a:p>
            <a:pPr algn="l">
              <a:lnSpc>
                <a:spcPts val="5738"/>
              </a:lnSpc>
            </a:pPr>
            <a:endParaRPr lang="en-US" sz="409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884927" lvl="1" indent="-442463" algn="l">
              <a:lnSpc>
                <a:spcPts val="5738"/>
              </a:lnSpc>
              <a:buFont typeface="Arial"/>
              <a:buChar char="•"/>
            </a:pPr>
            <a:r>
              <a:rPr lang="en-US" sz="40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Razvoj pristanišč: 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London, Liverpool, Rotterdam</a:t>
            </a:r>
          </a:p>
          <a:p>
            <a:pPr marL="884927" lvl="1" indent="-442463" algn="l">
              <a:lnSpc>
                <a:spcPts val="5738"/>
              </a:lnSpc>
              <a:buFont typeface="Arial"/>
              <a:buChar char="•"/>
            </a:pP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Za razvoj industrije potrebujemo surovine (A 42/43)</a:t>
            </a:r>
          </a:p>
          <a:p>
            <a:pPr algn="l">
              <a:lnSpc>
                <a:spcPts val="5738"/>
              </a:lnSpc>
            </a:pP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-rude: _________________________________________________________</a:t>
            </a:r>
          </a:p>
          <a:p>
            <a:pPr algn="l">
              <a:lnSpc>
                <a:spcPts val="5738"/>
              </a:lnSpc>
            </a:pP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-energetski viri: _____________________________________________</a:t>
            </a:r>
          </a:p>
          <a:p>
            <a:pPr algn="ctr">
              <a:lnSpc>
                <a:spcPts val="5738"/>
              </a:lnSpc>
            </a:pPr>
            <a:endParaRPr lang="en-US" sz="409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738"/>
              </a:lnSpc>
            </a:pPr>
            <a:r>
              <a:rPr lang="en-US" sz="40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STARE INDUSTRIJSKE PANOGE: 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</a:t>
            </a:r>
            <a:r>
              <a:rPr lang="en-US" sz="40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težka industrija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(pridobivanje železa in jekla) - </a:t>
            </a:r>
            <a:r>
              <a:rPr lang="en-US" sz="40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strojna industrija in ladjedelništvo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- </a:t>
            </a:r>
            <a:r>
              <a:rPr lang="en-US" sz="40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tekstilna industrija </a:t>
            </a:r>
          </a:p>
          <a:p>
            <a:pPr algn="l">
              <a:lnSpc>
                <a:spcPts val="5738"/>
              </a:lnSpc>
            </a:pP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Zaposlovanje </a:t>
            </a:r>
            <a:r>
              <a:rPr lang="en-US" sz="40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nekvalificirane 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(priučene) </a:t>
            </a:r>
            <a:r>
              <a:rPr lang="en-US" sz="40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delovne sile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(prihod s podeželja). </a:t>
            </a:r>
            <a:r>
              <a:rPr lang="en-US" sz="40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Onesnaževanje okolja.</a:t>
            </a:r>
          </a:p>
          <a:p>
            <a:pPr algn="ctr">
              <a:lnSpc>
                <a:spcPts val="5738"/>
              </a:lnSpc>
            </a:pPr>
            <a:endParaRPr lang="en-US" sz="4098" b="1">
              <a:solidFill>
                <a:srgbClr val="1800A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738"/>
              </a:lnSpc>
              <a:spcBef>
                <a:spcPct val="0"/>
              </a:spcBef>
            </a:pP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63574" y="573372"/>
            <a:ext cx="8492579" cy="69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8"/>
              </a:lnSpc>
              <a:spcBef>
                <a:spcPct val="0"/>
              </a:spcBef>
            </a:pP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</a:t>
            </a:r>
            <a:r>
              <a:rPr lang="en-US" sz="40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Gospodarstvo Z. Evrope - danes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35342" y="1770234"/>
            <a:ext cx="15617316" cy="648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927" lvl="1" indent="-442463" algn="l">
              <a:lnSpc>
                <a:spcPts val="5738"/>
              </a:lnSpc>
              <a:buFont typeface="Arial"/>
              <a:buChar char="•"/>
            </a:pPr>
            <a:r>
              <a:rPr lang="en-US" sz="40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Čistejša industrija in industrija visokih tehnologij: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telekomunikacijska, elektronska, kozmetična, letalska, optična, laserska, ... , ki zaposluje visoko kvalificirano delovno silo (šolano) </a:t>
            </a:r>
          </a:p>
          <a:p>
            <a:pPr algn="l">
              <a:lnSpc>
                <a:spcPts val="5738"/>
              </a:lnSpc>
            </a:pPr>
            <a:endParaRPr lang="en-US" sz="409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884927" lvl="1" indent="-442463" algn="l">
              <a:lnSpc>
                <a:spcPts val="5738"/>
              </a:lnSpc>
              <a:buFont typeface="Arial"/>
              <a:buChar char="•"/>
            </a:pPr>
            <a:r>
              <a:rPr lang="en-US" sz="40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Najpomembnejše so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storitvene dejavnosti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turizem, promet, trgovina, bančništvo, izobraževanje in pristaniška dejavnost </a:t>
            </a:r>
          </a:p>
          <a:p>
            <a:pPr algn="l">
              <a:lnSpc>
                <a:spcPts val="5738"/>
              </a:lnSpc>
            </a:pPr>
            <a:endParaRPr lang="en-US" sz="409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11300" y="5342217"/>
            <a:ext cx="6030210" cy="3015105"/>
          </a:xfrm>
          <a:custGeom>
            <a:avLst/>
            <a:gdLst/>
            <a:ahLst/>
            <a:cxnLst/>
            <a:rect l="l" t="t" r="r" b="b"/>
            <a:pathLst>
              <a:path w="6030210" h="3015105">
                <a:moveTo>
                  <a:pt x="0" y="0"/>
                </a:moveTo>
                <a:lnTo>
                  <a:pt x="6030210" y="0"/>
                </a:lnTo>
                <a:lnTo>
                  <a:pt x="6030210" y="3015106"/>
                </a:lnTo>
                <a:lnTo>
                  <a:pt x="0" y="3015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607927" y="5280049"/>
            <a:ext cx="4745842" cy="3161918"/>
          </a:xfrm>
          <a:custGeom>
            <a:avLst/>
            <a:gdLst/>
            <a:ahLst/>
            <a:cxnLst/>
            <a:rect l="l" t="t" r="r" b="b"/>
            <a:pathLst>
              <a:path w="4745842" h="3161918">
                <a:moveTo>
                  <a:pt x="0" y="0"/>
                </a:moveTo>
                <a:lnTo>
                  <a:pt x="4745843" y="0"/>
                </a:lnTo>
                <a:lnTo>
                  <a:pt x="4745843" y="3161918"/>
                </a:lnTo>
                <a:lnTo>
                  <a:pt x="0" y="3161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5635992" y="5619936"/>
            <a:ext cx="4998432" cy="2822031"/>
          </a:xfrm>
          <a:custGeom>
            <a:avLst/>
            <a:gdLst/>
            <a:ahLst/>
            <a:cxnLst/>
            <a:rect l="l" t="t" r="r" b="b"/>
            <a:pathLst>
              <a:path w="4998432" h="2822031">
                <a:moveTo>
                  <a:pt x="0" y="0"/>
                </a:moveTo>
                <a:lnTo>
                  <a:pt x="4998432" y="0"/>
                </a:lnTo>
                <a:lnTo>
                  <a:pt x="4998432" y="2822031"/>
                </a:lnTo>
                <a:lnTo>
                  <a:pt x="0" y="2822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TextBox 5"/>
          <p:cNvSpPr txBox="1"/>
          <p:nvPr/>
        </p:nvSpPr>
        <p:spPr>
          <a:xfrm>
            <a:off x="0" y="1089932"/>
            <a:ext cx="17437894" cy="359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927" lvl="1" indent="-442463" algn="just">
              <a:lnSpc>
                <a:spcPts val="5738"/>
              </a:lnSpc>
              <a:buFont typeface="Arial"/>
              <a:buChar char="•"/>
            </a:pPr>
            <a:r>
              <a:rPr lang="en-US" sz="40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Kmetijstvo je visoko razvito: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specializirano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(npr. pridelava sira), </a:t>
            </a:r>
          </a:p>
          <a:p>
            <a:pPr algn="ctr">
              <a:lnSpc>
                <a:spcPts val="5738"/>
              </a:lnSpc>
            </a:pPr>
            <a:r>
              <a:rPr lang="en-US" sz="40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mehanizirano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(sodobni traktorji), </a:t>
            </a:r>
            <a:r>
              <a:rPr lang="en-US" sz="40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tržno usmerjeno</a:t>
            </a: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(izvoz cvetja)</a:t>
            </a:r>
          </a:p>
          <a:p>
            <a:pPr algn="ctr">
              <a:lnSpc>
                <a:spcPts val="5738"/>
              </a:lnSpc>
            </a:pPr>
            <a:endParaRPr lang="en-US" sz="409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738"/>
              </a:lnSpc>
              <a:spcBef>
                <a:spcPct val="0"/>
              </a:spcBef>
            </a:pP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Panoge: živinoreja, vinogradništvo, pridelava žita, </a:t>
            </a:r>
          </a:p>
          <a:p>
            <a:pPr algn="ctr">
              <a:lnSpc>
                <a:spcPts val="5738"/>
              </a:lnSpc>
              <a:spcBef>
                <a:spcPct val="0"/>
              </a:spcBef>
            </a:pPr>
            <a:r>
              <a:rPr lang="en-US" sz="40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cvetja, zelenjave...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85132" y="-1069"/>
            <a:ext cx="1468042" cy="10288069"/>
            <a:chOff x="0" y="0"/>
            <a:chExt cx="1957390" cy="13717425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57769" y="6302266"/>
              <a:ext cx="13717425" cy="1112893"/>
            </a:xfrm>
            <a:custGeom>
              <a:avLst/>
              <a:gdLst/>
              <a:ahLst/>
              <a:cxnLst/>
              <a:rect l="l" t="t" r="r" b="b"/>
              <a:pathLst>
                <a:path w="13717425" h="1112893">
                  <a:moveTo>
                    <a:pt x="0" y="0"/>
                  </a:moveTo>
                  <a:lnTo>
                    <a:pt x="13717425" y="0"/>
                  </a:lnTo>
                  <a:lnTo>
                    <a:pt x="13717425" y="1112893"/>
                  </a:lnTo>
                  <a:lnTo>
                    <a:pt x="0" y="1112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311"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Freeform 4"/>
            <p:cNvSpPr/>
            <p:nvPr/>
          </p:nvSpPr>
          <p:spPr>
            <a:xfrm rot="-5400000" flipH="1" flipV="1">
              <a:off x="-6302266" y="6302266"/>
              <a:ext cx="13717425" cy="1112893"/>
            </a:xfrm>
            <a:custGeom>
              <a:avLst/>
              <a:gdLst/>
              <a:ahLst/>
              <a:cxnLst/>
              <a:rect l="l" t="t" r="r" b="b"/>
              <a:pathLst>
                <a:path w="13717425" h="1112893">
                  <a:moveTo>
                    <a:pt x="13717425" y="1112893"/>
                  </a:moveTo>
                  <a:lnTo>
                    <a:pt x="0" y="1112893"/>
                  </a:lnTo>
                  <a:lnTo>
                    <a:pt x="0" y="0"/>
                  </a:lnTo>
                  <a:lnTo>
                    <a:pt x="13717425" y="0"/>
                  </a:lnTo>
                  <a:lnTo>
                    <a:pt x="13717425" y="1112893"/>
                  </a:lnTo>
                  <a:close/>
                </a:path>
              </a:pathLst>
            </a:custGeom>
            <a:blipFill>
              <a:blip r:embed="rId2"/>
              <a:stretch>
                <a:fillRect t="-6311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11089" y="962025"/>
            <a:ext cx="8499374" cy="1342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 spc="319">
                <a:solidFill>
                  <a:srgbClr val="FF313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Lega:</a:t>
            </a:r>
          </a:p>
          <a:p>
            <a:pPr algn="l">
              <a:lnSpc>
                <a:spcPts val="4479"/>
              </a:lnSpc>
            </a:pPr>
            <a:endParaRPr lang="en-US" sz="3199" b="1" spc="319">
              <a:solidFill>
                <a:srgbClr val="FF3131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4479"/>
              </a:lnSpc>
            </a:pPr>
            <a:r>
              <a:rPr lang="en-US" sz="3199" spc="319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Evropa leži med približno </a:t>
            </a:r>
            <a:r>
              <a:rPr lang="en-US" sz="3199" b="1" spc="319">
                <a:solidFill>
                  <a:srgbClr val="28292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35° in 75° severno od ekvatorja</a:t>
            </a:r>
            <a:r>
              <a:rPr lang="en-US" sz="3199" spc="319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ter </a:t>
            </a:r>
            <a:r>
              <a:rPr lang="en-US" sz="3199" b="1" spc="319">
                <a:solidFill>
                  <a:srgbClr val="28292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25° zahodno in 60° vzhodno od začetnega poldnevnika.</a:t>
            </a:r>
          </a:p>
          <a:p>
            <a:pPr algn="l">
              <a:lnSpc>
                <a:spcPts val="4479"/>
              </a:lnSpc>
            </a:pPr>
            <a:endParaRPr lang="en-US" sz="3199" b="1" spc="319">
              <a:solidFill>
                <a:srgbClr val="28292A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4479"/>
              </a:lnSpc>
            </a:pPr>
            <a:endParaRPr lang="en-US" sz="3199" b="1" spc="319">
              <a:solidFill>
                <a:srgbClr val="28292A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4479"/>
              </a:lnSpc>
            </a:pPr>
            <a:r>
              <a:rPr lang="en-US" sz="3199" b="1" spc="319">
                <a:solidFill>
                  <a:srgbClr val="FF313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Obseg:</a:t>
            </a:r>
          </a:p>
          <a:p>
            <a:pPr marL="690877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 spc="319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na </a:t>
            </a:r>
            <a:r>
              <a:rPr lang="en-US" sz="3199" b="1" spc="319">
                <a:solidFill>
                  <a:srgbClr val="28292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Z</a:t>
            </a:r>
            <a:r>
              <a:rPr lang="en-US" sz="3199" spc="319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jo omejuje </a:t>
            </a:r>
            <a:r>
              <a:rPr lang="en-US" sz="3199" b="1" spc="319">
                <a:solidFill>
                  <a:srgbClr val="28292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Atlantski ocean</a:t>
            </a:r>
          </a:p>
          <a:p>
            <a:pPr marL="690877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 spc="319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na</a:t>
            </a:r>
            <a:r>
              <a:rPr lang="en-US" sz="3199" b="1" spc="319">
                <a:solidFill>
                  <a:srgbClr val="28292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S Severno ledeno morje</a:t>
            </a:r>
          </a:p>
          <a:p>
            <a:pPr marL="690877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 spc="319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na </a:t>
            </a:r>
            <a:r>
              <a:rPr lang="en-US" sz="3199" b="1" spc="319">
                <a:solidFill>
                  <a:srgbClr val="28292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J</a:t>
            </a:r>
            <a:r>
              <a:rPr lang="en-US" sz="3199" spc="319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3199" b="1" spc="319">
                <a:solidFill>
                  <a:srgbClr val="28292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Sredozemsko morje</a:t>
            </a:r>
          </a:p>
          <a:p>
            <a:pPr marL="690877" lvl="1" indent="-345439" algn="l">
              <a:lnSpc>
                <a:spcPts val="4479"/>
              </a:lnSpc>
              <a:buFont typeface="Arial"/>
              <a:buChar char="•"/>
            </a:pPr>
            <a:r>
              <a:rPr lang="en-US" sz="3199" spc="31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na </a:t>
            </a:r>
            <a:r>
              <a:rPr lang="en-US" sz="3199" b="1" spc="31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 </a:t>
            </a:r>
            <a:r>
              <a:rPr lang="en-US" sz="3199" spc="31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je </a:t>
            </a:r>
            <a:r>
              <a:rPr lang="en-US" sz="3199" b="1" spc="31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meja med Evropo in Azijo dogovorjena</a:t>
            </a:r>
          </a:p>
          <a:p>
            <a:pPr algn="l">
              <a:lnSpc>
                <a:spcPts val="3919"/>
              </a:lnSpc>
            </a:pPr>
            <a:endParaRPr lang="en-US" sz="3199" b="1" spc="319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919"/>
              </a:lnSpc>
            </a:pPr>
            <a:endParaRPr lang="en-US" sz="3199" b="1" spc="319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640"/>
              </a:lnSpc>
            </a:pPr>
            <a:endParaRPr lang="en-US" sz="3199" b="1" spc="319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640"/>
              </a:lnSpc>
            </a:pPr>
            <a:endParaRPr lang="en-US" sz="3199" b="1" spc="319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640"/>
              </a:lnSpc>
            </a:pPr>
            <a:endParaRPr lang="en-US" sz="3199" b="1" spc="319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640"/>
              </a:lnSpc>
            </a:pPr>
            <a:endParaRPr lang="en-US" sz="3199" b="1" spc="319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640"/>
              </a:lnSpc>
            </a:pPr>
            <a:endParaRPr lang="en-US" sz="3199" b="1" spc="319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640"/>
              </a:lnSpc>
            </a:pPr>
            <a:endParaRPr lang="en-US" sz="3199" b="1" spc="319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640"/>
              </a:lnSpc>
            </a:pPr>
            <a:endParaRPr lang="en-US" sz="3199" b="1" spc="319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640"/>
              </a:lnSpc>
            </a:pPr>
            <a:endParaRPr lang="en-US" sz="3199" b="1" spc="319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640"/>
              </a:lnSpc>
            </a:pPr>
            <a:endParaRPr lang="en-US" sz="3199" b="1" spc="319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640"/>
              </a:lnSpc>
              <a:spcBef>
                <a:spcPct val="0"/>
              </a:spcBef>
            </a:pPr>
            <a:endParaRPr lang="en-US" sz="3199" b="1" spc="319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195294" y="4414564"/>
            <a:ext cx="6078036" cy="5872436"/>
          </a:xfrm>
          <a:custGeom>
            <a:avLst/>
            <a:gdLst/>
            <a:ahLst/>
            <a:cxnLst/>
            <a:rect l="l" t="t" r="r" b="b"/>
            <a:pathLst>
              <a:path w="6078036" h="5872436">
                <a:moveTo>
                  <a:pt x="0" y="0"/>
                </a:moveTo>
                <a:lnTo>
                  <a:pt x="6078035" y="0"/>
                </a:lnTo>
                <a:lnTo>
                  <a:pt x="6078035" y="5872436"/>
                </a:lnTo>
                <a:lnTo>
                  <a:pt x="0" y="5872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TextBox 7"/>
          <p:cNvSpPr txBox="1"/>
          <p:nvPr/>
        </p:nvSpPr>
        <p:spPr>
          <a:xfrm>
            <a:off x="10180623" y="540154"/>
            <a:ext cx="8107377" cy="431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549"/>
              </a:lnSpc>
              <a:spcBef>
                <a:spcPct val="0"/>
              </a:spcBef>
            </a:pPr>
            <a:r>
              <a:rPr lang="en-US" sz="3226" b="1" spc="322">
                <a:solidFill>
                  <a:srgbClr val="FF313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Meja med Evropo in Azijo poteka: </a:t>
            </a:r>
          </a:p>
          <a:p>
            <a:pPr algn="l">
              <a:lnSpc>
                <a:spcPts val="3549"/>
              </a:lnSpc>
              <a:spcBef>
                <a:spcPct val="0"/>
              </a:spcBef>
            </a:pPr>
            <a:r>
              <a:rPr lang="en-US" sz="3226" spc="322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 gorovju </a:t>
            </a:r>
            <a:r>
              <a:rPr lang="en-US" sz="3226" b="1" spc="322">
                <a:solidFill>
                  <a:srgbClr val="1800A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Ural</a:t>
            </a:r>
            <a:r>
              <a:rPr lang="en-US" sz="3226" spc="322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reki Ural, </a:t>
            </a:r>
            <a:r>
              <a:rPr lang="en-US" sz="3226" b="1" spc="322">
                <a:solidFill>
                  <a:srgbClr val="1800A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Kaspijskemu jezeru</a:t>
            </a:r>
            <a:r>
              <a:rPr lang="en-US" sz="3226" spc="322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Maniškem podolju, </a:t>
            </a:r>
          </a:p>
          <a:p>
            <a:pPr algn="l">
              <a:lnSpc>
                <a:spcPts val="3549"/>
              </a:lnSpc>
              <a:spcBef>
                <a:spcPct val="0"/>
              </a:spcBef>
            </a:pPr>
            <a:r>
              <a:rPr lang="en-US" sz="3226" spc="322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Azovskemu morju in </a:t>
            </a:r>
            <a:r>
              <a:rPr lang="en-US" sz="3226" b="1" spc="322">
                <a:solidFill>
                  <a:srgbClr val="1800A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Črnemu morju</a:t>
            </a:r>
            <a:r>
              <a:rPr lang="en-US" sz="3226" spc="322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skozi </a:t>
            </a:r>
            <a:r>
              <a:rPr lang="en-US" sz="3226" b="1" spc="322">
                <a:solidFill>
                  <a:srgbClr val="1800A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ožini Bospor in Daranele</a:t>
            </a:r>
            <a:r>
              <a:rPr lang="en-US" sz="3226" spc="322">
                <a:solidFill>
                  <a:srgbClr val="28292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do </a:t>
            </a:r>
            <a:r>
              <a:rPr lang="en-US" sz="3226" b="1" spc="322">
                <a:solidFill>
                  <a:srgbClr val="1800A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Sredozemskega morja.</a:t>
            </a:r>
          </a:p>
          <a:p>
            <a:pPr algn="ctr">
              <a:lnSpc>
                <a:spcPts val="4649"/>
              </a:lnSpc>
              <a:spcBef>
                <a:spcPct val="0"/>
              </a:spcBef>
            </a:pPr>
            <a:endParaRPr lang="en-US" sz="3226" b="1" spc="322">
              <a:solidFill>
                <a:srgbClr val="1800AD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8152" y="-1069"/>
            <a:ext cx="1468042" cy="10288069"/>
            <a:chOff x="0" y="0"/>
            <a:chExt cx="1957390" cy="13717425"/>
          </a:xfrm>
        </p:grpSpPr>
        <p:sp>
          <p:nvSpPr>
            <p:cNvPr id="3" name="Freeform 3"/>
            <p:cNvSpPr/>
            <p:nvPr/>
          </p:nvSpPr>
          <p:spPr>
            <a:xfrm rot="-5400000">
              <a:off x="-5457769" y="6302266"/>
              <a:ext cx="13717425" cy="1112893"/>
            </a:xfrm>
            <a:custGeom>
              <a:avLst/>
              <a:gdLst/>
              <a:ahLst/>
              <a:cxnLst/>
              <a:rect l="l" t="t" r="r" b="b"/>
              <a:pathLst>
                <a:path w="13717425" h="1112893">
                  <a:moveTo>
                    <a:pt x="0" y="0"/>
                  </a:moveTo>
                  <a:lnTo>
                    <a:pt x="13717425" y="0"/>
                  </a:lnTo>
                  <a:lnTo>
                    <a:pt x="13717425" y="1112893"/>
                  </a:lnTo>
                  <a:lnTo>
                    <a:pt x="0" y="1112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311"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Freeform 4"/>
            <p:cNvSpPr/>
            <p:nvPr/>
          </p:nvSpPr>
          <p:spPr>
            <a:xfrm rot="-5400000" flipH="1" flipV="1">
              <a:off x="-6302266" y="6302266"/>
              <a:ext cx="13717425" cy="1112893"/>
            </a:xfrm>
            <a:custGeom>
              <a:avLst/>
              <a:gdLst/>
              <a:ahLst/>
              <a:cxnLst/>
              <a:rect l="l" t="t" r="r" b="b"/>
              <a:pathLst>
                <a:path w="13717425" h="1112893">
                  <a:moveTo>
                    <a:pt x="13717425" y="1112893"/>
                  </a:moveTo>
                  <a:lnTo>
                    <a:pt x="0" y="1112893"/>
                  </a:lnTo>
                  <a:lnTo>
                    <a:pt x="0" y="0"/>
                  </a:lnTo>
                  <a:lnTo>
                    <a:pt x="13717425" y="0"/>
                  </a:lnTo>
                  <a:lnTo>
                    <a:pt x="13717425" y="1112893"/>
                  </a:lnTo>
                  <a:close/>
                </a:path>
              </a:pathLst>
            </a:custGeom>
            <a:blipFill>
              <a:blip r:embed="rId2"/>
              <a:stretch>
                <a:fillRect t="-6311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5" name="Freeform 5"/>
          <p:cNvSpPr/>
          <p:nvPr/>
        </p:nvSpPr>
        <p:spPr>
          <a:xfrm>
            <a:off x="1194370" y="2628900"/>
            <a:ext cx="6091115" cy="6266580"/>
          </a:xfrm>
          <a:custGeom>
            <a:avLst/>
            <a:gdLst/>
            <a:ahLst/>
            <a:cxnLst/>
            <a:rect l="l" t="t" r="r" b="b"/>
            <a:pathLst>
              <a:path w="6091115" h="6266580">
                <a:moveTo>
                  <a:pt x="0" y="0"/>
                </a:moveTo>
                <a:lnTo>
                  <a:pt x="6091116" y="0"/>
                </a:lnTo>
                <a:lnTo>
                  <a:pt x="6091116" y="6266580"/>
                </a:lnTo>
                <a:lnTo>
                  <a:pt x="0" y="6266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>
            <a:off x="10039576" y="1571158"/>
            <a:ext cx="6776047" cy="6242433"/>
          </a:xfrm>
          <a:custGeom>
            <a:avLst/>
            <a:gdLst/>
            <a:ahLst/>
            <a:cxnLst/>
            <a:rect l="l" t="t" r="r" b="b"/>
            <a:pathLst>
              <a:path w="6776047" h="6242433">
                <a:moveTo>
                  <a:pt x="0" y="0"/>
                </a:moveTo>
                <a:lnTo>
                  <a:pt x="6776047" y="0"/>
                </a:lnTo>
                <a:lnTo>
                  <a:pt x="6776047" y="6242433"/>
                </a:lnTo>
                <a:lnTo>
                  <a:pt x="0" y="62424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TextBox 7"/>
          <p:cNvSpPr txBox="1"/>
          <p:nvPr/>
        </p:nvSpPr>
        <p:spPr>
          <a:xfrm>
            <a:off x="1463332" y="556386"/>
            <a:ext cx="4875461" cy="81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4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Delitev Evrope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32345" y="556386"/>
            <a:ext cx="6820495" cy="81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4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Članice Evropske unije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75122" y="8104475"/>
            <a:ext cx="7340501" cy="193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sz="21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Članice Evropske unije (27) so:</a:t>
            </a:r>
            <a:r>
              <a:rPr lang="en-US" sz="21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___________________________</a:t>
            </a:r>
          </a:p>
          <a:p>
            <a:pPr algn="ctr">
              <a:lnSpc>
                <a:spcPts val="3078"/>
              </a:lnSpc>
            </a:pPr>
            <a:endParaRPr lang="en-US" sz="219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78"/>
              </a:lnSpc>
            </a:pPr>
            <a:r>
              <a:rPr lang="en-US" sz="21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Pogodbene povezave z EU</a:t>
            </a:r>
            <a:r>
              <a:rPr lang="en-US" sz="21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Švica, Norveška, Islandija</a:t>
            </a:r>
          </a:p>
          <a:p>
            <a:pPr algn="l">
              <a:lnSpc>
                <a:spcPts val="3078"/>
              </a:lnSpc>
            </a:pPr>
            <a:r>
              <a:rPr lang="en-US" sz="21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Zunaj EU so</a:t>
            </a:r>
            <a:r>
              <a:rPr lang="en-US" sz="21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V. Britanija, Države V Evrope, </a:t>
            </a:r>
          </a:p>
          <a:p>
            <a:pPr algn="l">
              <a:lnSpc>
                <a:spcPts val="3078"/>
              </a:lnSpc>
              <a:spcBef>
                <a:spcPct val="0"/>
              </a:spcBef>
            </a:pPr>
            <a:r>
              <a:rPr lang="en-US" sz="21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 Balkan (BIH Srbija, ČG, Makedonija, Albanija)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19136" y="3904292"/>
            <a:ext cx="6613992" cy="1313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EU = gospodarska in politična povezava</a:t>
            </a:r>
          </a:p>
        </p:txBody>
      </p:sp>
      <p:sp>
        <p:nvSpPr>
          <p:cNvPr id="3" name="AutoShape 3"/>
          <p:cNvSpPr/>
          <p:nvPr/>
        </p:nvSpPr>
        <p:spPr>
          <a:xfrm flipH="1">
            <a:off x="3062511" y="4777517"/>
            <a:ext cx="3488203" cy="62315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4" name="AutoShape 4"/>
          <p:cNvSpPr/>
          <p:nvPr/>
        </p:nvSpPr>
        <p:spPr>
          <a:xfrm flipV="1">
            <a:off x="10263195" y="2088922"/>
            <a:ext cx="1279461" cy="161043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5" name="AutoShape 5"/>
          <p:cNvSpPr/>
          <p:nvPr/>
        </p:nvSpPr>
        <p:spPr>
          <a:xfrm>
            <a:off x="11205943" y="5235396"/>
            <a:ext cx="2615303" cy="70076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6" name="AutoShape 6"/>
          <p:cNvSpPr/>
          <p:nvPr/>
        </p:nvSpPr>
        <p:spPr>
          <a:xfrm flipH="1" flipV="1">
            <a:off x="5203768" y="2088922"/>
            <a:ext cx="2486172" cy="161043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>
            <a:off x="5872014" y="6624202"/>
            <a:ext cx="4827157" cy="3425007"/>
          </a:xfrm>
          <a:custGeom>
            <a:avLst/>
            <a:gdLst/>
            <a:ahLst/>
            <a:cxnLst/>
            <a:rect l="l" t="t" r="r" b="b"/>
            <a:pathLst>
              <a:path w="4827157" h="3425007">
                <a:moveTo>
                  <a:pt x="0" y="0"/>
                </a:moveTo>
                <a:lnTo>
                  <a:pt x="4827157" y="0"/>
                </a:lnTo>
                <a:lnTo>
                  <a:pt x="4827157" y="3425008"/>
                </a:lnTo>
                <a:lnTo>
                  <a:pt x="0" y="34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2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8"/>
          <p:cNvSpPr/>
          <p:nvPr/>
        </p:nvSpPr>
        <p:spPr>
          <a:xfrm>
            <a:off x="14017039" y="7594713"/>
            <a:ext cx="3752097" cy="2454497"/>
          </a:xfrm>
          <a:custGeom>
            <a:avLst/>
            <a:gdLst/>
            <a:ahLst/>
            <a:cxnLst/>
            <a:rect l="l" t="t" r="r" b="b"/>
            <a:pathLst>
              <a:path w="3752097" h="2454497">
                <a:moveTo>
                  <a:pt x="0" y="0"/>
                </a:moveTo>
                <a:lnTo>
                  <a:pt x="3752097" y="0"/>
                </a:lnTo>
                <a:lnTo>
                  <a:pt x="3752097" y="2454497"/>
                </a:lnTo>
                <a:lnTo>
                  <a:pt x="0" y="24544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9" name="Freeform 9"/>
          <p:cNvSpPr/>
          <p:nvPr/>
        </p:nvSpPr>
        <p:spPr>
          <a:xfrm>
            <a:off x="14866266" y="2088922"/>
            <a:ext cx="2902871" cy="3624978"/>
          </a:xfrm>
          <a:custGeom>
            <a:avLst/>
            <a:gdLst/>
            <a:ahLst/>
            <a:cxnLst/>
            <a:rect l="l" t="t" r="r" b="b"/>
            <a:pathLst>
              <a:path w="2902871" h="3624978">
                <a:moveTo>
                  <a:pt x="0" y="0"/>
                </a:moveTo>
                <a:lnTo>
                  <a:pt x="2902870" y="0"/>
                </a:lnTo>
                <a:lnTo>
                  <a:pt x="2902870" y="3624977"/>
                </a:lnTo>
                <a:lnTo>
                  <a:pt x="0" y="3624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0"/>
          <p:cNvSpPr/>
          <p:nvPr/>
        </p:nvSpPr>
        <p:spPr>
          <a:xfrm>
            <a:off x="554732" y="2245314"/>
            <a:ext cx="3841354" cy="2171200"/>
          </a:xfrm>
          <a:custGeom>
            <a:avLst/>
            <a:gdLst/>
            <a:ahLst/>
            <a:cxnLst/>
            <a:rect l="l" t="t" r="r" b="b"/>
            <a:pathLst>
              <a:path w="3841354" h="2171200">
                <a:moveTo>
                  <a:pt x="0" y="0"/>
                </a:moveTo>
                <a:lnTo>
                  <a:pt x="3841354" y="0"/>
                </a:lnTo>
                <a:lnTo>
                  <a:pt x="3841354" y="2171200"/>
                </a:lnTo>
                <a:lnTo>
                  <a:pt x="0" y="2171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TextBox 11"/>
          <p:cNvSpPr txBox="1"/>
          <p:nvPr/>
        </p:nvSpPr>
        <p:spPr>
          <a:xfrm>
            <a:off x="9226131" y="620"/>
            <a:ext cx="6613992" cy="1979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</a:pPr>
            <a:endParaRPr/>
          </a:p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Prost pretok ljudi, zaposlovanje, študij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7604" y="610158"/>
            <a:ext cx="6613992" cy="120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  <a:spcBef>
                <a:spcPct val="0"/>
              </a:spcBef>
            </a:pPr>
            <a:r>
              <a:rPr lang="en-US" sz="3498" b="1">
                <a:solidFill>
                  <a:srgbClr val="8C52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Enoten trg, prost pretok blaga (brez carin), storitev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74008" y="6063323"/>
            <a:ext cx="6613992" cy="1313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</a:pPr>
            <a:r>
              <a:rPr lang="en-US" sz="37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Skupna denarna valuta </a:t>
            </a:r>
          </a:p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Euro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4732" y="5584753"/>
            <a:ext cx="5317282" cy="393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3214" b="1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Skupno urejanje področij:</a:t>
            </a:r>
          </a:p>
          <a:p>
            <a:pPr marL="693930" lvl="1" indent="-346965" algn="l">
              <a:lnSpc>
                <a:spcPts val="4499"/>
              </a:lnSpc>
              <a:buFont typeface="Arial"/>
              <a:buChar char="•"/>
            </a:pPr>
            <a:r>
              <a:rPr lang="en-US" sz="3214" b="1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okolje, podnebje</a:t>
            </a:r>
          </a:p>
          <a:p>
            <a:pPr marL="693930" lvl="1" indent="-346965" algn="l">
              <a:lnSpc>
                <a:spcPts val="4499"/>
              </a:lnSpc>
              <a:buFont typeface="Arial"/>
              <a:buChar char="•"/>
            </a:pPr>
            <a:r>
              <a:rPr lang="en-US" sz="3214" b="1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kmetijska politika</a:t>
            </a:r>
          </a:p>
          <a:p>
            <a:pPr marL="693930" lvl="1" indent="-346965" algn="l">
              <a:lnSpc>
                <a:spcPts val="4499"/>
              </a:lnSpc>
              <a:buFont typeface="Arial"/>
              <a:buChar char="•"/>
            </a:pPr>
            <a:r>
              <a:rPr lang="en-US" sz="3214" b="1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zunanji odnosi</a:t>
            </a:r>
          </a:p>
          <a:p>
            <a:pPr marL="693930" lvl="1" indent="-346965" algn="l">
              <a:lnSpc>
                <a:spcPts val="4499"/>
              </a:lnSpc>
              <a:buFont typeface="Arial"/>
              <a:buChar char="•"/>
            </a:pPr>
            <a:r>
              <a:rPr lang="en-US" sz="3214" b="1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varnost</a:t>
            </a:r>
          </a:p>
          <a:p>
            <a:pPr marL="693930" lvl="1" indent="-346965" algn="l">
              <a:lnSpc>
                <a:spcPts val="4499"/>
              </a:lnSpc>
              <a:buFont typeface="Arial"/>
              <a:buChar char="•"/>
            </a:pPr>
            <a:r>
              <a:rPr lang="en-US" sz="3214" b="1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pravosodje</a:t>
            </a:r>
          </a:p>
          <a:p>
            <a:pPr marL="693930" lvl="1" indent="-346965" algn="l">
              <a:lnSpc>
                <a:spcPts val="4499"/>
              </a:lnSpc>
              <a:spcBef>
                <a:spcPct val="0"/>
              </a:spcBef>
              <a:buFont typeface="Arial"/>
              <a:buChar char="•"/>
            </a:pPr>
            <a:r>
              <a:rPr lang="en-US" sz="3214" b="1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selitve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79755" y="3698438"/>
            <a:ext cx="8270017" cy="79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0"/>
              </a:lnSpc>
              <a:spcBef>
                <a:spcPct val="0"/>
              </a:spcBef>
            </a:pPr>
            <a:r>
              <a:rPr lang="en-US" sz="4686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Evropa = razčlenjena celina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145067" y="952500"/>
            <a:ext cx="6613992" cy="1979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Polotoki: </a:t>
            </a:r>
            <a:r>
              <a:rPr lang="en-US" sz="37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Pirenejski, Apeninski, Balkanski, Skandinavski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5167" y="699352"/>
            <a:ext cx="6564534" cy="1979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Otroki: </a:t>
            </a: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Iskandija, Irska,  Sicilija, Sardinija, </a:t>
            </a:r>
          </a:p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Korzika, Malta...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15730" y="6530636"/>
            <a:ext cx="6613992" cy="1313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Zalivi: </a:t>
            </a: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Finski, Botniški, Biskajski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9307496" y="1500952"/>
            <a:ext cx="2603178" cy="212665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7" name="AutoShape 7"/>
          <p:cNvSpPr/>
          <p:nvPr/>
        </p:nvSpPr>
        <p:spPr>
          <a:xfrm flipH="1">
            <a:off x="9964776" y="4701524"/>
            <a:ext cx="1005112" cy="190531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8" name="AutoShape 8"/>
          <p:cNvSpPr/>
          <p:nvPr/>
        </p:nvSpPr>
        <p:spPr>
          <a:xfrm flipH="1">
            <a:off x="4111527" y="4701524"/>
            <a:ext cx="3028174" cy="264618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9" name="AutoShape 9"/>
          <p:cNvSpPr/>
          <p:nvPr/>
        </p:nvSpPr>
        <p:spPr>
          <a:xfrm flipH="1" flipV="1">
            <a:off x="581432" y="2150979"/>
            <a:ext cx="4638456" cy="16151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10" name="Freeform 10"/>
          <p:cNvSpPr/>
          <p:nvPr/>
        </p:nvSpPr>
        <p:spPr>
          <a:xfrm>
            <a:off x="15106587" y="4114219"/>
            <a:ext cx="3081554" cy="5552350"/>
          </a:xfrm>
          <a:custGeom>
            <a:avLst/>
            <a:gdLst/>
            <a:ahLst/>
            <a:cxnLst/>
            <a:rect l="l" t="t" r="r" b="b"/>
            <a:pathLst>
              <a:path w="3081554" h="5552350">
                <a:moveTo>
                  <a:pt x="0" y="0"/>
                </a:moveTo>
                <a:lnTo>
                  <a:pt x="3081554" y="0"/>
                </a:lnTo>
                <a:lnTo>
                  <a:pt x="3081554" y="5552351"/>
                </a:lnTo>
                <a:lnTo>
                  <a:pt x="0" y="5552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1" name="Freeform 11"/>
          <p:cNvSpPr/>
          <p:nvPr/>
        </p:nvSpPr>
        <p:spPr>
          <a:xfrm>
            <a:off x="436687" y="3753656"/>
            <a:ext cx="4080998" cy="3056809"/>
          </a:xfrm>
          <a:custGeom>
            <a:avLst/>
            <a:gdLst/>
            <a:ahLst/>
            <a:cxnLst/>
            <a:rect l="l" t="t" r="r" b="b"/>
            <a:pathLst>
              <a:path w="4080998" h="3056809">
                <a:moveTo>
                  <a:pt x="0" y="0"/>
                </a:moveTo>
                <a:lnTo>
                  <a:pt x="4080999" y="0"/>
                </a:lnTo>
                <a:lnTo>
                  <a:pt x="4080999" y="3056809"/>
                </a:lnTo>
                <a:lnTo>
                  <a:pt x="0" y="3056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Freeform 12"/>
          <p:cNvSpPr/>
          <p:nvPr/>
        </p:nvSpPr>
        <p:spPr>
          <a:xfrm>
            <a:off x="6266697" y="233486"/>
            <a:ext cx="4279636" cy="2153361"/>
          </a:xfrm>
          <a:custGeom>
            <a:avLst/>
            <a:gdLst/>
            <a:ahLst/>
            <a:cxnLst/>
            <a:rect l="l" t="t" r="r" b="b"/>
            <a:pathLst>
              <a:path w="4279636" h="2153361">
                <a:moveTo>
                  <a:pt x="0" y="0"/>
                </a:moveTo>
                <a:lnTo>
                  <a:pt x="4279636" y="0"/>
                </a:lnTo>
                <a:lnTo>
                  <a:pt x="4279636" y="2153361"/>
                </a:lnTo>
                <a:lnTo>
                  <a:pt x="0" y="2153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3" name="TextBox 13"/>
          <p:cNvSpPr txBox="1"/>
          <p:nvPr/>
        </p:nvSpPr>
        <p:spPr>
          <a:xfrm>
            <a:off x="1028700" y="7410972"/>
            <a:ext cx="6613992" cy="1979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Morja: </a:t>
            </a:r>
            <a:r>
              <a:rPr lang="en-US" sz="3798" b="1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Sredozemsko, Jadransko, Egejsko, Baltsko, Črno...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27622" y="2002719"/>
            <a:ext cx="15241442" cy="7313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7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 Visoka gorovja</a:t>
            </a:r>
            <a:r>
              <a:rPr lang="en-US" sz="37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(mladega nastanka): Alpe, 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Pireneji, Apenini, Karpati,  Dinarsko gorstvo</a:t>
            </a:r>
          </a:p>
          <a:p>
            <a:pPr algn="l">
              <a:lnSpc>
                <a:spcPts val="5318"/>
              </a:lnSpc>
            </a:pPr>
            <a:endParaRPr lang="en-US" sz="3798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318"/>
              </a:lnSpc>
            </a:pPr>
            <a:endParaRPr lang="en-US" sz="3798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318"/>
              </a:lnSpc>
            </a:pPr>
            <a:r>
              <a:rPr lang="en-US" sz="37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 Uravnana gorovja in hribovja</a:t>
            </a:r>
            <a:r>
              <a:rPr lang="en-US" sz="37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(starejšega nastanka): Nemško sredogorje, Ural,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Skandinavsko gorovje</a:t>
            </a:r>
          </a:p>
          <a:p>
            <a:pPr algn="l">
              <a:lnSpc>
                <a:spcPts val="5318"/>
              </a:lnSpc>
            </a:pPr>
            <a:endParaRPr lang="en-US" sz="3798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318"/>
              </a:lnSpc>
            </a:pPr>
            <a:r>
              <a:rPr lang="en-US" sz="37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3. Nižavja, nižine, kotline: </a:t>
            </a:r>
            <a:r>
              <a:rPr lang="en-US" sz="37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Panonska nižina, </a:t>
            </a:r>
          </a:p>
          <a:p>
            <a:pPr algn="l">
              <a:lnSpc>
                <a:spcPts val="5318"/>
              </a:lnSpc>
              <a:spcBef>
                <a:spcPct val="0"/>
              </a:spcBef>
            </a:pPr>
            <a:r>
              <a:rPr lang="en-US" sz="37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Vlaška nižina, Padska nižina, Nemško-Poljsko nižavje, Vzhodnoevropsko nižavje, Pariška kotlina </a:t>
            </a:r>
          </a:p>
        </p:txBody>
      </p:sp>
      <p:sp>
        <p:nvSpPr>
          <p:cNvPr id="3" name="Freeform 3"/>
          <p:cNvSpPr/>
          <p:nvPr/>
        </p:nvSpPr>
        <p:spPr>
          <a:xfrm>
            <a:off x="11696409" y="264034"/>
            <a:ext cx="6130605" cy="2452242"/>
          </a:xfrm>
          <a:custGeom>
            <a:avLst/>
            <a:gdLst/>
            <a:ahLst/>
            <a:cxnLst/>
            <a:rect l="l" t="t" r="r" b="b"/>
            <a:pathLst>
              <a:path w="6130605" h="2452242">
                <a:moveTo>
                  <a:pt x="0" y="0"/>
                </a:moveTo>
                <a:lnTo>
                  <a:pt x="6130605" y="0"/>
                </a:lnTo>
                <a:lnTo>
                  <a:pt x="6130605" y="2452242"/>
                </a:lnTo>
                <a:lnTo>
                  <a:pt x="0" y="2452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" name="Freeform 4"/>
          <p:cNvSpPr/>
          <p:nvPr/>
        </p:nvSpPr>
        <p:spPr>
          <a:xfrm>
            <a:off x="12653791" y="3169651"/>
            <a:ext cx="5173223" cy="3453126"/>
          </a:xfrm>
          <a:custGeom>
            <a:avLst/>
            <a:gdLst/>
            <a:ahLst/>
            <a:cxnLst/>
            <a:rect l="l" t="t" r="r" b="b"/>
            <a:pathLst>
              <a:path w="5173223" h="3453126">
                <a:moveTo>
                  <a:pt x="0" y="0"/>
                </a:moveTo>
                <a:lnTo>
                  <a:pt x="5173223" y="0"/>
                </a:lnTo>
                <a:lnTo>
                  <a:pt x="5173223" y="3453127"/>
                </a:lnTo>
                <a:lnTo>
                  <a:pt x="0" y="3453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5"/>
          <p:cNvSpPr/>
          <p:nvPr/>
        </p:nvSpPr>
        <p:spPr>
          <a:xfrm>
            <a:off x="13238698" y="6766632"/>
            <a:ext cx="4588316" cy="3441237"/>
          </a:xfrm>
          <a:custGeom>
            <a:avLst/>
            <a:gdLst/>
            <a:ahLst/>
            <a:cxnLst/>
            <a:rect l="l" t="t" r="r" b="b"/>
            <a:pathLst>
              <a:path w="4588316" h="3441237">
                <a:moveTo>
                  <a:pt x="0" y="0"/>
                </a:moveTo>
                <a:lnTo>
                  <a:pt x="4588316" y="0"/>
                </a:lnTo>
                <a:lnTo>
                  <a:pt x="4588316" y="3441237"/>
                </a:lnTo>
                <a:lnTo>
                  <a:pt x="0" y="3441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TextBox 6"/>
          <p:cNvSpPr txBox="1"/>
          <p:nvPr/>
        </p:nvSpPr>
        <p:spPr>
          <a:xfrm>
            <a:off x="4770962" y="952500"/>
            <a:ext cx="6213872" cy="646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Evropa - raznoliko površje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730" y="1311277"/>
            <a:ext cx="8933270" cy="8476455"/>
          </a:xfrm>
          <a:custGeom>
            <a:avLst/>
            <a:gdLst/>
            <a:ahLst/>
            <a:cxnLst/>
            <a:rect l="l" t="t" r="r" b="b"/>
            <a:pathLst>
              <a:path w="8933270" h="8476455">
                <a:moveTo>
                  <a:pt x="0" y="0"/>
                </a:moveTo>
                <a:lnTo>
                  <a:pt x="8933270" y="0"/>
                </a:lnTo>
                <a:lnTo>
                  <a:pt x="8933270" y="8476455"/>
                </a:lnTo>
                <a:lnTo>
                  <a:pt x="0" y="8476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TextBox 3"/>
          <p:cNvSpPr txBox="1"/>
          <p:nvPr/>
        </p:nvSpPr>
        <p:spPr>
          <a:xfrm>
            <a:off x="4346211" y="295432"/>
            <a:ext cx="8079284" cy="90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8"/>
              </a:lnSpc>
              <a:spcBef>
                <a:spcPct val="0"/>
              </a:spcBef>
            </a:pPr>
            <a:r>
              <a:rPr lang="en-US" sz="52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Toplotni pasovi in rastje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54039" y="1530939"/>
            <a:ext cx="8712064" cy="764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8"/>
              </a:lnSpc>
            </a:pPr>
            <a:r>
              <a:rPr lang="en-US" sz="397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Lega Evrope: med 35 in 75 stopinj S od Ekvatorja </a:t>
            </a:r>
          </a:p>
          <a:p>
            <a:pPr algn="l">
              <a:lnSpc>
                <a:spcPts val="5558"/>
              </a:lnSpc>
            </a:pPr>
            <a:endParaRPr lang="en-US" sz="397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558"/>
              </a:lnSpc>
            </a:pPr>
            <a:endParaRPr lang="en-US" sz="397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857141" lvl="1" indent="-428570" algn="l">
              <a:lnSpc>
                <a:spcPts val="5558"/>
              </a:lnSpc>
              <a:buFont typeface="Arial"/>
              <a:buChar char="•"/>
            </a:pPr>
            <a:r>
              <a:rPr lang="en-US" sz="397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večina Evrope: </a:t>
            </a:r>
            <a:r>
              <a:rPr lang="en-US" sz="3970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zmernotopli pas</a:t>
            </a:r>
            <a:r>
              <a:rPr lang="en-US" sz="397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70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(stepa, listnati gozd, mešani gozd, iglasti gozd-tajga)</a:t>
            </a:r>
          </a:p>
          <a:p>
            <a:pPr marL="857141" lvl="1" indent="-428570" algn="l">
              <a:lnSpc>
                <a:spcPts val="5558"/>
              </a:lnSpc>
              <a:buFont typeface="Arial"/>
              <a:buChar char="•"/>
            </a:pPr>
            <a:r>
              <a:rPr lang="en-US" sz="397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J. Evrope: </a:t>
            </a:r>
            <a:r>
              <a:rPr lang="en-US" sz="3970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subtropski pas</a:t>
            </a:r>
            <a:r>
              <a:rPr lang="en-US" sz="397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70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(zimzeleno grmičevje)</a:t>
            </a:r>
          </a:p>
          <a:p>
            <a:pPr marL="857141" lvl="1" indent="-428570" algn="l">
              <a:lnSpc>
                <a:spcPts val="5558"/>
              </a:lnSpc>
              <a:spcBef>
                <a:spcPct val="0"/>
              </a:spcBef>
              <a:buFont typeface="Arial"/>
              <a:buChar char="•"/>
            </a:pPr>
            <a:r>
              <a:rPr lang="en-US" sz="397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S. Evrope: </a:t>
            </a:r>
            <a:r>
              <a:rPr lang="en-US" sz="3970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subpolarni in polarni pas</a:t>
            </a:r>
            <a:r>
              <a:rPr lang="en-US" sz="397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70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(tundra)</a:t>
            </a:r>
          </a:p>
        </p:txBody>
      </p:sp>
      <p:sp>
        <p:nvSpPr>
          <p:cNvPr id="5" name="AutoShape 5"/>
          <p:cNvSpPr/>
          <p:nvPr/>
        </p:nvSpPr>
        <p:spPr>
          <a:xfrm>
            <a:off x="13388656" y="2819127"/>
            <a:ext cx="0" cy="1331486"/>
          </a:xfrm>
          <a:prstGeom prst="line">
            <a:avLst/>
          </a:prstGeom>
          <a:ln w="85725" cap="flat">
            <a:solidFill>
              <a:srgbClr val="FF313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8950" y="912715"/>
            <a:ext cx="15816017" cy="8461569"/>
          </a:xfrm>
          <a:custGeom>
            <a:avLst/>
            <a:gdLst/>
            <a:ahLst/>
            <a:cxnLst/>
            <a:rect l="l" t="t" r="r" b="b"/>
            <a:pathLst>
              <a:path w="15816017" h="8461569">
                <a:moveTo>
                  <a:pt x="0" y="0"/>
                </a:moveTo>
                <a:lnTo>
                  <a:pt x="15816017" y="0"/>
                </a:lnTo>
                <a:lnTo>
                  <a:pt x="15816017" y="8461570"/>
                </a:lnTo>
                <a:lnTo>
                  <a:pt x="0" y="8461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TextBox 3"/>
          <p:cNvSpPr txBox="1"/>
          <p:nvPr/>
        </p:nvSpPr>
        <p:spPr>
          <a:xfrm>
            <a:off x="6199104" y="57769"/>
            <a:ext cx="3485909" cy="183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8"/>
              </a:lnSpc>
            </a:pPr>
            <a:r>
              <a:rPr lang="en-US" sz="52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Rastje</a:t>
            </a:r>
          </a:p>
          <a:p>
            <a:pPr algn="ctr">
              <a:lnSpc>
                <a:spcPts val="7418"/>
              </a:lnSpc>
              <a:spcBef>
                <a:spcPct val="0"/>
              </a:spcBef>
            </a:pPr>
            <a:endParaRPr lang="en-US" sz="5298" b="1">
              <a:solidFill>
                <a:srgbClr val="FF313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28962" y="7796863"/>
            <a:ext cx="5195739" cy="646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Grmičasto rastlinstvo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99104" y="6998002"/>
            <a:ext cx="1356866" cy="646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Stepa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69366" y="6199141"/>
            <a:ext cx="2972693" cy="646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Mešani gozd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46597" y="5400280"/>
            <a:ext cx="4322564" cy="646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Iglasti gozd - tajga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69366" y="4497039"/>
            <a:ext cx="1729383" cy="646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Tundra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70898" y="3448942"/>
            <a:ext cx="3783360" cy="81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8"/>
              </a:lnSpc>
              <a:spcBef>
                <a:spcPct val="0"/>
              </a:spcBef>
            </a:pPr>
            <a:r>
              <a:rPr lang="en-US" sz="47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Prebivalstvo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18035" y="704132"/>
            <a:ext cx="5744832" cy="554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4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Gostota poselitve:</a:t>
            </a:r>
          </a:p>
          <a:p>
            <a:pPr marL="755390" lvl="1" indent="-377695" algn="l">
              <a:lnSpc>
                <a:spcPts val="4898"/>
              </a:lnSpc>
              <a:buFont typeface="Arial"/>
              <a:buChar char="•"/>
            </a:pPr>
            <a:r>
              <a:rPr lang="en-US" sz="3498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Večina Evrope je gosto poseljena</a:t>
            </a:r>
            <a:r>
              <a:rPr lang="en-US" sz="34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(J, Z. in osrednji del)</a:t>
            </a:r>
          </a:p>
          <a:p>
            <a:pPr algn="l">
              <a:lnSpc>
                <a:spcPts val="4898"/>
              </a:lnSpc>
            </a:pPr>
            <a:endParaRPr lang="en-US" sz="3498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755390" lvl="1" indent="-377695" algn="l">
              <a:lnSpc>
                <a:spcPts val="4898"/>
              </a:lnSpc>
              <a:spcBef>
                <a:spcPct val="0"/>
              </a:spcBef>
              <a:buFont typeface="Arial"/>
              <a:buChar char="•"/>
            </a:pPr>
            <a:r>
              <a:rPr lang="en-US" sz="34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Redka poselitev (na skrajnem S, gorata območja in V del Evrope)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51677" y="263244"/>
            <a:ext cx="7683066" cy="3038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5"/>
              </a:lnSpc>
              <a:spcBef>
                <a:spcPct val="0"/>
              </a:spcBef>
            </a:pPr>
            <a:r>
              <a:rPr lang="en-US" sz="3503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Dejavniki, ki vplivajo na gostoto poselitve:</a:t>
            </a:r>
            <a:r>
              <a:rPr lang="en-US" sz="350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lega, podnebje, nadmorska višina, oblike površja, vodne razmere, gospodarstvo, prometne povezave 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67956" y="4295667"/>
            <a:ext cx="5744832" cy="1979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Jeziki:</a:t>
            </a:r>
            <a:r>
              <a:rPr lang="en-US" sz="3798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romanski, germanski, slovanski, ugrofinski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38010" y="6742484"/>
            <a:ext cx="13153506" cy="331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</a:pPr>
            <a:r>
              <a:rPr lang="en-US" sz="3798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Verstva: </a:t>
            </a:r>
          </a:p>
          <a:p>
            <a:pPr algn="l">
              <a:lnSpc>
                <a:spcPts val="5318"/>
              </a:lnSpc>
              <a:spcBef>
                <a:spcPct val="0"/>
              </a:spcBef>
            </a:pPr>
            <a:r>
              <a:rPr lang="en-US" sz="3798" b="1" u="sng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Prevladuje krščanstvo:</a:t>
            </a: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98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katoliška</a:t>
            </a: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(Italija, Španija, Francija), </a:t>
            </a:r>
            <a:r>
              <a:rPr lang="en-US" sz="3798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protestantska</a:t>
            </a: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(Vel. Britanija, Finska, Švedska, Norveška) in </a:t>
            </a:r>
            <a:r>
              <a:rPr lang="en-US" sz="3798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pravoslavana vera</a:t>
            </a:r>
            <a:r>
              <a:rPr lang="en-US" sz="37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(Srbija, Rusija)</a:t>
            </a:r>
          </a:p>
        </p:txBody>
      </p:sp>
      <p:sp>
        <p:nvSpPr>
          <p:cNvPr id="7" name="AutoShape 7"/>
          <p:cNvSpPr/>
          <p:nvPr/>
        </p:nvSpPr>
        <p:spPr>
          <a:xfrm>
            <a:off x="8421926" y="4371867"/>
            <a:ext cx="79131" cy="220486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8" name="AutoShape 8"/>
          <p:cNvSpPr/>
          <p:nvPr/>
        </p:nvSpPr>
        <p:spPr>
          <a:xfrm flipV="1">
            <a:off x="8914763" y="900112"/>
            <a:ext cx="1205068" cy="240129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9" name="AutoShape 9"/>
          <p:cNvSpPr/>
          <p:nvPr/>
        </p:nvSpPr>
        <p:spPr>
          <a:xfrm flipH="1" flipV="1">
            <a:off x="5774930" y="1014623"/>
            <a:ext cx="2646997" cy="241349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10" name="AutoShape 10"/>
          <p:cNvSpPr/>
          <p:nvPr/>
        </p:nvSpPr>
        <p:spPr>
          <a:xfrm>
            <a:off x="9388828" y="4279390"/>
            <a:ext cx="2553721" cy="33641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Microsoft Office PowerPoint</Application>
  <PresentationFormat>Po meri</PresentationFormat>
  <Paragraphs>129</Paragraphs>
  <Slides>17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5" baseType="lpstr">
      <vt:lpstr>Open Sans Bold</vt:lpstr>
      <vt:lpstr>Arial</vt:lpstr>
      <vt:lpstr>Calibri</vt:lpstr>
      <vt:lpstr>Glacial Indifference Bold</vt:lpstr>
      <vt:lpstr>Open Sans</vt:lpstr>
      <vt:lpstr>Glacial Indifference</vt:lpstr>
      <vt:lpstr>Office Theme</vt:lpstr>
      <vt:lpstr>Worksheet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Evropa</dc:title>
  <dc:creator>Tadej Vičič</dc:creator>
  <cp:lastModifiedBy>Tadej Vičič</cp:lastModifiedBy>
  <cp:revision>1</cp:revision>
  <dcterms:created xsi:type="dcterms:W3CDTF">2006-08-16T00:00:00Z</dcterms:created>
  <dcterms:modified xsi:type="dcterms:W3CDTF">2025-11-02T18:50:56Z</dcterms:modified>
  <dc:identifier>DAGxvEzobAA</dc:identifier>
</cp:coreProperties>
</file>