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  <p:sldId id="267" r:id="rId1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l-SI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475CC4-3BA6-4F7C-85B5-20C966B2E120}" type="datetimeFigureOut">
              <a:rPr lang="sl-SI" smtClean="0"/>
              <a:t>18.3.2018</a:t>
            </a:fld>
            <a:endParaRPr lang="sl-SI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808CCD6-4395-4420-9463-4A1DB9214653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echo.egradiva.si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OBDELOVALNI POSTOPKI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ORODJA in STROJI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27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POVRŠINSKA ZAŠČITA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08920"/>
          </a:xfrm>
        </p:spPr>
        <p:txBody>
          <a:bodyPr>
            <a:normAutofit fontScale="85000" lnSpcReduction="10000"/>
          </a:bodyPr>
          <a:lstStyle/>
          <a:p>
            <a:r>
              <a:rPr lang="sl-SI" dirty="0" smtClean="0"/>
              <a:t>Les zelo hitro vpija vlago iz okolice, lahko ga napadejo tudi različni rastlinski in živalski škodljivci. Z izborom ustreznega premaza zaščitimo površino lesa pred vremenskimi vplivi.</a:t>
            </a:r>
          </a:p>
          <a:p>
            <a:r>
              <a:rPr lang="sl-SI" dirty="0" smtClean="0"/>
              <a:t>Les lahko zaščitimo z voski, olji, barvami, laki in lazurami. Barvo običajno nanašamo v več slojih, na zadnji sloj pa nanesemo še lak.</a:t>
            </a:r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3260" r="11490" b="3624"/>
          <a:stretch/>
        </p:blipFill>
        <p:spPr bwMode="auto">
          <a:xfrm>
            <a:off x="1907704" y="4437112"/>
            <a:ext cx="3055707" cy="205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4" t="13511" r="32480" b="13425"/>
          <a:stretch/>
        </p:blipFill>
        <p:spPr bwMode="auto">
          <a:xfrm>
            <a:off x="5396967" y="4236407"/>
            <a:ext cx="1944216" cy="245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7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POKLICI V LESARSTVU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30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/>
              <a:t>GOZDAR</a:t>
            </a:r>
          </a:p>
          <a:p>
            <a:r>
              <a:rPr lang="sl-SI" dirty="0" smtClean="0"/>
              <a:t>OBDELOVALEC LESA</a:t>
            </a:r>
          </a:p>
          <a:p>
            <a:r>
              <a:rPr lang="sl-SI" dirty="0" smtClean="0"/>
              <a:t>TEHNIK LESARSKE TEHNOLOGIJE</a:t>
            </a:r>
          </a:p>
          <a:p>
            <a:r>
              <a:rPr lang="sl-SI" dirty="0" smtClean="0"/>
              <a:t>PARKETAR</a:t>
            </a:r>
          </a:p>
          <a:p>
            <a:r>
              <a:rPr lang="sl-SI" dirty="0" smtClean="0"/>
              <a:t>TESAR</a:t>
            </a:r>
          </a:p>
          <a:p>
            <a:r>
              <a:rPr lang="sl-SI" dirty="0" smtClean="0"/>
              <a:t>MIZAR</a:t>
            </a:r>
          </a:p>
          <a:p>
            <a:endParaRPr lang="sl-SI" dirty="0"/>
          </a:p>
          <a:p>
            <a:r>
              <a:rPr lang="sl-SI" dirty="0" smtClean="0"/>
              <a:t>Več na </a:t>
            </a:r>
            <a:r>
              <a:rPr lang="sl-SI" dirty="0" err="1" smtClean="0">
                <a:hlinkClick r:id="rId2"/>
              </a:rPr>
              <a:t>eGradiva</a:t>
            </a:r>
            <a:r>
              <a:rPr lang="sl-SI" smtClean="0">
                <a:hlinkClick r:id="rId2"/>
              </a:rPr>
              <a:t>.si</a:t>
            </a:r>
            <a:r>
              <a:rPr lang="sl-SI" smtClean="0"/>
              <a:t>.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3889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ZARISOVANJE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876800"/>
          </a:xfrm>
        </p:spPr>
        <p:txBody>
          <a:bodyPr>
            <a:normAutofit/>
          </a:bodyPr>
          <a:lstStyle/>
          <a:p>
            <a:r>
              <a:rPr lang="sl-SI" sz="2800" dirty="0" smtClean="0"/>
              <a:t>Da bo izdelek narejen točno po načrtu in da pri sestavljanju ne bodo težave, je treba biti pri merjenju in zarisovanju </a:t>
            </a:r>
            <a:r>
              <a:rPr lang="sl-SI" sz="2800" i="1" dirty="0" smtClean="0"/>
              <a:t>natančen</a:t>
            </a:r>
            <a:r>
              <a:rPr lang="sl-SI" sz="2800" dirty="0" smtClean="0"/>
              <a:t>.</a:t>
            </a:r>
          </a:p>
          <a:p>
            <a:r>
              <a:rPr lang="sl-SI" sz="2800" b="1" dirty="0" smtClean="0"/>
              <a:t>Zarisovanje je postopek, ko z </a:t>
            </a:r>
            <a:r>
              <a:rPr lang="sl-SI" sz="2800" b="1" u="sng" dirty="0" smtClean="0"/>
              <a:t>ostrim predmetom </a:t>
            </a:r>
            <a:r>
              <a:rPr lang="sl-SI" sz="2800" b="1" dirty="0" smtClean="0"/>
              <a:t>ali </a:t>
            </a:r>
            <a:r>
              <a:rPr lang="sl-SI" sz="2800" b="1" u="sng" dirty="0" smtClean="0"/>
              <a:t>svinčnikom</a:t>
            </a:r>
            <a:r>
              <a:rPr lang="sl-SI" sz="2800" b="1" dirty="0" smtClean="0"/>
              <a:t> potegnemo po gradivu in na njem pustimo sled.</a:t>
            </a:r>
            <a:endParaRPr lang="sl-SI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 t="8514" r="15158" b="19565"/>
          <a:stretch/>
        </p:blipFill>
        <p:spPr bwMode="auto">
          <a:xfrm>
            <a:off x="4521060" y="4077073"/>
            <a:ext cx="460919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7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MERJENJE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72816"/>
          </a:xfrm>
        </p:spPr>
        <p:txBody>
          <a:bodyPr>
            <a:normAutofit fontScale="77500" lnSpcReduction="20000"/>
          </a:bodyPr>
          <a:lstStyle/>
          <a:p>
            <a:r>
              <a:rPr lang="sl-SI" b="1" dirty="0" smtClean="0"/>
              <a:t>Mere z načrta prenašamo na les z merilnimi pripomočki, med katere sodijo merilni trak, kotnik in šestilo.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Tesarski meter 	</a:t>
            </a:r>
            <a:r>
              <a:rPr lang="sl-SI" dirty="0" err="1" smtClean="0"/>
              <a:t>Kotnik			Šestilo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in jekleni trak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t="22101" r="21574" b="8152"/>
          <a:stretch/>
        </p:blipFill>
        <p:spPr bwMode="auto">
          <a:xfrm>
            <a:off x="539552" y="3669745"/>
            <a:ext cx="2088232" cy="141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5" t="23724" r="18919" b="22051"/>
          <a:stretch/>
        </p:blipFill>
        <p:spPr bwMode="auto">
          <a:xfrm>
            <a:off x="527092" y="5179843"/>
            <a:ext cx="2100692" cy="105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4780" r="16148" b="15536"/>
          <a:stretch/>
        </p:blipFill>
        <p:spPr bwMode="auto">
          <a:xfrm>
            <a:off x="2915817" y="3500249"/>
            <a:ext cx="2016224" cy="98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2" t="12809" r="40399" b="11705"/>
          <a:stretch/>
        </p:blipFill>
        <p:spPr bwMode="auto">
          <a:xfrm>
            <a:off x="5364088" y="3476321"/>
            <a:ext cx="1397358" cy="276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3" t="22315" r="33965" b="7791"/>
          <a:stretch/>
        </p:blipFill>
        <p:spPr bwMode="auto">
          <a:xfrm>
            <a:off x="6876256" y="3500249"/>
            <a:ext cx="2048915" cy="252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0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VPENJANJE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Pri postopkih, kot so vrtanje, žaganje, piljenje in </a:t>
            </a:r>
            <a:r>
              <a:rPr lang="sl-SI" dirty="0"/>
              <a:t>b</a:t>
            </a:r>
            <a:r>
              <a:rPr lang="sl-SI" dirty="0" smtClean="0"/>
              <a:t>rušenje</a:t>
            </a:r>
            <a:r>
              <a:rPr lang="sl-SI" dirty="0" smtClean="0"/>
              <a:t>, je nujno obdelovanec vpeti ali pritrditi s pripomočki za vpenjanje. Za to lahko uporabimo </a:t>
            </a:r>
            <a:r>
              <a:rPr lang="sl-SI" b="1" dirty="0" smtClean="0"/>
              <a:t>primež</a:t>
            </a:r>
            <a:r>
              <a:rPr lang="sl-SI" dirty="0" smtClean="0"/>
              <a:t>, </a:t>
            </a:r>
            <a:r>
              <a:rPr lang="sl-SI" b="1" dirty="0" smtClean="0"/>
              <a:t>strojni primež </a:t>
            </a:r>
            <a:r>
              <a:rPr lang="sl-SI" dirty="0" smtClean="0"/>
              <a:t>ali </a:t>
            </a:r>
            <a:r>
              <a:rPr lang="sl-SI" b="1" dirty="0" smtClean="0"/>
              <a:t>spono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t="15761" r="22388" b="6250"/>
          <a:stretch/>
        </p:blipFill>
        <p:spPr bwMode="auto">
          <a:xfrm>
            <a:off x="395536" y="3861048"/>
            <a:ext cx="280003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t="23019" r="25551" b="26629"/>
          <a:stretch/>
        </p:blipFill>
        <p:spPr bwMode="auto">
          <a:xfrm>
            <a:off x="3363592" y="3933056"/>
            <a:ext cx="2744584" cy="156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t="18089" r="14861" b="10080"/>
          <a:stretch/>
        </p:blipFill>
        <p:spPr bwMode="auto">
          <a:xfrm>
            <a:off x="6217123" y="3933055"/>
            <a:ext cx="2603349" cy="156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7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ŽAGANJE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00808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Žaganje je postopek, s katerim odstranimo del gradiva ali razdvojimo obdelovanec na dva ali več delov. Za razdvojitev uporabimo žago.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t="20554" r="11990" b="8671"/>
          <a:stretch/>
        </p:blipFill>
        <p:spPr bwMode="auto">
          <a:xfrm>
            <a:off x="344514" y="3368779"/>
            <a:ext cx="2520281" cy="132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7351" r="17335" b="8142"/>
          <a:stretch/>
        </p:blipFill>
        <p:spPr bwMode="auto">
          <a:xfrm>
            <a:off x="344514" y="5228206"/>
            <a:ext cx="1764733" cy="139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t="3125" r="11396" b="5678"/>
          <a:stretch/>
        </p:blipFill>
        <p:spPr bwMode="auto">
          <a:xfrm>
            <a:off x="6038423" y="3720106"/>
            <a:ext cx="2896627" cy="19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15127" y="478786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Žaga </a:t>
            </a:r>
            <a:r>
              <a:rPr lang="sl-SI" dirty="0" err="1" smtClean="0"/>
              <a:t>lokarica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2140071" y="592595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Vbodna žaga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278714" y="5925959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Namizna krožna žaga</a:t>
            </a:r>
            <a:endParaRPr lang="sl-SI" dirty="0"/>
          </a:p>
        </p:txBody>
      </p:sp>
      <p:pic>
        <p:nvPicPr>
          <p:cNvPr id="2055" name="Picture 7" descr="http://www.virles.si/modules/store/uploads/proxx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84" y="3191306"/>
            <a:ext cx="2621752" cy="20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jeZBesedilom 11"/>
          <p:cNvSpPr txBox="1"/>
          <p:nvPr/>
        </p:nvSpPr>
        <p:spPr>
          <a:xfrm>
            <a:off x="3655854" y="5435855"/>
            <a:ext cx="186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Vibracijska žaga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59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VRTANJE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563756"/>
            <a:ext cx="5400600" cy="2369299"/>
          </a:xfrm>
        </p:spPr>
        <p:txBody>
          <a:bodyPr>
            <a:normAutofit fontScale="77500" lnSpcReduction="20000"/>
          </a:bodyPr>
          <a:lstStyle/>
          <a:p>
            <a:r>
              <a:rPr lang="sl-SI" dirty="0" smtClean="0"/>
              <a:t>Preden začnemo vrtati, označimo mesta, kjer bodo izvrtine. Središče začrtamo s svinčnikom, nato pa označimo še s šilom (točkalom), da se sveder pri vrtanju lepo „uleže“ v narejeno luknjo.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21376" r="13629" b="13406"/>
          <a:stretch/>
        </p:blipFill>
        <p:spPr bwMode="auto">
          <a:xfrm>
            <a:off x="3063463" y="4149718"/>
            <a:ext cx="2936527" cy="164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7" t="20335" r="26676" b="11187"/>
          <a:stretch/>
        </p:blipFill>
        <p:spPr bwMode="auto">
          <a:xfrm>
            <a:off x="539552" y="3966216"/>
            <a:ext cx="203756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6748" r="31773" b="6114"/>
          <a:stretch/>
        </p:blipFill>
        <p:spPr bwMode="auto">
          <a:xfrm>
            <a:off x="6372200" y="948341"/>
            <a:ext cx="2482619" cy="382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69545" y="601199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Akumulacijski vrtalnik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3342939" y="584847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Električni vrtalnik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6738910" y="477628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Namizni vrtalnik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422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RAŠPANJE IN PILJENJE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2736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Rašpo uporabimo pri strganju zunanje plasti lesa ali barve, pilo pa pri glajenju zgornje plasti lesa ali kovine.</a:t>
            </a: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13043" r="11898" b="9601"/>
          <a:stretch/>
        </p:blipFill>
        <p:spPr bwMode="auto">
          <a:xfrm>
            <a:off x="2051720" y="2996952"/>
            <a:ext cx="4823454" cy="271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5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BRUŠENJE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48680"/>
          </a:xfrm>
        </p:spPr>
        <p:txBody>
          <a:bodyPr/>
          <a:lstStyle/>
          <a:p>
            <a:r>
              <a:rPr lang="sl-SI" dirty="0" smtClean="0"/>
              <a:t>Po piljenju površino še zgladimo.</a:t>
            </a:r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17935" r="11490" b="8153"/>
          <a:stretch/>
        </p:blipFill>
        <p:spPr bwMode="auto">
          <a:xfrm>
            <a:off x="425273" y="2276873"/>
            <a:ext cx="2778575" cy="152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2" t="11927" r="11297" b="14129"/>
          <a:stretch/>
        </p:blipFill>
        <p:spPr bwMode="auto">
          <a:xfrm>
            <a:off x="4427984" y="2276873"/>
            <a:ext cx="4099535" cy="22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mmc.bolha.com/2/image/103046/105764/Tracno-kolutni-brusilnik-500-W---Proton-d--o--o-_4f7b7dbb416f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8725" r="2992" b="26681"/>
          <a:stretch/>
        </p:blipFill>
        <p:spPr bwMode="auto">
          <a:xfrm>
            <a:off x="338396" y="4653136"/>
            <a:ext cx="2952328" cy="20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055378" y="383576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Brusni papir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769865" y="4524660"/>
            <a:ext cx="172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Tračni brusilnik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3564093" y="549328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Kolutni brusilnik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125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SPAJANJE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sz="3200" dirty="0" smtClean="0"/>
              <a:t>Razstavljive zveze: </a:t>
            </a:r>
          </a:p>
          <a:p>
            <a:pPr lvl="1"/>
            <a:r>
              <a:rPr lang="sl-SI" sz="2800" dirty="0" smtClean="0"/>
              <a:t>vijačenje, </a:t>
            </a:r>
          </a:p>
          <a:p>
            <a:pPr lvl="1"/>
            <a:r>
              <a:rPr lang="sl-SI" sz="2800" dirty="0" err="1" smtClean="0"/>
              <a:t>mozničenje</a:t>
            </a:r>
            <a:r>
              <a:rPr lang="sl-SI" sz="2800" dirty="0" smtClean="0"/>
              <a:t> (delno)</a:t>
            </a:r>
          </a:p>
          <a:p>
            <a:r>
              <a:rPr lang="sl-SI" sz="3200" dirty="0" smtClean="0"/>
              <a:t>Nerazstavljive zveze: </a:t>
            </a:r>
          </a:p>
          <a:p>
            <a:pPr lvl="1"/>
            <a:r>
              <a:rPr lang="sl-SI" sz="2800" dirty="0" smtClean="0"/>
              <a:t>lepljenje, </a:t>
            </a:r>
          </a:p>
          <a:p>
            <a:pPr lvl="1"/>
            <a:r>
              <a:rPr lang="sl-SI" sz="2800" dirty="0" err="1" smtClean="0"/>
              <a:t>žebljanje</a:t>
            </a:r>
            <a:r>
              <a:rPr lang="sl-SI" sz="2800" dirty="0" smtClean="0"/>
              <a:t>, </a:t>
            </a:r>
          </a:p>
          <a:p>
            <a:pPr lvl="1"/>
            <a:r>
              <a:rPr lang="sl-SI" sz="2800" dirty="0" err="1" smtClean="0"/>
              <a:t>rogličenje</a:t>
            </a:r>
            <a:r>
              <a:rPr lang="sl-SI" sz="2800" dirty="0" smtClean="0"/>
              <a:t>, </a:t>
            </a:r>
          </a:p>
          <a:p>
            <a:pPr lvl="1"/>
            <a:r>
              <a:rPr lang="sl-SI" sz="2800" dirty="0" smtClean="0"/>
              <a:t>lesna zveza z utori, </a:t>
            </a:r>
          </a:p>
          <a:p>
            <a:pPr lvl="1"/>
            <a:r>
              <a:rPr lang="sl-SI" sz="2800" dirty="0" err="1"/>
              <a:t>m</a:t>
            </a:r>
            <a:r>
              <a:rPr lang="sl-SI" sz="2800" dirty="0" err="1" smtClean="0"/>
              <a:t>ozničenje</a:t>
            </a:r>
            <a:r>
              <a:rPr lang="sl-SI" sz="2800" dirty="0" smtClean="0"/>
              <a:t> (delno)</a:t>
            </a:r>
            <a:endParaRPr lang="sl-SI" sz="2800" dirty="0"/>
          </a:p>
        </p:txBody>
      </p:sp>
      <p:sp>
        <p:nvSpPr>
          <p:cNvPr id="4" name="Zaokrožen pravokotni oblaček 3"/>
          <p:cNvSpPr/>
          <p:nvPr/>
        </p:nvSpPr>
        <p:spPr>
          <a:xfrm>
            <a:off x="5796136" y="1052736"/>
            <a:ext cx="2952328" cy="2160240"/>
          </a:xfrm>
          <a:prstGeom prst="wedgeRoundRectCallout">
            <a:avLst>
              <a:gd name="adj1" fmla="val -149520"/>
              <a:gd name="adj2" fmla="val 13851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Je postopek, kjer konce sestavnih delov lesa oblikujemo tako, da spojena segata drug v drugega – nato jih z lepilom spojimo pod kotom.</a:t>
            </a: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r="24425" b="17391"/>
          <a:stretch/>
        </p:blipFill>
        <p:spPr bwMode="auto">
          <a:xfrm>
            <a:off x="5652120" y="3789040"/>
            <a:ext cx="2615614" cy="237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aven puščični povezovalnik 5"/>
          <p:cNvCxnSpPr/>
          <p:nvPr/>
        </p:nvCxnSpPr>
        <p:spPr>
          <a:xfrm flipV="1">
            <a:off x="4283968" y="5229200"/>
            <a:ext cx="1224136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9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87</TotalTime>
  <Words>352</Words>
  <Application>Microsoft Office PowerPoint</Application>
  <PresentationFormat>On-screen Show (4:3)</PresentationFormat>
  <Paragraphs>53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Trek</vt:lpstr>
      <vt:lpstr>OBDELOVALNI POSTOPKI</vt:lpstr>
      <vt:lpstr>ZARISOVANJE</vt:lpstr>
      <vt:lpstr>MERJENJE</vt:lpstr>
      <vt:lpstr>VPENJANJE</vt:lpstr>
      <vt:lpstr>ŽAGANJE</vt:lpstr>
      <vt:lpstr>VRTANJE</vt:lpstr>
      <vt:lpstr>RAŠPANJE IN PILJENJE</vt:lpstr>
      <vt:lpstr>BRUŠENJE</vt:lpstr>
      <vt:lpstr>SPAJANJE</vt:lpstr>
      <vt:lpstr>POVRŠINSKA ZAŠČITA</vt:lpstr>
      <vt:lpstr>POKLICI V LESARSTVU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OBDELOVALNI POSTOPKI</dc:title>
  <dc:creator>Nastja Mihovec</dc:creator>
  <cp:lastModifiedBy>nastja</cp:lastModifiedBy>
  <cp:revision>20</cp:revision>
  <dcterms:created xsi:type="dcterms:W3CDTF">2015-04-12T18:54:15Z</dcterms:created>
  <dcterms:modified xsi:type="dcterms:W3CDTF">2018-03-18T16:34:38Z</dcterms:modified>
</cp:coreProperties>
</file>