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rednji slog 2 – poudarek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747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749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738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784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934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2035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740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9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165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371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589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721F-7033-4047-9CC1-22F9C1524608}" type="datetimeFigureOut">
              <a:rPr lang="sl-SI" smtClean="0"/>
              <a:pPr/>
              <a:t>21. 02. 2024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F6A34-177F-4C7A-846F-7358511A07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038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STOPNJEVANJE PRIDEVNIKOV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(COMPARISON OF ADJECTIVES)</a:t>
            </a:r>
          </a:p>
        </p:txBody>
      </p:sp>
    </p:spTree>
    <p:extLst>
      <p:ext uri="{BB962C8B-B14F-4D97-AF65-F5344CB8AC3E}">
        <p14:creationId xmlns:p14="http://schemas.microsoft.com/office/powerpoint/2010/main" val="28611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Stopnjevanje pridevnika pomeni, da pridevnike postavimo v osnovnik (BASE), primernik (COMPARATIVE) in presežnik (SUPERLATIVE).</a:t>
            </a:r>
            <a:br>
              <a:rPr lang="sl-SI" dirty="0">
                <a:solidFill>
                  <a:srgbClr val="FF0000"/>
                </a:solidFill>
              </a:rPr>
            </a:br>
            <a:br>
              <a:rPr lang="sl-SI" dirty="0">
                <a:solidFill>
                  <a:srgbClr val="FF0000"/>
                </a:solidFill>
              </a:rPr>
            </a:br>
            <a:r>
              <a:rPr lang="sl-SI" dirty="0">
                <a:solidFill>
                  <a:srgbClr val="FF0000"/>
                </a:solidFill>
              </a:rPr>
              <a:t>BASE   -   COMPARATIVE   -    SUPERLATIVE</a:t>
            </a:r>
            <a:br>
              <a:rPr lang="sl-SI" dirty="0">
                <a:solidFill>
                  <a:srgbClr val="FF0000"/>
                </a:solidFill>
              </a:rPr>
            </a:br>
            <a:r>
              <a:rPr lang="sl-SI" dirty="0"/>
              <a:t>tall                    taller                the tallest</a:t>
            </a:r>
            <a:br>
              <a:rPr lang="sl-SI" dirty="0">
                <a:solidFill>
                  <a:srgbClr val="FF0000"/>
                </a:solidFill>
              </a:rPr>
            </a:br>
            <a:r>
              <a:rPr lang="sl-SI" sz="2800" i="1" dirty="0"/>
              <a:t>visok                     višji                        najvišji</a:t>
            </a:r>
          </a:p>
        </p:txBody>
      </p:sp>
      <p:pic>
        <p:nvPicPr>
          <p:cNvPr id="1026" name="Picture 2" descr="https://encrypted-tbn3.gstatic.com/images?q=tbn:ANd9GcTUnh-HzoAAAG8x0t5OlJKbjeHqw7DbPu-9onqFnodhlsxncO1mE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838170"/>
            <a:ext cx="2483768" cy="292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QIOgffj4EvIMjmYSATXwTRo1jX_wnvnWiIY9j1JSl1bI7lU0A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959309"/>
            <a:ext cx="4032448" cy="2683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09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l"/>
            <a:r>
              <a:rPr lang="sl-SI" dirty="0"/>
              <a:t>Različni načini stopnjevanja: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1. Osnovno pravilo: kratkim pridevnikom v primerniku dodamo končnico –er, v presežniku pa člen THE in končnico –</a:t>
            </a:r>
            <a:r>
              <a:rPr lang="sl-SI" b="1" dirty="0" err="1">
                <a:solidFill>
                  <a:srgbClr val="FF0000"/>
                </a:solidFill>
              </a:rPr>
              <a:t>est</a:t>
            </a:r>
            <a:r>
              <a:rPr lang="sl-SI" b="1" dirty="0">
                <a:solidFill>
                  <a:srgbClr val="FF0000"/>
                </a:solidFill>
              </a:rPr>
              <a:t>.</a:t>
            </a:r>
            <a:br>
              <a:rPr lang="sl-SI" dirty="0"/>
            </a:br>
            <a:r>
              <a:rPr lang="sl-SI" dirty="0"/>
              <a:t>        </a:t>
            </a:r>
            <a:br>
              <a:rPr lang="sl-SI" dirty="0"/>
            </a:br>
            <a:r>
              <a:rPr lang="sl-SI" b="1" dirty="0"/>
              <a:t>      </a:t>
            </a:r>
            <a:r>
              <a:rPr lang="sl-SI" b="1" dirty="0">
                <a:solidFill>
                  <a:srgbClr val="FF0000"/>
                </a:solidFill>
              </a:rPr>
              <a:t>osnovnik / končnica -er / the + končnica -est</a:t>
            </a:r>
            <a:br>
              <a:rPr lang="sl-SI" dirty="0"/>
            </a:b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765721"/>
              </p:ext>
            </p:extLst>
          </p:nvPr>
        </p:nvGraphicFramePr>
        <p:xfrm>
          <a:off x="1691680" y="3933056"/>
          <a:ext cx="6023991" cy="2072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7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152"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osnovnik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primernik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presežnik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old </a:t>
                      </a:r>
                      <a:r>
                        <a:rPr lang="sl-SI" sz="2000" dirty="0"/>
                        <a:t>(star)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old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dirty="0"/>
                        <a:t> old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long </a:t>
                      </a:r>
                      <a:r>
                        <a:rPr lang="sl-SI" sz="2000" dirty="0"/>
                        <a:t>(dolg)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long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baseline="0" dirty="0"/>
                        <a:t> long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est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large </a:t>
                      </a:r>
                      <a:r>
                        <a:rPr lang="sl-SI" sz="2000" dirty="0"/>
                        <a:t>(velik)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larg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dirty="0"/>
                        <a:t> larg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739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952724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2. Kratki pridevniki, ki se končajo na samoglasnik + soglasnik: zadnji soglasnik podvojimo in nato dodamo ustrezne končnice.</a:t>
            </a:r>
            <a:br>
              <a:rPr lang="sl-SI" dirty="0"/>
            </a:br>
            <a:r>
              <a:rPr lang="sl-SI" dirty="0"/>
              <a:t>        </a:t>
            </a:r>
            <a:br>
              <a:rPr lang="sl-SI" dirty="0"/>
            </a:br>
            <a:r>
              <a:rPr lang="sl-SI" dirty="0"/>
              <a:t>                 </a:t>
            </a:r>
            <a:r>
              <a:rPr lang="sl-SI">
                <a:solidFill>
                  <a:srgbClr val="FF0000"/>
                </a:solidFill>
              </a:rPr>
              <a:t>osnovnik /SO + – </a:t>
            </a:r>
            <a:r>
              <a:rPr lang="sl-SI" dirty="0">
                <a:solidFill>
                  <a:srgbClr val="FF0000"/>
                </a:solidFill>
              </a:rPr>
              <a:t>er </a:t>
            </a:r>
            <a:r>
              <a:rPr lang="sl-SI">
                <a:solidFill>
                  <a:srgbClr val="FF0000"/>
                </a:solidFill>
              </a:rPr>
              <a:t>/ SO + the </a:t>
            </a:r>
            <a:r>
              <a:rPr lang="sl-SI" dirty="0">
                <a:solidFill>
                  <a:srgbClr val="FF0000"/>
                </a:solidFill>
              </a:rPr>
              <a:t>+ -est</a:t>
            </a:r>
            <a:br>
              <a:rPr lang="sl-SI" dirty="0"/>
            </a:br>
            <a:endParaRPr lang="sl-SI" dirty="0"/>
          </a:p>
          <a:p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02416"/>
              </p:ext>
            </p:extLst>
          </p:nvPr>
        </p:nvGraphicFramePr>
        <p:xfrm>
          <a:off x="1428728" y="3143248"/>
          <a:ext cx="6023991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7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osnovnik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primernik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presežnik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big </a:t>
                      </a:r>
                      <a:r>
                        <a:rPr lang="sl-SI" sz="2000" dirty="0"/>
                        <a:t>(velik)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big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dirty="0"/>
                        <a:t> big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gest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hot </a:t>
                      </a:r>
                      <a:r>
                        <a:rPr lang="sl-SI" sz="2000" dirty="0"/>
                        <a:t>(vroč)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hot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baseline="0" dirty="0"/>
                        <a:t> hot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test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thin </a:t>
                      </a:r>
                      <a:r>
                        <a:rPr lang="sl-SI" sz="2000" dirty="0"/>
                        <a:t>(suh)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thin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 </a:t>
                      </a:r>
                      <a:r>
                        <a:rPr lang="sl-SI" sz="2800" dirty="0"/>
                        <a:t>thin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nest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97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686800" cy="5340369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3. Dolgi pridevniki: stopnjujemo z MORE in THE MOST. </a:t>
            </a:r>
            <a:br>
              <a:rPr lang="sl-SI" dirty="0"/>
            </a:br>
            <a:r>
              <a:rPr lang="sl-SI" dirty="0"/>
              <a:t>        </a:t>
            </a:r>
            <a:br>
              <a:rPr lang="sl-SI" dirty="0"/>
            </a:br>
            <a:r>
              <a:rPr lang="sl-SI" dirty="0">
                <a:solidFill>
                  <a:srgbClr val="FF0000"/>
                </a:solidFill>
              </a:rPr>
              <a:t>osnovnik / more + osnovnik / the most + osnovnik</a:t>
            </a: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17762"/>
              </p:ext>
            </p:extLst>
          </p:nvPr>
        </p:nvGraphicFramePr>
        <p:xfrm>
          <a:off x="251520" y="2852936"/>
          <a:ext cx="8712969" cy="2072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osnovnik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primernik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presežnik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interesting </a:t>
                      </a:r>
                      <a:r>
                        <a:rPr lang="sl-SI" sz="2000" dirty="0"/>
                        <a:t>(zanimiv)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l-SI" sz="2800" baseline="0" dirty="0"/>
                        <a:t>interesting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 most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sl-SI" sz="2800" baseline="0" dirty="0"/>
                        <a:t>interesting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beautiful </a:t>
                      </a:r>
                      <a:r>
                        <a:rPr lang="sl-SI" sz="2000" dirty="0"/>
                        <a:t>(lep)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more</a:t>
                      </a:r>
                      <a:r>
                        <a:rPr lang="sl-SI" sz="2800" dirty="0"/>
                        <a:t> beautiful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 most </a:t>
                      </a:r>
                      <a:r>
                        <a:rPr lang="sl-SI" sz="2800" baseline="0" dirty="0"/>
                        <a:t>beautiful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expensive </a:t>
                      </a:r>
                      <a:r>
                        <a:rPr lang="sl-SI" sz="2000" dirty="0"/>
                        <a:t>(drag)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more </a:t>
                      </a:r>
                      <a:r>
                        <a:rPr lang="sl-SI" sz="2800" dirty="0"/>
                        <a:t>expensive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 most</a:t>
                      </a:r>
                      <a:r>
                        <a:rPr lang="sl-SI" sz="2800" baseline="0" dirty="0"/>
                        <a:t> expensive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50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4. Kratki pridevniki, ki se končajo na –y. Y spremenimo v –i in dodamo ustrezne končnice.</a:t>
            </a:r>
            <a:br>
              <a:rPr lang="sl-SI" dirty="0"/>
            </a:br>
            <a:r>
              <a:rPr lang="sl-SI" dirty="0"/>
              <a:t>      </a:t>
            </a:r>
            <a:br>
              <a:rPr lang="sl-SI" dirty="0"/>
            </a:br>
            <a:r>
              <a:rPr lang="sl-SI" dirty="0"/>
              <a:t>           </a:t>
            </a:r>
            <a:r>
              <a:rPr lang="sl-SI" dirty="0">
                <a:solidFill>
                  <a:srgbClr val="FF0000"/>
                </a:solidFill>
              </a:rPr>
              <a:t>osnovnik / y→i + – er / y→i + the + -est</a:t>
            </a: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267122"/>
              </p:ext>
            </p:extLst>
          </p:nvPr>
        </p:nvGraphicFramePr>
        <p:xfrm>
          <a:off x="1403648" y="2996952"/>
          <a:ext cx="6023991" cy="2072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07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79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osnovnik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primernik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presežnik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 err="1"/>
                        <a:t>happy</a:t>
                      </a:r>
                      <a:r>
                        <a:rPr lang="sl-SI" sz="2000" dirty="0"/>
                        <a:t>(vesel)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happ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dirty="0"/>
                        <a:t> happ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busy </a:t>
                      </a:r>
                      <a:r>
                        <a:rPr lang="sl-SI" sz="2000" dirty="0"/>
                        <a:t>(zaposlen)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bus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baseline="0" dirty="0"/>
                        <a:t> bus</a:t>
                      </a:r>
                      <a:r>
                        <a:rPr lang="sl-SI" sz="2800" baseline="0" dirty="0">
                          <a:solidFill>
                            <a:srgbClr val="FF0000"/>
                          </a:solidFill>
                        </a:rPr>
                        <a:t>iest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angry </a:t>
                      </a:r>
                      <a:r>
                        <a:rPr lang="sl-SI" sz="2000" dirty="0"/>
                        <a:t>(jezen)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angr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sl-SI" sz="2800" dirty="0"/>
                        <a:t> angr</a:t>
                      </a:r>
                      <a:r>
                        <a:rPr lang="sl-SI" sz="2800" dirty="0">
                          <a:solidFill>
                            <a:srgbClr val="FF0000"/>
                          </a:solidFill>
                        </a:rPr>
                        <a:t>iest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693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</a:rPr>
              <a:t>5. Nepravilni pridevniki!</a:t>
            </a:r>
            <a:br>
              <a:rPr lang="sl-SI" dirty="0"/>
            </a:b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239433"/>
              </p:ext>
            </p:extLst>
          </p:nvPr>
        </p:nvGraphicFramePr>
        <p:xfrm>
          <a:off x="395536" y="1412776"/>
          <a:ext cx="8496944" cy="3627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32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2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osnovnik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primernik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presežnik</a:t>
                      </a:r>
                      <a:endParaRPr lang="sl-SI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good </a:t>
                      </a:r>
                      <a:r>
                        <a:rPr lang="sl-SI" sz="2000" dirty="0"/>
                        <a:t>(dober)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better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the best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bad </a:t>
                      </a:r>
                      <a:r>
                        <a:rPr lang="sl-SI" sz="2000" dirty="0"/>
                        <a:t>(slab)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worse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the</a:t>
                      </a:r>
                      <a:r>
                        <a:rPr lang="sl-SI" sz="2800" baseline="0" dirty="0"/>
                        <a:t> worst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 err="1"/>
                        <a:t>little</a:t>
                      </a:r>
                      <a:r>
                        <a:rPr lang="sl-SI" sz="2800" dirty="0"/>
                        <a:t> </a:t>
                      </a:r>
                      <a:r>
                        <a:rPr lang="sl-SI" sz="2000" dirty="0"/>
                        <a:t>(malo)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less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the least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much/many </a:t>
                      </a:r>
                      <a:r>
                        <a:rPr lang="sl-SI" sz="2000" dirty="0"/>
                        <a:t>(veliko)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the most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far</a:t>
                      </a:r>
                      <a:r>
                        <a:rPr lang="sl-SI" sz="2000" dirty="0"/>
                        <a:t> (daleč) RAZDALJA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farther </a:t>
                      </a:r>
                      <a:r>
                        <a:rPr lang="sl-SI" sz="2000" dirty="0"/>
                        <a:t>(dlje)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the farthest </a:t>
                      </a:r>
                      <a:r>
                        <a:rPr lang="sl-SI" sz="2000" dirty="0"/>
                        <a:t>(najdlje)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152">
                <a:tc>
                  <a:txBody>
                    <a:bodyPr/>
                    <a:lstStyle/>
                    <a:p>
                      <a:r>
                        <a:rPr lang="sl-SI" sz="2800" dirty="0"/>
                        <a:t>far </a:t>
                      </a:r>
                      <a:r>
                        <a:rPr lang="sl-SI" sz="2000" dirty="0"/>
                        <a:t>(daleč) KOLIČINA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/>
                        <a:t>further </a:t>
                      </a:r>
                      <a:r>
                        <a:rPr lang="sl-SI" sz="2000" dirty="0"/>
                        <a:t>(nadaljni)</a:t>
                      </a:r>
                      <a:endParaRPr lang="sl-SI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800" dirty="0" err="1"/>
                        <a:t>the</a:t>
                      </a:r>
                      <a:r>
                        <a:rPr lang="sl-SI" sz="2800" baseline="0" dirty="0"/>
                        <a:t> </a:t>
                      </a:r>
                      <a:r>
                        <a:rPr lang="sl-SI" sz="2800" baseline="0" dirty="0" err="1"/>
                        <a:t>furthest</a:t>
                      </a:r>
                      <a:r>
                        <a:rPr lang="sl-SI" sz="2800" baseline="0" dirty="0"/>
                        <a:t> </a:t>
                      </a:r>
                      <a:r>
                        <a:rPr lang="sl-SI" sz="2000" baseline="0" dirty="0"/>
                        <a:t>(najdlje)</a:t>
                      </a:r>
                      <a:endParaRPr lang="sl-SI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802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6. Pridevniki z obema oblikama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clever (pameten) – cleverer – the cleverest</a:t>
            </a:r>
          </a:p>
          <a:p>
            <a:r>
              <a:rPr lang="sl-SI" dirty="0" err="1"/>
              <a:t>clever</a:t>
            </a:r>
            <a:r>
              <a:rPr lang="sl-SI" dirty="0"/>
              <a:t> – more clever – the most clever</a:t>
            </a:r>
          </a:p>
          <a:p>
            <a:endParaRPr lang="sl-SI" dirty="0"/>
          </a:p>
          <a:p>
            <a:r>
              <a:rPr lang="sl-SI" dirty="0"/>
              <a:t>pleasant (prijeten)</a:t>
            </a:r>
          </a:p>
          <a:p>
            <a:r>
              <a:rPr lang="sl-SI" dirty="0"/>
              <a:t>polite (vljuden)</a:t>
            </a:r>
          </a:p>
          <a:p>
            <a:r>
              <a:rPr lang="sl-SI" dirty="0"/>
              <a:t>quiet (tih)</a:t>
            </a:r>
          </a:p>
          <a:p>
            <a:r>
              <a:rPr lang="sl-SI" dirty="0"/>
              <a:t>simple (preprost)</a:t>
            </a:r>
          </a:p>
          <a:p>
            <a:r>
              <a:rPr lang="sl-SI" dirty="0"/>
              <a:t>stupid (neumen)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Remember!</a:t>
            </a:r>
            <a:br>
              <a:rPr lang="en-US" dirty="0"/>
            </a:br>
            <a:endParaRPr lang="en-US" dirty="0"/>
          </a:p>
          <a:p>
            <a:r>
              <a:rPr lang="en-US" i="1" dirty="0"/>
              <a:t>Base</a:t>
            </a:r>
            <a:r>
              <a:rPr lang="en-US" dirty="0"/>
              <a:t>: It is expensive.</a:t>
            </a:r>
            <a:r>
              <a:rPr lang="sl-SI" dirty="0"/>
              <a:t> A is </a:t>
            </a:r>
            <a:r>
              <a:rPr lang="sl-SI" dirty="0">
                <a:solidFill>
                  <a:srgbClr val="FF0000"/>
                </a:solidFill>
              </a:rPr>
              <a:t>as</a:t>
            </a:r>
            <a:r>
              <a:rPr lang="sl-SI" dirty="0"/>
              <a:t> </a:t>
            </a:r>
            <a:r>
              <a:rPr lang="sl-SI" dirty="0" err="1"/>
              <a:t>expensive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as</a:t>
            </a:r>
            <a:r>
              <a:rPr lang="sl-SI" dirty="0"/>
              <a:t> B.</a:t>
            </a:r>
            <a:endParaRPr lang="en-US" dirty="0"/>
          </a:p>
          <a:p>
            <a:r>
              <a:rPr lang="en-US" i="1" dirty="0"/>
              <a:t>Comparative</a:t>
            </a:r>
            <a:r>
              <a:rPr lang="en-US" dirty="0"/>
              <a:t>: A is more expensive</a:t>
            </a:r>
            <a:r>
              <a:rPr lang="en-US" dirty="0">
                <a:solidFill>
                  <a:srgbClr val="FF0000"/>
                </a:solidFill>
              </a:rPr>
              <a:t> than</a:t>
            </a:r>
            <a:r>
              <a:rPr lang="en-US" dirty="0"/>
              <a:t> B.</a:t>
            </a:r>
          </a:p>
          <a:p>
            <a:r>
              <a:rPr lang="en-US" i="1" dirty="0"/>
              <a:t>Superlative</a:t>
            </a:r>
            <a:r>
              <a:rPr lang="en-US" dirty="0"/>
              <a:t>: C is the most expensive </a:t>
            </a:r>
            <a:r>
              <a:rPr lang="en-US" dirty="0">
                <a:solidFill>
                  <a:srgbClr val="FF0000"/>
                </a:solidFill>
              </a:rPr>
              <a:t>of all 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in the world, in the classroom</a:t>
            </a:r>
            <a:r>
              <a:rPr lang="en-US" dirty="0"/>
              <a:t>…).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44053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456</Words>
  <Application>Microsoft Office PowerPoint</Application>
  <PresentationFormat>Diaprojekcija na zaslonu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STOPNJEVANJE PRIDEVNIKOV</vt:lpstr>
      <vt:lpstr>PowerPointova predstavitev</vt:lpstr>
      <vt:lpstr>Različni načini stopnjevanja:</vt:lpstr>
      <vt:lpstr>PowerPointova predstavitev</vt:lpstr>
      <vt:lpstr>PowerPointova predstavitev</vt:lpstr>
      <vt:lpstr>PowerPointova predstavitev</vt:lpstr>
      <vt:lpstr>PowerPointova predstavitev</vt:lpstr>
      <vt:lpstr>6. Pridevniki z obema oblikama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STOPNJEVANJE PRIDEVNIKOV</dc:title>
  <dc:creator>GORAZD</dc:creator>
  <cp:lastModifiedBy>MANJA MULEC</cp:lastModifiedBy>
  <cp:revision>19</cp:revision>
  <dcterms:created xsi:type="dcterms:W3CDTF">2014-03-26T06:11:42Z</dcterms:created>
  <dcterms:modified xsi:type="dcterms:W3CDTF">2024-02-21T06:08:06Z</dcterms:modified>
</cp:coreProperties>
</file>