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1" r:id="rId1"/>
  </p:sldMasterIdLst>
  <p:notesMasterIdLst>
    <p:notesMasterId r:id="rId22"/>
  </p:notesMasterIdLst>
  <p:handoutMasterIdLst>
    <p:handoutMasterId r:id="rId23"/>
  </p:handoutMasterIdLst>
  <p:sldIdLst>
    <p:sldId id="257" r:id="rId2"/>
    <p:sldId id="265" r:id="rId3"/>
    <p:sldId id="263" r:id="rId4"/>
    <p:sldId id="264" r:id="rId5"/>
    <p:sldId id="266" r:id="rId6"/>
    <p:sldId id="267" r:id="rId7"/>
    <p:sldId id="269" r:id="rId8"/>
    <p:sldId id="262" r:id="rId9"/>
    <p:sldId id="270" r:id="rId10"/>
    <p:sldId id="295" r:id="rId11"/>
    <p:sldId id="283" r:id="rId12"/>
    <p:sldId id="286" r:id="rId13"/>
    <p:sldId id="273" r:id="rId14"/>
    <p:sldId id="276" r:id="rId15"/>
    <p:sldId id="277" r:id="rId16"/>
    <p:sldId id="278" r:id="rId17"/>
    <p:sldId id="280" r:id="rId18"/>
    <p:sldId id="281" r:id="rId19"/>
    <p:sldId id="293" r:id="rId20"/>
    <p:sldId id="29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3820"/>
    <a:srgbClr val="9B4E3A"/>
    <a:srgbClr val="E1CAC4"/>
    <a:srgbClr val="809AC1"/>
    <a:srgbClr val="7460FF"/>
    <a:srgbClr val="00FFBB"/>
    <a:srgbClr val="FF6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21382BA-3478-4E11-AFA8-80DF792BBBAD}" type="datetime1">
              <a:rPr lang="sl-SI" smtClean="0"/>
              <a:t>27. 11. 2023</a:t>
            </a:fld>
            <a:endParaRPr lang="en-US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975D426-A9DD-4244-A2CE-1FB662374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8445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9DD084D-093B-4A37-B9E8-6781D3D7513B}" type="datetime1">
              <a:rPr lang="sl-SI" smtClean="0"/>
              <a:t>27. 11. 2023</a:t>
            </a:fld>
            <a:endParaRPr lang="en-US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"/>
              <a:t>Uredite sloge besedila matrice</a:t>
            </a:r>
            <a:endParaRPr lang="en-US"/>
          </a:p>
          <a:p>
            <a:pPr lvl="1" rtl="0"/>
            <a:r>
              <a:rPr lang="sl"/>
              <a:t>Druga raven</a:t>
            </a:r>
          </a:p>
          <a:p>
            <a:pPr lvl="2" rtl="0"/>
            <a:r>
              <a:rPr lang="sl"/>
              <a:t>Tretja raven</a:t>
            </a:r>
          </a:p>
          <a:p>
            <a:pPr lvl="3" rtl="0"/>
            <a:r>
              <a:rPr lang="sl"/>
              <a:t>Četrta raven</a:t>
            </a:r>
          </a:p>
          <a:p>
            <a:pPr lvl="4" rtl="0"/>
            <a:r>
              <a:rPr lang="sl"/>
              <a:t>Peta raven</a:t>
            </a:r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B41D33-19C8-4450-B3C5-BE83E9C8F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5525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777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697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432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0694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571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448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47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196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326951E3-958F-4611-B170-D081BA0250F9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09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13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409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6859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041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837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954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0224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644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951E3-958F-4611-B170-D081BA0250F9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0943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  <p:sldLayoutId id="2147484024" r:id="rId13"/>
    <p:sldLayoutId id="2147484025" r:id="rId14"/>
    <p:sldLayoutId id="2147484026" r:id="rId15"/>
    <p:sldLayoutId id="2147484027" r:id="rId16"/>
    <p:sldLayoutId id="214748402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BC298-D349-8A32-F602-C623AB3DE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3767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514" y="3639845"/>
            <a:ext cx="11540971" cy="2961645"/>
          </a:xfrm>
        </p:spPr>
        <p:txBody>
          <a:bodyPr rtlCol="0">
            <a:noAutofit/>
          </a:bodyPr>
          <a:lstStyle/>
          <a:p>
            <a:pPr algn="ctr" rtl="0">
              <a:lnSpc>
                <a:spcPct val="100000"/>
              </a:lnSpc>
            </a:pPr>
            <a:r>
              <a:rPr lang="sl" sz="96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badi" panose="020B0604020104020204" pitchFamily="34" charset="0"/>
              </a:rPr>
              <a:t>LIKOVNA UMETNOST  </a:t>
            </a:r>
            <a:br>
              <a:rPr lang="sl" sz="96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badi" panose="020B0604020104020204" pitchFamily="34" charset="0"/>
              </a:rPr>
            </a:br>
            <a:r>
              <a:rPr lang="sl" sz="96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badi" panose="020B0604020104020204" pitchFamily="34" charset="0"/>
              </a:rPr>
              <a:t>9. R</a:t>
            </a:r>
          </a:p>
        </p:txBody>
      </p:sp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BC298-D349-8A32-F602-C623AB3DE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3767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1D6D2ACE-A780-156A-B1D4-4BC4487F314A}"/>
              </a:ext>
            </a:extLst>
          </p:cNvPr>
          <p:cNvSpPr/>
          <p:nvPr/>
        </p:nvSpPr>
        <p:spPr>
          <a:xfrm>
            <a:off x="177554" y="186431"/>
            <a:ext cx="11825056" cy="6498454"/>
          </a:xfrm>
          <a:prstGeom prst="rect">
            <a:avLst/>
          </a:prstGeom>
          <a:solidFill>
            <a:srgbClr val="E1CAC4"/>
          </a:solidFill>
          <a:ln w="38100">
            <a:solidFill>
              <a:srgbClr val="9B4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33EFDEE7-1411-499B-122A-CFD1227628F2}"/>
              </a:ext>
            </a:extLst>
          </p:cNvPr>
          <p:cNvSpPr/>
          <p:nvPr/>
        </p:nvSpPr>
        <p:spPr>
          <a:xfrm>
            <a:off x="2107499" y="293288"/>
            <a:ext cx="7965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ENOB</a:t>
            </a:r>
            <a:r>
              <a:rPr 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EŽIŠČ</a:t>
            </a:r>
            <a:r>
              <a:rPr lang="sl-SI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NA ALI CENTRALNA PERSPEKTIVA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81CDFEA-D860-9C50-424B-0F945D394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4"/>
          <a:stretch/>
        </p:blipFill>
        <p:spPr bwMode="auto">
          <a:xfrm>
            <a:off x="301625" y="1311564"/>
            <a:ext cx="3775861" cy="51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364D115C-F9F1-080A-CC36-5727AD2950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43" b="4073"/>
          <a:stretch/>
        </p:blipFill>
        <p:spPr>
          <a:xfrm>
            <a:off x="4201557" y="871926"/>
            <a:ext cx="3436786" cy="5667418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1C3B369-0754-650E-D505-E41AD45EC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53"/>
          <a:stretch/>
        </p:blipFill>
        <p:spPr bwMode="auto">
          <a:xfrm>
            <a:off x="7762413" y="1217216"/>
            <a:ext cx="4127961" cy="523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411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BC298-D349-8A32-F602-C623AB3DE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3767"/>
          <a:stretch/>
        </p:blipFill>
        <p:spPr>
          <a:xfrm>
            <a:off x="1" y="-2147"/>
            <a:ext cx="12191999" cy="6857989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350A9661-FBFD-7EBE-23D3-7BD015CF0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12" y="56077"/>
            <a:ext cx="6702766" cy="6702766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86D401B7-EA75-F807-F69C-B953D27D6568}"/>
              </a:ext>
            </a:extLst>
          </p:cNvPr>
          <p:cNvSpPr/>
          <p:nvPr/>
        </p:nvSpPr>
        <p:spPr>
          <a:xfrm>
            <a:off x="7107017" y="561817"/>
            <a:ext cx="4872896" cy="5814873"/>
          </a:xfrm>
          <a:prstGeom prst="rect">
            <a:avLst/>
          </a:prstGeom>
          <a:solidFill>
            <a:srgbClr val="E1CAC4"/>
          </a:solidFill>
          <a:ln w="38100">
            <a:solidFill>
              <a:srgbClr val="9B4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PROSTORSKI KLJUČI – ILUZIJA PROSTORA (</a:t>
            </a:r>
            <a:r>
              <a:rPr lang="sl-SI" sz="2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navidezna resničnost)</a:t>
            </a:r>
          </a:p>
          <a:p>
            <a:pPr algn="ctr"/>
            <a:endParaRPr lang="sl-SI" sz="20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sl-SI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Prostorski ključi:</a:t>
            </a:r>
            <a:endParaRPr lang="sl-SI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sl-SI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1. nizanje oblik s stopnjevanjem velikosti</a:t>
            </a:r>
            <a:br>
              <a:rPr lang="sl-SI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sl-SI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2. delno prekrivanje</a:t>
            </a:r>
            <a:br>
              <a:rPr lang="sl-SI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sl-SI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3. nizanje prostorskih planov</a:t>
            </a:r>
            <a:br>
              <a:rPr lang="sl-SI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sl-SI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4. intenzivnost linij, ostrina obrisov in detajlov</a:t>
            </a:r>
            <a:br>
              <a:rPr lang="sl-SI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sl-SI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5. svetloba in senca (</a:t>
            </a:r>
            <a:r>
              <a:rPr lang="sl-SI" b="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modelacija</a:t>
            </a:r>
            <a:r>
              <a:rPr lang="sl-SI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ali senčenje)</a:t>
            </a:r>
            <a:endParaRPr lang="sl-SI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5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BC298-D349-8A32-F602-C623AB3DE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3767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1D6D2ACE-A780-156A-B1D4-4BC4487F314A}"/>
              </a:ext>
            </a:extLst>
          </p:cNvPr>
          <p:cNvSpPr/>
          <p:nvPr/>
        </p:nvSpPr>
        <p:spPr>
          <a:xfrm>
            <a:off x="177554" y="186431"/>
            <a:ext cx="11825056" cy="6498454"/>
          </a:xfrm>
          <a:prstGeom prst="rect">
            <a:avLst/>
          </a:prstGeom>
          <a:solidFill>
            <a:srgbClr val="8E3820"/>
          </a:solidFill>
          <a:ln w="38100">
            <a:solidFill>
              <a:srgbClr val="9B4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l-SI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33EFDEE7-1411-499B-122A-CFD1227628F2}"/>
              </a:ext>
            </a:extLst>
          </p:cNvPr>
          <p:cNvSpPr/>
          <p:nvPr/>
        </p:nvSpPr>
        <p:spPr>
          <a:xfrm>
            <a:off x="558553" y="539245"/>
            <a:ext cx="11063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LIKOVNA NALOGA: ENOB</a:t>
            </a:r>
            <a:r>
              <a:rPr lang="en-US" sz="2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EŽIŠČ</a:t>
            </a:r>
            <a:r>
              <a:rPr lang="sl-SI" sz="2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NA ALI CENTRALNA PERSPEKTIVA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56AC258-FF55-8D7B-C8CF-E55BE7E55681}"/>
              </a:ext>
            </a:extLst>
          </p:cNvPr>
          <p:cNvSpPr txBox="1"/>
          <p:nvPr/>
        </p:nvSpPr>
        <p:spPr>
          <a:xfrm>
            <a:off x="304804" y="1213374"/>
            <a:ext cx="11598675" cy="2342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- nariši poljuben motiv, ulice, mesta, </a:t>
            </a:r>
            <a:r>
              <a:rPr lang="sl-SI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železniške proge ali poti</a:t>
            </a:r>
          </a:p>
          <a:p>
            <a:pPr algn="ctr">
              <a:lnSpc>
                <a:spcPct val="150000"/>
              </a:lnSpc>
            </a:pPr>
            <a:r>
              <a:rPr lang="sl-SI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- </a:t>
            </a:r>
            <a:r>
              <a:rPr lang="sl-SI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na risbi mora biti vidna </a:t>
            </a:r>
            <a:r>
              <a:rPr lang="sl-SI" sz="2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centralna perspektiva</a:t>
            </a: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sl-SI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upoštevaj </a:t>
            </a:r>
            <a:r>
              <a:rPr lang="sl-SI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prostorske ključe</a:t>
            </a:r>
            <a:r>
              <a:rPr lang="sl-SI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(stopnjevanje velikosti, delno prekrivanje, svetloba in senca,…)</a:t>
            </a: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sl-SI" sz="20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rišeš s svinčnikom, izražaš se z linijami in vzorci</a:t>
            </a: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sl-SI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format mora biti zapolnjen</a:t>
            </a:r>
            <a:endParaRPr lang="sl-SI" sz="200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E02C4DD-CC91-5C2D-E8FA-9EBA6D090B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4" r="998"/>
          <a:stretch/>
        </p:blipFill>
        <p:spPr>
          <a:xfrm>
            <a:off x="2977262" y="3555490"/>
            <a:ext cx="5144655" cy="312261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64A1594-A77C-6DA7-0046-B2F913C44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8" y="3706399"/>
            <a:ext cx="2861847" cy="273067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BFACDC7-5709-902A-CABD-889BB9B6B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r="9349"/>
          <a:stretch/>
        </p:blipFill>
        <p:spPr bwMode="auto">
          <a:xfrm>
            <a:off x="8179624" y="3741911"/>
            <a:ext cx="3993204" cy="283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6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BC298-D349-8A32-F602-C623AB3DE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3767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1D6D2ACE-A780-156A-B1D4-4BC4487F314A}"/>
              </a:ext>
            </a:extLst>
          </p:cNvPr>
          <p:cNvSpPr/>
          <p:nvPr/>
        </p:nvSpPr>
        <p:spPr>
          <a:xfrm>
            <a:off x="177554" y="186431"/>
            <a:ext cx="11825056" cy="6498454"/>
          </a:xfrm>
          <a:prstGeom prst="rect">
            <a:avLst/>
          </a:prstGeom>
          <a:solidFill>
            <a:srgbClr val="E1CAC4"/>
          </a:solidFill>
          <a:ln w="38100">
            <a:solidFill>
              <a:srgbClr val="9B4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l-SI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33EFDEE7-1411-499B-122A-CFD1227628F2}"/>
              </a:ext>
            </a:extLst>
          </p:cNvPr>
          <p:cNvSpPr/>
          <p:nvPr/>
        </p:nvSpPr>
        <p:spPr>
          <a:xfrm>
            <a:off x="2086114" y="427666"/>
            <a:ext cx="7965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00" b="1" cap="all" dirty="0">
                <a:solidFill>
                  <a:srgbClr val="8E38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ENOB</a:t>
            </a:r>
            <a:r>
              <a:rPr lang="en-US" sz="2800" b="1" cap="all" dirty="0">
                <a:solidFill>
                  <a:srgbClr val="8E38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EŽIŠČ</a:t>
            </a:r>
            <a:r>
              <a:rPr lang="sl-SI" sz="2800" b="1" cap="all" dirty="0">
                <a:solidFill>
                  <a:srgbClr val="8E38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NA ALI CENTRALNA PERSPEKTIVA</a:t>
            </a:r>
            <a:endParaRPr lang="en-US" sz="2800" b="1" dirty="0">
              <a:solidFill>
                <a:srgbClr val="8E38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56AC258-FF55-8D7B-C8CF-E55BE7E55681}"/>
              </a:ext>
            </a:extLst>
          </p:cNvPr>
          <p:cNvSpPr txBox="1"/>
          <p:nvPr/>
        </p:nvSpPr>
        <p:spPr>
          <a:xfrm>
            <a:off x="62145" y="1059065"/>
            <a:ext cx="119404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b="1" dirty="0">
                <a:solidFill>
                  <a:srgbClr val="8E3820"/>
                </a:solidFill>
                <a:latin typeface="Century Gothic" panose="020B0502020202020204" pitchFamily="34" charset="0"/>
              </a:rPr>
              <a:t>KORAK 1</a:t>
            </a:r>
            <a:r>
              <a:rPr lang="sl-SI" dirty="0">
                <a:solidFill>
                  <a:srgbClr val="8E3820"/>
                </a:solidFill>
                <a:latin typeface="Century Gothic" panose="020B0502020202020204" pitchFamily="34" charset="0"/>
              </a:rPr>
              <a:t>: najprej določimo horizont in očišče. </a:t>
            </a:r>
            <a:r>
              <a:rPr lang="sl-SI" dirty="0" err="1">
                <a:solidFill>
                  <a:srgbClr val="8E3820"/>
                </a:solidFill>
                <a:latin typeface="Century Gothic" panose="020B0502020202020204" pitchFamily="34" charset="0"/>
              </a:rPr>
              <a:t>Dorišemo</a:t>
            </a:r>
            <a:r>
              <a:rPr lang="sl-SI" dirty="0">
                <a:solidFill>
                  <a:srgbClr val="8E3820"/>
                </a:solidFill>
                <a:latin typeface="Century Gothic" panose="020B0502020202020204" pitchFamily="34" charset="0"/>
              </a:rPr>
              <a:t> širino ulice ali poti. Ker gre za centralno perspektivo, so ploskve pred opazovalcem vzporedne robu risalne ploskve, stranske pa potekajo v smeri očišča.</a:t>
            </a:r>
            <a:endParaRPr lang="sl-SI" i="0" dirty="0">
              <a:solidFill>
                <a:srgbClr val="8E382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3A5B80AE-055D-033C-9ADE-551094189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150" y="1943593"/>
            <a:ext cx="7011997" cy="4676126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997C650F-C6AE-38A1-DFD3-F6E0E348B55B}"/>
              </a:ext>
            </a:extLst>
          </p:cNvPr>
          <p:cNvSpPr txBox="1"/>
          <p:nvPr/>
        </p:nvSpPr>
        <p:spPr>
          <a:xfrm>
            <a:off x="8302849" y="2579785"/>
            <a:ext cx="11341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8E38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horizont</a:t>
            </a:r>
            <a:endParaRPr lang="sl-SI" i="0" dirty="0">
              <a:solidFill>
                <a:srgbClr val="8E38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3DA987F9-69BA-8C02-5AD0-F9EFFE625E8C}"/>
              </a:ext>
            </a:extLst>
          </p:cNvPr>
          <p:cNvSpPr txBox="1"/>
          <p:nvPr/>
        </p:nvSpPr>
        <p:spPr>
          <a:xfrm>
            <a:off x="6359370" y="2579785"/>
            <a:ext cx="11341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8E38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očišče</a:t>
            </a:r>
            <a:endParaRPr lang="sl-SI" i="0" dirty="0">
              <a:solidFill>
                <a:srgbClr val="8E38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30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BC298-D349-8A32-F602-C623AB3DE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3767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1D6D2ACE-A780-156A-B1D4-4BC4487F314A}"/>
              </a:ext>
            </a:extLst>
          </p:cNvPr>
          <p:cNvSpPr/>
          <p:nvPr/>
        </p:nvSpPr>
        <p:spPr>
          <a:xfrm>
            <a:off x="177554" y="186431"/>
            <a:ext cx="11825056" cy="6498454"/>
          </a:xfrm>
          <a:prstGeom prst="rect">
            <a:avLst/>
          </a:prstGeom>
          <a:solidFill>
            <a:srgbClr val="E1CAC4"/>
          </a:solidFill>
          <a:ln w="38100">
            <a:solidFill>
              <a:srgbClr val="9B4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l-SI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56AC258-FF55-8D7B-C8CF-E55BE7E55681}"/>
              </a:ext>
            </a:extLst>
          </p:cNvPr>
          <p:cNvSpPr txBox="1"/>
          <p:nvPr/>
        </p:nvSpPr>
        <p:spPr>
          <a:xfrm>
            <a:off x="492284" y="501569"/>
            <a:ext cx="113345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2000" b="1" dirty="0">
                <a:solidFill>
                  <a:srgbClr val="8E3820"/>
                </a:solidFill>
                <a:latin typeface="Century Gothic" panose="020B0502020202020204" pitchFamily="34" charset="0"/>
              </a:rPr>
              <a:t>KORAK 2</a:t>
            </a:r>
            <a:r>
              <a:rPr lang="sl-SI" sz="2000" dirty="0">
                <a:solidFill>
                  <a:srgbClr val="8E3820"/>
                </a:solidFill>
                <a:latin typeface="Century Gothic" panose="020B0502020202020204" pitchFamily="34" charset="0"/>
              </a:rPr>
              <a:t>: Narišemo navpičnice, določimo višino stavbe.</a:t>
            </a:r>
            <a:endParaRPr lang="sl-SI" sz="2000" i="0" dirty="0">
              <a:solidFill>
                <a:srgbClr val="8E382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900DA223-D500-8067-19B2-74488129A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069" y="1092212"/>
            <a:ext cx="7893862" cy="526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60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BC298-D349-8A32-F602-C623AB3DE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3767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1D6D2ACE-A780-156A-B1D4-4BC4487F314A}"/>
              </a:ext>
            </a:extLst>
          </p:cNvPr>
          <p:cNvSpPr/>
          <p:nvPr/>
        </p:nvSpPr>
        <p:spPr>
          <a:xfrm>
            <a:off x="183472" y="179773"/>
            <a:ext cx="11825056" cy="6498454"/>
          </a:xfrm>
          <a:prstGeom prst="rect">
            <a:avLst/>
          </a:prstGeom>
          <a:solidFill>
            <a:srgbClr val="E1CAC4"/>
          </a:solidFill>
          <a:ln w="38100">
            <a:solidFill>
              <a:srgbClr val="9B4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l-SI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56AC258-FF55-8D7B-C8CF-E55BE7E55681}"/>
              </a:ext>
            </a:extLst>
          </p:cNvPr>
          <p:cNvSpPr txBox="1"/>
          <p:nvPr/>
        </p:nvSpPr>
        <p:spPr>
          <a:xfrm>
            <a:off x="428040" y="559863"/>
            <a:ext cx="113345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2000" b="1" dirty="0">
                <a:solidFill>
                  <a:srgbClr val="8E3820"/>
                </a:solidFill>
                <a:latin typeface="Century Gothic" panose="020B0502020202020204" pitchFamily="34" charset="0"/>
              </a:rPr>
              <a:t>KORAK 3</a:t>
            </a:r>
            <a:r>
              <a:rPr lang="sl-SI" sz="2000" dirty="0">
                <a:solidFill>
                  <a:srgbClr val="8E3820"/>
                </a:solidFill>
                <a:latin typeface="Century Gothic" panose="020B0502020202020204" pitchFamily="34" charset="0"/>
              </a:rPr>
              <a:t>: Narišemo </a:t>
            </a:r>
            <a:r>
              <a:rPr lang="sl-SI" sz="2000" dirty="0" err="1">
                <a:solidFill>
                  <a:srgbClr val="8E3820"/>
                </a:solidFill>
                <a:latin typeface="Century Gothic" panose="020B0502020202020204" pitchFamily="34" charset="0"/>
              </a:rPr>
              <a:t>bežiščnice</a:t>
            </a:r>
            <a:r>
              <a:rPr lang="sl-SI" sz="2000" dirty="0">
                <a:solidFill>
                  <a:srgbClr val="8E3820"/>
                </a:solidFill>
                <a:latin typeface="Century Gothic" panose="020B0502020202020204" pitchFamily="34" charset="0"/>
              </a:rPr>
              <a:t> do očišča. S tem določimo stranske stene stavb.</a:t>
            </a:r>
            <a:endParaRPr lang="sl-SI" sz="2000" i="0" dirty="0">
              <a:solidFill>
                <a:srgbClr val="8E382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5A1352A1-C2D4-E698-551B-6601C7F82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574" y="1220006"/>
            <a:ext cx="7864851" cy="524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98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BC298-D349-8A32-F602-C623AB3DE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3767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1D6D2ACE-A780-156A-B1D4-4BC4487F314A}"/>
              </a:ext>
            </a:extLst>
          </p:cNvPr>
          <p:cNvSpPr/>
          <p:nvPr/>
        </p:nvSpPr>
        <p:spPr>
          <a:xfrm>
            <a:off x="177554" y="186431"/>
            <a:ext cx="11825056" cy="6498454"/>
          </a:xfrm>
          <a:prstGeom prst="rect">
            <a:avLst/>
          </a:prstGeom>
          <a:solidFill>
            <a:srgbClr val="E1CAC4"/>
          </a:solidFill>
          <a:ln w="38100">
            <a:solidFill>
              <a:srgbClr val="9B4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l-SI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56AC258-FF55-8D7B-C8CF-E55BE7E55681}"/>
              </a:ext>
            </a:extLst>
          </p:cNvPr>
          <p:cNvSpPr txBox="1"/>
          <p:nvPr/>
        </p:nvSpPr>
        <p:spPr>
          <a:xfrm>
            <a:off x="360655" y="476093"/>
            <a:ext cx="114588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2000" b="1" dirty="0">
                <a:solidFill>
                  <a:srgbClr val="8E3820"/>
                </a:solidFill>
                <a:latin typeface="Century Gothic" panose="020B0502020202020204" pitchFamily="34" charset="0"/>
              </a:rPr>
              <a:t>KORAK 4</a:t>
            </a:r>
            <a:r>
              <a:rPr lang="sl-SI" sz="2000" dirty="0">
                <a:solidFill>
                  <a:srgbClr val="8E3820"/>
                </a:solidFill>
                <a:latin typeface="Century Gothic" panose="020B0502020202020204" pitchFamily="34" charset="0"/>
              </a:rPr>
              <a:t>: Iz spodnjih krajišč narišemo vodoravnice, vzporedne s horizontom, in določimo širino stavbe. Poudarimo prednje ploskve.</a:t>
            </a:r>
            <a:endParaRPr lang="sl-SI" sz="2000" i="0" dirty="0">
              <a:solidFill>
                <a:srgbClr val="8E382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094851B2-ED59-FD09-7D0A-32EB0AA93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904" y="1305745"/>
            <a:ext cx="7740192" cy="516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94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BC298-D349-8A32-F602-C623AB3DE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3767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1D6D2ACE-A780-156A-B1D4-4BC4487F314A}"/>
              </a:ext>
            </a:extLst>
          </p:cNvPr>
          <p:cNvSpPr/>
          <p:nvPr/>
        </p:nvSpPr>
        <p:spPr>
          <a:xfrm>
            <a:off x="177554" y="186431"/>
            <a:ext cx="11825056" cy="6498454"/>
          </a:xfrm>
          <a:prstGeom prst="rect">
            <a:avLst/>
          </a:prstGeom>
          <a:solidFill>
            <a:srgbClr val="E1CAC4"/>
          </a:solidFill>
          <a:ln w="38100">
            <a:solidFill>
              <a:srgbClr val="9B4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l-SI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56AC258-FF55-8D7B-C8CF-E55BE7E55681}"/>
              </a:ext>
            </a:extLst>
          </p:cNvPr>
          <p:cNvSpPr txBox="1"/>
          <p:nvPr/>
        </p:nvSpPr>
        <p:spPr>
          <a:xfrm>
            <a:off x="458309" y="410574"/>
            <a:ext cx="113345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2000" b="1" dirty="0">
                <a:solidFill>
                  <a:srgbClr val="8E3820"/>
                </a:solidFill>
                <a:latin typeface="Century Gothic" panose="020B0502020202020204" pitchFamily="34" charset="0"/>
              </a:rPr>
              <a:t>KORAK 5</a:t>
            </a:r>
            <a:r>
              <a:rPr lang="sl-SI" sz="2000" dirty="0">
                <a:solidFill>
                  <a:srgbClr val="8E3820"/>
                </a:solidFill>
                <a:latin typeface="Century Gothic" panose="020B0502020202020204" pitchFamily="34" charset="0"/>
              </a:rPr>
              <a:t>: Narišemo </a:t>
            </a:r>
            <a:r>
              <a:rPr lang="sl-SI" sz="2000" dirty="0" err="1">
                <a:solidFill>
                  <a:srgbClr val="8E3820"/>
                </a:solidFill>
                <a:latin typeface="Century Gothic" panose="020B0502020202020204" pitchFamily="34" charset="0"/>
              </a:rPr>
              <a:t>bežiščnice</a:t>
            </a:r>
            <a:r>
              <a:rPr lang="sl-SI" sz="2000" dirty="0">
                <a:solidFill>
                  <a:srgbClr val="8E3820"/>
                </a:solidFill>
                <a:latin typeface="Century Gothic" panose="020B0502020202020204" pitchFamily="34" charset="0"/>
              </a:rPr>
              <a:t> za zgornje vidne ploskve in poudarimo oblike stavb.</a:t>
            </a:r>
            <a:endParaRPr lang="sl-SI" sz="2000" i="0" dirty="0">
              <a:solidFill>
                <a:srgbClr val="8E382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8956DFA-D367-EAFD-5CE1-39C84C194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225" y="997105"/>
            <a:ext cx="8325550" cy="555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54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BC298-D349-8A32-F602-C623AB3DE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3767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1D6D2ACE-A780-156A-B1D4-4BC4487F314A}"/>
              </a:ext>
            </a:extLst>
          </p:cNvPr>
          <p:cNvSpPr/>
          <p:nvPr/>
        </p:nvSpPr>
        <p:spPr>
          <a:xfrm>
            <a:off x="177554" y="186431"/>
            <a:ext cx="11825056" cy="6498454"/>
          </a:xfrm>
          <a:prstGeom prst="rect">
            <a:avLst/>
          </a:prstGeom>
          <a:solidFill>
            <a:srgbClr val="E1CAC4"/>
          </a:solidFill>
          <a:ln w="38100">
            <a:solidFill>
              <a:srgbClr val="9B4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l-SI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56AC258-FF55-8D7B-C8CF-E55BE7E55681}"/>
              </a:ext>
            </a:extLst>
          </p:cNvPr>
          <p:cNvSpPr txBox="1"/>
          <p:nvPr/>
        </p:nvSpPr>
        <p:spPr>
          <a:xfrm>
            <a:off x="440553" y="457620"/>
            <a:ext cx="113345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2000" b="1" dirty="0">
                <a:solidFill>
                  <a:srgbClr val="8E3820"/>
                </a:solidFill>
                <a:latin typeface="Century Gothic" panose="020B0502020202020204" pitchFamily="34" charset="0"/>
              </a:rPr>
              <a:t>KORAK 6</a:t>
            </a:r>
            <a:r>
              <a:rPr lang="sl-SI" sz="2000" dirty="0">
                <a:solidFill>
                  <a:srgbClr val="8E3820"/>
                </a:solidFill>
                <a:latin typeface="Century Gothic" panose="020B0502020202020204" pitchFamily="34" charset="0"/>
              </a:rPr>
              <a:t>: Narišemo odprtine, stebre, balkone, nadstreške, drevored,... Pozorni moramo biti, da tudi pri risanju podrobnosti upoštevamo perspektivo.</a:t>
            </a:r>
            <a:endParaRPr lang="sl-SI" sz="2000" i="0" dirty="0">
              <a:solidFill>
                <a:srgbClr val="8E382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C1A3530-5633-8977-D076-44438E949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918" y="1351927"/>
            <a:ext cx="7712164" cy="514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57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BC298-D349-8A32-F602-C623AB3DE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3767"/>
          <a:stretch/>
        </p:blipFill>
        <p:spPr>
          <a:xfrm>
            <a:off x="1" y="-2147"/>
            <a:ext cx="12191999" cy="685798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92CA73A-2E8B-D91F-1AEB-3F6001D2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66" y="135791"/>
            <a:ext cx="6586417" cy="658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8A2F642C-D55E-9755-3652-0BEB04402BE2}"/>
              </a:ext>
            </a:extLst>
          </p:cNvPr>
          <p:cNvSpPr txBox="1"/>
          <p:nvPr/>
        </p:nvSpPr>
        <p:spPr>
          <a:xfrm>
            <a:off x="3297382" y="510334"/>
            <a:ext cx="1967346" cy="132343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sl-SI" sz="2000" dirty="0">
                <a:latin typeface="Century Gothic" panose="020B0502020202020204" pitchFamily="34" charset="0"/>
              </a:rPr>
              <a:t>Rafael, Atenska šola, 150            9, freska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9BE084A4-8C3E-134E-457C-A6C35B0D3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442" y="61691"/>
            <a:ext cx="4534920" cy="354416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AF22139F-55D7-558B-2CC7-48A316CFC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4495" y="3644371"/>
            <a:ext cx="4200814" cy="317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93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BC298-D349-8A32-F602-C623AB3DE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3767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513" y="173115"/>
            <a:ext cx="11540971" cy="990773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sl" sz="6600" b="1" dirty="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ea typeface="Batang" panose="020B0503020000020004" pitchFamily="18" charset="-127"/>
              </a:rPr>
              <a:t>ZAZNAVANJE PROSTORA</a:t>
            </a: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1D6D2ACE-A780-156A-B1D4-4BC4487F314A}"/>
              </a:ext>
            </a:extLst>
          </p:cNvPr>
          <p:cNvSpPr/>
          <p:nvPr/>
        </p:nvSpPr>
        <p:spPr>
          <a:xfrm>
            <a:off x="325514" y="1251751"/>
            <a:ext cx="11540971" cy="5433134"/>
          </a:xfrm>
          <a:prstGeom prst="rect">
            <a:avLst/>
          </a:prstGeom>
          <a:solidFill>
            <a:srgbClr val="E1CAC4"/>
          </a:solidFill>
          <a:ln w="38100">
            <a:solidFill>
              <a:srgbClr val="9B4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28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sl-SI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Prostorski ključi:</a:t>
            </a:r>
            <a:endParaRPr lang="sl-SI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sl-SI" sz="32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1. nizanje oblik s stopnjevanjem velikosti</a:t>
            </a:r>
            <a:br>
              <a:rPr lang="sl-SI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sl-SI" sz="32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2. delno prekrivanje</a:t>
            </a:r>
            <a:br>
              <a:rPr lang="sl-SI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sl-SI" sz="32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3. nizanje prostorskih planov</a:t>
            </a:r>
            <a:br>
              <a:rPr lang="sl-SI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sl-SI" sz="32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4. intenzivnost linij, ostrina obrisov in detajlov</a:t>
            </a:r>
            <a:br>
              <a:rPr lang="sl-SI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sl-SI" sz="32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5. svetloba in senca (</a:t>
            </a:r>
            <a:r>
              <a:rPr lang="sl-SI" sz="3200" b="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modelacija</a:t>
            </a:r>
            <a:r>
              <a:rPr lang="sl-SI" sz="32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ali senčenje)</a:t>
            </a:r>
            <a:endParaRPr lang="sl-SI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5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BC298-D349-8A32-F602-C623AB3DE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3767"/>
          <a:stretch/>
        </p:blipFill>
        <p:spPr>
          <a:xfrm>
            <a:off x="1" y="-2147"/>
            <a:ext cx="12191999" cy="6857989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8A1EE13-DAB2-E260-66D2-9D05A5FF6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515084"/>
            <a:ext cx="4430198" cy="59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67C1794-D33C-6CCB-6AE5-701D81DE0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" t="5357" r="5522" b="5357"/>
          <a:stretch/>
        </p:blipFill>
        <p:spPr bwMode="auto">
          <a:xfrm>
            <a:off x="4604089" y="505873"/>
            <a:ext cx="4211442" cy="584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BE87C0ED-AE2D-A84C-0775-0853B0224E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94" r="5784"/>
          <a:stretch/>
        </p:blipFill>
        <p:spPr>
          <a:xfrm>
            <a:off x="8901256" y="1634835"/>
            <a:ext cx="3205019" cy="37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04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BC298-D349-8A32-F602-C623AB3DE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3767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380927A-6B6D-608D-E990-E6E81D86B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216" y="109471"/>
            <a:ext cx="8442323" cy="6297974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4826B41-C8F5-5BDD-3D46-086D53E4146E}"/>
              </a:ext>
            </a:extLst>
          </p:cNvPr>
          <p:cNvSpPr txBox="1"/>
          <p:nvPr/>
        </p:nvSpPr>
        <p:spPr>
          <a:xfrm>
            <a:off x="2994757" y="6407445"/>
            <a:ext cx="6165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dirty="0"/>
              <a:t>Paul Gauguin, Posvečena pomlad, 1894, olje na platnu</a:t>
            </a:r>
          </a:p>
        </p:txBody>
      </p:sp>
    </p:spTree>
    <p:extLst>
      <p:ext uri="{BB962C8B-B14F-4D97-AF65-F5344CB8AC3E}">
        <p14:creationId xmlns:p14="http://schemas.microsoft.com/office/powerpoint/2010/main" val="1669423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BC298-D349-8A32-F602-C623AB3DE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3767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1D6D2ACE-A780-156A-B1D4-4BC4487F314A}"/>
              </a:ext>
            </a:extLst>
          </p:cNvPr>
          <p:cNvSpPr/>
          <p:nvPr/>
        </p:nvSpPr>
        <p:spPr>
          <a:xfrm>
            <a:off x="177554" y="186431"/>
            <a:ext cx="11825056" cy="6498454"/>
          </a:xfrm>
          <a:prstGeom prst="rect">
            <a:avLst/>
          </a:prstGeom>
          <a:solidFill>
            <a:srgbClr val="E1CAC4"/>
          </a:solidFill>
          <a:ln w="38100">
            <a:solidFill>
              <a:srgbClr val="9B4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4400" b="1" i="0" u="sng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LINEARNA PERSPEKTIVA </a:t>
            </a:r>
          </a:p>
          <a:p>
            <a:pPr algn="ctr"/>
            <a:r>
              <a:rPr lang="sl-SI" sz="3200" b="1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Perspektiva </a:t>
            </a:r>
            <a:r>
              <a:rPr lang="sl-SI" sz="3200" b="1" i="0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Z ENIM OČIŠČEM</a:t>
            </a:r>
          </a:p>
          <a:p>
            <a:pPr algn="ctr"/>
            <a:endParaRPr lang="sl-SI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00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00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it-IT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Fra </a:t>
            </a:r>
            <a:r>
              <a:rPr lang="sl-SI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</a:t>
            </a:r>
            <a:r>
              <a:rPr lang="it-IT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arnevale</a:t>
            </a:r>
            <a:r>
              <a:rPr lang="it-IT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, </a:t>
            </a:r>
            <a:r>
              <a:rPr lang="it-IT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idealno</a:t>
            </a:r>
            <a:r>
              <a:rPr lang="it-IT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mesto, </a:t>
            </a:r>
            <a:r>
              <a:rPr lang="it-IT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okoli</a:t>
            </a:r>
            <a:r>
              <a:rPr lang="it-IT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it-IT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leta</a:t>
            </a:r>
            <a:r>
              <a:rPr lang="it-IT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1480, </a:t>
            </a:r>
            <a:r>
              <a:rPr lang="it-IT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olje</a:t>
            </a:r>
            <a:r>
              <a:rPr lang="it-IT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in tempera</a:t>
            </a:r>
            <a:endParaRPr lang="sl-SI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363227A-FB8D-FA67-876F-E1D6B9505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75" y="2335592"/>
            <a:ext cx="10170214" cy="3682319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F0104CEE-F451-DDB6-0306-F19CFCCF507A}"/>
              </a:ext>
            </a:extLst>
          </p:cNvPr>
          <p:cNvSpPr txBox="1"/>
          <p:nvPr/>
        </p:nvSpPr>
        <p:spPr>
          <a:xfrm>
            <a:off x="1226916" y="1780595"/>
            <a:ext cx="2643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horizont ali obzorje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ECC9E0BA-B714-8B2F-6156-B25AEA67A154}"/>
              </a:ext>
            </a:extLst>
          </p:cNvPr>
          <p:cNvSpPr txBox="1"/>
          <p:nvPr/>
        </p:nvSpPr>
        <p:spPr>
          <a:xfrm>
            <a:off x="4314546" y="1780595"/>
            <a:ext cx="1491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gledišče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D7DA945C-2107-215A-F26D-1E5EC4391A38}"/>
              </a:ext>
            </a:extLst>
          </p:cNvPr>
          <p:cNvSpPr txBox="1"/>
          <p:nvPr/>
        </p:nvSpPr>
        <p:spPr>
          <a:xfrm>
            <a:off x="8407152" y="1793146"/>
            <a:ext cx="2643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bežiščnice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CB6B7B0F-43B4-605D-C620-0C5FFFBB1018}"/>
              </a:ext>
            </a:extLst>
          </p:cNvPr>
          <p:cNvSpPr txBox="1"/>
          <p:nvPr/>
        </p:nvSpPr>
        <p:spPr>
          <a:xfrm>
            <a:off x="6471820" y="1793146"/>
            <a:ext cx="1491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očišče</a:t>
            </a:r>
          </a:p>
        </p:txBody>
      </p:sp>
    </p:spTree>
    <p:extLst>
      <p:ext uri="{BB962C8B-B14F-4D97-AF65-F5344CB8AC3E}">
        <p14:creationId xmlns:p14="http://schemas.microsoft.com/office/powerpoint/2010/main" val="3698254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BC298-D349-8A32-F602-C623AB3DE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3767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1D6D2ACE-A780-156A-B1D4-4BC4487F314A}"/>
              </a:ext>
            </a:extLst>
          </p:cNvPr>
          <p:cNvSpPr/>
          <p:nvPr/>
        </p:nvSpPr>
        <p:spPr>
          <a:xfrm>
            <a:off x="177554" y="186431"/>
            <a:ext cx="11825056" cy="6498454"/>
          </a:xfrm>
          <a:prstGeom prst="rect">
            <a:avLst/>
          </a:prstGeom>
          <a:solidFill>
            <a:srgbClr val="E1CAC4"/>
          </a:solidFill>
          <a:ln w="38100">
            <a:solidFill>
              <a:srgbClr val="9B4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4000" b="1" i="0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PERSPEKTIVA Z DVEMA ALI VEČ BEŽIŠČI</a:t>
            </a:r>
          </a:p>
          <a:p>
            <a:pPr algn="ctr"/>
            <a:endParaRPr lang="sl-SI" sz="40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40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52C2988-D303-E76E-19D4-627354C93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716" y="1752718"/>
            <a:ext cx="5416445" cy="424858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6AF3061-C7AF-7D65-68AD-36454AC18A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0" t="1603" b="18214"/>
          <a:stretch/>
        </p:blipFill>
        <p:spPr>
          <a:xfrm>
            <a:off x="414578" y="2077376"/>
            <a:ext cx="5708056" cy="351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36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BC298-D349-8A32-F602-C623AB3DE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3767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1D6D2ACE-A780-156A-B1D4-4BC4487F314A}"/>
              </a:ext>
            </a:extLst>
          </p:cNvPr>
          <p:cNvSpPr/>
          <p:nvPr/>
        </p:nvSpPr>
        <p:spPr>
          <a:xfrm>
            <a:off x="177554" y="186431"/>
            <a:ext cx="11825056" cy="6498454"/>
          </a:xfrm>
          <a:prstGeom prst="rect">
            <a:avLst/>
          </a:prstGeom>
          <a:solidFill>
            <a:srgbClr val="E1CAC4"/>
          </a:solidFill>
          <a:ln w="38100">
            <a:solidFill>
              <a:srgbClr val="9B4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4000" b="1" i="0" u="sng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PERSPEKTIVA S TREMI BEŽIŠČI</a:t>
            </a:r>
          </a:p>
          <a:p>
            <a:pPr algn="ctr"/>
            <a:r>
              <a:rPr lang="sl-SI" sz="3200" b="1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ŽABJA PERSPEKTIVA</a:t>
            </a:r>
            <a:endParaRPr lang="sl-SI" sz="20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7505896-D4C6-5A8F-D3A0-630FBD088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704" y="2311004"/>
            <a:ext cx="4893956" cy="386622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C243653-862F-CB3A-C96B-17E33FC19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18" y="2311004"/>
            <a:ext cx="5154967" cy="386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55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BC298-D349-8A32-F602-C623AB3DE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3767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1D6D2ACE-A780-156A-B1D4-4BC4487F314A}"/>
              </a:ext>
            </a:extLst>
          </p:cNvPr>
          <p:cNvSpPr/>
          <p:nvPr/>
        </p:nvSpPr>
        <p:spPr>
          <a:xfrm>
            <a:off x="177554" y="186431"/>
            <a:ext cx="11825056" cy="6498454"/>
          </a:xfrm>
          <a:prstGeom prst="rect">
            <a:avLst/>
          </a:prstGeom>
          <a:solidFill>
            <a:srgbClr val="E1CAC4"/>
          </a:solidFill>
          <a:ln w="38100">
            <a:solidFill>
              <a:srgbClr val="9B4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4000" b="1" i="0" u="sng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PERSPEKTIVA S TREMI BEŽIŠČI</a:t>
            </a:r>
          </a:p>
          <a:p>
            <a:pPr algn="ctr"/>
            <a:r>
              <a:rPr lang="sl-SI" sz="3200" b="1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PTIČJA PERSPEKTIVA</a:t>
            </a:r>
            <a:endParaRPr lang="sl-SI" sz="20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A7848ECC-1CF9-72DA-E553-CFC16C038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41" y="2099571"/>
            <a:ext cx="3401580" cy="441021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1A42BF1-4D69-00A1-442B-67AB0ABCA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939" y="2099571"/>
            <a:ext cx="7840374" cy="441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00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BC298-D349-8A32-F602-C623AB3DE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3767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514" y="74547"/>
            <a:ext cx="11540971" cy="1292614"/>
          </a:xfrm>
        </p:spPr>
        <p:txBody>
          <a:bodyPr rtlCol="0">
            <a:normAutofit/>
          </a:bodyPr>
          <a:lstStyle/>
          <a:p>
            <a:pPr algn="ctr"/>
            <a:r>
              <a:rPr lang="sl-SI" sz="6600" b="1" i="0" u="sng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LINEARNA PERSPEKTIVA</a:t>
            </a:r>
            <a:endParaRPr lang="sl" sz="6600" b="1" dirty="0">
              <a:latin typeface="Elephant" panose="02020904090505020303" pitchFamily="18" charset="0"/>
            </a:endParaRP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9407CBDD-3F02-3B17-60FC-ADF66EDD4B97}"/>
              </a:ext>
            </a:extLst>
          </p:cNvPr>
          <p:cNvSpPr txBox="1"/>
          <p:nvPr/>
        </p:nvSpPr>
        <p:spPr>
          <a:xfrm>
            <a:off x="485313" y="1633458"/>
            <a:ext cx="113811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Kadar upodabljamo prostor na neki dvodimenzionalni površini, uporabljamo skrajšave oziroma optične prevare, s katerimi prikažemo globino prostora.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671E53B8-1924-F36C-CE14-F9DB94CF9EDC}"/>
              </a:ext>
            </a:extLst>
          </p:cNvPr>
          <p:cNvSpPr txBox="1"/>
          <p:nvPr/>
        </p:nvSpPr>
        <p:spPr>
          <a:xfrm>
            <a:off x="485313" y="2864727"/>
            <a:ext cx="113811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 </a:t>
            </a:r>
            <a:r>
              <a:rPr lang="sv-S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Ta prostorski ključ se imenuje linearna perspektiva</a:t>
            </a:r>
            <a:r>
              <a:rPr lang="sv-SE" sz="2400" dirty="0">
                <a:latin typeface="Century Gothic" panose="020B0502020202020204" pitchFamily="34" charset="0"/>
              </a:rPr>
              <a:t>.</a:t>
            </a:r>
            <a:endParaRPr lang="sl-SI" sz="2400" dirty="0">
              <a:latin typeface="Century Gothic" panose="020B0502020202020204" pitchFamily="34" charset="0"/>
            </a:endParaRP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AAEA62B1-E9AC-DEB1-8DDE-5FDE33CFB137}"/>
              </a:ext>
            </a:extLst>
          </p:cNvPr>
          <p:cNvSpPr txBox="1"/>
          <p:nvPr/>
        </p:nvSpPr>
        <p:spPr>
          <a:xfrm>
            <a:off x="485313" y="3597328"/>
            <a:ext cx="113811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Predmete v perspektivi upodabljamo tako, kot jih vidi opazovalec z določene točke, na kateri se nahaja.</a:t>
            </a:r>
            <a:endParaRPr lang="sl-SI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F969E515-0962-687F-50B8-D24E0AE918B5}"/>
              </a:ext>
            </a:extLst>
          </p:cNvPr>
          <p:cNvSpPr txBox="1"/>
          <p:nvPr/>
        </p:nvSpPr>
        <p:spPr>
          <a:xfrm>
            <a:off x="485313" y="4856310"/>
            <a:ext cx="113811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Enobežiščna perspektiva se imenuje tudi centralna perspektiva in jo uporabljamo za risanje predmetov, ki ležijo vzporedno s horizontom oziroma z našo risalno površino.</a:t>
            </a:r>
            <a:endParaRPr lang="sl-SI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56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BC298-D349-8A32-F602-C623AB3DE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3767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1D6D2ACE-A780-156A-B1D4-4BC4487F314A}"/>
              </a:ext>
            </a:extLst>
          </p:cNvPr>
          <p:cNvSpPr/>
          <p:nvPr/>
        </p:nvSpPr>
        <p:spPr>
          <a:xfrm>
            <a:off x="177554" y="186431"/>
            <a:ext cx="11825056" cy="6498454"/>
          </a:xfrm>
          <a:prstGeom prst="rect">
            <a:avLst/>
          </a:prstGeom>
          <a:solidFill>
            <a:srgbClr val="E1CAC4"/>
          </a:solidFill>
          <a:ln w="38100">
            <a:solidFill>
              <a:srgbClr val="9B4E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4400" b="1" i="0" u="sng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LINEARNA PERSPEKTIVA </a:t>
            </a:r>
          </a:p>
          <a:p>
            <a:pPr algn="ctr"/>
            <a:r>
              <a:rPr lang="sl-SI" sz="3200" b="1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Perspektiva </a:t>
            </a:r>
            <a:r>
              <a:rPr lang="sl-SI" sz="3200" b="1" i="0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Z ENIM OČIŠČEM</a:t>
            </a:r>
          </a:p>
          <a:p>
            <a:pPr algn="ctr"/>
            <a:endParaRPr lang="sl-SI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800" b="1" i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00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00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sz="200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sl-SI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it-IT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Fra </a:t>
            </a:r>
            <a:r>
              <a:rPr lang="sl-SI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</a:t>
            </a:r>
            <a:r>
              <a:rPr lang="it-IT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arnevale</a:t>
            </a:r>
            <a:r>
              <a:rPr lang="it-IT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, </a:t>
            </a:r>
            <a:r>
              <a:rPr lang="it-IT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idealno</a:t>
            </a:r>
            <a:r>
              <a:rPr lang="it-IT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mesto, </a:t>
            </a:r>
            <a:r>
              <a:rPr lang="it-IT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okoli</a:t>
            </a:r>
            <a:r>
              <a:rPr lang="it-IT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it-IT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leta</a:t>
            </a:r>
            <a:r>
              <a:rPr lang="it-IT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1480, </a:t>
            </a:r>
            <a:r>
              <a:rPr lang="it-IT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olje</a:t>
            </a:r>
            <a:r>
              <a:rPr lang="it-IT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in tempera</a:t>
            </a:r>
            <a:endParaRPr lang="sl-SI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Označba mesta vsebine 2">
            <a:extLst>
              <a:ext uri="{FF2B5EF4-FFF2-40B4-BE49-F238E27FC236}">
                <a16:creationId xmlns:a16="http://schemas.microsoft.com/office/drawing/2014/main" id="{D8A75EA0-C2CF-6282-5755-0F91528628B6}"/>
              </a:ext>
            </a:extLst>
          </p:cNvPr>
          <p:cNvSpPr txBox="1">
            <a:spLocks/>
          </p:cNvSpPr>
          <p:nvPr/>
        </p:nvSpPr>
        <p:spPr>
          <a:xfrm>
            <a:off x="189391" y="1580226"/>
            <a:ext cx="11813220" cy="4884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•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perspektiva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             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•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horizont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             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•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bežiščnice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               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• </a:t>
            </a:r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očišče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D03E5964-F6F0-0A68-8EFA-9F6CF2EDB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799" y="2676361"/>
            <a:ext cx="10210175" cy="3696787"/>
          </a:xfrm>
          <a:prstGeom prst="rect">
            <a:avLst/>
          </a:prstGeom>
        </p:spPr>
      </p:pic>
      <p:sp>
        <p:nvSpPr>
          <p:cNvPr id="13" name="Pravokotnik 12">
            <a:extLst>
              <a:ext uri="{FF2B5EF4-FFF2-40B4-BE49-F238E27FC236}">
                <a16:creationId xmlns:a16="http://schemas.microsoft.com/office/drawing/2014/main" id="{FF2CE7C5-386B-9419-5C1B-983C37F6F5C7}"/>
              </a:ext>
            </a:extLst>
          </p:cNvPr>
          <p:cNvSpPr/>
          <p:nvPr/>
        </p:nvSpPr>
        <p:spPr>
          <a:xfrm>
            <a:off x="791893" y="2373235"/>
            <a:ext cx="97636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podabljanje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predmetov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dani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ravnini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,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kot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se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kažejo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opazovalcu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,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ki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stoji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določeni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točki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" name="Desna puščica 8">
            <a:extLst>
              <a:ext uri="{FF2B5EF4-FFF2-40B4-BE49-F238E27FC236}">
                <a16:creationId xmlns:a16="http://schemas.microsoft.com/office/drawing/2014/main" id="{38869D5D-3D6E-1A49-8C42-19149ECC4CC8}"/>
              </a:ext>
            </a:extLst>
          </p:cNvPr>
          <p:cNvSpPr/>
          <p:nvPr/>
        </p:nvSpPr>
        <p:spPr>
          <a:xfrm rot="5400000">
            <a:off x="1404398" y="2109890"/>
            <a:ext cx="362201" cy="27688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vosmerna vodoravna puščica 10">
            <a:extLst>
              <a:ext uri="{FF2B5EF4-FFF2-40B4-BE49-F238E27FC236}">
                <a16:creationId xmlns:a16="http://schemas.microsoft.com/office/drawing/2014/main" id="{A168D4D9-EBF0-741D-B2F4-81015A22844B}"/>
              </a:ext>
            </a:extLst>
          </p:cNvPr>
          <p:cNvSpPr/>
          <p:nvPr/>
        </p:nvSpPr>
        <p:spPr>
          <a:xfrm>
            <a:off x="978799" y="4949297"/>
            <a:ext cx="10210175" cy="118347"/>
          </a:xfrm>
          <a:prstGeom prst="leftRightArrow">
            <a:avLst/>
          </a:prstGeom>
          <a:solidFill>
            <a:srgbClr val="C0190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EC8D20DC-5FF9-5F34-2780-EC805EC985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7" t="11787" r="5742" b="11574"/>
          <a:stretch/>
        </p:blipFill>
        <p:spPr>
          <a:xfrm>
            <a:off x="900324" y="2682093"/>
            <a:ext cx="10341934" cy="3696787"/>
          </a:xfrm>
          <a:prstGeom prst="rect">
            <a:avLst/>
          </a:prstGeom>
        </p:spPr>
      </p:pic>
      <p:sp>
        <p:nvSpPr>
          <p:cNvPr id="17" name="Pravokotnik 16">
            <a:extLst>
              <a:ext uri="{FF2B5EF4-FFF2-40B4-BE49-F238E27FC236}">
                <a16:creationId xmlns:a16="http://schemas.microsoft.com/office/drawing/2014/main" id="{23262C00-4B00-716C-9C3D-B27F65450510}"/>
              </a:ext>
            </a:extLst>
          </p:cNvPr>
          <p:cNvSpPr/>
          <p:nvPr/>
        </p:nvSpPr>
        <p:spPr>
          <a:xfrm>
            <a:off x="5658929" y="4839193"/>
            <a:ext cx="8499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 b="1" dirty="0">
                <a:solidFill>
                  <a:srgbClr val="C00000"/>
                </a:solidFill>
              </a:rPr>
              <a:t>očišče</a:t>
            </a:r>
            <a:endParaRPr lang="en-U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6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7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TM02900722[[fn=Ionska sejna soba]]</Template>
  <TotalTime>4147</TotalTime>
  <Words>483</Words>
  <Application>Microsoft Office PowerPoint</Application>
  <PresentationFormat>Širokozaslonsko</PresentationFormat>
  <Paragraphs>107</Paragraphs>
  <Slides>20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20</vt:i4>
      </vt:variant>
    </vt:vector>
  </HeadingPairs>
  <TitlesOfParts>
    <vt:vector size="27" baseType="lpstr">
      <vt:lpstr>Abadi</vt:lpstr>
      <vt:lpstr>Arial</vt:lpstr>
      <vt:lpstr>Calibri</vt:lpstr>
      <vt:lpstr>Century Gothic</vt:lpstr>
      <vt:lpstr>Elephant</vt:lpstr>
      <vt:lpstr>Trebuchet MS</vt:lpstr>
      <vt:lpstr>Berlin</vt:lpstr>
      <vt:lpstr>LIKOVNA UMETNOST   9. R</vt:lpstr>
      <vt:lpstr>ZAZNAVANJE PROSTORA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LINEARNA PERSPEKTIVA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LIKOVNA UMETNOST   9. R</dc:title>
  <dc:creator>Tina Gregorec</dc:creator>
  <cp:lastModifiedBy>Tina Gregorec</cp:lastModifiedBy>
  <cp:revision>74</cp:revision>
  <dcterms:created xsi:type="dcterms:W3CDTF">2022-09-02T09:24:09Z</dcterms:created>
  <dcterms:modified xsi:type="dcterms:W3CDTF">2023-11-27T09:00:36Z</dcterms:modified>
</cp:coreProperties>
</file>