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658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E76DEE-AC25-40E5-9925-70D0A2BA36AB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26176A-CEFB-4726-8B5E-CFC9244618F5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303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6DEE-AC25-40E5-9925-70D0A2BA36AB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176A-CEFB-4726-8B5E-CFC9244618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275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6DEE-AC25-40E5-9925-70D0A2BA36AB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176A-CEFB-4726-8B5E-CFC9244618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721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6DEE-AC25-40E5-9925-70D0A2BA36AB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176A-CEFB-4726-8B5E-CFC9244618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904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E76DEE-AC25-40E5-9925-70D0A2BA36AB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26176A-CEFB-4726-8B5E-CFC9244618F5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41999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6DEE-AC25-40E5-9925-70D0A2BA36AB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176A-CEFB-4726-8B5E-CFC9244618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46542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6DEE-AC25-40E5-9925-70D0A2BA36AB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176A-CEFB-4726-8B5E-CFC9244618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1704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6DEE-AC25-40E5-9925-70D0A2BA36AB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176A-CEFB-4726-8B5E-CFC9244618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169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6DEE-AC25-40E5-9925-70D0A2BA36AB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176A-CEFB-4726-8B5E-CFC9244618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27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7E76DEE-AC25-40E5-9925-70D0A2BA36AB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626176A-CEFB-4726-8B5E-CFC9244618F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36800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7E76DEE-AC25-40E5-9925-70D0A2BA36AB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626176A-CEFB-4726-8B5E-CFC9244618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164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E76DEE-AC25-40E5-9925-70D0A2BA36AB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26176A-CEFB-4726-8B5E-CFC9244618F5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925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3.mp3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9E57A406-07AD-40DC-A67F-934534BA2BBD}"/>
              </a:ext>
            </a:extLst>
          </p:cNvPr>
          <p:cNvSpPr/>
          <p:nvPr/>
        </p:nvSpPr>
        <p:spPr>
          <a:xfrm>
            <a:off x="3903215" y="1171852"/>
            <a:ext cx="4385569" cy="41103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AB13E85-4E03-454A-B2FC-FDF9D63AD957}"/>
              </a:ext>
            </a:extLst>
          </p:cNvPr>
          <p:cNvSpPr txBox="1"/>
          <p:nvPr/>
        </p:nvSpPr>
        <p:spPr>
          <a:xfrm>
            <a:off x="3903216" y="1705451"/>
            <a:ext cx="43855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latin typeface="Century Gothic" panose="020B0502020202020204" pitchFamily="34" charset="0"/>
              </a:rPr>
              <a:t>2. RAZRED</a:t>
            </a:r>
          </a:p>
          <a:p>
            <a:pPr algn="ctr"/>
            <a:endParaRPr lang="sl-SI" sz="2400" dirty="0">
              <a:latin typeface="Century Gothic" panose="020B0502020202020204" pitchFamily="34" charset="0"/>
            </a:endParaRPr>
          </a:p>
          <a:p>
            <a:pPr algn="ctr"/>
            <a:endParaRPr lang="sl-SI" sz="2400" dirty="0">
              <a:latin typeface="Century Gothic" panose="020B0502020202020204" pitchFamily="34" charset="0"/>
            </a:endParaRPr>
          </a:p>
          <a:p>
            <a:pPr algn="ctr"/>
            <a:r>
              <a:rPr lang="sl-SI" sz="4400" b="1" dirty="0">
                <a:solidFill>
                  <a:srgbClr val="00B050"/>
                </a:solidFill>
                <a:latin typeface="Chiller" panose="04020404031007020602" pitchFamily="82" charset="0"/>
              </a:rPr>
              <a:t>GLASBENA UMETNOST</a:t>
            </a:r>
          </a:p>
          <a:p>
            <a:pPr algn="ctr"/>
            <a:endParaRPr lang="sl-SI" sz="2400" dirty="0">
              <a:latin typeface="Century Gothic" panose="020B0502020202020204" pitchFamily="34" charset="0"/>
            </a:endParaRPr>
          </a:p>
          <a:p>
            <a:pPr algn="ctr"/>
            <a:endParaRPr lang="sl-SI" sz="2400" dirty="0">
              <a:latin typeface="Century Gothic" panose="020B0502020202020204" pitchFamily="34" charset="0"/>
            </a:endParaRPr>
          </a:p>
          <a:p>
            <a:pPr algn="ctr"/>
            <a:r>
              <a:rPr lang="sl-SI" sz="2400" b="1" dirty="0">
                <a:latin typeface="Century Gothic" panose="020B0502020202020204" pitchFamily="34" charset="0"/>
              </a:rPr>
              <a:t>NAVODILA ZA DELO DOMA </a:t>
            </a:r>
          </a:p>
          <a:p>
            <a:pPr algn="ctr"/>
            <a:endParaRPr lang="sl-SI" sz="2400" dirty="0">
              <a:latin typeface="Century Gothic" panose="020B0502020202020204" pitchFamily="34" charset="0"/>
            </a:endParaRPr>
          </a:p>
          <a:p>
            <a:pPr algn="ctr"/>
            <a:r>
              <a:rPr lang="sl-SI" b="1" dirty="0">
                <a:latin typeface="Century Gothic" panose="020B0502020202020204" pitchFamily="34" charset="0"/>
              </a:rPr>
              <a:t>30. 3. – 3. 4. </a:t>
            </a:r>
          </a:p>
        </p:txBody>
      </p:sp>
      <p:pic>
        <p:nvPicPr>
          <p:cNvPr id="1028" name="Picture 4" descr="Four Leaf Clip Art - 4 Leaf Clovers Clipart, HD Png Download - kindpng">
            <a:extLst>
              <a:ext uri="{FF2B5EF4-FFF2-40B4-BE49-F238E27FC236}">
                <a16:creationId xmlns:a16="http://schemas.microsoft.com/office/drawing/2014/main" id="{E9D1F20E-A5D4-4557-8C5C-8906325F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95" b="4733"/>
          <a:stretch/>
        </p:blipFill>
        <p:spPr bwMode="auto">
          <a:xfrm rot="323327">
            <a:off x="2978367" y="133349"/>
            <a:ext cx="1533136" cy="22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our Leaf Clip Art - 4 Leaf Clovers Clipart, HD Png Download - kindpng">
            <a:extLst>
              <a:ext uri="{FF2B5EF4-FFF2-40B4-BE49-F238E27FC236}">
                <a16:creationId xmlns:a16="http://schemas.microsoft.com/office/drawing/2014/main" id="{47919F5D-78B8-4555-AFB8-762AD3A92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95" b="4733"/>
          <a:stretch/>
        </p:blipFill>
        <p:spPr bwMode="auto">
          <a:xfrm rot="16421648">
            <a:off x="3304158" y="4536180"/>
            <a:ext cx="1533136" cy="22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our Leaf Clip Art - 4 Leaf Clovers Clipart, HD Png Download - kindpng">
            <a:extLst>
              <a:ext uri="{FF2B5EF4-FFF2-40B4-BE49-F238E27FC236}">
                <a16:creationId xmlns:a16="http://schemas.microsoft.com/office/drawing/2014/main" id="{079CE5BF-81D5-4018-94E0-1A057F1B1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95" b="4733"/>
          <a:stretch/>
        </p:blipFill>
        <p:spPr bwMode="auto">
          <a:xfrm rot="21276673" flipH="1">
            <a:off x="7912482" y="133348"/>
            <a:ext cx="1533136" cy="22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our Leaf Clip Art - 4 Leaf Clovers Clipart, HD Png Download - kindpng">
            <a:extLst>
              <a:ext uri="{FF2B5EF4-FFF2-40B4-BE49-F238E27FC236}">
                <a16:creationId xmlns:a16="http://schemas.microsoft.com/office/drawing/2014/main" id="{F9732656-5231-459B-B803-A5C447C1A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95" b="4733"/>
          <a:stretch/>
        </p:blipFill>
        <p:spPr bwMode="auto">
          <a:xfrm rot="4992370" flipH="1">
            <a:off x="7522216" y="4536179"/>
            <a:ext cx="1533136" cy="22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9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tel">
            <a:hlinkClick r:id="" action="ppaction://media"/>
            <a:extLst>
              <a:ext uri="{FF2B5EF4-FFF2-40B4-BE49-F238E27FC236}">
                <a16:creationId xmlns:a16="http://schemas.microsoft.com/office/drawing/2014/main" id="{D8398701-F412-4B41-9780-FB7EAEA9A50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137" y="3791604"/>
            <a:ext cx="1005116" cy="1005116"/>
          </a:xfr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6741CCB-113F-4F60-AC3C-236CE2CDE0A7}"/>
              </a:ext>
            </a:extLst>
          </p:cNvPr>
          <p:cNvSpPr txBox="1"/>
          <p:nvPr/>
        </p:nvSpPr>
        <p:spPr>
          <a:xfrm>
            <a:off x="1145219" y="381956"/>
            <a:ext cx="771938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Živimo v okolju, ki je tesno povezan z naravo. Če ste se s starši odpravili te dni v gozd ali pa na krajši sprehod po naravi, ste lahko slišali čudovito petje ptic. 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Sama imam privilegij, da z družino živimo na vasi in lahko ptičje petje poslušamo vsak dan, tudi če samo odpremo okno. 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Pogosto slišim glasove teh ptic: 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DETEL</a:t>
            </a:r>
          </a:p>
        </p:txBody>
      </p:sp>
      <p:pic>
        <p:nvPicPr>
          <p:cNvPr id="3074" name="Picture 2" descr="Veliki detel (Dendrocopos major)">
            <a:extLst>
              <a:ext uri="{FF2B5EF4-FFF2-40B4-BE49-F238E27FC236}">
                <a16:creationId xmlns:a16="http://schemas.microsoft.com/office/drawing/2014/main" id="{CBA196B1-CA8F-4C6C-BF36-1538CD9A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6" y="2806030"/>
            <a:ext cx="2539994" cy="25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esni zaviti oklepaj 9">
            <a:extLst>
              <a:ext uri="{FF2B5EF4-FFF2-40B4-BE49-F238E27FC236}">
                <a16:creationId xmlns:a16="http://schemas.microsoft.com/office/drawing/2014/main" id="{CE335840-958A-4C21-A395-92CF6952F744}"/>
              </a:ext>
            </a:extLst>
          </p:cNvPr>
          <p:cNvSpPr/>
          <p:nvPr/>
        </p:nvSpPr>
        <p:spPr>
          <a:xfrm>
            <a:off x="5797118" y="2593189"/>
            <a:ext cx="798991" cy="2937599"/>
          </a:xfrm>
          <a:prstGeom prst="rightBrace">
            <a:avLst>
              <a:gd name="adj1" fmla="val 47222"/>
              <a:gd name="adj2" fmla="val 51813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A400C1E-AB26-4C48-AC5C-397D24213642}"/>
              </a:ext>
            </a:extLst>
          </p:cNvPr>
          <p:cNvSpPr txBox="1"/>
          <p:nvPr/>
        </p:nvSpPr>
        <p:spPr>
          <a:xfrm>
            <a:off x="6884565" y="3479952"/>
            <a:ext cx="4390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Kaj bi rekel, kako se oglaša detelj?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Na posnetku smo slišali KLJUVANJE.</a:t>
            </a:r>
          </a:p>
          <a:p>
            <a:endParaRPr lang="sl-SI" dirty="0"/>
          </a:p>
        </p:txBody>
      </p:sp>
      <p:sp>
        <p:nvSpPr>
          <p:cNvPr id="14" name="Puščica: črtice desno 13">
            <a:extLst>
              <a:ext uri="{FF2B5EF4-FFF2-40B4-BE49-F238E27FC236}">
                <a16:creationId xmlns:a16="http://schemas.microsoft.com/office/drawing/2014/main" id="{3FE41925-DA97-401A-9343-3592139B5680}"/>
              </a:ext>
            </a:extLst>
          </p:cNvPr>
          <p:cNvSpPr/>
          <p:nvPr/>
        </p:nvSpPr>
        <p:spPr>
          <a:xfrm rot="16200000">
            <a:off x="1201904" y="5105292"/>
            <a:ext cx="1322775" cy="6279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FE4781C7-0F85-4DAE-B392-183EA54172FF}"/>
              </a:ext>
            </a:extLst>
          </p:cNvPr>
          <p:cNvSpPr txBox="1"/>
          <p:nvPr/>
        </p:nvSpPr>
        <p:spPr>
          <a:xfrm>
            <a:off x="1639409" y="6158226"/>
            <a:ext cx="891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00B050"/>
                </a:solidFill>
              </a:rPr>
              <a:t>PRITISNI ZGORNJI GUMB IN SLIŠAL BOŠ OGLAŠANJE DOLOČENE PTICE!</a:t>
            </a:r>
          </a:p>
        </p:txBody>
      </p:sp>
      <p:sp>
        <p:nvSpPr>
          <p:cNvPr id="17" name="Zvezda: 12 krakov 16">
            <a:extLst>
              <a:ext uri="{FF2B5EF4-FFF2-40B4-BE49-F238E27FC236}">
                <a16:creationId xmlns:a16="http://schemas.microsoft.com/office/drawing/2014/main" id="{ADA7C6E4-10C4-40BD-92E5-043227C0DF3A}"/>
              </a:ext>
            </a:extLst>
          </p:cNvPr>
          <p:cNvSpPr/>
          <p:nvPr/>
        </p:nvSpPr>
        <p:spPr>
          <a:xfrm>
            <a:off x="8520524" y="-24949"/>
            <a:ext cx="3390900" cy="30988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01CCBAEF-0380-435E-86A3-F74367A5A1D6}"/>
              </a:ext>
            </a:extLst>
          </p:cNvPr>
          <p:cNvSpPr txBox="1"/>
          <p:nvPr/>
        </p:nvSpPr>
        <p:spPr>
          <a:xfrm rot="1638583">
            <a:off x="9327207" y="1099957"/>
            <a:ext cx="209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latin typeface="Century Gothic" panose="020B0502020202020204" pitchFamily="34" charset="0"/>
              </a:rPr>
              <a:t>1. URA</a:t>
            </a:r>
          </a:p>
        </p:txBody>
      </p:sp>
    </p:spTree>
    <p:extLst>
      <p:ext uri="{BB962C8B-B14F-4D97-AF65-F5344CB8AC3E}">
        <p14:creationId xmlns:p14="http://schemas.microsoft.com/office/powerpoint/2010/main" val="3844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F69DE0F-54CD-498F-A80C-5FF183CE5442}"/>
              </a:ext>
            </a:extLst>
          </p:cNvPr>
          <p:cNvSpPr txBox="1"/>
          <p:nvPr/>
        </p:nvSpPr>
        <p:spPr>
          <a:xfrm>
            <a:off x="1235230" y="1206801"/>
            <a:ext cx="284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KROKAR</a:t>
            </a:r>
          </a:p>
        </p:txBody>
      </p:sp>
      <p:pic>
        <p:nvPicPr>
          <p:cNvPr id="4098" name="Picture 2" descr="krokar 2 – Hribovc">
            <a:extLst>
              <a:ext uri="{FF2B5EF4-FFF2-40B4-BE49-F238E27FC236}">
                <a16:creationId xmlns:a16="http://schemas.microsoft.com/office/drawing/2014/main" id="{86F6ACC8-5CE8-4D9A-985C-2E1FFFE6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81" y="325246"/>
            <a:ext cx="3911147" cy="2765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rokar">
            <a:hlinkClick r:id="" action="ppaction://media"/>
            <a:extLst>
              <a:ext uri="{FF2B5EF4-FFF2-40B4-BE49-F238E27FC236}">
                <a16:creationId xmlns:a16="http://schemas.microsoft.com/office/drawing/2014/main" id="{3040C98A-557F-4826-9551-7298870DB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8686" y="2025362"/>
            <a:ext cx="920137" cy="920137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5CF071F-8697-447C-AAD3-EAC1478797FD}"/>
              </a:ext>
            </a:extLst>
          </p:cNvPr>
          <p:cNvSpPr txBox="1"/>
          <p:nvPr/>
        </p:nvSpPr>
        <p:spPr>
          <a:xfrm>
            <a:off x="6610428" y="1406856"/>
            <a:ext cx="469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entury Gothic" panose="020B0502020202020204" pitchFamily="34" charset="0"/>
              </a:rPr>
              <a:t>KROKAR SE OGLAŠA: </a:t>
            </a:r>
            <a:r>
              <a:rPr lang="sl-SI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KRA, KRA</a:t>
            </a:r>
            <a:endParaRPr lang="sl-SI" sz="2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5A96C7D-6FEC-4EB9-B01E-23C179084A14}"/>
              </a:ext>
            </a:extLst>
          </p:cNvPr>
          <p:cNvSpPr txBox="1"/>
          <p:nvPr/>
        </p:nvSpPr>
        <p:spPr>
          <a:xfrm>
            <a:off x="9177871" y="4647145"/>
            <a:ext cx="284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KUKAVICA</a:t>
            </a:r>
          </a:p>
        </p:txBody>
      </p:sp>
      <p:pic>
        <p:nvPicPr>
          <p:cNvPr id="8" name="Kukavica">
            <a:hlinkClick r:id="" action="ppaction://media"/>
            <a:extLst>
              <a:ext uri="{FF2B5EF4-FFF2-40B4-BE49-F238E27FC236}">
                <a16:creationId xmlns:a16="http://schemas.microsoft.com/office/drawing/2014/main" id="{F6F4BCFF-6CDA-4D67-8B1D-62C147F0A7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597" y="5343233"/>
            <a:ext cx="878891" cy="878891"/>
          </a:xfrm>
          <a:prstGeom prst="rect">
            <a:avLst/>
          </a:prstGeom>
        </p:spPr>
      </p:pic>
      <p:pic>
        <p:nvPicPr>
          <p:cNvPr id="4100" name="Picture 4" descr="Kukavica - Wikipedija, prosta enciklopedija">
            <a:extLst>
              <a:ext uri="{FF2B5EF4-FFF2-40B4-BE49-F238E27FC236}">
                <a16:creationId xmlns:a16="http://schemas.microsoft.com/office/drawing/2014/main" id="{90F7D1C0-554F-4C9C-A8E1-1F194F19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38" y="3767428"/>
            <a:ext cx="3911147" cy="27088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7DAC45A-6977-4D57-99EE-011D8484E9F2}"/>
              </a:ext>
            </a:extLst>
          </p:cNvPr>
          <p:cNvSpPr txBox="1"/>
          <p:nvPr/>
        </p:nvSpPr>
        <p:spPr>
          <a:xfrm>
            <a:off x="1399713" y="4623738"/>
            <a:ext cx="4696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entury Gothic" panose="020B0502020202020204" pitchFamily="34" charset="0"/>
              </a:rPr>
              <a:t>KUKAVICO PREPOZNAMO PO NJENEM: </a:t>
            </a:r>
            <a:r>
              <a:rPr lang="sl-SI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KU </a:t>
            </a:r>
            <a:r>
              <a:rPr lang="sl-SI" sz="36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KU</a:t>
            </a:r>
            <a:r>
              <a:rPr lang="sl-SI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endParaRPr lang="sl-SI" sz="2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4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ova - skrivnostna nočna ptica modrosti | Bodi eko">
            <a:extLst>
              <a:ext uri="{FF2B5EF4-FFF2-40B4-BE49-F238E27FC236}">
                <a16:creationId xmlns:a16="http://schemas.microsoft.com/office/drawing/2014/main" id="{F6421DE5-9DB1-4F85-B5B3-98CD5A95A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94" y="596900"/>
            <a:ext cx="4499446" cy="25196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7F795A0-5747-46E9-9B32-A742DCF11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598" y="1355585"/>
            <a:ext cx="1048603" cy="1048603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BC05B0B-5E4C-4F4E-B856-5B89B25FE022}"/>
              </a:ext>
            </a:extLst>
          </p:cNvPr>
          <p:cNvSpPr txBox="1"/>
          <p:nvPr/>
        </p:nvSpPr>
        <p:spPr>
          <a:xfrm>
            <a:off x="1329679" y="596900"/>
            <a:ext cx="284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SOVA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BEB8FF3-F1CF-4259-9134-0019B174399A}"/>
              </a:ext>
            </a:extLst>
          </p:cNvPr>
          <p:cNvSpPr txBox="1"/>
          <p:nvPr/>
        </p:nvSpPr>
        <p:spPr>
          <a:xfrm>
            <a:off x="7353340" y="889287"/>
            <a:ext cx="469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entury Gothic" panose="020B0502020202020204" pitchFamily="34" charset="0"/>
              </a:rPr>
              <a:t>SOVA SE OGLAŠA: </a:t>
            </a:r>
            <a:r>
              <a:rPr lang="sl-SI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HU HU </a:t>
            </a:r>
            <a:endParaRPr lang="sl-SI" sz="2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6A4EB72-913C-49F5-ADF6-4D2565E0A21D}"/>
              </a:ext>
            </a:extLst>
          </p:cNvPr>
          <p:cNvSpPr txBox="1"/>
          <p:nvPr/>
        </p:nvSpPr>
        <p:spPr>
          <a:xfrm>
            <a:off x="1329679" y="3956736"/>
            <a:ext cx="469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entury Gothic" panose="020B0502020202020204" pitchFamily="34" charset="0"/>
              </a:rPr>
              <a:t>SINICO SLIŠIMO: </a:t>
            </a:r>
            <a:r>
              <a:rPr lang="sl-SI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CI </a:t>
            </a:r>
            <a:r>
              <a:rPr lang="sl-SI" sz="32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CI</a:t>
            </a:r>
            <a:r>
              <a:rPr lang="sl-SI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DO </a:t>
            </a:r>
            <a:endParaRPr lang="sl-SI" sz="2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50 Audio Track (1)">
            <a:hlinkClick r:id="" action="ppaction://media"/>
            <a:extLst>
              <a:ext uri="{FF2B5EF4-FFF2-40B4-BE49-F238E27FC236}">
                <a16:creationId xmlns:a16="http://schemas.microsoft.com/office/drawing/2014/main" id="{70757411-59BA-4466-B330-063CBBDB16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7801" y="4670425"/>
            <a:ext cx="1375299" cy="1375299"/>
          </a:xfrm>
          <a:prstGeom prst="rect">
            <a:avLst/>
          </a:prstGeom>
        </p:spPr>
      </p:pic>
      <p:pic>
        <p:nvPicPr>
          <p:cNvPr id="5122" name="Picture 2" descr="Velika sinica by Tadej Trstenjak (@trco) | Galerija - Slo-Foto.net">
            <a:extLst>
              <a:ext uri="{FF2B5EF4-FFF2-40B4-BE49-F238E27FC236}">
                <a16:creationId xmlns:a16="http://schemas.microsoft.com/office/drawing/2014/main" id="{10C2C633-EB7F-412B-9669-6EB527605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98" y="3632200"/>
            <a:ext cx="4171532" cy="27792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018CC4E-3E9A-4018-8A14-ED840B50EDA0}"/>
              </a:ext>
            </a:extLst>
          </p:cNvPr>
          <p:cNvSpPr txBox="1"/>
          <p:nvPr/>
        </p:nvSpPr>
        <p:spPr>
          <a:xfrm>
            <a:off x="8864600" y="3632200"/>
            <a:ext cx="339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VELIKA SINICA</a:t>
            </a:r>
          </a:p>
        </p:txBody>
      </p:sp>
    </p:spTree>
    <p:extLst>
      <p:ext uri="{BB962C8B-B14F-4D97-AF65-F5344CB8AC3E}">
        <p14:creationId xmlns:p14="http://schemas.microsoft.com/office/powerpoint/2010/main" val="288701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47F43E8-4141-43F4-A806-B77BA1477426}"/>
              </a:ext>
            </a:extLst>
          </p:cNvPr>
          <p:cNvSpPr txBox="1"/>
          <p:nvPr/>
        </p:nvSpPr>
        <p:spPr>
          <a:xfrm>
            <a:off x="923278" y="79899"/>
            <a:ext cx="3107184" cy="267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400" b="1" dirty="0">
                <a:latin typeface="Century Gothic" panose="020B0502020202020204" pitchFamily="34" charset="0"/>
              </a:rPr>
              <a:t>UGANKA</a:t>
            </a:r>
          </a:p>
          <a:p>
            <a:pPr>
              <a:lnSpc>
                <a:spcPct val="150000"/>
              </a:lnSpc>
            </a:pPr>
            <a:endParaRPr lang="sl-SI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latin typeface="Century Gothic" panose="020B0502020202020204" pitchFamily="34" charset="0"/>
              </a:rPr>
              <a:t>Veselo žvižga brez piščali. 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Century Gothic" panose="020B0502020202020204" pitchFamily="34" charset="0"/>
              </a:rPr>
              <a:t>Kdo? 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Century Gothic" panose="020B0502020202020204" pitchFamily="34" charset="0"/>
              </a:rPr>
              <a:t>Rumenokljuni ptiček zali.</a:t>
            </a:r>
          </a:p>
          <a:p>
            <a:pPr algn="r">
              <a:lnSpc>
                <a:spcPct val="150000"/>
              </a:lnSpc>
            </a:pPr>
            <a:r>
              <a:rPr lang="sl-SI" dirty="0">
                <a:latin typeface="Century Gothic" panose="020B0502020202020204" pitchFamily="34" charset="0"/>
              </a:rPr>
              <a:t>Mira Voglar</a:t>
            </a:r>
          </a:p>
        </p:txBody>
      </p:sp>
      <p:sp>
        <p:nvSpPr>
          <p:cNvPr id="5" name="Puščica: črtice desno 4">
            <a:extLst>
              <a:ext uri="{FF2B5EF4-FFF2-40B4-BE49-F238E27FC236}">
                <a16:creationId xmlns:a16="http://schemas.microsoft.com/office/drawing/2014/main" id="{4C8FB26A-5273-4862-8D3B-A8C8C8A249D2}"/>
              </a:ext>
            </a:extLst>
          </p:cNvPr>
          <p:cNvSpPr/>
          <p:nvPr/>
        </p:nvSpPr>
        <p:spPr>
          <a:xfrm>
            <a:off x="4421080" y="1065320"/>
            <a:ext cx="2583402" cy="9676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Crni kos u gradu živi duže, a u divljini zdravije">
            <a:extLst>
              <a:ext uri="{FF2B5EF4-FFF2-40B4-BE49-F238E27FC236}">
                <a16:creationId xmlns:a16="http://schemas.microsoft.com/office/drawing/2014/main" id="{29E9B83E-C696-468E-9362-77A4F8515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43" y="269706"/>
            <a:ext cx="4374858" cy="28108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os">
            <a:hlinkClick r:id="" action="ppaction://media"/>
            <a:extLst>
              <a:ext uri="{FF2B5EF4-FFF2-40B4-BE49-F238E27FC236}">
                <a16:creationId xmlns:a16="http://schemas.microsoft.com/office/drawing/2014/main" id="{4CA5D960-8D89-487F-BED1-9C41F6109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1332" y="3080552"/>
            <a:ext cx="2251075" cy="2251075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5A8696B-7391-4A73-9322-677F86DD4B93}"/>
              </a:ext>
            </a:extLst>
          </p:cNvPr>
          <p:cNvSpPr txBox="1"/>
          <p:nvPr/>
        </p:nvSpPr>
        <p:spPr>
          <a:xfrm>
            <a:off x="3602407" y="3782271"/>
            <a:ext cx="437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KOS ŽVRGOLI</a:t>
            </a:r>
            <a:r>
              <a:rPr lang="sl-SI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D9EBFA3-D0A8-4462-B927-53812EE88618}"/>
              </a:ext>
            </a:extLst>
          </p:cNvPr>
          <p:cNvSpPr txBox="1"/>
          <p:nvPr/>
        </p:nvSpPr>
        <p:spPr>
          <a:xfrm>
            <a:off x="1778401" y="5331627"/>
            <a:ext cx="9672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latin typeface="Century Gothic" panose="020B0502020202020204" pitchFamily="34" charset="0"/>
              </a:rPr>
              <a:t>ALI POZNAŠ KAKŠNO PESEM, V KATERI NASTOPA KOS</a:t>
            </a:r>
            <a:r>
              <a:rPr lang="sl-SI" sz="6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?</a:t>
            </a:r>
            <a:r>
              <a:rPr lang="sl-SI" sz="4400" b="1" dirty="0">
                <a:latin typeface="Century Gothic" panose="020B0502020202020204" pitchFamily="34" charset="0"/>
              </a:rPr>
              <a:t> </a:t>
            </a:r>
            <a:endParaRPr lang="sl-SI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leši, pleši črni kos - CD: : 3831022470338 : Knjiga | Emka.si">
            <a:extLst>
              <a:ext uri="{FF2B5EF4-FFF2-40B4-BE49-F238E27FC236}">
                <a16:creationId xmlns:a16="http://schemas.microsoft.com/office/drawing/2014/main" id="{699EB4C5-B209-4C47-B22C-A110B252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AF1D0"/>
              </a:clrFrom>
              <a:clrTo>
                <a:srgbClr val="EAF1D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0"/>
            <a:ext cx="4227512" cy="42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1DA1E6C-E610-4D5A-BC25-FA919785DE1E}"/>
              </a:ext>
            </a:extLst>
          </p:cNvPr>
          <p:cNvSpPr txBox="1"/>
          <p:nvPr/>
        </p:nvSpPr>
        <p:spPr>
          <a:xfrm>
            <a:off x="1192212" y="419100"/>
            <a:ext cx="5156200" cy="600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latin typeface="Century Gothic" panose="020B0502020202020204" pitchFamily="34" charset="0"/>
              </a:rPr>
              <a:t>PLEŠI, PLEŠI, ČRNI KOS </a:t>
            </a:r>
          </a:p>
          <a:p>
            <a:pPr algn="r"/>
            <a:r>
              <a:rPr lang="sl-SI" sz="2000" b="1" dirty="0">
                <a:latin typeface="Century Gothic" panose="020B0502020202020204" pitchFamily="34" charset="0"/>
              </a:rPr>
              <a:t>slovenska ljudska</a:t>
            </a:r>
          </a:p>
          <a:p>
            <a:pPr algn="r"/>
            <a:endParaRPr lang="sl-SI" dirty="0"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l-SI" dirty="0">
                <a:latin typeface="Century Gothic" panose="020B0502020202020204" pitchFamily="34" charset="0"/>
              </a:rPr>
              <a:t>PLEŠI, PLEŠI, ČRNI KOS, </a:t>
            </a:r>
          </a:p>
          <a:p>
            <a:pPr>
              <a:lnSpc>
                <a:spcPct val="200000"/>
              </a:lnSpc>
            </a:pPr>
            <a:r>
              <a:rPr lang="sl-SI" dirty="0">
                <a:latin typeface="Century Gothic" panose="020B0502020202020204" pitchFamily="34" charset="0"/>
              </a:rPr>
              <a:t>KAK‘ BOM PLESAL, KER SEM BOS. </a:t>
            </a:r>
          </a:p>
          <a:p>
            <a:pPr>
              <a:lnSpc>
                <a:spcPct val="200000"/>
              </a:lnSpc>
            </a:pPr>
            <a:r>
              <a:rPr lang="sl-SI" dirty="0">
                <a:latin typeface="Century Gothic" panose="020B0502020202020204" pitchFamily="34" charset="0"/>
              </a:rPr>
              <a:t>KUPIL SI PA ČEVLJE BOM, </a:t>
            </a:r>
          </a:p>
          <a:p>
            <a:pPr>
              <a:lnSpc>
                <a:spcPct val="200000"/>
              </a:lnSpc>
            </a:pPr>
            <a:r>
              <a:rPr lang="sl-SI" dirty="0">
                <a:latin typeface="Century Gothic" panose="020B0502020202020204" pitchFamily="34" charset="0"/>
              </a:rPr>
              <a:t>POLKE TRI ZAPLESAL BOM.</a:t>
            </a:r>
          </a:p>
          <a:p>
            <a:pPr>
              <a:lnSpc>
                <a:spcPct val="200000"/>
              </a:lnSpc>
            </a:pPr>
            <a:endParaRPr lang="sl-SI" dirty="0"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sl-SI" dirty="0">
                <a:latin typeface="Century Gothic" panose="020B0502020202020204" pitchFamily="34" charset="0"/>
              </a:rPr>
              <a:t>PLESAL BOM S SINIČICO, </a:t>
            </a:r>
          </a:p>
          <a:p>
            <a:pPr>
              <a:lnSpc>
                <a:spcPct val="200000"/>
              </a:lnSpc>
            </a:pPr>
            <a:r>
              <a:rPr lang="sl-SI" dirty="0">
                <a:latin typeface="Century Gothic" panose="020B0502020202020204" pitchFamily="34" charset="0"/>
              </a:rPr>
              <a:t>LEPO MLADO PTIČICO, </a:t>
            </a:r>
          </a:p>
          <a:p>
            <a:pPr>
              <a:lnSpc>
                <a:spcPct val="200000"/>
              </a:lnSpc>
            </a:pPr>
            <a:r>
              <a:rPr lang="sl-SI" dirty="0">
                <a:latin typeface="Century Gothic" panose="020B0502020202020204" pitchFamily="34" charset="0"/>
              </a:rPr>
              <a:t>S PETO TOLKEL BOM OB TLA, </a:t>
            </a:r>
          </a:p>
          <a:p>
            <a:pPr>
              <a:lnSpc>
                <a:spcPct val="200000"/>
              </a:lnSpc>
            </a:pPr>
            <a:r>
              <a:rPr lang="sl-SI" dirty="0">
                <a:latin typeface="Century Gothic" panose="020B0502020202020204" pitchFamily="34" charset="0"/>
              </a:rPr>
              <a:t>TRESLA SE BO ZEMLJA VSA. </a:t>
            </a:r>
          </a:p>
        </p:txBody>
      </p:sp>
      <p:pic>
        <p:nvPicPr>
          <p:cNvPr id="5" name="PLESI PLESI CRNI KOS_01">
            <a:hlinkClick r:id="" action="ppaction://media"/>
            <a:extLst>
              <a:ext uri="{FF2B5EF4-FFF2-40B4-BE49-F238E27FC236}">
                <a16:creationId xmlns:a16="http://schemas.microsoft.com/office/drawing/2014/main" id="{65AABBFD-D4C9-45F9-A247-F1636421F0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14912" y="3471666"/>
            <a:ext cx="2162175" cy="2162175"/>
          </a:xfrm>
          <a:prstGeom prst="rect">
            <a:avLst/>
          </a:prstGeom>
          <a:noFill/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B0A8F7B-41AD-4374-B66E-CB80FC2A0FB7}"/>
              </a:ext>
            </a:extLst>
          </p:cNvPr>
          <p:cNvSpPr txBox="1"/>
          <p:nvPr/>
        </p:nvSpPr>
        <p:spPr>
          <a:xfrm>
            <a:off x="6718300" y="5291161"/>
            <a:ext cx="520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00B050"/>
                </a:solidFill>
                <a:latin typeface="Century Gothic" panose="020B0502020202020204" pitchFamily="34" charset="0"/>
              </a:rPr>
              <a:t>PESEM PREBERI, KLIKNI NA ZVOČNIK IN PESEM ŠE POSLUŠAJ. </a:t>
            </a:r>
          </a:p>
          <a:p>
            <a:endParaRPr lang="sl-SI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sl-SI" b="1" dirty="0">
                <a:solidFill>
                  <a:srgbClr val="00B050"/>
                </a:solidFill>
                <a:latin typeface="Century Gothic" panose="020B0502020202020204" pitchFamily="34" charset="0"/>
              </a:rPr>
              <a:t>ZAPOJ SKUPAJ S STARŠI, BRATCI ALI SESTRICAMI </a:t>
            </a:r>
            <a:r>
              <a:rPr lang="sl-SI" b="1" dirty="0">
                <a:solidFill>
                  <a:srgbClr val="00B05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 </a:t>
            </a:r>
            <a:endParaRPr lang="sl-SI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5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vezda: 12 krakov 3">
            <a:extLst>
              <a:ext uri="{FF2B5EF4-FFF2-40B4-BE49-F238E27FC236}">
                <a16:creationId xmlns:a16="http://schemas.microsoft.com/office/drawing/2014/main" id="{16AE0B4C-9866-4914-B722-CCA64E6C2D9A}"/>
              </a:ext>
            </a:extLst>
          </p:cNvPr>
          <p:cNvSpPr/>
          <p:nvPr/>
        </p:nvSpPr>
        <p:spPr>
          <a:xfrm>
            <a:off x="5973499" y="227588"/>
            <a:ext cx="3390900" cy="30988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7788E9A-22F8-4832-BD20-BAEE6F23D7FA}"/>
              </a:ext>
            </a:extLst>
          </p:cNvPr>
          <p:cNvSpPr txBox="1"/>
          <p:nvPr/>
        </p:nvSpPr>
        <p:spPr>
          <a:xfrm>
            <a:off x="6622469" y="1361489"/>
            <a:ext cx="209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latin typeface="Century Gothic" panose="020B0502020202020204" pitchFamily="34" charset="0"/>
              </a:rPr>
              <a:t>2. URA</a:t>
            </a:r>
          </a:p>
        </p:txBody>
      </p:sp>
      <p:pic>
        <p:nvPicPr>
          <p:cNvPr id="7170" name="Picture 2" descr="Flavta kljunasta Yamaha sopran YRS-23 – NOVAlastra | Glasbeni butik">
            <a:extLst>
              <a:ext uri="{FF2B5EF4-FFF2-40B4-BE49-F238E27FC236}">
                <a16:creationId xmlns:a16="http://schemas.microsoft.com/office/drawing/2014/main" id="{45422352-9445-4A67-B5B2-232025748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6" r="41374"/>
          <a:stretch/>
        </p:blipFill>
        <p:spPr bwMode="auto">
          <a:xfrm rot="3296122">
            <a:off x="3950723" y="1882226"/>
            <a:ext cx="1078571" cy="562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4DC30B-F85D-4D97-AF94-FAD5F856564F}"/>
              </a:ext>
            </a:extLst>
          </p:cNvPr>
          <p:cNvSpPr txBox="1"/>
          <p:nvPr/>
        </p:nvSpPr>
        <p:spPr>
          <a:xfrm>
            <a:off x="1092200" y="622825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Century Gothic" panose="020B0502020202020204" pitchFamily="34" charset="0"/>
              </a:rPr>
              <a:t>ČE BI BILI V ŠOLI, VAM BI ZAIGRALA NA INŠTRUMENT, KI GA IMAM SKORAJ VEDNO S SEBOJ. </a:t>
            </a:r>
          </a:p>
          <a:p>
            <a:endParaRPr lang="sl-SI" sz="2400" dirty="0">
              <a:latin typeface="Century Gothic" panose="020B0502020202020204" pitchFamily="34" charset="0"/>
            </a:endParaRPr>
          </a:p>
          <a:p>
            <a:r>
              <a:rPr lang="sl-SI" sz="2400" dirty="0">
                <a:latin typeface="Century Gothic" panose="020B0502020202020204" pitchFamily="34" charset="0"/>
              </a:rPr>
              <a:t>TO JE </a:t>
            </a:r>
            <a:r>
              <a:rPr lang="sl-SI" sz="3200" b="1" dirty="0">
                <a:latin typeface="Century Gothic" panose="020B0502020202020204" pitchFamily="34" charset="0"/>
              </a:rPr>
              <a:t>KLJUNASTA FLAVTA. </a:t>
            </a:r>
            <a:endParaRPr lang="sl-SI" sz="2400" b="1" dirty="0">
              <a:latin typeface="Century Gothic" panose="020B0502020202020204" pitchFamily="34" charset="0"/>
            </a:endParaRPr>
          </a:p>
        </p:txBody>
      </p:sp>
      <p:sp>
        <p:nvSpPr>
          <p:cNvPr id="14" name="Puščica: črtice desno 13">
            <a:extLst>
              <a:ext uri="{FF2B5EF4-FFF2-40B4-BE49-F238E27FC236}">
                <a16:creationId xmlns:a16="http://schemas.microsoft.com/office/drawing/2014/main" id="{7C42D5F2-9ECF-40D0-B840-B5EBA7DF81D3}"/>
              </a:ext>
            </a:extLst>
          </p:cNvPr>
          <p:cNvSpPr/>
          <p:nvPr/>
        </p:nvSpPr>
        <p:spPr>
          <a:xfrm rot="4945003">
            <a:off x="1613763" y="3384799"/>
            <a:ext cx="2427677" cy="1159751"/>
          </a:xfrm>
          <a:prstGeom prst="stripedRightArrow">
            <a:avLst>
              <a:gd name="adj1" fmla="val 4442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D21E8AB6-C1D6-4264-8BF7-EBBED0EFBCA8}"/>
              </a:ext>
            </a:extLst>
          </p:cNvPr>
          <p:cNvSpPr txBox="1"/>
          <p:nvPr/>
        </p:nvSpPr>
        <p:spPr>
          <a:xfrm>
            <a:off x="6217552" y="3874816"/>
            <a:ext cx="5339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KAKO PA NA TO REČ IGRAM? SE ŠE SPOMNIŠ?</a:t>
            </a:r>
            <a:br>
              <a:rPr lang="sl-SI" dirty="0">
                <a:latin typeface="Century Gothic" panose="020B0502020202020204" pitchFamily="34" charset="0"/>
              </a:rPr>
            </a:br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NANJO ZAGOTOVO TOLČEM!  -- NEEEEEEEEEEEEE!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NANJO GODEM?  NEEEEEEEE!</a:t>
            </a:r>
          </a:p>
          <a:p>
            <a:endParaRPr lang="sl-SI" sz="2400" dirty="0">
              <a:latin typeface="Century Gothic" panose="020B0502020202020204" pitchFamily="34" charset="0"/>
            </a:endParaRPr>
          </a:p>
          <a:p>
            <a:r>
              <a:rPr lang="sl-SI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AAA, </a:t>
            </a:r>
            <a:r>
              <a:rPr lang="sl-SI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VANJO PIHAM</a:t>
            </a:r>
            <a:r>
              <a:rPr lang="sl-SI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, ZATO SODI TA INŠTRUMENT MED </a:t>
            </a:r>
            <a:r>
              <a:rPr lang="sl-SI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PIHALA.</a:t>
            </a:r>
            <a:endParaRPr lang="sl-SI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4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k 3">
            <a:extLst>
              <a:ext uri="{FF2B5EF4-FFF2-40B4-BE49-F238E27FC236}">
                <a16:creationId xmlns:a16="http://schemas.microsoft.com/office/drawing/2014/main" id="{25C2E11A-7FBB-48A3-9864-05C1904FF05C}"/>
              </a:ext>
            </a:extLst>
          </p:cNvPr>
          <p:cNvSpPr/>
          <p:nvPr/>
        </p:nvSpPr>
        <p:spPr>
          <a:xfrm>
            <a:off x="3981450" y="2599267"/>
            <a:ext cx="3647017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761E47E-FCD9-4A9F-80E5-FCB67C632746}"/>
              </a:ext>
            </a:extLst>
          </p:cNvPr>
          <p:cNvSpPr txBox="1"/>
          <p:nvPr/>
        </p:nvSpPr>
        <p:spPr>
          <a:xfrm>
            <a:off x="4559300" y="2861732"/>
            <a:ext cx="270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latin typeface="Century Gothic" panose="020B0502020202020204" pitchFamily="34" charset="0"/>
              </a:rPr>
              <a:t>PIHALA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5102F85-6082-488F-BCC1-068D02216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6" y="271875"/>
            <a:ext cx="2248039" cy="2723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30DE7B1-4AE4-48FF-97F0-81B7B1170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516" y="359653"/>
            <a:ext cx="1929254" cy="3077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C64F15C-508B-499D-A5BE-0B3847CB2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658" y="271875"/>
            <a:ext cx="1452034" cy="219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B9CAC8C-2BC7-4707-90E8-0754CE83B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541" y="4192635"/>
            <a:ext cx="2012759" cy="2305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72FF6C0-FF84-45FD-AA58-A70E2E8D7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17" y="3687589"/>
            <a:ext cx="2170018" cy="2810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6B8E759-6E7F-4C31-9A0E-8308357FD6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95596">
            <a:off x="4530872" y="4451542"/>
            <a:ext cx="1450112" cy="2397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60C9A6F0-CC95-4E6A-B050-247C9866F966}"/>
              </a:ext>
            </a:extLst>
          </p:cNvPr>
          <p:cNvSpPr txBox="1"/>
          <p:nvPr/>
        </p:nvSpPr>
        <p:spPr>
          <a:xfrm>
            <a:off x="1371600" y="359653"/>
            <a:ext cx="224803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Century Gothic" panose="020B0502020202020204" pitchFamily="34" charset="0"/>
              </a:rPr>
              <a:t>PREČNA FLAVTA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DF1F783F-ABFA-4182-8757-7137AC8E54D2}"/>
              </a:ext>
            </a:extLst>
          </p:cNvPr>
          <p:cNvSpPr txBox="1"/>
          <p:nvPr/>
        </p:nvSpPr>
        <p:spPr>
          <a:xfrm>
            <a:off x="5188177" y="1908607"/>
            <a:ext cx="1385133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Century Gothic" panose="020B0502020202020204" pitchFamily="34" charset="0"/>
              </a:rPr>
              <a:t>TRSTENKE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0FE90A8E-DD02-4F25-BB36-7D5BF7DCA9AF}"/>
              </a:ext>
            </a:extLst>
          </p:cNvPr>
          <p:cNvSpPr txBox="1"/>
          <p:nvPr/>
        </p:nvSpPr>
        <p:spPr>
          <a:xfrm>
            <a:off x="9394920" y="1169900"/>
            <a:ext cx="1603280" cy="4049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Century Gothic" panose="020B0502020202020204" pitchFamily="34" charset="0"/>
              </a:rPr>
              <a:t>SAKSOFON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80FBE0E6-5CA9-4479-AF04-44827616E668}"/>
              </a:ext>
            </a:extLst>
          </p:cNvPr>
          <p:cNvSpPr txBox="1"/>
          <p:nvPr/>
        </p:nvSpPr>
        <p:spPr>
          <a:xfrm>
            <a:off x="4948603" y="4892913"/>
            <a:ext cx="134017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Century Gothic" panose="020B0502020202020204" pitchFamily="34" charset="0"/>
              </a:rPr>
              <a:t>KLARINET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AFC0CF5D-2843-44D4-BE50-DED4231CFE64}"/>
              </a:ext>
            </a:extLst>
          </p:cNvPr>
          <p:cNvSpPr txBox="1"/>
          <p:nvPr/>
        </p:nvSpPr>
        <p:spPr>
          <a:xfrm>
            <a:off x="1225116" y="3866487"/>
            <a:ext cx="1124019" cy="40917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Century Gothic" panose="020B0502020202020204" pitchFamily="34" charset="0"/>
              </a:rPr>
              <a:t>FAGOT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49956BB-FEE9-416F-9D46-891AFA98222A}"/>
              </a:ext>
            </a:extLst>
          </p:cNvPr>
          <p:cNvSpPr txBox="1"/>
          <p:nvPr/>
        </p:nvSpPr>
        <p:spPr>
          <a:xfrm>
            <a:off x="9394920" y="4415367"/>
            <a:ext cx="25019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Century Gothic" panose="020B0502020202020204" pitchFamily="34" charset="0"/>
              </a:rPr>
              <a:t>KLJUNASTA FLAVTA</a:t>
            </a:r>
          </a:p>
        </p:txBody>
      </p:sp>
    </p:spTree>
    <p:extLst>
      <p:ext uri="{BB962C8B-B14F-4D97-AF65-F5344CB8AC3E}">
        <p14:creationId xmlns:p14="http://schemas.microsoft.com/office/powerpoint/2010/main" val="304199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ur Leaf Clip Art - 4 Leaf Clovers Clipart, HD Png Download - kindpng">
            <a:extLst>
              <a:ext uri="{FF2B5EF4-FFF2-40B4-BE49-F238E27FC236}">
                <a16:creationId xmlns:a16="http://schemas.microsoft.com/office/drawing/2014/main" id="{9976E45F-A907-4784-8ED1-D8200A2E1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95" b="4733"/>
          <a:stretch/>
        </p:blipFill>
        <p:spPr bwMode="auto">
          <a:xfrm rot="4992370" flipH="1">
            <a:off x="9101044" y="3692756"/>
            <a:ext cx="2370443" cy="35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7101013-EBE5-4FE7-B167-D5B14770BB2C}"/>
              </a:ext>
            </a:extLst>
          </p:cNvPr>
          <p:cNvSpPr txBox="1"/>
          <p:nvPr/>
        </p:nvSpPr>
        <p:spPr>
          <a:xfrm>
            <a:off x="1651000" y="774700"/>
            <a:ext cx="87757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Century Gothic" panose="020B0502020202020204" pitchFamily="34" charset="0"/>
              </a:rPr>
              <a:t>KO BOMO SPET SKUPAJ, VAM POKAŽEM ŠE, KAKO RAZLIČNA PIHALA ZVENIJO.</a:t>
            </a:r>
          </a:p>
          <a:p>
            <a:endParaRPr lang="sl-SI" sz="2400" dirty="0">
              <a:latin typeface="Century Gothic" panose="020B0502020202020204" pitchFamily="34" charset="0"/>
            </a:endParaRPr>
          </a:p>
          <a:p>
            <a:endParaRPr lang="sl-SI" sz="2400" dirty="0">
              <a:latin typeface="Century Gothic" panose="020B0502020202020204" pitchFamily="34" charset="0"/>
            </a:endParaRPr>
          </a:p>
          <a:p>
            <a:r>
              <a:rPr lang="sl-SI" sz="2400" dirty="0">
                <a:latin typeface="Century Gothic" panose="020B0502020202020204" pitchFamily="34" charset="0"/>
              </a:rPr>
              <a:t>DRAGI MOJI UČENCI. OSTANITE </a:t>
            </a:r>
            <a:r>
              <a:rPr lang="sl-SI" sz="3200" b="1" dirty="0">
                <a:latin typeface="Century Gothic" panose="020B0502020202020204" pitchFamily="34" charset="0"/>
              </a:rPr>
              <a:t>ZDRAVI</a:t>
            </a:r>
            <a:r>
              <a:rPr lang="sl-SI" sz="2400" dirty="0">
                <a:latin typeface="Century Gothic" panose="020B0502020202020204" pitchFamily="34" charset="0"/>
              </a:rPr>
              <a:t> IN NASMEJANI!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CCB1354-56D0-4AD4-82F6-9A597DADA24E}"/>
              </a:ext>
            </a:extLst>
          </p:cNvPr>
          <p:cNvSpPr txBox="1"/>
          <p:nvPr/>
        </p:nvSpPr>
        <p:spPr>
          <a:xfrm>
            <a:off x="4038600" y="5001703"/>
            <a:ext cx="6318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latin typeface="Century Gothic" panose="020B0502020202020204" pitchFamily="34" charset="0"/>
              </a:rPr>
              <a:t>SREČNO!</a:t>
            </a:r>
            <a:r>
              <a:rPr lang="sl-SI" dirty="0">
                <a:latin typeface="Century Gothic" panose="020B0502020202020204" pitchFamily="34" charset="0"/>
              </a:rPr>
              <a:t> Učiteljica glasbe, Ana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Če česa ne razumeš mi lahko tvoji starši pišejo na:  ana.banovec@os-loka-crnomelj.si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5609032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Rumen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 </Template>
  <TotalTime>148</TotalTime>
  <Words>370</Words>
  <Application>Microsoft Office PowerPoint</Application>
  <PresentationFormat>Širokozaslonsko</PresentationFormat>
  <Paragraphs>83</Paragraphs>
  <Slides>9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Chiller</vt:lpstr>
      <vt:lpstr>Gill Sans MT</vt:lpstr>
      <vt:lpstr>Impact</vt:lpstr>
      <vt:lpstr>Wingdings</vt:lpstr>
      <vt:lpstr>Značka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Matej&amp;Ana</dc:creator>
  <cp:lastModifiedBy>Matej&amp;Ana</cp:lastModifiedBy>
  <cp:revision>15</cp:revision>
  <dcterms:created xsi:type="dcterms:W3CDTF">2020-03-30T11:06:30Z</dcterms:created>
  <dcterms:modified xsi:type="dcterms:W3CDTF">2020-03-30T13:34:52Z</dcterms:modified>
</cp:coreProperties>
</file>