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257" r:id="rId2"/>
    <p:sldId id="276" r:id="rId3"/>
    <p:sldId id="280" r:id="rId4"/>
    <p:sldId id="281" r:id="rId5"/>
    <p:sldId id="258" r:id="rId6"/>
    <p:sldId id="296" r:id="rId7"/>
    <p:sldId id="282" r:id="rId8"/>
    <p:sldId id="259" r:id="rId9"/>
    <p:sldId id="323" r:id="rId10"/>
    <p:sldId id="260" r:id="rId11"/>
    <p:sldId id="261" r:id="rId12"/>
    <p:sldId id="262" r:id="rId13"/>
    <p:sldId id="275" r:id="rId14"/>
    <p:sldId id="263" r:id="rId15"/>
    <p:sldId id="283" r:id="rId16"/>
    <p:sldId id="264" r:id="rId17"/>
    <p:sldId id="265" r:id="rId18"/>
    <p:sldId id="284" r:id="rId19"/>
    <p:sldId id="266" r:id="rId20"/>
    <p:sldId id="286" r:id="rId21"/>
    <p:sldId id="267" r:id="rId22"/>
    <p:sldId id="297" r:id="rId23"/>
    <p:sldId id="268" r:id="rId24"/>
    <p:sldId id="298" r:id="rId25"/>
    <p:sldId id="269" r:id="rId26"/>
    <p:sldId id="287" r:id="rId27"/>
    <p:sldId id="324" r:id="rId28"/>
    <p:sldId id="270" r:id="rId29"/>
    <p:sldId id="288" r:id="rId30"/>
    <p:sldId id="289" r:id="rId31"/>
    <p:sldId id="292" r:id="rId32"/>
    <p:sldId id="290" r:id="rId33"/>
    <p:sldId id="299" r:id="rId34"/>
    <p:sldId id="294" r:id="rId35"/>
    <p:sldId id="295" r:id="rId36"/>
    <p:sldId id="325" r:id="rId37"/>
    <p:sldId id="300" r:id="rId38"/>
    <p:sldId id="305" r:id="rId39"/>
    <p:sldId id="303" r:id="rId40"/>
    <p:sldId id="272" r:id="rId41"/>
    <p:sldId id="302" r:id="rId42"/>
    <p:sldId id="274" r:id="rId43"/>
    <p:sldId id="304" r:id="rId44"/>
    <p:sldId id="271" r:id="rId45"/>
    <p:sldId id="291" r:id="rId46"/>
    <p:sldId id="326" r:id="rId47"/>
    <p:sldId id="307" r:id="rId48"/>
    <p:sldId id="306" r:id="rId49"/>
    <p:sldId id="309" r:id="rId50"/>
    <p:sldId id="322" r:id="rId51"/>
    <p:sldId id="311" r:id="rId52"/>
    <p:sldId id="312" r:id="rId53"/>
    <p:sldId id="313" r:id="rId54"/>
    <p:sldId id="314" r:id="rId55"/>
    <p:sldId id="315" r:id="rId56"/>
    <p:sldId id="277" r:id="rId57"/>
    <p:sldId id="316" r:id="rId58"/>
    <p:sldId id="317" r:id="rId59"/>
    <p:sldId id="318" r:id="rId60"/>
    <p:sldId id="319" r:id="rId61"/>
    <p:sldId id="320" r:id="rId62"/>
    <p:sldId id="321" r:id="rId6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emf"/><Relationship Id="rId4" Type="http://schemas.openxmlformats.org/officeDocument/2006/relationships/image" Target="../media/image4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56.wmf"/><Relationship Id="rId7" Type="http://schemas.openxmlformats.org/officeDocument/2006/relationships/image" Target="../media/image62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61.wmf"/><Relationship Id="rId5" Type="http://schemas.openxmlformats.org/officeDocument/2006/relationships/image" Target="../media/image60.emf"/><Relationship Id="rId4" Type="http://schemas.openxmlformats.org/officeDocument/2006/relationships/image" Target="../media/image5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C07E3-51DD-4010-90C9-A97E55202829}" type="datetimeFigureOut">
              <a:rPr lang="sl-SI" smtClean="0"/>
              <a:t>18. 09. 2019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91D77-8571-4412-876F-FB3B02C094D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8626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https://upload.wikimedia.org/wikipedia/commons/8/8f/Electron_shell_092_uranium.png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423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http://philschatz.com/chemistry-book/resources/CNX_Chem_11_02_electrolyt.jpg</a:t>
            </a:r>
          </a:p>
          <a:p>
            <a:r>
              <a:rPr lang="sl-SI" dirty="0" smtClean="0"/>
              <a:t>http://snsvo1.seekandsource.com/standardwire/homeimages/metal%20wire.jpg</a:t>
            </a:r>
          </a:p>
          <a:p>
            <a:r>
              <a:rPr lang="sl-SI" dirty="0" smtClean="0"/>
              <a:t>https://upload.wikimedia.org/wikipedia/en/7/76/Green_wood_visual_comparison.jpg</a:t>
            </a:r>
          </a:p>
          <a:p>
            <a:r>
              <a:rPr lang="sl-SI" dirty="0" smtClean="0"/>
              <a:t>http://www.hilgenberg-gmbh.de/fileadmin/_migrated/pics/Glasstaebe_Faeden-aus-Borosilicatglas-3.jpg</a:t>
            </a:r>
          </a:p>
          <a:p>
            <a:r>
              <a:rPr lang="sl-SI" dirty="0" smtClean="0"/>
              <a:t>http://evaq8.co.uk/images/P/40cm%20HD%20rubber%20glove%20black%2078173_F_BIG%20(1).jpg</a:t>
            </a:r>
          </a:p>
          <a:p>
            <a:endParaRPr lang="sl-SI" dirty="0" smtClean="0"/>
          </a:p>
          <a:p>
            <a:endParaRPr lang="en-GB" dirty="0" smtClean="0"/>
          </a:p>
          <a:p>
            <a:r>
              <a:rPr lang="sl-SI" dirty="0" smtClean="0"/>
              <a:t>https://www.thoughtco.com/table-of-electrical-resistivity-conductivity-608499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1977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7654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http://emt-iiith.vlabs.ac.in/images/materialspace/1.jpg</a:t>
            </a:r>
          </a:p>
          <a:p>
            <a:r>
              <a:rPr lang="sl-SI" dirty="0" smtClean="0"/>
              <a:t>http://labman.phys.utk.edu/phys136/modules/m5/images/conductor.gif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3903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F44ED8A-DAAF-478C-8A69-896DE0C605CC}" type="slidenum">
              <a:rPr lang="sl-SI" altLang="sl-SI" sz="1200"/>
              <a:pPr/>
              <a:t>45</a:t>
            </a:fld>
            <a:endParaRPr lang="sl-SI" altLang="sl-SI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88615" tIns="44307" rIns="88615" bIns="44307"/>
          <a:lstStyle/>
          <a:p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715116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https://upload.wikimedia.org/wikipedia/commons/8/8f/Electron_shell_092_uranium.png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49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3706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https://cdn.sparkfun.com/assets/1/9/6/3/0/51968eb0ce395f352c000000.jpg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51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6158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https://upload.wikimedia.org/wikipedia/commons/7/7e/Electric_double-layer_capacitor_(Activated_carbon_electrode_-_Tube_type).PNG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52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784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https://upload.wikimedia.org/wikipedia/commons/8/8f/Electron_shell_092_uranium.png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55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4669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A4F0CD-DF98-433C-8004-A32C1E9E046E}" type="slidenum">
              <a:rPr lang="sl-SI">
                <a:solidFill>
                  <a:prstClr val="black"/>
                </a:solidFill>
              </a:rPr>
              <a:pPr/>
              <a:t>21</a:t>
            </a:fld>
            <a:endParaRPr lang="sl-SI">
              <a:solidFill>
                <a:prstClr val="black"/>
              </a:solidFill>
            </a:endParaRPr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88615" tIns="44307" rIns="88615" bIns="44307"/>
          <a:lstStyle/>
          <a:p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https://upload.wikimedia.org/wikipedia/commons/8/8f/Electron_shell_092_uranium.png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0054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https://upload.wikimedia.org/wikipedia/commons/8/8f/Electron_shell_092_uranium.png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866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http://www.benacity.com/forum/imgcache/14189.imgcache.jpg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9144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DLF: 122/1,2,3,4,5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154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F1AD9A-4049-4BB1-B270-18C41AE64E0F}" type="slidenum">
              <a:rPr lang="sl-SI" altLang="sl-SI" sz="1200"/>
              <a:pPr/>
              <a:t>32</a:t>
            </a:fld>
            <a:endParaRPr lang="sl-SI" altLang="sl-SI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88615" tIns="44307" rIns="88615" bIns="44307"/>
          <a:lstStyle/>
          <a:p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853201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http://genealogyreligion.net/wp-content/uploads/2013/11/Electrical-Force-Field.gif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6262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http://www.technologyuk.net/physics/electrical-principles/images/electrostatics03.gif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4234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70844-FAFC-4A1C-857F-62C7FCDCF250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EA1C11-AA12-4F01-AA74-1C139FD5BFA5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15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E1CF3-A1E3-47AB-8810-90B466AA82C3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27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A404D-B8EB-4FD6-8585-4B0806D71658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8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50907-D31A-440C-B84B-9F430455EC69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89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50935-5734-4E5E-BAA9-FBF59396B73A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64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8D7C7-4A09-4071-BFBA-AE724D1A338C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82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BC535-232E-4D5B-BA63-050858BFF50C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7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7C61F-C060-4EF9-A3BA-F39DD335D1AF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1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7930D-C723-4CBE-BB6C-8AE70DA5BCF5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7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D2350-2D1D-4823-B1E4-138F07CCB009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01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BA43B3A-5D3C-428F-A223-4D0F2FEE4464}" type="slidenum">
              <a:rPr lang="sl-SI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1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2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43.emf"/><Relationship Id="rId5" Type="http://schemas.openxmlformats.org/officeDocument/2006/relationships/image" Target="../media/image40.e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42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lisisland.com/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60.emf"/><Relationship Id="rId18" Type="http://schemas.openxmlformats.org/officeDocument/2006/relationships/oleObject" Target="../embeddings/oleObject33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5.wmf"/><Relationship Id="rId12" Type="http://schemas.openxmlformats.org/officeDocument/2006/relationships/oleObject" Target="../embeddings/oleObject30.bin"/><Relationship Id="rId17" Type="http://schemas.openxmlformats.org/officeDocument/2006/relationships/image" Target="../media/image6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.bin"/><Relationship Id="rId20" Type="http://schemas.openxmlformats.org/officeDocument/2006/relationships/image" Target="../media/image63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59.png"/><Relationship Id="rId5" Type="http://schemas.openxmlformats.org/officeDocument/2006/relationships/image" Target="../media/image54.wmf"/><Relationship Id="rId15" Type="http://schemas.openxmlformats.org/officeDocument/2006/relationships/image" Target="../media/image61.wmf"/><Relationship Id="rId10" Type="http://schemas.openxmlformats.org/officeDocument/2006/relationships/oleObject" Target="../embeddings/oleObject29.bin"/><Relationship Id="rId19" Type="http://schemas.openxmlformats.org/officeDocument/2006/relationships/oleObject" Target="../embeddings/oleObject34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56.wmf"/><Relationship Id="rId14" Type="http://schemas.openxmlformats.org/officeDocument/2006/relationships/oleObject" Target="../embeddings/oleObject3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2.png"/><Relationship Id="rId4" Type="http://schemas.openxmlformats.org/officeDocument/2006/relationships/image" Target="../media/image7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36.bin"/><Relationship Id="rId4" Type="http://schemas.openxmlformats.org/officeDocument/2006/relationships/image" Target="../media/image75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jw5gbkRTaY&amp;feature=youtu.b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gif"/><Relationship Id="rId4" Type="http://schemas.openxmlformats.org/officeDocument/2006/relationships/image" Target="../media/image78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8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0.png"/><Relationship Id="rId5" Type="http://schemas.openxmlformats.org/officeDocument/2006/relationships/image" Target="../media/image310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0.png"/><Relationship Id="rId5" Type="http://schemas.openxmlformats.org/officeDocument/2006/relationships/image" Target="../media/image470.png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8.w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23.jpeg"/><Relationship Id="rId21" Type="http://schemas.openxmlformats.org/officeDocument/2006/relationships/image" Target="../media/image21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oleObject" Target="../embeddings/oleObject8.bin"/><Relationship Id="rId23" Type="http://schemas.openxmlformats.org/officeDocument/2006/relationships/image" Target="../media/image22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20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2.bin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gif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429000"/>
            <a:ext cx="3214688" cy="3214688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908720"/>
            <a:ext cx="6858000" cy="2209800"/>
          </a:xfrm>
        </p:spPr>
        <p:txBody>
          <a:bodyPr/>
          <a:lstStyle/>
          <a:p>
            <a:r>
              <a:rPr lang="sl-SI" sz="6000" b="1" dirty="0" smtClean="0">
                <a:solidFill>
                  <a:schemeClr val="bg1"/>
                </a:solidFill>
              </a:rPr>
              <a:t>NAELEKTRITVE</a:t>
            </a:r>
            <a:br>
              <a:rPr lang="sl-SI" sz="6000" b="1" dirty="0" smtClean="0">
                <a:solidFill>
                  <a:schemeClr val="bg1"/>
                </a:solidFill>
              </a:rPr>
            </a:br>
            <a:r>
              <a:rPr lang="sl-SI" sz="6000" b="1" dirty="0" smtClean="0">
                <a:solidFill>
                  <a:schemeClr val="bg1"/>
                </a:solidFill>
              </a:rPr>
              <a:t>IN ELEKTRIČNI NABOJ</a:t>
            </a:r>
            <a:endParaRPr lang="sl-SI" sz="6000" b="1" dirty="0">
              <a:solidFill>
                <a:schemeClr val="bg1"/>
              </a:solidFill>
            </a:endParaRPr>
          </a:p>
        </p:txBody>
      </p:sp>
      <p:pic>
        <p:nvPicPr>
          <p:cNvPr id="4" name="Slika 3"/>
          <p:cNvPicPr/>
          <p:nvPr/>
        </p:nvPicPr>
        <p:blipFill rotWithShape="1">
          <a:blip r:embed="rId3"/>
          <a:srcRect l="25298" t="24995" r="37500" b="19133"/>
          <a:stretch/>
        </p:blipFill>
        <p:spPr bwMode="auto">
          <a:xfrm>
            <a:off x="467544" y="3503663"/>
            <a:ext cx="3630306" cy="3065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780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7" name="Group 13"/>
          <p:cNvGrpSpPr>
            <a:grpSpLocks/>
          </p:cNvGrpSpPr>
          <p:nvPr/>
        </p:nvGrpSpPr>
        <p:grpSpPr bwMode="auto">
          <a:xfrm>
            <a:off x="4648200" y="644813"/>
            <a:ext cx="4286250" cy="5897563"/>
            <a:chOff x="2916" y="360"/>
            <a:chExt cx="2700" cy="3715"/>
          </a:xfrm>
        </p:grpSpPr>
        <p:graphicFrame>
          <p:nvGraphicFramePr>
            <p:cNvPr id="21518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1005490"/>
                </p:ext>
              </p:extLst>
            </p:nvPr>
          </p:nvGraphicFramePr>
          <p:xfrm>
            <a:off x="2916" y="475"/>
            <a:ext cx="2700" cy="3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7" name="Dokument" r:id="rId3" imgW="2044800" imgH="2751120" progId="Word.Document.8">
                    <p:embed/>
                  </p:oleObj>
                </mc:Choice>
                <mc:Fallback>
                  <p:oleObj name="Dokument" r:id="rId3" imgW="2044800" imgH="2751120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6" y="475"/>
                          <a:ext cx="2700" cy="3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19" name="Text Box 15"/>
            <p:cNvSpPr txBox="1">
              <a:spLocks noChangeArrowheads="1"/>
            </p:cNvSpPr>
            <p:nvPr/>
          </p:nvSpPr>
          <p:spPr bwMode="auto">
            <a:xfrm>
              <a:off x="4464" y="720"/>
              <a:ext cx="115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CC"/>
                  </a:solidFill>
                </a:rPr>
                <a:t>naelektren elektroskop</a:t>
              </a:r>
            </a:p>
          </p:txBody>
        </p:sp>
        <p:sp>
          <p:nvSpPr>
            <p:cNvPr id="21520" name="Text Box 16"/>
            <p:cNvSpPr txBox="1">
              <a:spLocks noChangeArrowheads="1"/>
            </p:cNvSpPr>
            <p:nvPr/>
          </p:nvSpPr>
          <p:spPr bwMode="auto">
            <a:xfrm>
              <a:off x="3271" y="360"/>
              <a:ext cx="13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 dirty="0" smtClean="0">
                  <a:solidFill>
                    <a:srgbClr val="FF0066"/>
                  </a:solidFill>
                </a:rPr>
                <a:t>+ + + + +</a:t>
              </a:r>
              <a:endParaRPr lang="sl-SI" sz="3600" b="1" dirty="0">
                <a:solidFill>
                  <a:srgbClr val="FF0066"/>
                </a:solidFill>
              </a:endParaRPr>
            </a:p>
          </p:txBody>
        </p:sp>
        <p:sp>
          <p:nvSpPr>
            <p:cNvPr id="21524" name="Text Box 20"/>
            <p:cNvSpPr txBox="1">
              <a:spLocks noChangeArrowheads="1"/>
            </p:cNvSpPr>
            <p:nvPr/>
          </p:nvSpPr>
          <p:spPr bwMode="auto">
            <a:xfrm>
              <a:off x="3696" y="1440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1525" name="Text Box 21"/>
            <p:cNvSpPr txBox="1">
              <a:spLocks noChangeArrowheads="1"/>
            </p:cNvSpPr>
            <p:nvPr/>
          </p:nvSpPr>
          <p:spPr bwMode="auto">
            <a:xfrm>
              <a:off x="4032" y="1392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1526" name="Text Box 22"/>
            <p:cNvSpPr txBox="1">
              <a:spLocks noChangeArrowheads="1"/>
            </p:cNvSpPr>
            <p:nvPr/>
          </p:nvSpPr>
          <p:spPr bwMode="auto">
            <a:xfrm>
              <a:off x="3552" y="2208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1527" name="Text Box 23"/>
            <p:cNvSpPr txBox="1">
              <a:spLocks noChangeArrowheads="1"/>
            </p:cNvSpPr>
            <p:nvPr/>
          </p:nvSpPr>
          <p:spPr bwMode="auto">
            <a:xfrm>
              <a:off x="3840" y="2112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>
                  <a:solidFill>
                    <a:srgbClr val="FF0066"/>
                  </a:solidFill>
                </a:rPr>
                <a:t>+</a:t>
              </a:r>
            </a:p>
          </p:txBody>
        </p:sp>
      </p:grpSp>
      <p:sp>
        <p:nvSpPr>
          <p:cNvPr id="2" name="Pravokotnik 1"/>
          <p:cNvSpPr/>
          <p:nvPr/>
        </p:nvSpPr>
        <p:spPr>
          <a:xfrm>
            <a:off x="639763" y="1018450"/>
            <a:ext cx="38560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</a:rPr>
              <a:t>NAELEKTRITEV </a:t>
            </a:r>
            <a:endParaRPr lang="sl-SI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PREVODNIKA </a:t>
            </a: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(ELEKTROSKOPA)</a:t>
            </a: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Z DOTIKOM </a:t>
            </a: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ALI INFLUENCO</a:t>
            </a:r>
            <a:endParaRPr lang="sl-SI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51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20574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INFLUENCA</a:t>
            </a: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304800" y="1371600"/>
            <a:ext cx="5040313" cy="4427538"/>
            <a:chOff x="432" y="672"/>
            <a:chExt cx="3175" cy="2789"/>
          </a:xfrm>
        </p:grpSpPr>
        <p:pic>
          <p:nvPicPr>
            <p:cNvPr id="33796" name="Picture 4" descr="F22_0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3120" cy="2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797" name="Freeform 5"/>
            <p:cNvSpPr>
              <a:spLocks/>
            </p:cNvSpPr>
            <p:nvPr/>
          </p:nvSpPr>
          <p:spPr bwMode="auto">
            <a:xfrm>
              <a:off x="1732" y="3084"/>
              <a:ext cx="1330" cy="276"/>
            </a:xfrm>
            <a:custGeom>
              <a:avLst/>
              <a:gdLst>
                <a:gd name="T0" fmla="*/ 44 w 1330"/>
                <a:gd name="T1" fmla="*/ 48 h 276"/>
                <a:gd name="T2" fmla="*/ 32 w 1330"/>
                <a:gd name="T3" fmla="*/ 216 h 276"/>
                <a:gd name="T4" fmla="*/ 68 w 1330"/>
                <a:gd name="T5" fmla="*/ 228 h 276"/>
                <a:gd name="T6" fmla="*/ 260 w 1330"/>
                <a:gd name="T7" fmla="*/ 276 h 276"/>
                <a:gd name="T8" fmla="*/ 428 w 1330"/>
                <a:gd name="T9" fmla="*/ 264 h 276"/>
                <a:gd name="T10" fmla="*/ 740 w 1330"/>
                <a:gd name="T11" fmla="*/ 252 h 276"/>
                <a:gd name="T12" fmla="*/ 1232 w 1330"/>
                <a:gd name="T13" fmla="*/ 192 h 276"/>
                <a:gd name="T14" fmla="*/ 1304 w 1330"/>
                <a:gd name="T15" fmla="*/ 180 h 276"/>
                <a:gd name="T16" fmla="*/ 1304 w 1330"/>
                <a:gd name="T17" fmla="*/ 48 h 276"/>
                <a:gd name="T18" fmla="*/ 1196 w 1330"/>
                <a:gd name="T19" fmla="*/ 0 h 276"/>
                <a:gd name="T20" fmla="*/ 536 w 1330"/>
                <a:gd name="T21" fmla="*/ 12 h 276"/>
                <a:gd name="T22" fmla="*/ 80 w 1330"/>
                <a:gd name="T23" fmla="*/ 24 h 276"/>
                <a:gd name="T24" fmla="*/ 44 w 1330"/>
                <a:gd name="T25" fmla="*/ 48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0" h="276">
                  <a:moveTo>
                    <a:pt x="44" y="48"/>
                  </a:moveTo>
                  <a:cubicBezTo>
                    <a:pt x="23" y="112"/>
                    <a:pt x="0" y="145"/>
                    <a:pt x="32" y="216"/>
                  </a:cubicBezTo>
                  <a:cubicBezTo>
                    <a:pt x="37" y="228"/>
                    <a:pt x="56" y="223"/>
                    <a:pt x="68" y="228"/>
                  </a:cubicBezTo>
                  <a:cubicBezTo>
                    <a:pt x="131" y="255"/>
                    <a:pt x="193" y="259"/>
                    <a:pt x="260" y="276"/>
                  </a:cubicBezTo>
                  <a:cubicBezTo>
                    <a:pt x="316" y="272"/>
                    <a:pt x="372" y="267"/>
                    <a:pt x="428" y="264"/>
                  </a:cubicBezTo>
                  <a:cubicBezTo>
                    <a:pt x="532" y="259"/>
                    <a:pt x="636" y="259"/>
                    <a:pt x="740" y="252"/>
                  </a:cubicBezTo>
                  <a:cubicBezTo>
                    <a:pt x="904" y="241"/>
                    <a:pt x="1067" y="202"/>
                    <a:pt x="1232" y="192"/>
                  </a:cubicBezTo>
                  <a:cubicBezTo>
                    <a:pt x="1256" y="188"/>
                    <a:pt x="1289" y="199"/>
                    <a:pt x="1304" y="180"/>
                  </a:cubicBezTo>
                  <a:cubicBezTo>
                    <a:pt x="1308" y="175"/>
                    <a:pt x="1330" y="74"/>
                    <a:pt x="1304" y="48"/>
                  </a:cubicBezTo>
                  <a:cubicBezTo>
                    <a:pt x="1302" y="46"/>
                    <a:pt x="1205" y="3"/>
                    <a:pt x="1196" y="0"/>
                  </a:cubicBezTo>
                  <a:cubicBezTo>
                    <a:pt x="976" y="4"/>
                    <a:pt x="756" y="7"/>
                    <a:pt x="536" y="12"/>
                  </a:cubicBezTo>
                  <a:cubicBezTo>
                    <a:pt x="384" y="15"/>
                    <a:pt x="232" y="13"/>
                    <a:pt x="80" y="24"/>
                  </a:cubicBezTo>
                  <a:cubicBezTo>
                    <a:pt x="66" y="25"/>
                    <a:pt x="44" y="48"/>
                    <a:pt x="44" y="4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33798" name="Freeform 6"/>
            <p:cNvSpPr>
              <a:spLocks/>
            </p:cNvSpPr>
            <p:nvPr/>
          </p:nvSpPr>
          <p:spPr bwMode="auto">
            <a:xfrm>
              <a:off x="2244" y="2454"/>
              <a:ext cx="1363" cy="265"/>
            </a:xfrm>
            <a:custGeom>
              <a:avLst/>
              <a:gdLst>
                <a:gd name="T0" fmla="*/ 0 w 1363"/>
                <a:gd name="T1" fmla="*/ 150 h 265"/>
                <a:gd name="T2" fmla="*/ 204 w 1363"/>
                <a:gd name="T3" fmla="*/ 258 h 265"/>
                <a:gd name="T4" fmla="*/ 1224 w 1363"/>
                <a:gd name="T5" fmla="*/ 246 h 265"/>
                <a:gd name="T6" fmla="*/ 1296 w 1363"/>
                <a:gd name="T7" fmla="*/ 198 h 265"/>
                <a:gd name="T8" fmla="*/ 1200 w 1363"/>
                <a:gd name="T9" fmla="*/ 54 h 265"/>
                <a:gd name="T10" fmla="*/ 780 w 1363"/>
                <a:gd name="T11" fmla="*/ 42 h 265"/>
                <a:gd name="T12" fmla="*/ 192 w 1363"/>
                <a:gd name="T13" fmla="*/ 30 h 265"/>
                <a:gd name="T14" fmla="*/ 0 w 1363"/>
                <a:gd name="T15" fmla="*/ 15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3" h="265">
                  <a:moveTo>
                    <a:pt x="0" y="150"/>
                  </a:moveTo>
                  <a:cubicBezTo>
                    <a:pt x="48" y="245"/>
                    <a:pt x="109" y="242"/>
                    <a:pt x="204" y="258"/>
                  </a:cubicBezTo>
                  <a:cubicBezTo>
                    <a:pt x="544" y="254"/>
                    <a:pt x="884" y="265"/>
                    <a:pt x="1224" y="246"/>
                  </a:cubicBezTo>
                  <a:cubicBezTo>
                    <a:pt x="1253" y="244"/>
                    <a:pt x="1296" y="198"/>
                    <a:pt x="1296" y="198"/>
                  </a:cubicBezTo>
                  <a:cubicBezTo>
                    <a:pt x="1363" y="97"/>
                    <a:pt x="1296" y="86"/>
                    <a:pt x="1200" y="54"/>
                  </a:cubicBezTo>
                  <a:cubicBezTo>
                    <a:pt x="1067" y="10"/>
                    <a:pt x="920" y="45"/>
                    <a:pt x="780" y="42"/>
                  </a:cubicBezTo>
                  <a:cubicBezTo>
                    <a:pt x="584" y="37"/>
                    <a:pt x="388" y="34"/>
                    <a:pt x="192" y="30"/>
                  </a:cubicBezTo>
                  <a:cubicBezTo>
                    <a:pt x="18" y="42"/>
                    <a:pt x="0" y="0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343400" y="4343400"/>
            <a:ext cx="4343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V nevtralnem </a:t>
            </a:r>
            <a:r>
              <a:rPr lang="sl-SI" sz="2400" b="1">
                <a:solidFill>
                  <a:srgbClr val="FF0066"/>
                </a:solidFill>
              </a:rPr>
              <a:t>prevodniku </a:t>
            </a:r>
            <a:r>
              <a:rPr lang="sl-SI" sz="2400" b="1">
                <a:solidFill>
                  <a:srgbClr val="000000"/>
                </a:solidFill>
              </a:rPr>
              <a:t>se </a:t>
            </a:r>
            <a:r>
              <a:rPr lang="sl-SI" sz="2400" b="1">
                <a:solidFill>
                  <a:srgbClr val="00CC99"/>
                </a:solidFill>
              </a:rPr>
              <a:t>elektroni</a:t>
            </a:r>
            <a:r>
              <a:rPr lang="sl-SI" sz="2400" b="1">
                <a:solidFill>
                  <a:srgbClr val="000000"/>
                </a:solidFill>
              </a:rPr>
              <a:t> premaknejo, ker jih odbija naboj izolatorja.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914400" y="5410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naelektren izolator</a:t>
            </a: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2590800" y="685800"/>
            <a:ext cx="587375" cy="228600"/>
          </a:xfrm>
          <a:prstGeom prst="rightArrow">
            <a:avLst>
              <a:gd name="adj1" fmla="val 50000"/>
              <a:gd name="adj2" fmla="val 899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3200400" y="381000"/>
            <a:ext cx="5638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je razporeditev nabojev v prevodniku zaradi bližine naelektrenega telesa.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4953000" y="1752600"/>
            <a:ext cx="3657600" cy="8318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Pri influenci se premikajo samo elektroni!</a:t>
            </a:r>
          </a:p>
        </p:txBody>
      </p:sp>
    </p:spTree>
    <p:extLst>
      <p:ext uri="{BB962C8B-B14F-4D97-AF65-F5344CB8AC3E}">
        <p14:creationId xmlns:p14="http://schemas.microsoft.com/office/powerpoint/2010/main" val="111390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 autoUpdateAnimBg="0"/>
      <p:bldP spid="33799" grpId="0" autoUpdateAnimBg="0"/>
      <p:bldP spid="33800" grpId="0" autoUpdateAnimBg="0"/>
      <p:bldP spid="33801" grpId="0" animBg="1"/>
      <p:bldP spid="33802" grpId="0" autoUpdateAnimBg="0"/>
      <p:bldP spid="33803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TELO NAELEKTRIMO</a:t>
            </a:r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228600" y="762000"/>
            <a:ext cx="1981200" cy="914400"/>
            <a:chOff x="144" y="480"/>
            <a:chExt cx="1248" cy="576"/>
          </a:xfrm>
        </p:grpSpPr>
        <p:sp>
          <p:nvSpPr>
            <p:cNvPr id="7172" name="AutoShape 4"/>
            <p:cNvSpPr>
              <a:spLocks noChangeArrowheads="1"/>
            </p:cNvSpPr>
            <p:nvPr/>
          </p:nvSpPr>
          <p:spPr bwMode="auto">
            <a:xfrm>
              <a:off x="480" y="480"/>
              <a:ext cx="144" cy="336"/>
            </a:xfrm>
            <a:prstGeom prst="downArrow">
              <a:avLst>
                <a:gd name="adj1" fmla="val 50000"/>
                <a:gd name="adj2" fmla="val 58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7173" name="Text Box 5"/>
            <p:cNvSpPr txBox="1">
              <a:spLocks noChangeArrowheads="1"/>
            </p:cNvSpPr>
            <p:nvPr/>
          </p:nvSpPr>
          <p:spPr bwMode="auto">
            <a:xfrm>
              <a:off x="144" y="768"/>
              <a:ext cx="1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66"/>
                  </a:solidFill>
                </a:rPr>
                <a:t>z drgnjenjem</a:t>
              </a:r>
            </a:p>
          </p:txBody>
        </p:sp>
      </p:grp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2819400" y="685800"/>
            <a:ext cx="3265488" cy="995363"/>
            <a:chOff x="1776" y="432"/>
            <a:chExt cx="2057" cy="627"/>
          </a:xfrm>
        </p:grpSpPr>
        <p:sp>
          <p:nvSpPr>
            <p:cNvPr id="7175" name="AutoShape 7"/>
            <p:cNvSpPr>
              <a:spLocks noChangeArrowheads="1"/>
            </p:cNvSpPr>
            <p:nvPr/>
          </p:nvSpPr>
          <p:spPr bwMode="auto">
            <a:xfrm>
              <a:off x="2112" y="432"/>
              <a:ext cx="96" cy="336"/>
            </a:xfrm>
            <a:prstGeom prst="downArrow">
              <a:avLst>
                <a:gd name="adj1" fmla="val 50000"/>
                <a:gd name="adj2" fmla="val 8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7176" name="Text Box 8"/>
            <p:cNvSpPr txBox="1">
              <a:spLocks noChangeArrowheads="1"/>
            </p:cNvSpPr>
            <p:nvPr/>
          </p:nvSpPr>
          <p:spPr bwMode="auto">
            <a:xfrm>
              <a:off x="1776" y="768"/>
              <a:ext cx="205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66"/>
                  </a:solidFill>
                </a:rPr>
                <a:t>z </a:t>
              </a:r>
              <a:r>
                <a:rPr lang="sl-SI" sz="2400" b="1" dirty="0" smtClean="0">
                  <a:solidFill>
                    <a:srgbClr val="000066"/>
                  </a:solidFill>
                </a:rPr>
                <a:t>influenco in dotikom</a:t>
              </a:r>
              <a:endParaRPr lang="sl-SI" sz="2400" b="1" dirty="0">
                <a:solidFill>
                  <a:srgbClr val="000066"/>
                </a:solidFill>
              </a:endParaRPr>
            </a:p>
          </p:txBody>
        </p:sp>
      </p:grpSp>
      <p:grpSp>
        <p:nvGrpSpPr>
          <p:cNvPr id="7177" name="Group 9"/>
          <p:cNvGrpSpPr>
            <a:grpSpLocks/>
          </p:cNvGrpSpPr>
          <p:nvPr/>
        </p:nvGrpSpPr>
        <p:grpSpPr bwMode="auto">
          <a:xfrm>
            <a:off x="0" y="1752600"/>
            <a:ext cx="5638800" cy="1873250"/>
            <a:chOff x="0" y="1104"/>
            <a:chExt cx="3552" cy="1180"/>
          </a:xfrm>
        </p:grpSpPr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0" y="1536"/>
              <a:ext cx="355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FF0066"/>
                  </a:solidFill>
                </a:rPr>
                <a:t>1)</a:t>
              </a:r>
              <a:r>
                <a:rPr lang="sl-SI" sz="2400" b="1">
                  <a:solidFill>
                    <a:srgbClr val="0000CC"/>
                  </a:solidFill>
                </a:rPr>
                <a:t> nevtralnemu elektroskopu približamo  naelektreno palico </a:t>
              </a:r>
              <a:r>
                <a:rPr lang="sl-SI" sz="2400" b="1">
                  <a:solidFill>
                    <a:srgbClr val="0000CC"/>
                  </a:solidFill>
                  <a:sym typeface="Symbol" pitchFamily="18" charset="2"/>
                </a:rPr>
                <a:t></a:t>
              </a:r>
              <a:r>
                <a:rPr lang="sl-SI" sz="2400" b="1">
                  <a:solidFill>
                    <a:srgbClr val="0000CC"/>
                  </a:solidFill>
                </a:rPr>
                <a:t> influenca - naboj se prerazporedi</a:t>
              </a:r>
            </a:p>
          </p:txBody>
        </p:sp>
        <p:sp>
          <p:nvSpPr>
            <p:cNvPr id="7179" name="AutoShape 11"/>
            <p:cNvSpPr>
              <a:spLocks noChangeArrowheads="1"/>
            </p:cNvSpPr>
            <p:nvPr/>
          </p:nvSpPr>
          <p:spPr bwMode="auto">
            <a:xfrm>
              <a:off x="2160" y="1104"/>
              <a:ext cx="192" cy="336"/>
            </a:xfrm>
            <a:prstGeom prst="downArrow">
              <a:avLst>
                <a:gd name="adj1" fmla="val 50000"/>
                <a:gd name="adj2" fmla="val 437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0" y="3733800"/>
            <a:ext cx="556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2)</a:t>
            </a:r>
            <a:r>
              <a:rPr lang="sl-SI" sz="2400" b="1">
                <a:solidFill>
                  <a:srgbClr val="0000CC"/>
                </a:solidFill>
              </a:rPr>
              <a:t> s prstom se dotaknemo kovinske glave 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3)</a:t>
            </a:r>
            <a:r>
              <a:rPr lang="sl-SI" sz="2400" b="1">
                <a:solidFill>
                  <a:srgbClr val="0000CC"/>
                </a:solidFill>
              </a:rPr>
              <a:t> negativni naboj skozi nas steče v zemljo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0" y="4724400"/>
            <a:ext cx="4953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FF0066"/>
                </a:solidFill>
              </a:rPr>
              <a:t>4)</a:t>
            </a:r>
            <a:r>
              <a:rPr lang="sl-SI" sz="2400" b="1" dirty="0">
                <a:solidFill>
                  <a:srgbClr val="0000CC"/>
                </a:solidFill>
              </a:rPr>
              <a:t> odmaknemo prst </a:t>
            </a:r>
            <a:r>
              <a:rPr lang="sl-SI" sz="2400" b="1" dirty="0" smtClean="0">
                <a:solidFill>
                  <a:srgbClr val="0000CC"/>
                </a:solidFill>
              </a:rPr>
              <a:t>- elektroskop </a:t>
            </a:r>
            <a:r>
              <a:rPr lang="sl-SI" sz="2400" b="1" dirty="0">
                <a:solidFill>
                  <a:srgbClr val="0000CC"/>
                </a:solidFill>
              </a:rPr>
              <a:t>je naelektren</a:t>
            </a:r>
            <a:r>
              <a:rPr lang="sl-SI" sz="2400" b="1" dirty="0">
                <a:solidFill>
                  <a:srgbClr val="FF0066"/>
                </a:solidFill>
              </a:rPr>
              <a:t> pozitivno</a:t>
            </a:r>
            <a:endParaRPr lang="sl-SI" sz="2400" b="1" dirty="0">
              <a:solidFill>
                <a:srgbClr val="0000CC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0" y="5562600"/>
            <a:ext cx="543609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FF0066"/>
                </a:solidFill>
              </a:rPr>
              <a:t>5)</a:t>
            </a:r>
            <a:r>
              <a:rPr lang="sl-SI" sz="2400" b="1" dirty="0">
                <a:solidFill>
                  <a:srgbClr val="0000CC"/>
                </a:solidFill>
              </a:rPr>
              <a:t> odmaknemo naelektreno </a:t>
            </a:r>
            <a:r>
              <a:rPr lang="sl-SI" sz="2400" b="1" dirty="0" smtClean="0">
                <a:solidFill>
                  <a:srgbClr val="0000CC"/>
                </a:solidFill>
              </a:rPr>
              <a:t>palico in elektroskop ostane naelektren </a:t>
            </a:r>
            <a:r>
              <a:rPr lang="sl-SI" sz="2400" b="1" dirty="0" smtClean="0">
                <a:solidFill>
                  <a:srgbClr val="FF0066"/>
                </a:solidFill>
              </a:rPr>
              <a:t>pozitivno</a:t>
            </a:r>
            <a:endParaRPr lang="sl-SI" sz="2400" b="1" dirty="0">
              <a:solidFill>
                <a:srgbClr val="0000CC"/>
              </a:solidFill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sl-SI" sz="2400" b="1" dirty="0">
              <a:solidFill>
                <a:srgbClr val="0000CC"/>
              </a:solidFill>
            </a:endParaRPr>
          </a:p>
        </p:txBody>
      </p:sp>
      <p:grpSp>
        <p:nvGrpSpPr>
          <p:cNvPr id="7184" name="Group 16"/>
          <p:cNvGrpSpPr>
            <a:grpSpLocks/>
          </p:cNvGrpSpPr>
          <p:nvPr/>
        </p:nvGrpSpPr>
        <p:grpSpPr bwMode="auto">
          <a:xfrm>
            <a:off x="5715000" y="0"/>
            <a:ext cx="3762375" cy="6858000"/>
            <a:chOff x="3582" y="0"/>
            <a:chExt cx="2370" cy="4320"/>
          </a:xfrm>
        </p:grpSpPr>
        <p:pic>
          <p:nvPicPr>
            <p:cNvPr id="7185" name="Picture 1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8" r="66913"/>
            <a:stretch>
              <a:fillRect/>
            </a:stretch>
          </p:blipFill>
          <p:spPr bwMode="auto">
            <a:xfrm>
              <a:off x="3582" y="0"/>
              <a:ext cx="2370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4128" y="6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FF0066"/>
                  </a:solidFill>
                </a:rPr>
                <a:t>1)</a:t>
              </a: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2" name="PoljeZBesedilom 1"/>
          <p:cNvSpPr txBox="1"/>
          <p:nvPr/>
        </p:nvSpPr>
        <p:spPr>
          <a:xfrm>
            <a:off x="1020679" y="837903"/>
            <a:ext cx="1219200" cy="369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izolatorje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3657600" y="805934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prevodnike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80" grpId="0" autoUpdateAnimBg="0"/>
      <p:bldP spid="7181" grpId="0" autoUpdateAnimBg="0"/>
      <p:bldP spid="7182" grpId="0" autoUpdateAnimBg="0"/>
      <p:bldP spid="7183" grpId="0" autoUpdateAnimBg="0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8532440" cy="4362091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467544" y="76470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NAELEKTRITEV Z DOTIKOM 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5004048" y="76470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NAELEKTRITEV Z </a:t>
            </a:r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INFLUENCO 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3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1905000" y="4343400"/>
            <a:ext cx="12192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1905000" y="2133600"/>
            <a:ext cx="12192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5867400" y="2209800"/>
            <a:ext cx="1219200" cy="10668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1" name="Oval 7"/>
          <p:cNvSpPr>
            <a:spLocks noChangeArrowheads="1"/>
          </p:cNvSpPr>
          <p:nvPr/>
        </p:nvSpPr>
        <p:spPr bwMode="auto">
          <a:xfrm>
            <a:off x="5867400" y="4343400"/>
            <a:ext cx="1219200" cy="1066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611560" y="228600"/>
            <a:ext cx="828092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sl-SI" sz="2800" dirty="0">
                <a:solidFill>
                  <a:srgbClr val="000000"/>
                </a:solidFill>
              </a:rPr>
              <a:t>Med naelektritvijo telo prejme ali odda </a:t>
            </a:r>
            <a:r>
              <a:rPr lang="sl-SI" sz="2800" b="1" dirty="0" smtClean="0">
                <a:solidFill>
                  <a:schemeClr val="accent6"/>
                </a:solidFill>
              </a:rPr>
              <a:t>elektrone</a:t>
            </a:r>
            <a:r>
              <a:rPr lang="sl-SI" sz="2800" dirty="0">
                <a:solidFill>
                  <a:srgbClr val="000000"/>
                </a:solidFill>
              </a:rPr>
              <a:t>,</a:t>
            </a:r>
            <a:r>
              <a:rPr lang="sl-SI" sz="2800" dirty="0" smtClean="0">
                <a:solidFill>
                  <a:srgbClr val="000000"/>
                </a:solidFill>
              </a:rPr>
              <a:t> zato p</a:t>
            </a:r>
            <a:r>
              <a:rPr lang="sl-SI" sz="28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oznamo </a:t>
            </a:r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dve vrsti električnega naboja:</a:t>
            </a:r>
          </a:p>
          <a:p>
            <a:pPr algn="ctr"/>
            <a:r>
              <a:rPr lang="sl-SI" sz="2800" b="1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pozitivni</a:t>
            </a:r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sl-SI" sz="2800" b="1" dirty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negativni</a:t>
            </a:r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990600" y="19812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3886200" y="39624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1371600" y="2209800"/>
            <a:ext cx="685800" cy="38100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V="1">
            <a:off x="3200400" y="4191000"/>
            <a:ext cx="685800" cy="53340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6096000" y="4495800"/>
            <a:ext cx="76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4000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6096000" y="2209800"/>
            <a:ext cx="76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3600" b="1">
                <a:solidFill>
                  <a:srgbClr val="000000"/>
                </a:solidFill>
              </a:rPr>
              <a:t>_</a:t>
            </a:r>
          </a:p>
        </p:txBody>
      </p:sp>
      <p:sp>
        <p:nvSpPr>
          <p:cNvPr id="31760" name="Oval 16"/>
          <p:cNvSpPr>
            <a:spLocks noChangeArrowheads="1"/>
          </p:cNvSpPr>
          <p:nvPr/>
        </p:nvSpPr>
        <p:spPr bwMode="auto">
          <a:xfrm>
            <a:off x="2057400" y="24384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61" name="Oval 17"/>
          <p:cNvSpPr>
            <a:spLocks noChangeArrowheads="1"/>
          </p:cNvSpPr>
          <p:nvPr/>
        </p:nvSpPr>
        <p:spPr bwMode="auto">
          <a:xfrm>
            <a:off x="2667000" y="47244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3581400" y="2667000"/>
            <a:ext cx="167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>
            <a:off x="3657600" y="4953000"/>
            <a:ext cx="167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graphicFrame>
        <p:nvGraphicFramePr>
          <p:cNvPr id="31765" name="Object 21"/>
          <p:cNvGraphicFramePr>
            <a:graphicFrameLocks noChangeAspect="1"/>
          </p:cNvGraphicFramePr>
          <p:nvPr/>
        </p:nvGraphicFramePr>
        <p:xfrm>
          <a:off x="6934200" y="3200400"/>
          <a:ext cx="16176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Enačba" r:id="rId3" imgW="419040" imgH="177480" progId="Equation.3">
                  <p:embed/>
                </p:oleObj>
              </mc:Choice>
              <mc:Fallback>
                <p:oleObj name="Enačba" r:id="rId3" imgW="4190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200400"/>
                        <a:ext cx="161766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6" name="Object 22"/>
          <p:cNvGraphicFramePr>
            <a:graphicFrameLocks noChangeAspect="1"/>
          </p:cNvGraphicFramePr>
          <p:nvPr/>
        </p:nvGraphicFramePr>
        <p:xfrm>
          <a:off x="6934200" y="5334000"/>
          <a:ext cx="16176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Enačba" r:id="rId5" imgW="419040" imgH="177480" progId="Equation.3">
                  <p:embed/>
                </p:oleObj>
              </mc:Choice>
              <mc:Fallback>
                <p:oleObj name="Enačba" r:id="rId5" imgW="4190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334000"/>
                        <a:ext cx="161766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990600" y="16764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b="1">
                <a:solidFill>
                  <a:srgbClr val="000000"/>
                </a:solidFill>
              </a:rPr>
              <a:t>elektrone prejme</a:t>
            </a: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1752600" y="39624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b="1">
                <a:solidFill>
                  <a:srgbClr val="000000"/>
                </a:solidFill>
              </a:rPr>
              <a:t>elektrone odda</a:t>
            </a:r>
          </a:p>
        </p:txBody>
      </p:sp>
    </p:spTree>
    <p:extLst>
      <p:ext uri="{BB962C8B-B14F-4D97-AF65-F5344CB8AC3E}">
        <p14:creationId xmlns:p14="http://schemas.microsoft.com/office/powerpoint/2010/main" val="281270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/>
      <p:bldP spid="31749" grpId="0" animBg="1"/>
      <p:bldP spid="31750" grpId="0" animBg="1"/>
      <p:bldP spid="31751" grpId="0" animBg="1"/>
      <p:bldP spid="31752" grpId="0" autoUpdateAnimBg="0"/>
      <p:bldP spid="31753" grpId="0" animBg="1"/>
      <p:bldP spid="31754" grpId="0" animBg="1"/>
      <p:bldP spid="31756" grpId="0" animBg="1"/>
      <p:bldP spid="31757" grpId="0" animBg="1"/>
      <p:bldP spid="31758" grpId="0" autoUpdateAnimBg="0"/>
      <p:bldP spid="31759" grpId="0" autoUpdateAnimBg="0"/>
      <p:bldP spid="31760" grpId="0" animBg="1"/>
      <p:bldP spid="31761" grpId="0" animBg="1"/>
      <p:bldP spid="31762" grpId="0" animBg="1"/>
      <p:bldP spid="31763" grpId="0" animBg="1"/>
      <p:bldP spid="31770" grpId="0" autoUpdateAnimBg="0"/>
      <p:bldP spid="3177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7016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0" y="159466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je električni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elektronov v enem atomu urana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Uran ima 92 protonov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6"/>
          <p:cNvSpPr/>
          <p:nvPr/>
        </p:nvSpPr>
        <p:spPr>
          <a:xfrm>
            <a:off x="323528" y="2872373"/>
            <a:ext cx="610242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(U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92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92 ∙ 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(U</a:t>
            </a:r>
            <a:r>
              <a:rPr lang="sl-SI" sz="25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92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92 ∙ 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1,60 ∙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-19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As)</a:t>
            </a:r>
          </a:p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(U</a:t>
            </a:r>
            <a:r>
              <a:rPr lang="sl-SI" sz="25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92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147,2 ∙10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-19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As ≐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150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∙10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-19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https://upload.wikimedia.org/wikipedia/commons/8/8f/Electron_shell_092_uranium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6261">
            <a:off x="6102804" y="2679793"/>
            <a:ext cx="4153786" cy="454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93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209800"/>
            <a:ext cx="6858000" cy="2209800"/>
          </a:xfrm>
        </p:spPr>
        <p:txBody>
          <a:bodyPr/>
          <a:lstStyle/>
          <a:p>
            <a:r>
              <a:rPr lang="sl-SI" sz="6000" b="1">
                <a:solidFill>
                  <a:schemeClr val="bg1"/>
                </a:solidFill>
              </a:rPr>
              <a:t>COULOMBOV ZAKON</a:t>
            </a:r>
          </a:p>
        </p:txBody>
      </p:sp>
    </p:spTree>
    <p:extLst>
      <p:ext uri="{BB962C8B-B14F-4D97-AF65-F5344CB8AC3E}">
        <p14:creationId xmlns:p14="http://schemas.microsoft.com/office/powerpoint/2010/main" val="137511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152400" y="762000"/>
            <a:ext cx="4267200" cy="3500438"/>
            <a:chOff x="192" y="240"/>
            <a:chExt cx="2688" cy="2205"/>
          </a:xfrm>
        </p:grpSpPr>
        <p:grpSp>
          <p:nvGrpSpPr>
            <p:cNvPr id="20483" name="Group 3"/>
            <p:cNvGrpSpPr>
              <a:grpSpLocks/>
            </p:cNvGrpSpPr>
            <p:nvPr/>
          </p:nvGrpSpPr>
          <p:grpSpPr bwMode="auto">
            <a:xfrm>
              <a:off x="192" y="240"/>
              <a:ext cx="2688" cy="2205"/>
              <a:chOff x="192" y="240"/>
              <a:chExt cx="2688" cy="2205"/>
            </a:xfrm>
          </p:grpSpPr>
          <p:pic>
            <p:nvPicPr>
              <p:cNvPr id="20484" name="Picture 4" descr="F22_0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5951"/>
              <a:stretch>
                <a:fillRect/>
              </a:stretch>
            </p:blipFill>
            <p:spPr bwMode="auto">
              <a:xfrm>
                <a:off x="192" y="240"/>
                <a:ext cx="2688" cy="2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485" name="Freeform 5"/>
              <p:cNvSpPr>
                <a:spLocks/>
              </p:cNvSpPr>
              <p:nvPr/>
            </p:nvSpPr>
            <p:spPr bwMode="auto">
              <a:xfrm>
                <a:off x="2218" y="1596"/>
                <a:ext cx="466" cy="192"/>
              </a:xfrm>
              <a:custGeom>
                <a:avLst/>
                <a:gdLst>
                  <a:gd name="T0" fmla="*/ 26 w 466"/>
                  <a:gd name="T1" fmla="*/ 48 h 192"/>
                  <a:gd name="T2" fmla="*/ 26 w 466"/>
                  <a:gd name="T3" fmla="*/ 144 h 192"/>
                  <a:gd name="T4" fmla="*/ 62 w 466"/>
                  <a:gd name="T5" fmla="*/ 156 h 192"/>
                  <a:gd name="T6" fmla="*/ 194 w 466"/>
                  <a:gd name="T7" fmla="*/ 192 h 192"/>
                  <a:gd name="T8" fmla="*/ 398 w 466"/>
                  <a:gd name="T9" fmla="*/ 144 h 192"/>
                  <a:gd name="T10" fmla="*/ 458 w 466"/>
                  <a:gd name="T11" fmla="*/ 72 h 192"/>
                  <a:gd name="T12" fmla="*/ 374 w 466"/>
                  <a:gd name="T13" fmla="*/ 0 h 192"/>
                  <a:gd name="T14" fmla="*/ 26 w 466"/>
                  <a:gd name="T15" fmla="*/ 4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6" h="192">
                    <a:moveTo>
                      <a:pt x="26" y="48"/>
                    </a:moveTo>
                    <a:cubicBezTo>
                      <a:pt x="15" y="82"/>
                      <a:pt x="0" y="105"/>
                      <a:pt x="26" y="144"/>
                    </a:cubicBezTo>
                    <a:cubicBezTo>
                      <a:pt x="33" y="155"/>
                      <a:pt x="50" y="153"/>
                      <a:pt x="62" y="156"/>
                    </a:cubicBezTo>
                    <a:cubicBezTo>
                      <a:pt x="106" y="169"/>
                      <a:pt x="150" y="181"/>
                      <a:pt x="194" y="192"/>
                    </a:cubicBezTo>
                    <a:cubicBezTo>
                      <a:pt x="265" y="182"/>
                      <a:pt x="330" y="167"/>
                      <a:pt x="398" y="144"/>
                    </a:cubicBezTo>
                    <a:cubicBezTo>
                      <a:pt x="409" y="133"/>
                      <a:pt x="455" y="92"/>
                      <a:pt x="458" y="72"/>
                    </a:cubicBezTo>
                    <a:cubicBezTo>
                      <a:pt x="466" y="25"/>
                      <a:pt x="404" y="10"/>
                      <a:pt x="374" y="0"/>
                    </a:cubicBezTo>
                    <a:cubicBezTo>
                      <a:pt x="252" y="9"/>
                      <a:pt x="146" y="35"/>
                      <a:pt x="26" y="4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486" name="Freeform 6"/>
              <p:cNvSpPr>
                <a:spLocks/>
              </p:cNvSpPr>
              <p:nvPr/>
            </p:nvSpPr>
            <p:spPr bwMode="auto">
              <a:xfrm>
                <a:off x="1872" y="1920"/>
                <a:ext cx="466" cy="192"/>
              </a:xfrm>
              <a:custGeom>
                <a:avLst/>
                <a:gdLst>
                  <a:gd name="T0" fmla="*/ 26 w 466"/>
                  <a:gd name="T1" fmla="*/ 48 h 192"/>
                  <a:gd name="T2" fmla="*/ 26 w 466"/>
                  <a:gd name="T3" fmla="*/ 144 h 192"/>
                  <a:gd name="T4" fmla="*/ 62 w 466"/>
                  <a:gd name="T5" fmla="*/ 156 h 192"/>
                  <a:gd name="T6" fmla="*/ 194 w 466"/>
                  <a:gd name="T7" fmla="*/ 192 h 192"/>
                  <a:gd name="T8" fmla="*/ 398 w 466"/>
                  <a:gd name="T9" fmla="*/ 144 h 192"/>
                  <a:gd name="T10" fmla="*/ 458 w 466"/>
                  <a:gd name="T11" fmla="*/ 72 h 192"/>
                  <a:gd name="T12" fmla="*/ 374 w 466"/>
                  <a:gd name="T13" fmla="*/ 0 h 192"/>
                  <a:gd name="T14" fmla="*/ 26 w 466"/>
                  <a:gd name="T15" fmla="*/ 4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6" h="192">
                    <a:moveTo>
                      <a:pt x="26" y="48"/>
                    </a:moveTo>
                    <a:cubicBezTo>
                      <a:pt x="15" y="82"/>
                      <a:pt x="0" y="105"/>
                      <a:pt x="26" y="144"/>
                    </a:cubicBezTo>
                    <a:cubicBezTo>
                      <a:pt x="33" y="155"/>
                      <a:pt x="50" y="153"/>
                      <a:pt x="62" y="156"/>
                    </a:cubicBezTo>
                    <a:cubicBezTo>
                      <a:pt x="106" y="169"/>
                      <a:pt x="150" y="181"/>
                      <a:pt x="194" y="192"/>
                    </a:cubicBezTo>
                    <a:cubicBezTo>
                      <a:pt x="265" y="182"/>
                      <a:pt x="330" y="167"/>
                      <a:pt x="398" y="144"/>
                    </a:cubicBezTo>
                    <a:cubicBezTo>
                      <a:pt x="409" y="133"/>
                      <a:pt x="455" y="92"/>
                      <a:pt x="458" y="72"/>
                    </a:cubicBezTo>
                    <a:cubicBezTo>
                      <a:pt x="466" y="25"/>
                      <a:pt x="404" y="10"/>
                      <a:pt x="374" y="0"/>
                    </a:cubicBezTo>
                    <a:cubicBezTo>
                      <a:pt x="252" y="9"/>
                      <a:pt x="146" y="35"/>
                      <a:pt x="26" y="4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>
              <a:off x="2160" y="148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steklo</a:t>
              </a:r>
            </a:p>
          </p:txBody>
        </p:sp>
        <p:sp>
          <p:nvSpPr>
            <p:cNvPr id="20488" name="Text Box 8"/>
            <p:cNvSpPr txBox="1">
              <a:spLocks noChangeArrowheads="1"/>
            </p:cNvSpPr>
            <p:nvPr/>
          </p:nvSpPr>
          <p:spPr bwMode="auto">
            <a:xfrm>
              <a:off x="1824" y="1872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steklo</a:t>
              </a:r>
            </a:p>
          </p:txBody>
        </p:sp>
      </p:grpSp>
      <p:grpSp>
        <p:nvGrpSpPr>
          <p:cNvPr id="20489" name="Group 9"/>
          <p:cNvGrpSpPr>
            <a:grpSpLocks/>
          </p:cNvGrpSpPr>
          <p:nvPr/>
        </p:nvGrpSpPr>
        <p:grpSpPr bwMode="auto">
          <a:xfrm>
            <a:off x="4800600" y="762000"/>
            <a:ext cx="4114800" cy="3382963"/>
            <a:chOff x="2832" y="288"/>
            <a:chExt cx="2592" cy="2131"/>
          </a:xfrm>
        </p:grpSpPr>
        <p:pic>
          <p:nvPicPr>
            <p:cNvPr id="20490" name="Picture 10" descr="F22_0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21" b="2664"/>
            <a:stretch>
              <a:fillRect/>
            </a:stretch>
          </p:blipFill>
          <p:spPr bwMode="auto">
            <a:xfrm>
              <a:off x="2832" y="288"/>
              <a:ext cx="2448" cy="2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491" name="Group 11"/>
            <p:cNvGrpSpPr>
              <a:grpSpLocks/>
            </p:cNvGrpSpPr>
            <p:nvPr/>
          </p:nvGrpSpPr>
          <p:grpSpPr bwMode="auto">
            <a:xfrm>
              <a:off x="4320" y="1608"/>
              <a:ext cx="778" cy="470"/>
              <a:chOff x="4320" y="1608"/>
              <a:chExt cx="778" cy="470"/>
            </a:xfrm>
          </p:grpSpPr>
          <p:sp>
            <p:nvSpPr>
              <p:cNvPr id="20492" name="Freeform 12"/>
              <p:cNvSpPr>
                <a:spLocks/>
              </p:cNvSpPr>
              <p:nvPr/>
            </p:nvSpPr>
            <p:spPr bwMode="auto">
              <a:xfrm>
                <a:off x="4626" y="1608"/>
                <a:ext cx="472" cy="204"/>
              </a:xfrm>
              <a:custGeom>
                <a:avLst/>
                <a:gdLst>
                  <a:gd name="T0" fmla="*/ 6 w 472"/>
                  <a:gd name="T1" fmla="*/ 96 h 204"/>
                  <a:gd name="T2" fmla="*/ 114 w 472"/>
                  <a:gd name="T3" fmla="*/ 204 h 204"/>
                  <a:gd name="T4" fmla="*/ 294 w 472"/>
                  <a:gd name="T5" fmla="*/ 192 h 204"/>
                  <a:gd name="T6" fmla="*/ 402 w 472"/>
                  <a:gd name="T7" fmla="*/ 156 h 204"/>
                  <a:gd name="T8" fmla="*/ 438 w 472"/>
                  <a:gd name="T9" fmla="*/ 144 h 204"/>
                  <a:gd name="T10" fmla="*/ 462 w 472"/>
                  <a:gd name="T11" fmla="*/ 108 h 204"/>
                  <a:gd name="T12" fmla="*/ 342 w 472"/>
                  <a:gd name="T13" fmla="*/ 0 h 204"/>
                  <a:gd name="T14" fmla="*/ 42 w 472"/>
                  <a:gd name="T15" fmla="*/ 36 h 204"/>
                  <a:gd name="T16" fmla="*/ 6 w 472"/>
                  <a:gd name="T17" fmla="*/ 9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2" h="204">
                    <a:moveTo>
                      <a:pt x="6" y="96"/>
                    </a:moveTo>
                    <a:cubicBezTo>
                      <a:pt x="24" y="184"/>
                      <a:pt x="26" y="186"/>
                      <a:pt x="114" y="204"/>
                    </a:cubicBezTo>
                    <a:cubicBezTo>
                      <a:pt x="174" y="200"/>
                      <a:pt x="234" y="201"/>
                      <a:pt x="294" y="192"/>
                    </a:cubicBezTo>
                    <a:cubicBezTo>
                      <a:pt x="294" y="192"/>
                      <a:pt x="384" y="162"/>
                      <a:pt x="402" y="156"/>
                    </a:cubicBezTo>
                    <a:cubicBezTo>
                      <a:pt x="414" y="152"/>
                      <a:pt x="438" y="144"/>
                      <a:pt x="438" y="144"/>
                    </a:cubicBezTo>
                    <a:cubicBezTo>
                      <a:pt x="446" y="132"/>
                      <a:pt x="460" y="122"/>
                      <a:pt x="462" y="108"/>
                    </a:cubicBezTo>
                    <a:cubicBezTo>
                      <a:pt x="472" y="15"/>
                      <a:pt x="411" y="14"/>
                      <a:pt x="342" y="0"/>
                    </a:cubicBezTo>
                    <a:cubicBezTo>
                      <a:pt x="230" y="7"/>
                      <a:pt x="143" y="2"/>
                      <a:pt x="42" y="36"/>
                    </a:cubicBezTo>
                    <a:cubicBezTo>
                      <a:pt x="0" y="78"/>
                      <a:pt x="6" y="55"/>
                      <a:pt x="6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auto">
              <a:xfrm>
                <a:off x="4320" y="1896"/>
                <a:ext cx="468" cy="182"/>
              </a:xfrm>
              <a:custGeom>
                <a:avLst/>
                <a:gdLst>
                  <a:gd name="T0" fmla="*/ 0 w 468"/>
                  <a:gd name="T1" fmla="*/ 24 h 182"/>
                  <a:gd name="T2" fmla="*/ 60 w 468"/>
                  <a:gd name="T3" fmla="*/ 132 h 182"/>
                  <a:gd name="T4" fmla="*/ 132 w 468"/>
                  <a:gd name="T5" fmla="*/ 180 h 182"/>
                  <a:gd name="T6" fmla="*/ 324 w 468"/>
                  <a:gd name="T7" fmla="*/ 168 h 182"/>
                  <a:gd name="T8" fmla="*/ 396 w 468"/>
                  <a:gd name="T9" fmla="*/ 120 h 182"/>
                  <a:gd name="T10" fmla="*/ 468 w 468"/>
                  <a:gd name="T11" fmla="*/ 96 h 182"/>
                  <a:gd name="T12" fmla="*/ 456 w 468"/>
                  <a:gd name="T13" fmla="*/ 60 h 182"/>
                  <a:gd name="T14" fmla="*/ 336 w 468"/>
                  <a:gd name="T15" fmla="*/ 24 h 182"/>
                  <a:gd name="T16" fmla="*/ 264 w 468"/>
                  <a:gd name="T17" fmla="*/ 0 h 182"/>
                  <a:gd name="T18" fmla="*/ 84 w 468"/>
                  <a:gd name="T19" fmla="*/ 12 h 182"/>
                  <a:gd name="T20" fmla="*/ 0 w 468"/>
                  <a:gd name="T21" fmla="*/ 2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8" h="182">
                    <a:moveTo>
                      <a:pt x="0" y="24"/>
                    </a:moveTo>
                    <a:cubicBezTo>
                      <a:pt x="13" y="62"/>
                      <a:pt x="25" y="108"/>
                      <a:pt x="60" y="132"/>
                    </a:cubicBezTo>
                    <a:cubicBezTo>
                      <a:pt x="84" y="148"/>
                      <a:pt x="132" y="180"/>
                      <a:pt x="132" y="180"/>
                    </a:cubicBezTo>
                    <a:cubicBezTo>
                      <a:pt x="196" y="176"/>
                      <a:pt x="261" y="182"/>
                      <a:pt x="324" y="168"/>
                    </a:cubicBezTo>
                    <a:cubicBezTo>
                      <a:pt x="352" y="162"/>
                      <a:pt x="372" y="136"/>
                      <a:pt x="396" y="120"/>
                    </a:cubicBezTo>
                    <a:cubicBezTo>
                      <a:pt x="417" y="106"/>
                      <a:pt x="468" y="96"/>
                      <a:pt x="468" y="96"/>
                    </a:cubicBezTo>
                    <a:cubicBezTo>
                      <a:pt x="464" y="84"/>
                      <a:pt x="466" y="67"/>
                      <a:pt x="456" y="60"/>
                    </a:cubicBezTo>
                    <a:cubicBezTo>
                      <a:pt x="436" y="45"/>
                      <a:pt x="365" y="33"/>
                      <a:pt x="336" y="24"/>
                    </a:cubicBezTo>
                    <a:cubicBezTo>
                      <a:pt x="312" y="17"/>
                      <a:pt x="264" y="0"/>
                      <a:pt x="264" y="0"/>
                    </a:cubicBezTo>
                    <a:cubicBezTo>
                      <a:pt x="204" y="4"/>
                      <a:pt x="144" y="6"/>
                      <a:pt x="84" y="12"/>
                    </a:cubicBezTo>
                    <a:cubicBezTo>
                      <a:pt x="68" y="14"/>
                      <a:pt x="0" y="49"/>
                      <a:pt x="0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494" name="Text Box 14"/>
            <p:cNvSpPr txBox="1">
              <a:spLocks noChangeArrowheads="1"/>
            </p:cNvSpPr>
            <p:nvPr/>
          </p:nvSpPr>
          <p:spPr bwMode="auto">
            <a:xfrm>
              <a:off x="4752" y="153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steklo</a:t>
              </a:r>
            </a:p>
          </p:txBody>
        </p:sp>
        <p:sp>
          <p:nvSpPr>
            <p:cNvPr id="20495" name="Text Box 15"/>
            <p:cNvSpPr txBox="1">
              <a:spLocks noChangeArrowheads="1"/>
            </p:cNvSpPr>
            <p:nvPr/>
          </p:nvSpPr>
          <p:spPr bwMode="auto">
            <a:xfrm>
              <a:off x="4224" y="1968"/>
              <a:ext cx="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plastika</a:t>
              </a:r>
            </a:p>
          </p:txBody>
        </p:sp>
      </p:grp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381000" y="4572000"/>
            <a:ext cx="4038600" cy="4953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Istovrstni naboji se odbijajo.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4800600" y="4191000"/>
            <a:ext cx="4191000" cy="4953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Nasprotni naboji se privlačijo.</a:t>
            </a:r>
          </a:p>
        </p:txBody>
      </p:sp>
    </p:spTree>
    <p:extLst>
      <p:ext uri="{BB962C8B-B14F-4D97-AF65-F5344CB8AC3E}">
        <p14:creationId xmlns:p14="http://schemas.microsoft.com/office/powerpoint/2010/main" val="234527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 animBg="1" autoUpdateAnimBg="0"/>
      <p:bldP spid="20497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pload.wikimedia.org/wikipedia/commons/thumb/2/20/Electric_charge_symbol_positive.svg/768px-Electric_charge_symbol_positiv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04" y="46531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upload.wikimedia.org/wikipedia/commons/thumb/2/20/Electric_charge_symbol_positive.svg/768px-Electric_charge_symbol_positiv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76470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upload.wikimedia.org/wikipedia/commons/thumb/2/20/Electric_charge_symbol_positive.svg/768px-Electric_charge_symbol_positiv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04" y="76470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upload.wikimedia.org/wikipedia/commons/thumb/6/61/Electric_charge_symbol_negative.svg/2000px-Electric_charge_symbol_negativ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04" y="235248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upload.wikimedia.org/wikipedia/commons/thumb/6/61/Electric_charge_symbol_negative.svg/2000px-Electric_charge_symbol_negativ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35248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upload.wikimedia.org/wikipedia/commons/thumb/6/61/Electric_charge_symbol_negative.svg/2000px-Electric_charge_symbol_negativ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5313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Raven puščični povezovalnik 9"/>
          <p:cNvCxnSpPr>
            <a:stCxn id="4" idx="3"/>
          </p:cNvCxnSpPr>
          <p:nvPr/>
        </p:nvCxnSpPr>
        <p:spPr>
          <a:xfrm>
            <a:off x="7164168" y="1304704"/>
            <a:ext cx="108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>
            <a:off x="3419752" y="5185279"/>
            <a:ext cx="108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/>
          <p:nvPr/>
        </p:nvCxnSpPr>
        <p:spPr>
          <a:xfrm>
            <a:off x="7164168" y="2892488"/>
            <a:ext cx="108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 flipH="1">
            <a:off x="1284904" y="1304704"/>
            <a:ext cx="108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/>
          <p:cNvCxnSpPr/>
          <p:nvPr/>
        </p:nvCxnSpPr>
        <p:spPr>
          <a:xfrm flipH="1">
            <a:off x="1284904" y="2892488"/>
            <a:ext cx="108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povezovalnik 18"/>
          <p:cNvCxnSpPr/>
          <p:nvPr/>
        </p:nvCxnSpPr>
        <p:spPr>
          <a:xfrm flipH="1">
            <a:off x="5004168" y="5185279"/>
            <a:ext cx="1080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avokotnik 19"/>
          <p:cNvSpPr/>
          <p:nvPr/>
        </p:nvSpPr>
        <p:spPr>
          <a:xfrm>
            <a:off x="4749" y="236079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nabojev</a:t>
            </a:r>
          </a:p>
        </p:txBody>
      </p:sp>
      <p:sp>
        <p:nvSpPr>
          <p:cNvPr id="21" name="Pravokotnik 20"/>
          <p:cNvSpPr/>
          <p:nvPr/>
        </p:nvSpPr>
        <p:spPr>
          <a:xfrm>
            <a:off x="14352" y="403206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Privlak nabojev</a:t>
            </a:r>
          </a:p>
        </p:txBody>
      </p:sp>
      <p:cxnSp>
        <p:nvCxnSpPr>
          <p:cNvPr id="23" name="Raven povezovalnik 22"/>
          <p:cNvCxnSpPr/>
          <p:nvPr/>
        </p:nvCxnSpPr>
        <p:spPr>
          <a:xfrm flipV="1">
            <a:off x="0" y="3933056"/>
            <a:ext cx="915835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avokotnik 23"/>
          <p:cNvSpPr/>
          <p:nvPr/>
        </p:nvSpPr>
        <p:spPr>
          <a:xfrm>
            <a:off x="0" y="594067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Različni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naboji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med seboj 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privlačijo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naboji pa se med seboj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odbijajo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838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1447800" y="5410200"/>
            <a:ext cx="6019800" cy="46672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Enote: F = [N] ; e = [C] ; k = [    ] ; r = [ m ]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360017" y="395410"/>
            <a:ext cx="36576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COULOMBOV ZAKON</a:t>
            </a:r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8884191"/>
              </p:ext>
            </p:extLst>
          </p:nvPr>
        </p:nvGraphicFramePr>
        <p:xfrm>
          <a:off x="1691680" y="1247897"/>
          <a:ext cx="2497137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" name="Enačba" r:id="rId3" imgW="901440" imgH="393480" progId="Equation.3">
                  <p:embed/>
                </p:oleObj>
              </mc:Choice>
              <mc:Fallback>
                <p:oleObj name="Enačba" r:id="rId3" imgW="901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1247897"/>
                        <a:ext cx="2497137" cy="10858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6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38" name="Group 22"/>
          <p:cNvGrpSpPr>
            <a:grpSpLocks/>
          </p:cNvGrpSpPr>
          <p:nvPr/>
        </p:nvGrpSpPr>
        <p:grpSpPr bwMode="auto">
          <a:xfrm>
            <a:off x="1691680" y="2426008"/>
            <a:ext cx="1524000" cy="838200"/>
            <a:chOff x="3312" y="1248"/>
            <a:chExt cx="960" cy="528"/>
          </a:xfrm>
        </p:grpSpPr>
        <p:sp>
          <p:nvSpPr>
            <p:cNvPr id="9226" name="AutoShape 10"/>
            <p:cNvSpPr>
              <a:spLocks noChangeArrowheads="1"/>
            </p:cNvSpPr>
            <p:nvPr/>
          </p:nvSpPr>
          <p:spPr bwMode="auto">
            <a:xfrm>
              <a:off x="3840" y="1248"/>
              <a:ext cx="48" cy="336"/>
            </a:xfrm>
            <a:prstGeom prst="upArrow">
              <a:avLst>
                <a:gd name="adj1" fmla="val 50000"/>
                <a:gd name="adj2" fmla="val 17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3312" y="1488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66"/>
                  </a:solidFill>
                </a:rPr>
                <a:t>konstanta</a:t>
              </a:r>
            </a:p>
          </p:txBody>
        </p:sp>
      </p:grp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005043" y="404935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(1785)</a:t>
            </a:r>
          </a:p>
        </p:txBody>
      </p:sp>
      <p:graphicFrame>
        <p:nvGraphicFramePr>
          <p:cNvPr id="923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3556102"/>
              </p:ext>
            </p:extLst>
          </p:nvPr>
        </p:nvGraphicFramePr>
        <p:xfrm>
          <a:off x="2067123" y="3515396"/>
          <a:ext cx="174625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Enačba" r:id="rId5" imgW="863280" imgH="406080" progId="Equation.3">
                  <p:embed/>
                </p:oleObj>
              </mc:Choice>
              <mc:Fallback>
                <p:oleObj name="Enačba" r:id="rId5" imgW="86328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7123" y="3515396"/>
                        <a:ext cx="1746250" cy="8175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1406475"/>
              </p:ext>
            </p:extLst>
          </p:nvPr>
        </p:nvGraphicFramePr>
        <p:xfrm>
          <a:off x="4188817" y="3429129"/>
          <a:ext cx="46482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Enaèba" r:id="rId7" imgW="1993680" imgH="419040" progId="Equation.3">
                  <p:embed/>
                </p:oleObj>
              </mc:Choice>
              <mc:Fallback>
                <p:oleObj name="Enaèba" r:id="rId7" imgW="19936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8817" y="3429129"/>
                        <a:ext cx="46482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419600" y="46482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Influenčna konstanta natančno!</a:t>
            </a:r>
          </a:p>
        </p:txBody>
      </p:sp>
      <p:graphicFrame>
        <p:nvGraphicFramePr>
          <p:cNvPr id="9237" name="Object 21"/>
          <p:cNvGraphicFramePr>
            <a:graphicFrameLocks noChangeAspect="1"/>
          </p:cNvGraphicFramePr>
          <p:nvPr/>
        </p:nvGraphicFramePr>
        <p:xfrm>
          <a:off x="5410200" y="5486400"/>
          <a:ext cx="2921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Enačba" r:id="rId9" imgW="291960" imgH="355320" progId="Equation.3">
                  <p:embed/>
                </p:oleObj>
              </mc:Choice>
              <mc:Fallback>
                <p:oleObj name="Enačba" r:id="rId9" imgW="291960" imgH="355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486400"/>
                        <a:ext cx="2921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okotnik 1"/>
          <p:cNvSpPr/>
          <p:nvPr/>
        </p:nvSpPr>
        <p:spPr>
          <a:xfrm>
            <a:off x="4266682" y="1329157"/>
            <a:ext cx="47249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Sila, ki deluje med naelektrenima delcema,</a:t>
            </a:r>
            <a:b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odvisna od </a:t>
            </a:r>
            <a:endParaRPr lang="sl-SI" sz="2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velikosti </a:t>
            </a:r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nabojev in </a:t>
            </a:r>
            <a:endParaRPr lang="sl-SI" sz="2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razdalje </a:t>
            </a:r>
            <a:r>
              <a:rPr lang="sl-SI" sz="2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njima.</a:t>
            </a:r>
            <a:endParaRPr lang="sl-SI" sz="20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07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9" grpId="0" animBg="1" autoUpdateAnimBg="0"/>
      <p:bldP spid="9218" grpId="0" animBg="1" autoUpdateAnimBg="0"/>
      <p:bldP spid="9228" grpId="0" autoUpdateAnimBg="0"/>
      <p:bldP spid="9233" grpId="0" autoUpdateAnimBg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6141" y="116632"/>
            <a:ext cx="8571717" cy="1635968"/>
          </a:xfrm>
        </p:spPr>
        <p:txBody>
          <a:bodyPr/>
          <a:lstStyle/>
          <a:p>
            <a:r>
              <a:rPr lang="sl-SI" dirty="0" smtClean="0"/>
              <a:t>NAELEKTRITVE IN RAZELEKTRITVE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" t="12093" r="3285" b="6130"/>
          <a:stretch/>
        </p:blipFill>
        <p:spPr>
          <a:xfrm>
            <a:off x="286141" y="1752600"/>
            <a:ext cx="8571717" cy="4898136"/>
          </a:xfrm>
        </p:spPr>
      </p:pic>
    </p:spTree>
    <p:extLst>
      <p:ext uri="{BB962C8B-B14F-4D97-AF65-F5344CB8AC3E}">
        <p14:creationId xmlns:p14="http://schemas.microsoft.com/office/powerpoint/2010/main" val="186701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3472" t="22937" r="1786" b="15898"/>
          <a:stretch/>
        </p:blipFill>
        <p:spPr bwMode="auto">
          <a:xfrm>
            <a:off x="1403648" y="1124744"/>
            <a:ext cx="6163512" cy="22371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/>
          <p:cNvPicPr/>
          <p:nvPr/>
        </p:nvPicPr>
        <p:blipFill rotWithShape="1">
          <a:blip r:embed="rId3"/>
          <a:srcRect l="3968" t="21466" r="37004" b="9429"/>
          <a:stretch/>
        </p:blipFill>
        <p:spPr bwMode="auto">
          <a:xfrm>
            <a:off x="2339752" y="4129087"/>
            <a:ext cx="3400425" cy="2238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827584" y="548680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Kako je električna sila med nabojema odvisna od razdalje med njima?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043609" y="3671313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Kako deluje več nabojev v prostoru na izbran naboj?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0502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828800" y="0"/>
            <a:ext cx="495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800" b="1">
                <a:solidFill>
                  <a:srgbClr val="990099"/>
                </a:solidFill>
              </a:rPr>
              <a:t>Analogije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782638" y="1138238"/>
          <a:ext cx="3124200" cy="223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Slide" r:id="rId4" imgW="4348095" imgH="3254295" progId="PowerPoint.Slide.8">
                  <p:embed/>
                </p:oleObj>
              </mc:Choice>
              <mc:Fallback>
                <p:oleObj name="Slide" r:id="rId4" imgW="4348095" imgH="3254295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638" y="1138238"/>
                        <a:ext cx="3124200" cy="2239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919163" y="4749800"/>
          <a:ext cx="273367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9" name="Enačba" r:id="rId6" imgW="901440" imgH="317160" progId="Equation.3">
                  <p:embed/>
                </p:oleObj>
              </mc:Choice>
              <mc:Fallback>
                <p:oleObj name="Enačba" r:id="rId6" imgW="90144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163" y="4749800"/>
                        <a:ext cx="2733675" cy="8540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5238750" y="4560888"/>
          <a:ext cx="3222625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0" name="Enačba" r:id="rId8" imgW="1168200" imgH="431640" progId="Equation.3">
                  <p:embed/>
                </p:oleObj>
              </mc:Choice>
              <mc:Fallback>
                <p:oleObj name="Enačba" r:id="rId8" imgW="1168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4560888"/>
                        <a:ext cx="3222625" cy="11858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881063" y="531813"/>
            <a:ext cx="2476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b="1">
                <a:solidFill>
                  <a:srgbClr val="0000FF"/>
                </a:solidFill>
              </a:rPr>
              <a:t>Gravitacijska sila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386388" y="530225"/>
            <a:ext cx="2436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b="1">
                <a:solidFill>
                  <a:srgbClr val="0000FF"/>
                </a:solidFill>
              </a:rPr>
              <a:t>Električna sila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04825" y="3881438"/>
            <a:ext cx="3836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b="1">
                <a:solidFill>
                  <a:srgbClr val="000000"/>
                </a:solidFill>
              </a:rPr>
              <a:t>GRAVITACIJSKI ZAKON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083175" y="3895725"/>
            <a:ext cx="3443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b="1">
                <a:solidFill>
                  <a:srgbClr val="000000"/>
                </a:solidFill>
              </a:rPr>
              <a:t>COULOMBOV ZAKON</a:t>
            </a:r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4945063" y="1171575"/>
          <a:ext cx="2752725" cy="228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Slide" r:id="rId10" imgW="4424295" imgH="3311806" progId="PowerPoint.Slide.8">
                  <p:embed/>
                </p:oleObj>
              </mc:Choice>
              <mc:Fallback>
                <p:oleObj name="Slide" r:id="rId10" imgW="4424295" imgH="3311806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5063" y="1171575"/>
                        <a:ext cx="2752725" cy="228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51" name="Group 11"/>
          <p:cNvGrpSpPr>
            <a:grpSpLocks/>
          </p:cNvGrpSpPr>
          <p:nvPr/>
        </p:nvGrpSpPr>
        <p:grpSpPr bwMode="auto">
          <a:xfrm>
            <a:off x="7405688" y="1362075"/>
            <a:ext cx="2098675" cy="457200"/>
            <a:chOff x="4665" y="858"/>
            <a:chExt cx="1322" cy="288"/>
          </a:xfrm>
        </p:grpSpPr>
        <p:sp>
          <p:nvSpPr>
            <p:cNvPr id="10252" name="Text Box 12"/>
            <p:cNvSpPr txBox="1">
              <a:spLocks noChangeArrowheads="1"/>
            </p:cNvSpPr>
            <p:nvPr/>
          </p:nvSpPr>
          <p:spPr bwMode="auto">
            <a:xfrm>
              <a:off x="4705" y="858"/>
              <a:ext cx="12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sz="2400">
                  <a:solidFill>
                    <a:srgbClr val="0000FF"/>
                  </a:solidFill>
                </a:rPr>
                <a:t>privlačna</a:t>
              </a:r>
            </a:p>
          </p:txBody>
        </p:sp>
        <p:sp>
          <p:nvSpPr>
            <p:cNvPr id="10253" name="Line 13"/>
            <p:cNvSpPr>
              <a:spLocks noChangeShapeType="1"/>
            </p:cNvSpPr>
            <p:nvPr/>
          </p:nvSpPr>
          <p:spPr bwMode="auto">
            <a:xfrm flipH="1">
              <a:off x="4665" y="1026"/>
              <a:ext cx="23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0254" name="Group 14"/>
          <p:cNvGrpSpPr>
            <a:grpSpLocks/>
          </p:cNvGrpSpPr>
          <p:nvPr/>
        </p:nvGrpSpPr>
        <p:grpSpPr bwMode="auto">
          <a:xfrm>
            <a:off x="7527925" y="2881313"/>
            <a:ext cx="1616075" cy="457200"/>
            <a:chOff x="4742" y="1815"/>
            <a:chExt cx="1018" cy="288"/>
          </a:xfrm>
        </p:grpSpPr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5026" y="1815"/>
              <a:ext cx="7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sz="2400">
                  <a:solidFill>
                    <a:srgbClr val="0000FF"/>
                  </a:solidFill>
                </a:rPr>
                <a:t>odbojna</a:t>
              </a:r>
            </a:p>
          </p:txBody>
        </p:sp>
        <p:sp>
          <p:nvSpPr>
            <p:cNvPr id="10256" name="Line 16"/>
            <p:cNvSpPr>
              <a:spLocks noChangeShapeType="1"/>
            </p:cNvSpPr>
            <p:nvPr/>
          </p:nvSpPr>
          <p:spPr bwMode="auto">
            <a:xfrm flipH="1">
              <a:off x="4742" y="1975"/>
              <a:ext cx="23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764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6" grpId="0" autoUpdateAnimBg="0"/>
      <p:bldP spid="10247" grpId="0" autoUpdateAnimBg="0"/>
      <p:bldP spid="10248" grpId="0" autoUpdateAnimBg="0"/>
      <p:bldP spid="10249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7016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0" y="1416309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Nabiti kroglici A in B z nabojem e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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2,0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-6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C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e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1,0 ∙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-6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sta oddaljeni 3,0 m.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AutoNum type="alphaLcParenR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kroglici privlačita ali odbijata? Nariši električno silo na posamezno kroglico.</a:t>
            </a:r>
          </a:p>
          <a:p>
            <a:pPr marL="457200" indent="-457200">
              <a:buAutoNum type="alphaLcParenR"/>
            </a:pP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električna sila deluje na posamezno kroglico?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619672" y="4054547"/>
            <a:ext cx="720080" cy="7210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e</a:t>
            </a:r>
            <a:r>
              <a:rPr lang="en-GB" sz="2800" baseline="-25000" dirty="0" smtClean="0">
                <a:solidFill>
                  <a:schemeClr val="tx1"/>
                </a:solidFill>
              </a:rPr>
              <a:t>1</a:t>
            </a:r>
            <a:endParaRPr lang="sl-SI" sz="2800" baseline="-250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012160" y="4059107"/>
            <a:ext cx="720000" cy="72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/>
                </a:solidFill>
              </a:rPr>
              <a:t>e</a:t>
            </a:r>
            <a:r>
              <a:rPr lang="en-GB" sz="2800" baseline="-25000" dirty="0" smtClean="0">
                <a:solidFill>
                  <a:schemeClr val="tx1"/>
                </a:solidFill>
              </a:rPr>
              <a:t>2</a:t>
            </a:r>
            <a:endParaRPr lang="sl-SI" sz="2800" baseline="-250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907704" y="5013176"/>
            <a:ext cx="4464496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avokotnik 1"/>
          <p:cNvSpPr/>
          <p:nvPr/>
        </p:nvSpPr>
        <p:spPr>
          <a:xfrm>
            <a:off x="3870176" y="4540580"/>
            <a:ext cx="53955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58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6" name="Picture 14" descr="F22_08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11" b="59459"/>
          <a:stretch>
            <a:fillRect/>
          </a:stretch>
        </p:blipFill>
        <p:spPr bwMode="auto">
          <a:xfrm>
            <a:off x="3787940" y="1798180"/>
            <a:ext cx="27019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415890" y="1246341"/>
            <a:ext cx="77578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Kam moramo dati proton, da bo sila nanj enaka 0?</a:t>
            </a:r>
          </a:p>
        </p:txBody>
      </p:sp>
      <p:pic>
        <p:nvPicPr>
          <p:cNvPr id="13328" name="Picture 16" descr="F22_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7" b="59459"/>
          <a:stretch>
            <a:fillRect/>
          </a:stretch>
        </p:blipFill>
        <p:spPr bwMode="auto">
          <a:xfrm>
            <a:off x="2963862" y="3919266"/>
            <a:ext cx="28702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17" descr="F22_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54" r="51411" b="5405"/>
          <a:stretch>
            <a:fillRect/>
          </a:stretch>
        </p:blipFill>
        <p:spPr bwMode="auto">
          <a:xfrm>
            <a:off x="228600" y="3962400"/>
            <a:ext cx="27019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18" descr="F22_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7" t="48648" b="5405"/>
          <a:stretch>
            <a:fillRect/>
          </a:stretch>
        </p:blipFill>
        <p:spPr bwMode="auto">
          <a:xfrm>
            <a:off x="5867400" y="3825080"/>
            <a:ext cx="28702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331" name="Object 19"/>
          <p:cNvGraphicFramePr>
            <a:graphicFrameLocks noChangeAspect="1"/>
          </p:cNvGraphicFramePr>
          <p:nvPr/>
        </p:nvGraphicFramePr>
        <p:xfrm>
          <a:off x="1066800" y="2286000"/>
          <a:ext cx="16129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načba" r:id="rId5" imgW="647640" imgH="215640" progId="Equation.3">
                  <p:embed/>
                </p:oleObj>
              </mc:Choice>
              <mc:Fallback>
                <p:oleObj name="Enačba" r:id="rId5" imgW="647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86000"/>
                        <a:ext cx="1612900" cy="534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/>
          <p:cNvSpPr/>
          <p:nvPr/>
        </p:nvSpPr>
        <p:spPr>
          <a:xfrm>
            <a:off x="4294822" y="2120455"/>
            <a:ext cx="378630" cy="37555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300550" y="4189257"/>
            <a:ext cx="378630" cy="37555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5985281" y="2083439"/>
            <a:ext cx="477706" cy="3886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Pravokotnik 13"/>
          <p:cNvSpPr/>
          <p:nvPr/>
        </p:nvSpPr>
        <p:spPr>
          <a:xfrm>
            <a:off x="1276955" y="4167380"/>
            <a:ext cx="378630" cy="37555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Pravokotnik 14"/>
          <p:cNvSpPr/>
          <p:nvPr/>
        </p:nvSpPr>
        <p:spPr>
          <a:xfrm>
            <a:off x="2452818" y="4160808"/>
            <a:ext cx="477706" cy="3886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ravokotnik 15"/>
          <p:cNvSpPr/>
          <p:nvPr/>
        </p:nvSpPr>
        <p:spPr>
          <a:xfrm>
            <a:off x="7063647" y="4176113"/>
            <a:ext cx="477706" cy="3886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Pravokotnik 16"/>
          <p:cNvSpPr/>
          <p:nvPr/>
        </p:nvSpPr>
        <p:spPr>
          <a:xfrm>
            <a:off x="4591504" y="4203941"/>
            <a:ext cx="477706" cy="3886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Pravokotnik 17"/>
          <p:cNvSpPr/>
          <p:nvPr/>
        </p:nvSpPr>
        <p:spPr>
          <a:xfrm>
            <a:off x="3349127" y="4226104"/>
            <a:ext cx="378630" cy="37555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sl-SI" baseline="-25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avokotnik 1"/>
          <p:cNvSpPr/>
          <p:nvPr/>
        </p:nvSpPr>
        <p:spPr bwMode="auto">
          <a:xfrm>
            <a:off x="3543975" y="1612134"/>
            <a:ext cx="3525205" cy="19082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Pravokotnik 5"/>
          <p:cNvSpPr/>
          <p:nvPr/>
        </p:nvSpPr>
        <p:spPr bwMode="auto">
          <a:xfrm>
            <a:off x="0" y="3624960"/>
            <a:ext cx="2963862" cy="21803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Pravokotnik 6"/>
          <p:cNvSpPr/>
          <p:nvPr/>
        </p:nvSpPr>
        <p:spPr bwMode="auto">
          <a:xfrm>
            <a:off x="2949952" y="3862627"/>
            <a:ext cx="2903538" cy="18883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Pravokotnik 7"/>
          <p:cNvSpPr/>
          <p:nvPr/>
        </p:nvSpPr>
        <p:spPr bwMode="auto">
          <a:xfrm>
            <a:off x="5997414" y="3862627"/>
            <a:ext cx="2895066" cy="214214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Pravokotnik 20"/>
          <p:cNvSpPr/>
          <p:nvPr/>
        </p:nvSpPr>
        <p:spPr>
          <a:xfrm>
            <a:off x="0" y="7016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09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7" grpId="0" autoUpdateAnimBg="0"/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7016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0" y="141630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sta naboja dveh enako naelektrenih kroglic, če se na razdalji 1,0 m odbijata s silo 1,0 ∙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-6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N?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1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209800"/>
            <a:ext cx="6858000" cy="2209800"/>
          </a:xfrm>
        </p:spPr>
        <p:txBody>
          <a:bodyPr/>
          <a:lstStyle/>
          <a:p>
            <a:r>
              <a:rPr lang="sl-SI" sz="6000" b="1">
                <a:solidFill>
                  <a:schemeClr val="bg1"/>
                </a:solidFill>
              </a:rPr>
              <a:t>DEFINICIJA JAKOSTI ELEKTRIČNEGA POLJA</a:t>
            </a:r>
          </a:p>
        </p:txBody>
      </p:sp>
    </p:spTree>
    <p:extLst>
      <p:ext uri="{BB962C8B-B14F-4D97-AF65-F5344CB8AC3E}">
        <p14:creationId xmlns:p14="http://schemas.microsoft.com/office/powerpoint/2010/main" val="115777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9" name="Group 27"/>
          <p:cNvGrpSpPr>
            <a:grpSpLocks/>
          </p:cNvGrpSpPr>
          <p:nvPr/>
        </p:nvGrpSpPr>
        <p:grpSpPr bwMode="auto">
          <a:xfrm>
            <a:off x="0" y="1929606"/>
            <a:ext cx="3810000" cy="2868613"/>
            <a:chOff x="96" y="240"/>
            <a:chExt cx="2400" cy="1807"/>
          </a:xfrm>
        </p:grpSpPr>
        <p:grpSp>
          <p:nvGrpSpPr>
            <p:cNvPr id="2" name="Group 7"/>
            <p:cNvGrpSpPr>
              <a:grpSpLocks/>
            </p:cNvGrpSpPr>
            <p:nvPr/>
          </p:nvGrpSpPr>
          <p:grpSpPr bwMode="auto">
            <a:xfrm>
              <a:off x="432" y="240"/>
              <a:ext cx="1761" cy="1807"/>
              <a:chOff x="432" y="240"/>
              <a:chExt cx="1761" cy="1807"/>
            </a:xfrm>
          </p:grpSpPr>
          <p:pic>
            <p:nvPicPr>
              <p:cNvPr id="3" name="Picture 2" descr="F:\figures\Ch23_300\F23_01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52345"/>
              <a:stretch>
                <a:fillRect/>
              </a:stretch>
            </p:blipFill>
            <p:spPr bwMode="auto">
              <a:xfrm>
                <a:off x="432" y="240"/>
                <a:ext cx="1761" cy="18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192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2400"/>
              </a:p>
            </p:txBody>
          </p:sp>
          <p:sp>
            <p:nvSpPr>
              <p:cNvPr id="5" name="Freeform 5"/>
              <p:cNvSpPr>
                <a:spLocks/>
              </p:cNvSpPr>
              <p:nvPr/>
            </p:nvSpPr>
            <p:spPr bwMode="auto">
              <a:xfrm>
                <a:off x="1493" y="1332"/>
                <a:ext cx="634" cy="349"/>
              </a:xfrm>
              <a:custGeom>
                <a:avLst/>
                <a:gdLst>
                  <a:gd name="T0" fmla="*/ 145 w 634"/>
                  <a:gd name="T1" fmla="*/ 0 h 349"/>
                  <a:gd name="T2" fmla="*/ 49 w 634"/>
                  <a:gd name="T3" fmla="*/ 30 h 349"/>
                  <a:gd name="T4" fmla="*/ 13 w 634"/>
                  <a:gd name="T5" fmla="*/ 120 h 349"/>
                  <a:gd name="T6" fmla="*/ 1 w 634"/>
                  <a:gd name="T7" fmla="*/ 192 h 349"/>
                  <a:gd name="T8" fmla="*/ 25 w 634"/>
                  <a:gd name="T9" fmla="*/ 294 h 349"/>
                  <a:gd name="T10" fmla="*/ 85 w 634"/>
                  <a:gd name="T11" fmla="*/ 312 h 349"/>
                  <a:gd name="T12" fmla="*/ 211 w 634"/>
                  <a:gd name="T13" fmla="*/ 348 h 349"/>
                  <a:gd name="T14" fmla="*/ 409 w 634"/>
                  <a:gd name="T15" fmla="*/ 330 h 349"/>
                  <a:gd name="T16" fmla="*/ 487 w 634"/>
                  <a:gd name="T17" fmla="*/ 240 h 349"/>
                  <a:gd name="T18" fmla="*/ 595 w 634"/>
                  <a:gd name="T19" fmla="*/ 156 h 349"/>
                  <a:gd name="T20" fmla="*/ 619 w 634"/>
                  <a:gd name="T21" fmla="*/ 114 h 349"/>
                  <a:gd name="T22" fmla="*/ 559 w 634"/>
                  <a:gd name="T23" fmla="*/ 0 h 349"/>
                  <a:gd name="T24" fmla="*/ 253 w 634"/>
                  <a:gd name="T25" fmla="*/ 12 h 349"/>
                  <a:gd name="T26" fmla="*/ 145 w 634"/>
                  <a:gd name="T27" fmla="*/ 0 h 34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634" h="349">
                    <a:moveTo>
                      <a:pt x="145" y="0"/>
                    </a:moveTo>
                    <a:cubicBezTo>
                      <a:pt x="104" y="6"/>
                      <a:pt x="85" y="18"/>
                      <a:pt x="49" y="30"/>
                    </a:cubicBezTo>
                    <a:cubicBezTo>
                      <a:pt x="32" y="55"/>
                      <a:pt x="18" y="90"/>
                      <a:pt x="13" y="120"/>
                    </a:cubicBezTo>
                    <a:cubicBezTo>
                      <a:pt x="9" y="144"/>
                      <a:pt x="1" y="192"/>
                      <a:pt x="1" y="192"/>
                    </a:cubicBezTo>
                    <a:cubicBezTo>
                      <a:pt x="2" y="204"/>
                      <a:pt x="0" y="278"/>
                      <a:pt x="25" y="294"/>
                    </a:cubicBezTo>
                    <a:cubicBezTo>
                      <a:pt x="37" y="302"/>
                      <a:pt x="69" y="308"/>
                      <a:pt x="85" y="312"/>
                    </a:cubicBezTo>
                    <a:cubicBezTo>
                      <a:pt x="127" y="324"/>
                      <a:pt x="169" y="337"/>
                      <a:pt x="211" y="348"/>
                    </a:cubicBezTo>
                    <a:cubicBezTo>
                      <a:pt x="333" y="343"/>
                      <a:pt x="332" y="349"/>
                      <a:pt x="409" y="330"/>
                    </a:cubicBezTo>
                    <a:cubicBezTo>
                      <a:pt x="436" y="303"/>
                      <a:pt x="459" y="264"/>
                      <a:pt x="487" y="240"/>
                    </a:cubicBezTo>
                    <a:cubicBezTo>
                      <a:pt x="520" y="211"/>
                      <a:pt x="569" y="193"/>
                      <a:pt x="595" y="156"/>
                    </a:cubicBezTo>
                    <a:cubicBezTo>
                      <a:pt x="604" y="143"/>
                      <a:pt x="610" y="127"/>
                      <a:pt x="619" y="114"/>
                    </a:cubicBezTo>
                    <a:cubicBezTo>
                      <a:pt x="634" y="39"/>
                      <a:pt x="628" y="17"/>
                      <a:pt x="559" y="0"/>
                    </a:cubicBezTo>
                    <a:cubicBezTo>
                      <a:pt x="457" y="4"/>
                      <a:pt x="355" y="12"/>
                      <a:pt x="253" y="12"/>
                    </a:cubicBezTo>
                    <a:cubicBezTo>
                      <a:pt x="165" y="12"/>
                      <a:pt x="184" y="19"/>
                      <a:pt x="14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  <p:sp>
            <p:nvSpPr>
              <p:cNvPr id="6" name="Freeform 6"/>
              <p:cNvSpPr>
                <a:spLocks/>
              </p:cNvSpPr>
              <p:nvPr/>
            </p:nvSpPr>
            <p:spPr bwMode="auto">
              <a:xfrm>
                <a:off x="476" y="768"/>
                <a:ext cx="1019" cy="387"/>
              </a:xfrm>
              <a:custGeom>
                <a:avLst/>
                <a:gdLst>
                  <a:gd name="T0" fmla="*/ 178 w 1019"/>
                  <a:gd name="T1" fmla="*/ 30 h 387"/>
                  <a:gd name="T2" fmla="*/ 52 w 1019"/>
                  <a:gd name="T3" fmla="*/ 18 h 387"/>
                  <a:gd name="T4" fmla="*/ 34 w 1019"/>
                  <a:gd name="T5" fmla="*/ 204 h 387"/>
                  <a:gd name="T6" fmla="*/ 382 w 1019"/>
                  <a:gd name="T7" fmla="*/ 348 h 387"/>
                  <a:gd name="T8" fmla="*/ 454 w 1019"/>
                  <a:gd name="T9" fmla="*/ 354 h 387"/>
                  <a:gd name="T10" fmla="*/ 580 w 1019"/>
                  <a:gd name="T11" fmla="*/ 348 h 387"/>
                  <a:gd name="T12" fmla="*/ 700 w 1019"/>
                  <a:gd name="T13" fmla="*/ 270 h 387"/>
                  <a:gd name="T14" fmla="*/ 886 w 1019"/>
                  <a:gd name="T15" fmla="*/ 210 h 387"/>
                  <a:gd name="T16" fmla="*/ 940 w 1019"/>
                  <a:gd name="T17" fmla="*/ 186 h 387"/>
                  <a:gd name="T18" fmla="*/ 976 w 1019"/>
                  <a:gd name="T19" fmla="*/ 174 h 387"/>
                  <a:gd name="T20" fmla="*/ 976 w 1019"/>
                  <a:gd name="T21" fmla="*/ 48 h 387"/>
                  <a:gd name="T22" fmla="*/ 916 w 1019"/>
                  <a:gd name="T23" fmla="*/ 30 h 387"/>
                  <a:gd name="T24" fmla="*/ 826 w 1019"/>
                  <a:gd name="T25" fmla="*/ 0 h 387"/>
                  <a:gd name="T26" fmla="*/ 688 w 1019"/>
                  <a:gd name="T27" fmla="*/ 24 h 387"/>
                  <a:gd name="T28" fmla="*/ 334 w 1019"/>
                  <a:gd name="T29" fmla="*/ 36 h 387"/>
                  <a:gd name="T30" fmla="*/ 310 w 1019"/>
                  <a:gd name="T31" fmla="*/ 42 h 387"/>
                  <a:gd name="T32" fmla="*/ 274 w 1019"/>
                  <a:gd name="T33" fmla="*/ 54 h 387"/>
                  <a:gd name="T34" fmla="*/ 178 w 1019"/>
                  <a:gd name="T35" fmla="*/ 30 h 38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019" h="387">
                    <a:moveTo>
                      <a:pt x="178" y="30"/>
                    </a:moveTo>
                    <a:cubicBezTo>
                      <a:pt x="135" y="1"/>
                      <a:pt x="110" y="14"/>
                      <a:pt x="52" y="18"/>
                    </a:cubicBezTo>
                    <a:cubicBezTo>
                      <a:pt x="0" y="70"/>
                      <a:pt x="28" y="115"/>
                      <a:pt x="34" y="204"/>
                    </a:cubicBezTo>
                    <a:cubicBezTo>
                      <a:pt x="46" y="387"/>
                      <a:pt x="249" y="344"/>
                      <a:pt x="382" y="348"/>
                    </a:cubicBezTo>
                    <a:cubicBezTo>
                      <a:pt x="406" y="350"/>
                      <a:pt x="430" y="354"/>
                      <a:pt x="454" y="354"/>
                    </a:cubicBezTo>
                    <a:cubicBezTo>
                      <a:pt x="496" y="354"/>
                      <a:pt x="538" y="351"/>
                      <a:pt x="580" y="348"/>
                    </a:cubicBezTo>
                    <a:cubicBezTo>
                      <a:pt x="632" y="344"/>
                      <a:pt x="660" y="297"/>
                      <a:pt x="700" y="270"/>
                    </a:cubicBezTo>
                    <a:cubicBezTo>
                      <a:pt x="742" y="207"/>
                      <a:pt x="821" y="228"/>
                      <a:pt x="886" y="210"/>
                    </a:cubicBezTo>
                    <a:cubicBezTo>
                      <a:pt x="978" y="185"/>
                      <a:pt x="883" y="211"/>
                      <a:pt x="940" y="186"/>
                    </a:cubicBezTo>
                    <a:cubicBezTo>
                      <a:pt x="952" y="181"/>
                      <a:pt x="976" y="174"/>
                      <a:pt x="976" y="174"/>
                    </a:cubicBezTo>
                    <a:cubicBezTo>
                      <a:pt x="1008" y="142"/>
                      <a:pt x="1019" y="79"/>
                      <a:pt x="976" y="48"/>
                    </a:cubicBezTo>
                    <a:cubicBezTo>
                      <a:pt x="955" y="33"/>
                      <a:pt x="942" y="34"/>
                      <a:pt x="916" y="30"/>
                    </a:cubicBezTo>
                    <a:cubicBezTo>
                      <a:pt x="878" y="11"/>
                      <a:pt x="872" y="6"/>
                      <a:pt x="826" y="0"/>
                    </a:cubicBezTo>
                    <a:cubicBezTo>
                      <a:pt x="774" y="4"/>
                      <a:pt x="736" y="18"/>
                      <a:pt x="688" y="24"/>
                    </a:cubicBezTo>
                    <a:cubicBezTo>
                      <a:pt x="589" y="36"/>
                      <a:pt x="380" y="35"/>
                      <a:pt x="334" y="36"/>
                    </a:cubicBezTo>
                    <a:cubicBezTo>
                      <a:pt x="326" y="38"/>
                      <a:pt x="318" y="40"/>
                      <a:pt x="310" y="42"/>
                    </a:cubicBezTo>
                    <a:cubicBezTo>
                      <a:pt x="298" y="46"/>
                      <a:pt x="274" y="54"/>
                      <a:pt x="274" y="54"/>
                    </a:cubicBezTo>
                    <a:cubicBezTo>
                      <a:pt x="246" y="51"/>
                      <a:pt x="201" y="53"/>
                      <a:pt x="178" y="3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sl-SI"/>
              </a:p>
            </p:txBody>
          </p:sp>
        </p:grpSp>
        <p:grpSp>
          <p:nvGrpSpPr>
            <p:cNvPr id="3092" name="Group 12"/>
            <p:cNvGrpSpPr>
              <a:grpSpLocks/>
            </p:cNvGrpSpPr>
            <p:nvPr/>
          </p:nvGrpSpPr>
          <p:grpSpPr bwMode="auto">
            <a:xfrm>
              <a:off x="96" y="576"/>
              <a:ext cx="2400" cy="1066"/>
              <a:chOff x="96" y="576"/>
              <a:chExt cx="2400" cy="1066"/>
            </a:xfrm>
          </p:grpSpPr>
          <p:sp>
            <p:nvSpPr>
              <p:cNvPr id="3093" name="Text Box 8"/>
              <p:cNvSpPr txBox="1">
                <a:spLocks noChangeArrowheads="1"/>
              </p:cNvSpPr>
              <p:nvPr/>
            </p:nvSpPr>
            <p:spPr bwMode="auto">
              <a:xfrm>
                <a:off x="1536" y="1200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sl-SI" altLang="sl-SI" sz="2000" b="1">
                    <a:solidFill>
                      <a:srgbClr val="000066"/>
                    </a:solidFill>
                  </a:rPr>
                  <a:t>naelektrena palica</a:t>
                </a:r>
              </a:p>
            </p:txBody>
          </p:sp>
          <p:sp>
            <p:nvSpPr>
              <p:cNvPr id="3094" name="Text Box 9"/>
              <p:cNvSpPr txBox="1">
                <a:spLocks noChangeArrowheads="1"/>
              </p:cNvSpPr>
              <p:nvPr/>
            </p:nvSpPr>
            <p:spPr bwMode="auto">
              <a:xfrm>
                <a:off x="96" y="720"/>
                <a:ext cx="105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sl-SI" altLang="sl-SI" sz="2000" b="1">
                    <a:solidFill>
                      <a:srgbClr val="000066"/>
                    </a:solidFill>
                  </a:rPr>
                  <a:t>testni naboj v točki P</a:t>
                </a:r>
              </a:p>
            </p:txBody>
          </p:sp>
          <p:sp>
            <p:nvSpPr>
              <p:cNvPr id="7" name="Text Box 11"/>
              <p:cNvSpPr txBox="1">
                <a:spLocks noChangeArrowheads="1"/>
              </p:cNvSpPr>
              <p:nvPr/>
            </p:nvSpPr>
            <p:spPr bwMode="auto">
              <a:xfrm>
                <a:off x="2208" y="57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sl-SI" altLang="sl-SI" sz="2400" b="1" i="1">
                    <a:solidFill>
                      <a:srgbClr val="000066"/>
                    </a:solidFill>
                  </a:rPr>
                  <a:t>e</a:t>
                </a:r>
                <a:r>
                  <a:rPr lang="sl-SI" altLang="sl-SI" sz="2400" b="1" baseline="-25000">
                    <a:solidFill>
                      <a:srgbClr val="000066"/>
                    </a:solidFill>
                  </a:rPr>
                  <a:t>1</a:t>
                </a:r>
                <a:endParaRPr lang="sl-SI" altLang="sl-SI" sz="2400" b="1">
                  <a:solidFill>
                    <a:srgbClr val="000066"/>
                  </a:solidFill>
                </a:endParaRPr>
              </a:p>
            </p:txBody>
          </p:sp>
        </p:grpSp>
      </p:grp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583254" y="537103"/>
            <a:ext cx="5945460" cy="46166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 dirty="0">
                <a:solidFill>
                  <a:schemeClr val="accent2"/>
                </a:solidFill>
              </a:rPr>
              <a:t>Kako </a:t>
            </a:r>
            <a:r>
              <a:rPr lang="sl-SI" altLang="sl-SI" sz="2400" b="1" dirty="0" smtClean="0">
                <a:solidFill>
                  <a:schemeClr val="accent2"/>
                </a:solidFill>
              </a:rPr>
              <a:t>pozitivni testni naboj </a:t>
            </a:r>
            <a:r>
              <a:rPr lang="sl-SI" altLang="sl-SI" sz="2400" b="1" i="1" dirty="0" smtClean="0">
                <a:solidFill>
                  <a:schemeClr val="accent2"/>
                </a:solidFill>
              </a:rPr>
              <a:t>e</a:t>
            </a:r>
            <a:r>
              <a:rPr lang="sl-SI" altLang="sl-SI" sz="2400" b="1" baseline="-25000" dirty="0" smtClean="0">
                <a:solidFill>
                  <a:schemeClr val="accent2"/>
                </a:solidFill>
              </a:rPr>
              <a:t>t </a:t>
            </a:r>
            <a:r>
              <a:rPr lang="sl-SI" altLang="sl-SI" sz="2400" b="1" dirty="0">
                <a:solidFill>
                  <a:schemeClr val="accent2"/>
                </a:solidFill>
              </a:rPr>
              <a:t>ve za </a:t>
            </a:r>
            <a:r>
              <a:rPr lang="sl-SI" altLang="sl-SI" sz="2400" b="1" i="1" dirty="0">
                <a:solidFill>
                  <a:schemeClr val="accent2"/>
                </a:solidFill>
              </a:rPr>
              <a:t>e</a:t>
            </a:r>
            <a:r>
              <a:rPr lang="sl-SI" altLang="sl-SI" sz="2400" b="1" baseline="-25000" dirty="0">
                <a:solidFill>
                  <a:schemeClr val="accent2"/>
                </a:solidFill>
              </a:rPr>
              <a:t>1</a:t>
            </a:r>
            <a:r>
              <a:rPr lang="sl-SI" altLang="sl-SI" sz="2400" b="1" dirty="0">
                <a:solidFill>
                  <a:schemeClr val="accent2"/>
                </a:solidFill>
              </a:rPr>
              <a:t> ?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4093654" y="1172638"/>
            <a:ext cx="38100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sl-SI" altLang="sl-SI" sz="2400" b="1" dirty="0">
                <a:solidFill>
                  <a:srgbClr val="000066"/>
                </a:solidFill>
              </a:rPr>
              <a:t>e</a:t>
            </a:r>
            <a:r>
              <a:rPr lang="sl-SI" altLang="sl-SI" sz="2400" b="1" baseline="-25000" dirty="0">
                <a:solidFill>
                  <a:srgbClr val="000066"/>
                </a:solidFill>
              </a:rPr>
              <a:t>1</a:t>
            </a:r>
            <a:r>
              <a:rPr lang="sl-SI" altLang="sl-SI" sz="2400" b="1" dirty="0">
                <a:solidFill>
                  <a:srgbClr val="000066"/>
                </a:solidFill>
              </a:rPr>
              <a:t> spremeni okolico;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sl-SI" altLang="sl-SI" sz="2400" b="1" dirty="0">
                <a:solidFill>
                  <a:srgbClr val="000066"/>
                </a:solidFill>
              </a:rPr>
              <a:t>spremembo opišemo z </a:t>
            </a:r>
            <a:r>
              <a:rPr lang="sl-SI" altLang="sl-SI" sz="2400" b="1" u="sng" dirty="0">
                <a:solidFill>
                  <a:srgbClr val="000066"/>
                </a:solidFill>
              </a:rPr>
              <a:t>električnim poljem</a:t>
            </a:r>
            <a:endParaRPr lang="sl-SI" altLang="sl-SI" sz="2400" b="1" dirty="0">
              <a:solidFill>
                <a:srgbClr val="000066"/>
              </a:solidFill>
            </a:endParaRPr>
          </a:p>
        </p:txBody>
      </p:sp>
      <p:grpSp>
        <p:nvGrpSpPr>
          <p:cNvPr id="3100" name="Group 28"/>
          <p:cNvGrpSpPr>
            <a:grpSpLocks/>
          </p:cNvGrpSpPr>
          <p:nvPr/>
        </p:nvGrpSpPr>
        <p:grpSpPr bwMode="auto">
          <a:xfrm>
            <a:off x="3798053" y="2556939"/>
            <a:ext cx="2806700" cy="2096198"/>
            <a:chOff x="2708" y="1680"/>
            <a:chExt cx="1768" cy="1134"/>
          </a:xfrm>
        </p:grpSpPr>
        <p:sp>
          <p:nvSpPr>
            <p:cNvPr id="3084" name="AutoShape 20"/>
            <p:cNvSpPr>
              <a:spLocks noChangeArrowheads="1"/>
            </p:cNvSpPr>
            <p:nvPr/>
          </p:nvSpPr>
          <p:spPr bwMode="auto">
            <a:xfrm>
              <a:off x="3504" y="1680"/>
              <a:ext cx="96" cy="528"/>
            </a:xfrm>
            <a:prstGeom prst="downArrow">
              <a:avLst>
                <a:gd name="adj1" fmla="val 50000"/>
                <a:gd name="adj2" fmla="val 1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2400"/>
            </a:p>
          </p:txBody>
        </p:sp>
        <p:sp>
          <p:nvSpPr>
            <p:cNvPr id="3085" name="Text Box 22"/>
            <p:cNvSpPr txBox="1">
              <a:spLocks noChangeArrowheads="1"/>
            </p:cNvSpPr>
            <p:nvPr/>
          </p:nvSpPr>
          <p:spPr bwMode="auto">
            <a:xfrm>
              <a:off x="2708" y="2174"/>
              <a:ext cx="1768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2400" b="1" dirty="0">
                  <a:solidFill>
                    <a:schemeClr val="accent2"/>
                  </a:solidFill>
                </a:rPr>
                <a:t>vektorsko </a:t>
              </a:r>
              <a:r>
                <a:rPr lang="sl-SI" altLang="sl-SI" sz="2400" b="1" dirty="0" smtClean="0">
                  <a:solidFill>
                    <a:schemeClr val="accent2"/>
                  </a:solidFill>
                </a:rPr>
                <a:t>polje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2400" b="1" dirty="0" smtClean="0">
                  <a:solidFill>
                    <a:schemeClr val="accent2"/>
                  </a:solidFill>
                </a:rPr>
                <a:t>električne silnice</a:t>
              </a:r>
              <a:endParaRPr lang="sl-SI" altLang="sl-SI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101" name="Group 29"/>
          <p:cNvGrpSpPr>
            <a:grpSpLocks/>
          </p:cNvGrpSpPr>
          <p:nvPr/>
        </p:nvGrpSpPr>
        <p:grpSpPr bwMode="auto">
          <a:xfrm>
            <a:off x="6124495" y="2556938"/>
            <a:ext cx="3019426" cy="1930400"/>
            <a:chOff x="4150" y="1632"/>
            <a:chExt cx="1902" cy="1216"/>
          </a:xfrm>
        </p:grpSpPr>
        <p:sp>
          <p:nvSpPr>
            <p:cNvPr id="3082" name="AutoShape 21"/>
            <p:cNvSpPr>
              <a:spLocks noChangeArrowheads="1"/>
            </p:cNvSpPr>
            <p:nvPr/>
          </p:nvSpPr>
          <p:spPr bwMode="auto">
            <a:xfrm>
              <a:off x="4704" y="1632"/>
              <a:ext cx="96" cy="624"/>
            </a:xfrm>
            <a:prstGeom prst="downArrow">
              <a:avLst>
                <a:gd name="adj1" fmla="val 50000"/>
                <a:gd name="adj2" fmla="val 1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2400"/>
            </a:p>
          </p:txBody>
        </p:sp>
        <p:sp>
          <p:nvSpPr>
            <p:cNvPr id="3083" name="Text Box 23"/>
            <p:cNvSpPr txBox="1">
              <a:spLocks noChangeArrowheads="1"/>
            </p:cNvSpPr>
            <p:nvPr/>
          </p:nvSpPr>
          <p:spPr bwMode="auto">
            <a:xfrm>
              <a:off x="4150" y="2208"/>
              <a:ext cx="1902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2400" b="1" dirty="0">
                  <a:solidFill>
                    <a:schemeClr val="accent2"/>
                  </a:solidFill>
                </a:rPr>
                <a:t>skalarno </a:t>
              </a:r>
              <a:r>
                <a:rPr lang="sl-SI" altLang="sl-SI" sz="2400" b="1" dirty="0" smtClean="0">
                  <a:solidFill>
                    <a:schemeClr val="accent2"/>
                  </a:solidFill>
                </a:rPr>
                <a:t>polje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2400" b="1" dirty="0" smtClean="0">
                  <a:solidFill>
                    <a:schemeClr val="accent2"/>
                  </a:solidFill>
                </a:rPr>
                <a:t>ekvipotencialne čret</a:t>
              </a:r>
              <a:endParaRPr lang="sl-SI" altLang="sl-SI" sz="24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3520243" y="4531473"/>
            <a:ext cx="274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sl-SI" altLang="sl-SI" sz="2400" b="1" dirty="0">
                <a:solidFill>
                  <a:srgbClr val="FF0066"/>
                </a:solidFill>
              </a:rPr>
              <a:t>jakost električnega polja </a:t>
            </a:r>
            <a:r>
              <a:rPr lang="sl-SI" altLang="sl-SI" sz="2400" b="1" i="1" dirty="0">
                <a:solidFill>
                  <a:srgbClr val="FF0066"/>
                </a:solidFill>
              </a:rPr>
              <a:t>E</a:t>
            </a:r>
            <a:endParaRPr lang="sl-SI" altLang="sl-SI" sz="2400" b="1" dirty="0">
              <a:solidFill>
                <a:srgbClr val="FF0066"/>
              </a:solidFill>
            </a:endParaRP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6834108" y="4520675"/>
            <a:ext cx="160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 dirty="0">
                <a:solidFill>
                  <a:srgbClr val="FF0066"/>
                </a:solidFill>
              </a:rPr>
              <a:t>električni potencial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/>
              <p:cNvSpPr txBox="1"/>
              <p:nvPr/>
            </p:nvSpPr>
            <p:spPr>
              <a:xfrm>
                <a:off x="6368904" y="5458748"/>
                <a:ext cx="2530608" cy="12699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sl-SI" sz="4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l-SI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4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4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4400" dirty="0"/>
              </a:p>
            </p:txBody>
          </p:sp>
        </mc:Choice>
        <mc:Fallback xmlns=""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904" y="5458748"/>
                <a:ext cx="2530608" cy="1269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/>
              <p:cNvSpPr txBox="1"/>
              <p:nvPr/>
            </p:nvSpPr>
            <p:spPr>
              <a:xfrm>
                <a:off x="4307232" y="5458748"/>
                <a:ext cx="1664280" cy="11736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sl-SI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l-SI" sz="4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sl-SI" sz="4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l-SI" sz="44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sl-SI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⃑"/>
                            <m:ctrlPr>
                              <a:rPr lang="sl-SI" sz="4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l-SI" sz="44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sl-SI" sz="4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sz="4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sl-SI" sz="4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sl-SI" sz="4400" dirty="0" smtClean="0"/>
                  <a:t> </a:t>
                </a:r>
                <a:endParaRPr lang="sl-SI" sz="4400" dirty="0"/>
              </a:p>
            </p:txBody>
          </p:sp>
        </mc:Choice>
        <mc:Fallback xmlns=""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232" y="5458748"/>
                <a:ext cx="1664280" cy="11736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8"/>
              <p:cNvSpPr txBox="1">
                <a:spLocks noChangeArrowheads="1"/>
              </p:cNvSpPr>
              <p:nvPr/>
            </p:nvSpPr>
            <p:spPr bwMode="auto">
              <a:xfrm>
                <a:off x="1699547" y="2183110"/>
                <a:ext cx="677739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sl-SI" sz="2400" b="1" dirty="0">
                            <a:solidFill>
                              <a:srgbClr val="000000"/>
                            </a:solidFill>
                          </a:rPr>
                          <m:t>e</m:t>
                        </m:r>
                      </m:e>
                      <m:sub>
                        <m:r>
                          <a:rPr lang="sl-SI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l-SI" sz="2400" b="1" dirty="0" smtClean="0">
                    <a:solidFill>
                      <a:srgbClr val="000000"/>
                    </a:solidFill>
                  </a:rPr>
                  <a:t>  </a:t>
                </a:r>
                <a:endParaRPr lang="sl-SI" sz="24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8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9547" y="2183110"/>
                <a:ext cx="677739" cy="461665"/>
              </a:xfrm>
              <a:prstGeom prst="rect">
                <a:avLst/>
              </a:prstGeom>
              <a:blipFill>
                <a:blip r:embed="rId5"/>
                <a:stretch>
                  <a:fillRect b="-263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Raven puščični povezovalnik 10"/>
          <p:cNvCxnSpPr/>
          <p:nvPr/>
        </p:nvCxnSpPr>
        <p:spPr bwMode="auto">
          <a:xfrm flipH="1" flipV="1">
            <a:off x="396458" y="1314251"/>
            <a:ext cx="1784102" cy="1728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Raven povezovalnik 12"/>
          <p:cNvCxnSpPr/>
          <p:nvPr/>
        </p:nvCxnSpPr>
        <p:spPr bwMode="auto">
          <a:xfrm flipV="1">
            <a:off x="565150" y="1712020"/>
            <a:ext cx="1812136" cy="173511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PoljeZBesedilom 13"/>
          <p:cNvSpPr txBox="1"/>
          <p:nvPr/>
        </p:nvSpPr>
        <p:spPr>
          <a:xfrm>
            <a:off x="603250" y="1208318"/>
            <a:ext cx="2538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002060"/>
                </a:solidFill>
              </a:rPr>
              <a:t>električna silnica</a:t>
            </a:r>
            <a:endParaRPr lang="sl-SI" sz="2400" b="1" dirty="0">
              <a:solidFill>
                <a:srgbClr val="002060"/>
              </a:solidFill>
            </a:endParaRPr>
          </a:p>
        </p:txBody>
      </p:sp>
      <p:sp>
        <p:nvSpPr>
          <p:cNvPr id="15" name="PoljeZBesedilom 14"/>
          <p:cNvSpPr txBox="1"/>
          <p:nvPr/>
        </p:nvSpPr>
        <p:spPr>
          <a:xfrm>
            <a:off x="2010602" y="1845894"/>
            <a:ext cx="2262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002060"/>
                </a:solidFill>
              </a:rPr>
              <a:t>ekvipotencialna črta</a:t>
            </a:r>
            <a:endParaRPr lang="sl-SI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08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0" grpId="0" animBg="1" autoUpdateAnimBg="0"/>
      <p:bldP spid="3091" grpId="0" autoUpdateAnimBg="0"/>
      <p:bldP spid="3096" grpId="0" autoUpdateAnimBg="0"/>
      <p:bldP spid="3097" grpId="0" autoUpdateAnimBg="0"/>
      <p:bldP spid="9" grpId="0"/>
      <p:bldP spid="10" grpId="0"/>
      <p:bldP spid="38" grpId="0" autoUpdateAnimBg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8" name="Group 26"/>
          <p:cNvGrpSpPr>
            <a:grpSpLocks/>
          </p:cNvGrpSpPr>
          <p:nvPr/>
        </p:nvGrpSpPr>
        <p:grpSpPr bwMode="auto">
          <a:xfrm>
            <a:off x="2771800" y="2348880"/>
            <a:ext cx="2947987" cy="3295650"/>
            <a:chOff x="144" y="2004"/>
            <a:chExt cx="1857" cy="2076"/>
          </a:xfrm>
        </p:grpSpPr>
        <p:grpSp>
          <p:nvGrpSpPr>
            <p:cNvPr id="3086" name="Group 15"/>
            <p:cNvGrpSpPr>
              <a:grpSpLocks/>
            </p:cNvGrpSpPr>
            <p:nvPr/>
          </p:nvGrpSpPr>
          <p:grpSpPr bwMode="auto">
            <a:xfrm>
              <a:off x="192" y="2004"/>
              <a:ext cx="1809" cy="2076"/>
              <a:chOff x="192" y="2004"/>
              <a:chExt cx="1809" cy="2076"/>
            </a:xfrm>
          </p:grpSpPr>
          <p:pic>
            <p:nvPicPr>
              <p:cNvPr id="3088" name="Picture 3" descr="F:\figures\Ch23_300\F23_01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801"/>
              <a:stretch>
                <a:fillRect/>
              </a:stretch>
            </p:blipFill>
            <p:spPr bwMode="auto">
              <a:xfrm>
                <a:off x="240" y="2004"/>
                <a:ext cx="1761" cy="2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89" name="Rectangle 13"/>
              <p:cNvSpPr>
                <a:spLocks noChangeArrowheads="1"/>
              </p:cNvSpPr>
              <p:nvPr/>
            </p:nvSpPr>
            <p:spPr bwMode="auto">
              <a:xfrm>
                <a:off x="192" y="2832"/>
                <a:ext cx="912" cy="33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2400"/>
              </a:p>
            </p:txBody>
          </p:sp>
          <p:sp>
            <p:nvSpPr>
              <p:cNvPr id="8" name="Rectangle 14"/>
              <p:cNvSpPr>
                <a:spLocks noChangeArrowheads="1"/>
              </p:cNvSpPr>
              <p:nvPr/>
            </p:nvSpPr>
            <p:spPr bwMode="auto">
              <a:xfrm>
                <a:off x="1056" y="3888"/>
                <a:ext cx="288" cy="19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2400"/>
              </a:p>
            </p:txBody>
          </p:sp>
        </p:grpSp>
        <p:sp>
          <p:nvSpPr>
            <p:cNvPr id="3087" name="Text Box 16"/>
            <p:cNvSpPr txBox="1">
              <a:spLocks noChangeArrowheads="1"/>
            </p:cNvSpPr>
            <p:nvPr/>
          </p:nvSpPr>
          <p:spPr bwMode="auto">
            <a:xfrm>
              <a:off x="144" y="2784"/>
              <a:ext cx="14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2000" b="1">
                  <a:solidFill>
                    <a:srgbClr val="000066"/>
                  </a:solidFill>
                </a:rPr>
                <a:t>jakost električnega polja v točki P</a:t>
              </a:r>
            </a:p>
          </p:txBody>
        </p:sp>
      </p:grp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338037" y="1356915"/>
            <a:ext cx="84757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 dirty="0">
                <a:solidFill>
                  <a:srgbClr val="000066"/>
                </a:solidFill>
              </a:rPr>
              <a:t>Smer </a:t>
            </a:r>
            <a:r>
              <a:rPr lang="sl-SI" altLang="sl-SI" sz="2400" b="1" i="1" dirty="0">
                <a:solidFill>
                  <a:srgbClr val="000066"/>
                </a:solidFill>
              </a:rPr>
              <a:t>E</a:t>
            </a:r>
            <a:r>
              <a:rPr lang="sl-SI" altLang="sl-SI" sz="2400" b="1" dirty="0">
                <a:solidFill>
                  <a:srgbClr val="000066"/>
                </a:solidFill>
              </a:rPr>
              <a:t> je enaka smeri električne sile na </a:t>
            </a:r>
            <a:r>
              <a:rPr lang="sl-SI" altLang="sl-SI" sz="2400" b="1" dirty="0">
                <a:solidFill>
                  <a:srgbClr val="FF0066"/>
                </a:solidFill>
              </a:rPr>
              <a:t>pozitivni</a:t>
            </a:r>
            <a:r>
              <a:rPr lang="sl-SI" altLang="sl-SI" sz="2400" b="1" dirty="0">
                <a:solidFill>
                  <a:srgbClr val="000066"/>
                </a:solidFill>
              </a:rPr>
              <a:t> testni naboj!</a:t>
            </a:r>
          </a:p>
        </p:txBody>
      </p:sp>
      <p:cxnSp>
        <p:nvCxnSpPr>
          <p:cNvPr id="3" name="Raven puščični povezovalnik 2"/>
          <p:cNvCxnSpPr/>
          <p:nvPr/>
        </p:nvCxnSpPr>
        <p:spPr bwMode="auto">
          <a:xfrm flipH="1" flipV="1">
            <a:off x="2195736" y="2924944"/>
            <a:ext cx="1872208" cy="1800200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" name="Raven puščični povezovalnik 4"/>
          <p:cNvCxnSpPr/>
          <p:nvPr/>
        </p:nvCxnSpPr>
        <p:spPr bwMode="auto">
          <a:xfrm flipH="1" flipV="1">
            <a:off x="2734547" y="2332112"/>
            <a:ext cx="1905000" cy="1847850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/>
          <p:nvPr/>
        </p:nvCxnSpPr>
        <p:spPr bwMode="auto">
          <a:xfrm flipH="1" flipV="1">
            <a:off x="3298095" y="1778706"/>
            <a:ext cx="1858144" cy="1844750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PoljeZBesedilom 8"/>
          <p:cNvSpPr txBox="1"/>
          <p:nvPr/>
        </p:nvSpPr>
        <p:spPr>
          <a:xfrm>
            <a:off x="4295800" y="2375173"/>
            <a:ext cx="2580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002060"/>
                </a:solidFill>
              </a:rPr>
              <a:t>električne silnice</a:t>
            </a:r>
            <a:endParaRPr lang="sl-SI" sz="2400" b="1" dirty="0">
              <a:solidFill>
                <a:srgbClr val="002060"/>
              </a:solidFill>
            </a:endParaRPr>
          </a:p>
        </p:txBody>
      </p:sp>
      <p:cxnSp>
        <p:nvCxnSpPr>
          <p:cNvPr id="11" name="Raven povezovalnik 10"/>
          <p:cNvCxnSpPr/>
          <p:nvPr/>
        </p:nvCxnSpPr>
        <p:spPr bwMode="auto">
          <a:xfrm flipH="1">
            <a:off x="2170999" y="1818580"/>
            <a:ext cx="1781901" cy="1751782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Raven povezovalnik 12"/>
          <p:cNvCxnSpPr/>
          <p:nvPr/>
        </p:nvCxnSpPr>
        <p:spPr bwMode="auto">
          <a:xfrm flipH="1">
            <a:off x="2771800" y="2332112"/>
            <a:ext cx="1859692" cy="1940818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 bwMode="auto">
          <a:xfrm flipH="1">
            <a:off x="3430992" y="3042978"/>
            <a:ext cx="1877647" cy="1818728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PoljeZBesedilom 15"/>
          <p:cNvSpPr txBox="1"/>
          <p:nvPr/>
        </p:nvSpPr>
        <p:spPr>
          <a:xfrm>
            <a:off x="467544" y="4437112"/>
            <a:ext cx="2963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ekvipotencialne črte</a:t>
            </a:r>
            <a:endParaRPr lang="sl-SI" sz="2400" b="1" dirty="0"/>
          </a:p>
        </p:txBody>
      </p:sp>
    </p:spTree>
    <p:extLst>
      <p:ext uri="{BB962C8B-B14F-4D97-AF65-F5344CB8AC3E}">
        <p14:creationId xmlns:p14="http://schemas.microsoft.com/office/powerpoint/2010/main" val="191830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utoUpdateAnimBg="0"/>
      <p:bldP spid="9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reeform 2"/>
          <p:cNvSpPr>
            <a:spLocks/>
          </p:cNvSpPr>
          <p:nvPr/>
        </p:nvSpPr>
        <p:spPr bwMode="auto">
          <a:xfrm>
            <a:off x="5364088" y="2270875"/>
            <a:ext cx="1577993" cy="1633850"/>
          </a:xfrm>
          <a:custGeom>
            <a:avLst/>
            <a:gdLst>
              <a:gd name="T0" fmla="*/ 0 w 1824"/>
              <a:gd name="T1" fmla="*/ 1680 h 1680"/>
              <a:gd name="T2" fmla="*/ 336 w 1824"/>
              <a:gd name="T3" fmla="*/ 528 h 1680"/>
              <a:gd name="T4" fmla="*/ 1824 w 1824"/>
              <a:gd name="T5" fmla="*/ 0 h 1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24" h="1680">
                <a:moveTo>
                  <a:pt x="0" y="1680"/>
                </a:moveTo>
                <a:cubicBezTo>
                  <a:pt x="16" y="1244"/>
                  <a:pt x="32" y="808"/>
                  <a:pt x="336" y="528"/>
                </a:cubicBezTo>
                <a:cubicBezTo>
                  <a:pt x="640" y="248"/>
                  <a:pt x="1576" y="88"/>
                  <a:pt x="1824" y="0"/>
                </a:cubicBezTo>
              </a:path>
            </a:pathLst>
          </a:custGeom>
          <a:noFill/>
          <a:ln w="38100" cap="flat" cmpd="sng">
            <a:solidFill>
              <a:srgbClr val="CC33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 flipV="1">
            <a:off x="1089314" y="944380"/>
            <a:ext cx="2971800" cy="2931527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7892" name="Oval 4"/>
          <p:cNvSpPr>
            <a:spLocks noChangeArrowheads="1"/>
          </p:cNvSpPr>
          <p:nvPr/>
        </p:nvSpPr>
        <p:spPr bwMode="auto">
          <a:xfrm>
            <a:off x="5517798" y="2559366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7893" name="Oval 5"/>
          <p:cNvSpPr>
            <a:spLocks noChangeArrowheads="1"/>
          </p:cNvSpPr>
          <p:nvPr/>
        </p:nvSpPr>
        <p:spPr bwMode="auto">
          <a:xfrm>
            <a:off x="1622714" y="307798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 flipV="1">
            <a:off x="5680589" y="1664593"/>
            <a:ext cx="1219200" cy="10842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 flipV="1">
            <a:off x="1775114" y="2087380"/>
            <a:ext cx="1143000" cy="1143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896" name="Text Box 8"/>
              <p:cNvSpPr txBox="1">
                <a:spLocks noChangeArrowheads="1"/>
              </p:cNvSpPr>
              <p:nvPr/>
            </p:nvSpPr>
            <p:spPr bwMode="auto">
              <a:xfrm>
                <a:off x="5593998" y="2711766"/>
                <a:ext cx="2667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sl-SI" sz="2400" b="1" dirty="0" smtClean="0">
                    <a:solidFill>
                      <a:srgbClr val="00000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sl-SI" sz="2400" b="1" dirty="0">
                            <a:solidFill>
                              <a:srgbClr val="000000"/>
                            </a:solidFill>
                          </a:rPr>
                          <m:t>e</m:t>
                        </m:r>
                      </m:e>
                      <m:sub>
                        <m:r>
                          <a:rPr lang="sl-SI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l-SI" sz="2400" b="1" dirty="0" smtClean="0">
                    <a:solidFill>
                      <a:srgbClr val="000000"/>
                    </a:solidFill>
                  </a:rPr>
                  <a:t>  </a:t>
                </a:r>
                <a:r>
                  <a:rPr lang="sl-SI" sz="2400" b="1" dirty="0">
                    <a:solidFill>
                      <a:srgbClr val="000000"/>
                    </a:solidFill>
                  </a:rPr>
                  <a:t>testni naboj</a:t>
                </a:r>
              </a:p>
            </p:txBody>
          </p:sp>
        </mc:Choice>
        <mc:Fallback xmlns="">
          <p:sp>
            <p:nvSpPr>
              <p:cNvPr id="37896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93998" y="2711766"/>
                <a:ext cx="2667000" cy="461665"/>
              </a:xfrm>
              <a:prstGeom prst="rect">
                <a:avLst/>
              </a:prstGeom>
              <a:blipFill>
                <a:blip r:embed="rId2"/>
                <a:stretch>
                  <a:fillRect l="-3661" t="-10526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1898298" y="236006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70C0"/>
                </a:solidFill>
              </a:rPr>
              <a:t>JAKOST ELEKTRIČNEGA POLJA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7277325" y="119808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3222914" y="178258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V="1">
            <a:off x="5666959" y="1203591"/>
            <a:ext cx="1752600" cy="1524000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5784498" y="169179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V="1">
            <a:off x="1775114" y="1706380"/>
            <a:ext cx="1524000" cy="1524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1944832" y="2122016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6854167" y="2160164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1600" b="1" dirty="0">
                <a:solidFill>
                  <a:srgbClr val="000000"/>
                </a:solidFill>
              </a:rPr>
              <a:t>električna silnica</a:t>
            </a: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3796596" y="1206223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1600" b="1" dirty="0">
                <a:solidFill>
                  <a:srgbClr val="000000"/>
                </a:solidFill>
              </a:rPr>
              <a:t>električna silnica</a:t>
            </a:r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179512" y="5526006"/>
            <a:ext cx="871716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00"/>
                </a:solidFill>
              </a:rPr>
              <a:t>Jakost električnega polja pove električno silo na pozitivni testni naboj. Je vektorska količina, ki ima smer tangente na električno </a:t>
            </a:r>
            <a:r>
              <a:rPr lang="sl-SI" sz="2400" b="1" dirty="0" smtClean="0">
                <a:solidFill>
                  <a:srgbClr val="000000"/>
                </a:solidFill>
              </a:rPr>
              <a:t>silnico - smer </a:t>
            </a:r>
            <a:r>
              <a:rPr lang="sl-SI" sz="2400" b="1" dirty="0">
                <a:solidFill>
                  <a:srgbClr val="000000"/>
                </a:solidFill>
              </a:rPr>
              <a:t>sile na </a:t>
            </a:r>
            <a:r>
              <a:rPr lang="sl-SI" sz="2400" b="1" dirty="0" smtClean="0">
                <a:solidFill>
                  <a:srgbClr val="000000"/>
                </a:solidFill>
              </a:rPr>
              <a:t>pozitivni testni </a:t>
            </a:r>
            <a:r>
              <a:rPr lang="sl-SI" sz="2400" b="1" dirty="0">
                <a:solidFill>
                  <a:srgbClr val="000000"/>
                </a:solidFill>
              </a:rPr>
              <a:t>naboj.</a:t>
            </a:r>
          </a:p>
        </p:txBody>
      </p:sp>
      <p:sp>
        <p:nvSpPr>
          <p:cNvPr id="37913" name="Line 25"/>
          <p:cNvSpPr>
            <a:spLocks noChangeShapeType="1"/>
          </p:cNvSpPr>
          <p:nvPr/>
        </p:nvSpPr>
        <p:spPr bwMode="auto">
          <a:xfrm>
            <a:off x="827584" y="5034170"/>
            <a:ext cx="0" cy="53340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8"/>
              <p:cNvSpPr txBox="1">
                <a:spLocks noChangeArrowheads="1"/>
              </p:cNvSpPr>
              <p:nvPr/>
            </p:nvSpPr>
            <p:spPr bwMode="auto">
              <a:xfrm>
                <a:off x="1730087" y="3260551"/>
                <a:ext cx="2667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sl-SI" sz="2400" b="1" dirty="0" smtClean="0">
                    <a:solidFill>
                      <a:srgbClr val="000000"/>
                    </a:solidFill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sl-SI" sz="2400" b="1" dirty="0">
                            <a:solidFill>
                              <a:srgbClr val="000000"/>
                            </a:solidFill>
                          </a:rPr>
                          <m:t>e</m:t>
                        </m:r>
                      </m:e>
                      <m:sub>
                        <m:r>
                          <a:rPr lang="sl-SI" sz="2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l-SI" sz="2400" b="1" dirty="0" smtClean="0">
                    <a:solidFill>
                      <a:srgbClr val="000000"/>
                    </a:solidFill>
                  </a:rPr>
                  <a:t>  </a:t>
                </a:r>
                <a:r>
                  <a:rPr lang="sl-SI" sz="2400" b="1" dirty="0">
                    <a:solidFill>
                      <a:srgbClr val="000000"/>
                    </a:solidFill>
                  </a:rPr>
                  <a:t>testni naboj</a:t>
                </a:r>
              </a:p>
            </p:txBody>
          </p:sp>
        </mc:Choice>
        <mc:Fallback xmlns="">
          <p:sp>
            <p:nvSpPr>
              <p:cNvPr id="22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0087" y="3260551"/>
                <a:ext cx="2667000" cy="461665"/>
              </a:xfrm>
              <a:prstGeom prst="rect">
                <a:avLst/>
              </a:prstGeom>
              <a:blipFill>
                <a:blip r:embed="rId3"/>
                <a:stretch>
                  <a:fillRect l="-3661" t="-10526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PoljeZBesedilom 22"/>
              <p:cNvSpPr txBox="1"/>
              <p:nvPr/>
            </p:nvSpPr>
            <p:spPr>
              <a:xfrm>
                <a:off x="111853" y="3792213"/>
                <a:ext cx="6144428" cy="16119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⃑"/>
                          <m:ctrlPr>
                            <a:rPr lang="sl-SI" sz="4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l-SI" sz="4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sl-SI" sz="4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sl-SI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⃑"/>
                              <m:ctrlP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sl-SI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l-SI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num>
                            <m:den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den>
                          </m:f>
                        </m:e>
                      </m:d>
                      <m:r>
                        <a:rPr lang="sl-SI" sz="4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sl-SI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num>
                            <m:den>
                              <m:r>
                                <a:rPr lang="sl-SI" sz="4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l-SI" sz="4400" dirty="0"/>
              </a:p>
            </p:txBody>
          </p:sp>
        </mc:Choice>
        <mc:Fallback xmlns="">
          <p:sp>
            <p:nvSpPr>
              <p:cNvPr id="23" name="PoljeZBesedilom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53" y="3792213"/>
                <a:ext cx="6144428" cy="16119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007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/>
      <p:bldP spid="37891" grpId="0" animBg="1"/>
      <p:bldP spid="37892" grpId="0" animBg="1"/>
      <p:bldP spid="37893" grpId="0" animBg="1"/>
      <p:bldP spid="37894" grpId="0" animBg="1"/>
      <p:bldP spid="37895" grpId="0" animBg="1"/>
      <p:bldP spid="37896" grpId="0"/>
      <p:bldP spid="37898" grpId="0" autoUpdateAnimBg="0"/>
      <p:bldP spid="37900" grpId="0"/>
      <p:bldP spid="37901" grpId="0"/>
      <p:bldP spid="37903" grpId="0" animBg="1"/>
      <p:bldP spid="37904" grpId="0"/>
      <p:bldP spid="37905" grpId="0" animBg="1"/>
      <p:bldP spid="37906" grpId="0"/>
      <p:bldP spid="37907" grpId="0"/>
      <p:bldP spid="37908" grpId="0"/>
      <p:bldP spid="37912" grpId="0"/>
      <p:bldP spid="37913" grpId="0" animBg="1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8702" y="11663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naboj spremeni lastnost okolice.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aradi naboja v okolici nastane električno polje (</a:t>
            </a:r>
            <a:r>
              <a:rPr lang="sl-SI" sz="2500" b="1" dirty="0" smtClean="0">
                <a:ln w="3175">
                  <a:noFill/>
                </a:ln>
                <a:solidFill>
                  <a:schemeClr val="accent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avokotnik 1"/>
          <p:cNvSpPr/>
          <p:nvPr/>
        </p:nvSpPr>
        <p:spPr>
          <a:xfrm>
            <a:off x="-22983" y="104797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Ponazorimo ga s silnicami.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1"/>
          <p:cNvSpPr/>
          <p:nvPr/>
        </p:nvSpPr>
        <p:spPr>
          <a:xfrm>
            <a:off x="8702" y="1556792"/>
            <a:ext cx="43472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E v okolici 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pozitivnega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točkastega naboja.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1"/>
          <p:cNvSpPr/>
          <p:nvPr/>
        </p:nvSpPr>
        <p:spPr>
          <a:xfrm>
            <a:off x="4788024" y="1556792"/>
            <a:ext cx="43559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E v okolici 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negativnega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točkastega naboja.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8" name="Picture 4" descr="http://www.benacity.com/forum/imgcache/14189.imgcach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" t="4220" r="53719" b="3740"/>
          <a:stretch/>
        </p:blipFill>
        <p:spPr bwMode="auto">
          <a:xfrm>
            <a:off x="5633864" y="2407384"/>
            <a:ext cx="2664296" cy="268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www.benacity.com/forum/imgcache/14189.imgcach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9" t="3969" r="1911" b="3912"/>
          <a:stretch/>
        </p:blipFill>
        <p:spPr bwMode="auto">
          <a:xfrm>
            <a:off x="832372" y="2420888"/>
            <a:ext cx="269993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avokotnik 1"/>
          <p:cNvSpPr/>
          <p:nvPr/>
        </p:nvSpPr>
        <p:spPr>
          <a:xfrm>
            <a:off x="-9808" y="518419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polje v okolici točkastih nabojev je usmerjeno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radialno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1"/>
          <p:cNvSpPr/>
          <p:nvPr/>
        </p:nvSpPr>
        <p:spPr>
          <a:xfrm>
            <a:off x="10154" y="5661248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Kam bi se gibal pozitivni naboj,</a:t>
            </a:r>
            <a:br>
              <a:rPr lang="sl-SI" sz="250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sl-SI" sz="250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bi ga postavili v električno polje v levem oz. desnem primeru?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Odg.: V smeri silnic.</a:t>
            </a:r>
          </a:p>
        </p:txBody>
      </p:sp>
    </p:spTree>
    <p:extLst>
      <p:ext uri="{BB962C8B-B14F-4D97-AF65-F5344CB8AC3E}">
        <p14:creationId xmlns:p14="http://schemas.microsoft.com/office/powerpoint/2010/main" val="172333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9" grpId="0"/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NAELEKTRITVE</a:t>
            </a: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4557" t="21467" r="36012" b="5900"/>
          <a:stretch/>
        </p:blipFill>
        <p:spPr bwMode="auto">
          <a:xfrm>
            <a:off x="1007769" y="1650532"/>
            <a:ext cx="3096344" cy="42168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957" y="1650532"/>
            <a:ext cx="4352243" cy="43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3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heyoungscottishphysicist.co.uk/Higher/Images2/EF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22"/>
          <a:stretch/>
        </p:blipFill>
        <p:spPr bwMode="auto">
          <a:xfrm>
            <a:off x="538161" y="936043"/>
            <a:ext cx="806767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2"/>
              <p:cNvSpPr txBox="1"/>
              <p:nvPr/>
            </p:nvSpPr>
            <p:spPr>
              <a:xfrm>
                <a:off x="971600" y="4149080"/>
                <a:ext cx="1822230" cy="7291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𝐅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 </m:t>
                      </m:r>
                      <m:f>
                        <m:fPr>
                          <m:ctrlPr>
                            <a:rPr lang="sl-SI" sz="25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5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25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𝐭</m:t>
                              </m:r>
                            </m:sub>
                          </m:sSub>
                        </m:num>
                        <m:den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𝟒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𝛑</m:t>
                          </m:r>
                          <m:sSub>
                            <m:sSub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𝛆</m:t>
                              </m:r>
                            </m:e>
                            <m:sub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𝐫</m:t>
                              </m:r>
                            </m:e>
                            <m:sup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oljeZBesedilom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149080"/>
                <a:ext cx="1822230" cy="7291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"/>
          <p:cNvSpPr/>
          <p:nvPr/>
        </p:nvSpPr>
        <p:spPr>
          <a:xfrm>
            <a:off x="133490" y="4994827"/>
            <a:ext cx="349844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Coulombov zakon</a:t>
            </a:r>
          </a:p>
        </p:txBody>
      </p:sp>
      <p:sp>
        <p:nvSpPr>
          <p:cNvPr id="6" name="Pravokotnik 1"/>
          <p:cNvSpPr/>
          <p:nvPr/>
        </p:nvSpPr>
        <p:spPr>
          <a:xfrm>
            <a:off x="0" y="574541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 sile (privlačna/odbojna)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določimo glede na predznak nabojev.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3"/>
              <p:cNvSpPr txBox="1"/>
              <p:nvPr/>
            </p:nvSpPr>
            <p:spPr>
              <a:xfrm>
                <a:off x="7420513" y="4340422"/>
                <a:ext cx="1103058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𝐅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𝐄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9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0513" y="4340422"/>
                <a:ext cx="1103058" cy="3847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3629026" y="4136865"/>
                <a:ext cx="2528730" cy="7536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sl-SI" sz="2400" b="1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ea typeface="Verdana" pitchFamily="34" charset="0"/>
                          <a:cs typeface="Verdana" pitchFamily="34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sl-SI" sz="2400" b="1" i="0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ea typeface="Verdana" pitchFamily="34" charset="0"/>
                          <a:cs typeface="Verdana" pitchFamily="34" charset="0"/>
                        </a:rPr>
                        <m:t> = </m:t>
                      </m:r>
                      <m:f>
                        <m:fPr>
                          <m:ctrlPr>
                            <a:rPr lang="sl-SI" sz="2400" b="1" i="1" dirty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24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𝐅</m:t>
                          </m:r>
                          <m:r>
                            <m:rPr>
                              <m:nor/>
                            </m:rPr>
                            <a:rPr lang="sl-SI" sz="2400" b="1" dirty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24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𝐭</m:t>
                              </m:r>
                            </m:sub>
                          </m:sSub>
                        </m:den>
                      </m:f>
                      <m:r>
                        <a:rPr lang="sl-SI" sz="2400" b="1" i="1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 =</m:t>
                      </m:r>
                      <m:f>
                        <m:fPr>
                          <m:ctrlPr>
                            <a:rPr lang="sl-SI" sz="24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sl-SI" sz="24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𝟒</m:t>
                          </m:r>
                          <m:r>
                            <a:rPr lang="sl-SI" sz="24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𝛑</m:t>
                          </m:r>
                          <m:sSub>
                            <m:sSub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𝛆</m:t>
                              </m:r>
                            </m:e>
                            <m:sub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𝐫</m:t>
                              </m:r>
                            </m:e>
                            <m:sup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026" y="4136865"/>
                <a:ext cx="2528730" cy="753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ravokotnik 9"/>
          <p:cNvSpPr/>
          <p:nvPr/>
        </p:nvSpPr>
        <p:spPr>
          <a:xfrm>
            <a:off x="263159" y="285846"/>
            <a:ext cx="8617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70C0"/>
                </a:solidFill>
              </a:rPr>
              <a:t>JAKOST ELEKTRIČNEGA </a:t>
            </a:r>
            <a:r>
              <a:rPr lang="sl-SI" sz="2400" b="1" dirty="0" smtClean="0">
                <a:solidFill>
                  <a:srgbClr val="0070C0"/>
                </a:solidFill>
              </a:rPr>
              <a:t>POLJA TOČKASTEGA NABOJA</a:t>
            </a:r>
            <a:endParaRPr lang="sl-SI" sz="2400" b="1" dirty="0">
              <a:solidFill>
                <a:srgbClr val="0070C0"/>
              </a:solidFill>
            </a:endParaRPr>
          </a:p>
        </p:txBody>
      </p:sp>
      <p:sp>
        <p:nvSpPr>
          <p:cNvPr id="11" name="Pravokotnik 10"/>
          <p:cNvSpPr/>
          <p:nvPr/>
        </p:nvSpPr>
        <p:spPr>
          <a:xfrm>
            <a:off x="3588144" y="5055820"/>
            <a:ext cx="2236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Jakost el. polja</a:t>
            </a:r>
            <a:endParaRPr lang="sl-SI" sz="2400" b="1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12"/>
          <p:cNvSpPr/>
          <p:nvPr/>
        </p:nvSpPr>
        <p:spPr>
          <a:xfrm>
            <a:off x="6409751" y="5010216"/>
            <a:ext cx="24490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 na vstavljen</a:t>
            </a:r>
          </a:p>
          <a:p>
            <a:pPr algn="ctr"/>
            <a:r>
              <a:rPr lang="sl-SI" sz="24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naboj e</a:t>
            </a:r>
            <a:endParaRPr lang="sl-SI" sz="2400" b="1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84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7" grpId="0"/>
      <p:bldP spid="10" grpId="0"/>
      <p:bldP spid="11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21994" y="33265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Jakost električnega polja (E) v izbrani točki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odvisna od naboja, ki to polje povzroča (e)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oddaljenosti (r) do naboja.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1998918" y="1916832"/>
                <a:ext cx="1822230" cy="7291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𝐄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 </m:t>
                      </m:r>
                      <m:f>
                        <m:fPr>
                          <m:ctrlPr>
                            <a:rPr lang="sl-SI" sz="2500" b="1" i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/>
                          </m:sSub>
                        </m:num>
                        <m:den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𝟒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𝛑</m:t>
                          </m:r>
                          <m:sSub>
                            <m:sSub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𝛆</m:t>
                              </m:r>
                            </m:e>
                            <m:sub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𝐫</m:t>
                              </m:r>
                            </m:e>
                            <m:sup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918" y="1916832"/>
                <a:ext cx="1822230" cy="7291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5"/>
              <p:cNvSpPr txBox="1"/>
              <p:nvPr/>
            </p:nvSpPr>
            <p:spPr>
              <a:xfrm>
                <a:off x="5796136" y="1916832"/>
                <a:ext cx="1151149" cy="7202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𝐍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𝐀𝐬</m:t>
                          </m:r>
                        </m:den>
                      </m:f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𝐍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𝐂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0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916832"/>
                <a:ext cx="1151149" cy="7202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ravokotnik 6"/>
              <p:cNvSpPr/>
              <p:nvPr/>
            </p:nvSpPr>
            <p:spPr>
              <a:xfrm>
                <a:off x="2574982" y="3284984"/>
                <a:ext cx="3960440" cy="8740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𝛆</m:t>
                          </m:r>
                        </m:e>
                        <m:sub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𝟎</m:t>
                          </m:r>
                        </m:sub>
                      </m:sSub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𝟖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,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𝟖𝟓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∙</m:t>
                      </m:r>
                      <m:sSup>
                        <m:sSup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pPr>
                        <m:e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−</m:t>
                          </m:r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𝟏𝟐</m:t>
                          </m:r>
                        </m:sup>
                      </m:sSup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l-SI" sz="25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𝐂</m:t>
                              </m:r>
                            </m:e>
                            <m:sup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𝐍</m:t>
                          </m:r>
                          <m:sSup>
                            <m:sSupPr>
                              <m:ctrlPr>
                                <a:rPr lang="sl-SI" sz="25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500" b="1" dirty="0" smtClean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1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982" y="3284984"/>
                <a:ext cx="3960440" cy="87408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Pravokotnik 7"/>
          <p:cNvSpPr/>
          <p:nvPr/>
        </p:nvSpPr>
        <p:spPr>
          <a:xfrm>
            <a:off x="2974801" y="4187383"/>
            <a:ext cx="316080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Influenčna</a:t>
            </a:r>
            <a:r>
              <a:rPr lang="sl-SI" sz="25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 konstanta</a:t>
            </a:r>
            <a:endParaRPr lang="sl-SI" sz="2500" dirty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8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1335088" y="511175"/>
          <a:ext cx="1304925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6" name="Enaèba" r:id="rId4" imgW="495085" imgH="457002" progId="Equation.3">
                  <p:embed/>
                </p:oleObj>
              </mc:Choice>
              <mc:Fallback>
                <p:oleObj name="Enaèba" r:id="rId4" imgW="495085" imgH="457002" progId="Equation.3">
                  <p:embed/>
                  <p:pic>
                    <p:nvPicPr>
                      <p:cNvPr id="819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088" y="511175"/>
                        <a:ext cx="1304925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6124575" y="609600"/>
          <a:ext cx="1374775" cy="116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7" name="Enačba" r:id="rId6" imgW="508000" imgH="431800" progId="Equation.3">
                  <p:embed/>
                </p:oleObj>
              </mc:Choice>
              <mc:Fallback>
                <p:oleObj name="Enačba" r:id="rId6" imgW="508000" imgH="431800" progId="Equation.3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4575" y="609600"/>
                        <a:ext cx="1374775" cy="1166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1146175" y="1955800"/>
          <a:ext cx="176371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8" name="Enaèba" r:id="rId8" imgW="609336" imgH="393529" progId="Equation.3">
                  <p:embed/>
                </p:oleObj>
              </mc:Choice>
              <mc:Fallback>
                <p:oleObj name="Enaèba" r:id="rId8" imgW="609336" imgH="393529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6175" y="1955800"/>
                        <a:ext cx="1763713" cy="11366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0" y="3463925"/>
          <a:ext cx="3565525" cy="339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" name="Photo Editor Photo" r:id="rId10" imgW="5533333" imgH="5266667" progId="MSPhotoEd.3">
                  <p:embed/>
                </p:oleObj>
              </mc:Choice>
              <mc:Fallback>
                <p:oleObj name="Photo Editor Photo" r:id="rId10" imgW="5533333" imgH="5266667" progId="MSPhotoEd.3">
                  <p:embed/>
                  <p:pic>
                    <p:nvPicPr>
                      <p:cNvPr id="81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463925"/>
                        <a:ext cx="3565525" cy="339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4479925" y="3362325"/>
          <a:ext cx="4664075" cy="349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0" name="Slide" r:id="rId12" imgW="4548526" imgH="3407297" progId="PowerPoint.Slide.8">
                  <p:embed/>
                </p:oleObj>
              </mc:Choice>
              <mc:Fallback>
                <p:oleObj name="Slide" r:id="rId12" imgW="4548526" imgH="3407297" progId="PowerPoint.Slide.8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9925" y="3362325"/>
                        <a:ext cx="4664075" cy="349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0" y="0"/>
            <a:ext cx="3824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2400" b="1">
                <a:solidFill>
                  <a:srgbClr val="0000FF"/>
                </a:solidFill>
              </a:rPr>
              <a:t>Jakost gravitacijskega polja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5145088" y="0"/>
            <a:ext cx="3433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2400" b="1">
                <a:solidFill>
                  <a:srgbClr val="0000FF"/>
                </a:solidFill>
              </a:rPr>
              <a:t>Jakost električnega polja</a:t>
            </a: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5764213" y="1914525"/>
          <a:ext cx="2198687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" name="Enačba" r:id="rId14" imgW="799753" imgH="431613" progId="Equation.3">
                  <p:embed/>
                </p:oleObj>
              </mc:Choice>
              <mc:Fallback>
                <p:oleObj name="Enačba" r:id="rId14" imgW="799753" imgH="431613" progId="Equation.3">
                  <p:embed/>
                  <p:pic>
                    <p:nvPicPr>
                      <p:cNvPr id="82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1914525"/>
                        <a:ext cx="2198687" cy="11826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11"/>
          <p:cNvGraphicFramePr>
            <a:graphicFrameLocks noChangeAspect="1"/>
          </p:cNvGraphicFramePr>
          <p:nvPr/>
        </p:nvGraphicFramePr>
        <p:xfrm>
          <a:off x="6861175" y="3798888"/>
          <a:ext cx="39370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" name="Enaèba" r:id="rId16" imgW="152334" imgH="190417" progId="Equation.3">
                  <p:embed/>
                </p:oleObj>
              </mc:Choice>
              <mc:Fallback>
                <p:oleObj name="Enaèba" r:id="rId16" imgW="152334" imgH="190417" progId="Equation.3">
                  <p:embed/>
                  <p:pic>
                    <p:nvPicPr>
                      <p:cNvPr id="82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1175" y="3798888"/>
                        <a:ext cx="393700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605338" y="3794125"/>
          <a:ext cx="404812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3" name="Enaèba" r:id="rId18" imgW="152334" imgH="190417" progId="Equation.3">
                  <p:embed/>
                </p:oleObj>
              </mc:Choice>
              <mc:Fallback>
                <p:oleObj name="Enaèba" r:id="rId18" imgW="152334" imgH="190417" progId="Equation.3">
                  <p:embed/>
                  <p:pic>
                    <p:nvPicPr>
                      <p:cNvPr id="82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5338" y="3794125"/>
                        <a:ext cx="404812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5" name="Object 13"/>
          <p:cNvGraphicFramePr>
            <a:graphicFrameLocks noChangeAspect="1"/>
          </p:cNvGraphicFramePr>
          <p:nvPr/>
        </p:nvGraphicFramePr>
        <p:xfrm>
          <a:off x="2678113" y="3803650"/>
          <a:ext cx="390525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4" name="Enaèba" r:id="rId19" imgW="139639" imgH="190417" progId="Equation.3">
                  <p:embed/>
                </p:oleObj>
              </mc:Choice>
              <mc:Fallback>
                <p:oleObj name="Enaèba" r:id="rId19" imgW="139639" imgH="190417" progId="Equation.3">
                  <p:embed/>
                  <p:pic>
                    <p:nvPicPr>
                      <p:cNvPr id="82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8113" y="3803650"/>
                        <a:ext cx="390525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561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utoUpdateAnimBg="0"/>
      <p:bldP spid="8200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genealogyreligion.net/wp-content/uploads/2013/11/Electrical-Force-Fiel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546" y="1628800"/>
            <a:ext cx="5612908" cy="449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1"/>
          <p:cNvSpPr/>
          <p:nvPr/>
        </p:nvSpPr>
        <p:spPr>
          <a:xfrm>
            <a:off x="0" y="47667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polje v okolici dveh različnih točkastih nabojev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(električni dipol) je nehomogeno.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34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figures\Ch23_300\F23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457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1998563" y="260648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polje v okolici dveh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enakih točkastih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nabojev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nehomogeno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70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7" name="Group 5"/>
          <p:cNvGrpSpPr>
            <a:grpSpLocks/>
          </p:cNvGrpSpPr>
          <p:nvPr/>
        </p:nvGrpSpPr>
        <p:grpSpPr bwMode="auto">
          <a:xfrm>
            <a:off x="899592" y="2851988"/>
            <a:ext cx="2590800" cy="2032000"/>
            <a:chOff x="1680" y="768"/>
            <a:chExt cx="1632" cy="1280"/>
          </a:xfrm>
        </p:grpSpPr>
        <p:grpSp>
          <p:nvGrpSpPr>
            <p:cNvPr id="7187" name="Group 6"/>
            <p:cNvGrpSpPr>
              <a:grpSpLocks/>
            </p:cNvGrpSpPr>
            <p:nvPr/>
          </p:nvGrpSpPr>
          <p:grpSpPr bwMode="auto">
            <a:xfrm>
              <a:off x="1872" y="768"/>
              <a:ext cx="1440" cy="1280"/>
              <a:chOff x="1872" y="768"/>
              <a:chExt cx="1440" cy="1280"/>
            </a:xfrm>
          </p:grpSpPr>
          <p:pic>
            <p:nvPicPr>
              <p:cNvPr id="7189" name="Picture 7" descr="F:\figures\Ch23_300\F23_02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02" b="64078"/>
              <a:stretch>
                <a:fillRect/>
              </a:stretch>
            </p:blipFill>
            <p:spPr bwMode="auto">
              <a:xfrm>
                <a:off x="1872" y="768"/>
                <a:ext cx="1440" cy="1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90" name="Rectangle 8"/>
              <p:cNvSpPr>
                <a:spLocks noChangeArrowheads="1"/>
              </p:cNvSpPr>
              <p:nvPr/>
            </p:nvSpPr>
            <p:spPr bwMode="auto">
              <a:xfrm>
                <a:off x="2496" y="1536"/>
                <a:ext cx="624" cy="33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2400"/>
              </a:p>
            </p:txBody>
          </p:sp>
        </p:grpSp>
        <p:sp>
          <p:nvSpPr>
            <p:cNvPr id="7188" name="Text Box 9"/>
            <p:cNvSpPr txBox="1">
              <a:spLocks noChangeArrowheads="1"/>
            </p:cNvSpPr>
            <p:nvPr/>
          </p:nvSpPr>
          <p:spPr bwMode="auto">
            <a:xfrm>
              <a:off x="1680" y="1488"/>
              <a:ext cx="8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1600" b="1">
                  <a:solidFill>
                    <a:srgbClr val="000066"/>
                  </a:solidFill>
                </a:rPr>
                <a:t>pozitivni testni naboj</a:t>
              </a:r>
            </a:p>
          </p:txBody>
        </p:sp>
      </p:grpSp>
      <p:grpSp>
        <p:nvGrpSpPr>
          <p:cNvPr id="18442" name="Group 10"/>
          <p:cNvGrpSpPr>
            <a:grpSpLocks/>
          </p:cNvGrpSpPr>
          <p:nvPr/>
        </p:nvGrpSpPr>
        <p:grpSpPr bwMode="auto">
          <a:xfrm>
            <a:off x="4788024" y="1741727"/>
            <a:ext cx="3352800" cy="3248025"/>
            <a:chOff x="3456" y="480"/>
            <a:chExt cx="2112" cy="2046"/>
          </a:xfrm>
        </p:grpSpPr>
        <p:grpSp>
          <p:nvGrpSpPr>
            <p:cNvPr id="7183" name="Group 11"/>
            <p:cNvGrpSpPr>
              <a:grpSpLocks/>
            </p:cNvGrpSpPr>
            <p:nvPr/>
          </p:nvGrpSpPr>
          <p:grpSpPr bwMode="auto">
            <a:xfrm>
              <a:off x="3456" y="480"/>
              <a:ext cx="2112" cy="2016"/>
              <a:chOff x="3456" y="480"/>
              <a:chExt cx="2112" cy="2016"/>
            </a:xfrm>
          </p:grpSpPr>
          <p:pic>
            <p:nvPicPr>
              <p:cNvPr id="7185" name="Picture 12" descr="F:\figures\Ch23_300\F23_02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0776" b="2913"/>
              <a:stretch>
                <a:fillRect/>
              </a:stretch>
            </p:blipFill>
            <p:spPr bwMode="auto">
              <a:xfrm>
                <a:off x="3504" y="480"/>
                <a:ext cx="2064" cy="20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86" name="Rectangle 13"/>
              <p:cNvSpPr>
                <a:spLocks noChangeArrowheads="1"/>
              </p:cNvSpPr>
              <p:nvPr/>
            </p:nvSpPr>
            <p:spPr bwMode="auto">
              <a:xfrm>
                <a:off x="3456" y="2160"/>
                <a:ext cx="576" cy="33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2400"/>
              </a:p>
            </p:txBody>
          </p:sp>
        </p:grpSp>
        <p:sp>
          <p:nvSpPr>
            <p:cNvPr id="7184" name="Text Box 14"/>
            <p:cNvSpPr txBox="1">
              <a:spLocks noChangeArrowheads="1"/>
            </p:cNvSpPr>
            <p:nvPr/>
          </p:nvSpPr>
          <p:spPr bwMode="auto">
            <a:xfrm>
              <a:off x="3504" y="2160"/>
              <a:ext cx="115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1600" b="1">
                  <a:solidFill>
                    <a:srgbClr val="000066"/>
                  </a:solidFill>
                </a:rPr>
                <a:t>silnice električnega polja</a:t>
              </a:r>
            </a:p>
          </p:txBody>
        </p:sp>
      </p:grpSp>
      <p:sp>
        <p:nvSpPr>
          <p:cNvPr id="2" name="Pravokotnik 1"/>
          <p:cNvSpPr/>
          <p:nvPr/>
        </p:nvSpPr>
        <p:spPr>
          <a:xfrm>
            <a:off x="1371600" y="530225"/>
            <a:ext cx="613176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polje v okolici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naelektrene krogle iz izolatorja  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nehomogeno.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85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figures\Ch23_300\F23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85" b="28409"/>
          <a:stretch>
            <a:fillRect/>
          </a:stretch>
        </p:blipFill>
        <p:spPr bwMode="auto">
          <a:xfrm>
            <a:off x="4792310" y="1727354"/>
            <a:ext cx="2757488" cy="29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F:\figures\Ch23_300\F23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57" b="1894"/>
          <a:stretch>
            <a:fillRect/>
          </a:stretch>
        </p:blipFill>
        <p:spPr bwMode="auto">
          <a:xfrm>
            <a:off x="4011394" y="4601740"/>
            <a:ext cx="2757487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47" name="Group 15"/>
          <p:cNvGrpSpPr>
            <a:grpSpLocks/>
          </p:cNvGrpSpPr>
          <p:nvPr/>
        </p:nvGrpSpPr>
        <p:grpSpPr bwMode="auto">
          <a:xfrm>
            <a:off x="1191994" y="1988840"/>
            <a:ext cx="2819400" cy="2957512"/>
            <a:chOff x="0" y="2457"/>
            <a:chExt cx="1776" cy="1863"/>
          </a:xfrm>
        </p:grpSpPr>
        <p:grpSp>
          <p:nvGrpSpPr>
            <p:cNvPr id="7178" name="Group 16"/>
            <p:cNvGrpSpPr>
              <a:grpSpLocks/>
            </p:cNvGrpSpPr>
            <p:nvPr/>
          </p:nvGrpSpPr>
          <p:grpSpPr bwMode="auto">
            <a:xfrm>
              <a:off x="0" y="2457"/>
              <a:ext cx="1776" cy="1863"/>
              <a:chOff x="0" y="2457"/>
              <a:chExt cx="1776" cy="1863"/>
            </a:xfrm>
          </p:grpSpPr>
          <p:pic>
            <p:nvPicPr>
              <p:cNvPr id="7181" name="Picture 17" descr="F:\figures\Ch23_300\F23_03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4394"/>
              <a:stretch>
                <a:fillRect/>
              </a:stretch>
            </p:blipFill>
            <p:spPr bwMode="auto">
              <a:xfrm>
                <a:off x="0" y="2457"/>
                <a:ext cx="1737" cy="1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82" name="Rectangle 18"/>
              <p:cNvSpPr>
                <a:spLocks noChangeArrowheads="1"/>
              </p:cNvSpPr>
              <p:nvPr/>
            </p:nvSpPr>
            <p:spPr bwMode="auto">
              <a:xfrm>
                <a:off x="1152" y="3024"/>
                <a:ext cx="624" cy="24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2400"/>
              </a:p>
            </p:txBody>
          </p:sp>
        </p:grpSp>
        <p:sp>
          <p:nvSpPr>
            <p:cNvPr id="7179" name="Text Box 19"/>
            <p:cNvSpPr txBox="1">
              <a:spLocks noChangeArrowheads="1"/>
            </p:cNvSpPr>
            <p:nvPr/>
          </p:nvSpPr>
          <p:spPr bwMode="auto">
            <a:xfrm>
              <a:off x="960" y="2736"/>
              <a:ext cx="8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sl-SI" altLang="sl-SI" sz="1600" b="1">
                  <a:solidFill>
                    <a:srgbClr val="000066"/>
                  </a:solidFill>
                </a:rPr>
                <a:t>pozitivni testni naboj</a:t>
              </a:r>
            </a:p>
          </p:txBody>
        </p:sp>
        <p:sp>
          <p:nvSpPr>
            <p:cNvPr id="7180" name="Rectangle 20"/>
            <p:cNvSpPr>
              <a:spLocks noChangeArrowheads="1"/>
            </p:cNvSpPr>
            <p:nvPr/>
          </p:nvSpPr>
          <p:spPr bwMode="auto">
            <a:xfrm>
              <a:off x="720" y="4080"/>
              <a:ext cx="288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2400"/>
            </a:p>
          </p:txBody>
        </p:sp>
      </p:grpSp>
      <p:sp>
        <p:nvSpPr>
          <p:cNvPr id="2" name="Pravokotnik 1"/>
          <p:cNvSpPr/>
          <p:nvPr/>
        </p:nvSpPr>
        <p:spPr>
          <a:xfrm>
            <a:off x="1083453" y="366980"/>
            <a:ext cx="65019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polje v okolici naelektrene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plošče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homogeno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PoljeZBesedilom 22"/>
              <p:cNvSpPr txBox="1"/>
              <p:nvPr/>
            </p:nvSpPr>
            <p:spPr>
              <a:xfrm>
                <a:off x="987364" y="5235444"/>
                <a:ext cx="2528730" cy="7536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sl-SI" sz="2400" b="1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ea typeface="Verdana" pitchFamily="34" charset="0"/>
                          <a:cs typeface="Verdana" pitchFamily="34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sl-SI" sz="2400" b="1" i="0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ea typeface="Verdana" pitchFamily="34" charset="0"/>
                          <a:cs typeface="Verdana" pitchFamily="34" charset="0"/>
                        </a:rPr>
                        <m:t> = </m:t>
                      </m:r>
                      <m:f>
                        <m:fPr>
                          <m:ctrlPr>
                            <a:rPr lang="sl-SI" sz="2400" b="1" i="1" dirty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24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𝐅</m:t>
                          </m:r>
                          <m:r>
                            <m:rPr>
                              <m:nor/>
                            </m:rPr>
                            <a:rPr lang="sl-SI" sz="2400" b="1" dirty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24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𝐭</m:t>
                              </m:r>
                            </m:sub>
                          </m:sSub>
                        </m:den>
                      </m:f>
                      <m:r>
                        <a:rPr lang="sl-SI" sz="2400" b="1" i="1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 =</m:t>
                      </m:r>
                      <m:f>
                        <m:fPr>
                          <m:ctrlPr>
                            <a:rPr lang="sl-SI" sz="24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4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sl-SI" sz="24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𝒆</m:t>
                              </m:r>
                            </m:sub>
                          </m:sSub>
                        </m:num>
                        <m:den>
                          <m:r>
                            <a:rPr lang="sl-SI" sz="24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𝛆</m:t>
                              </m:r>
                            </m:e>
                            <m:sub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3" name="PoljeZBesedilom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64" y="5235444"/>
                <a:ext cx="2528730" cy="753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32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echnologyuk.net/physics/electrical-principles/images/electrostatics03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3"/>
          <a:stretch/>
        </p:blipFill>
        <p:spPr bwMode="auto">
          <a:xfrm rot="16200000">
            <a:off x="2164364" y="2956316"/>
            <a:ext cx="4815271" cy="230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827584" y="404664"/>
            <a:ext cx="71287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Električno polje med dvema naelektrenima ploščama (kondenzator) je homogeno 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467544" y="4116860"/>
                <a:ext cx="2528730" cy="7536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sl-SI" sz="2400" b="1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ea typeface="Verdana" pitchFamily="34" charset="0"/>
                          <a:cs typeface="Verdana" pitchFamily="34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sl-SI" sz="2400" b="1" i="0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ea typeface="Verdana" pitchFamily="34" charset="0"/>
                          <a:cs typeface="Verdana" pitchFamily="34" charset="0"/>
                        </a:rPr>
                        <m:t> = </m:t>
                      </m:r>
                      <m:f>
                        <m:fPr>
                          <m:ctrlPr>
                            <a:rPr lang="sl-SI" sz="2400" b="1" i="1" dirty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24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𝐅</m:t>
                          </m:r>
                          <m:r>
                            <m:rPr>
                              <m:nor/>
                            </m:rPr>
                            <a:rPr lang="sl-SI" sz="2400" b="1" dirty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𝐞</m:t>
                              </m:r>
                            </m:e>
                            <m:sub>
                              <m:r>
                                <a:rPr lang="sl-SI" sz="2400" b="1" i="0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𝐭</m:t>
                              </m:r>
                            </m:sub>
                          </m:sSub>
                        </m:den>
                      </m:f>
                      <m:r>
                        <a:rPr lang="sl-SI" sz="2400" b="1" i="1" dirty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</a:rPr>
                        <m:t> =</m:t>
                      </m:r>
                      <m:f>
                        <m:fPr>
                          <m:ctrlPr>
                            <a:rPr lang="sl-SI" sz="24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4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sl-SI" sz="2400" b="1" i="1" smtClean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</a:rPr>
                                <m:t>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24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𝛆</m:t>
                              </m:r>
                            </m:e>
                            <m:sub>
                              <m:r>
                                <a:rPr lang="sl-SI" sz="2400" b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116860"/>
                <a:ext cx="2528730" cy="753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157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209800"/>
            <a:ext cx="6858000" cy="2209800"/>
          </a:xfrm>
        </p:spPr>
        <p:txBody>
          <a:bodyPr/>
          <a:lstStyle/>
          <a:p>
            <a:r>
              <a:rPr lang="sl-SI" sz="6000" b="1" dirty="0">
                <a:solidFill>
                  <a:schemeClr val="bg1"/>
                </a:solidFill>
              </a:rPr>
              <a:t>SNOV V ELEKTRIČNEM POLJU</a:t>
            </a:r>
          </a:p>
        </p:txBody>
      </p:sp>
    </p:spTree>
    <p:extLst>
      <p:ext uri="{BB962C8B-B14F-4D97-AF65-F5344CB8AC3E}">
        <p14:creationId xmlns:p14="http://schemas.microsoft.com/office/powerpoint/2010/main" val="102453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6064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Elektroni se v nekaterih materialih gibljejo lažje kot v drugih.</a:t>
            </a:r>
            <a:endParaRPr lang="sl-SI" sz="2500" dirty="0" smtClean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1"/>
          <p:cNvSpPr/>
          <p:nvPr/>
        </p:nvSpPr>
        <p:spPr>
          <a:xfrm>
            <a:off x="6787" y="1340768"/>
            <a:ext cx="39171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Elektroni se lahko v 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prevodnikih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(kovinah in raztopinah elektrolitov) gibljejo prosto.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4903331" y="4115228"/>
            <a:ext cx="391714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Elektroni se v 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izolatorjih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(les, guma, steklo …) ne morejo prosto gibati.</a:t>
            </a:r>
          </a:p>
        </p:txBody>
      </p:sp>
      <p:pic>
        <p:nvPicPr>
          <p:cNvPr id="1026" name="Picture 2" descr="http://snsvo1.seekandsource.com/standardwire/homeimages/metal%20wi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020" y="1340768"/>
            <a:ext cx="2602260" cy="188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hilschatz.com/chemistry-book/resources/CNX_Chem_11_02_electroly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2" r="32554" b="11441"/>
          <a:stretch/>
        </p:blipFill>
        <p:spPr bwMode="auto">
          <a:xfrm>
            <a:off x="7456291" y="1344924"/>
            <a:ext cx="1364181" cy="187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evaq8.co.uk/images/P/40cm%20HD%20rubber%20glove%20black%2078173_F_BIG%20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33" l="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6818">
            <a:off x="5088247" y="5338332"/>
            <a:ext cx="2042889" cy="20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hilgenberg-gmbh.de/fileadmin/_migrated/pics/Glasstaebe_Faeden-aus-Borosilicatglas-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78" y="4581128"/>
            <a:ext cx="2614898" cy="20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en/7/76/Green_wood_visual_comparis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0"/>
            <a:ext cx="2724601" cy="20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8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523256"/>
          </a:xfrm>
        </p:spPr>
        <p:txBody>
          <a:bodyPr/>
          <a:lstStyle/>
          <a:p>
            <a:r>
              <a:rPr lang="sl-SI" dirty="0"/>
              <a:t>RAZELEKTRITVE</a:t>
            </a:r>
            <a:br>
              <a:rPr lang="sl-SI" dirty="0"/>
            </a:b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2653" t="43312" r="34141" b="17314"/>
          <a:stretch/>
        </p:blipFill>
        <p:spPr bwMode="auto">
          <a:xfrm>
            <a:off x="4764439" y="1362100"/>
            <a:ext cx="4320481" cy="288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" y="1343892"/>
            <a:ext cx="4577571" cy="266406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" y="4007955"/>
            <a:ext cx="2797016" cy="279701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166" y="4004160"/>
            <a:ext cx="1852094" cy="280459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60" y="4265973"/>
            <a:ext cx="2256560" cy="225656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56" y="4265973"/>
            <a:ext cx="1903864" cy="253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095500" y="803550"/>
            <a:ext cx="533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V izolatorju naboji niso prosto gibljivi.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8600" y="16002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CC"/>
                </a:solidFill>
              </a:rPr>
              <a:t>V bližini izolatorja ni naelektrenega telesa.</a:t>
            </a:r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3276600" y="1447800"/>
          <a:ext cx="2627313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Dokument" r:id="rId3" imgW="4551840" imgH="1284120" progId="Word.Document.8">
                  <p:embed/>
                </p:oleObj>
              </mc:Choice>
              <mc:Fallback>
                <p:oleObj name="Dokument" r:id="rId3" imgW="4551840" imgH="12841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4241" r="66292" b="28484"/>
                      <a:stretch>
                        <a:fillRect/>
                      </a:stretch>
                    </p:blipFill>
                    <p:spPr bwMode="auto">
                      <a:xfrm>
                        <a:off x="3276600" y="1447800"/>
                        <a:ext cx="2627313" cy="1239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5943600" y="1600200"/>
            <a:ext cx="2971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CC"/>
                </a:solidFill>
              </a:rPr>
              <a:t>Težišči pozitivnega in negativnega naboja se sovpadata.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04800" y="32766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CC"/>
                </a:solidFill>
              </a:rPr>
              <a:t>V bližini izolatorja je naelektreno telo.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6172200" y="3200400"/>
            <a:ext cx="2971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CC"/>
                </a:solidFill>
              </a:rPr>
              <a:t>Težišči pozitivnega in negativnega naboja se razmakneta.</a:t>
            </a:r>
          </a:p>
        </p:txBody>
      </p:sp>
      <p:grpSp>
        <p:nvGrpSpPr>
          <p:cNvPr id="26633" name="Group 9"/>
          <p:cNvGrpSpPr>
            <a:grpSpLocks/>
          </p:cNvGrpSpPr>
          <p:nvPr/>
        </p:nvGrpSpPr>
        <p:grpSpPr bwMode="auto">
          <a:xfrm>
            <a:off x="1929245" y="3376612"/>
            <a:ext cx="4510088" cy="2876550"/>
            <a:chOff x="1344" y="2172"/>
            <a:chExt cx="2841" cy="1812"/>
          </a:xfrm>
        </p:grpSpPr>
        <p:grpSp>
          <p:nvGrpSpPr>
            <p:cNvPr id="26634" name="Group 10"/>
            <p:cNvGrpSpPr>
              <a:grpSpLocks/>
            </p:cNvGrpSpPr>
            <p:nvPr/>
          </p:nvGrpSpPr>
          <p:grpSpPr bwMode="auto">
            <a:xfrm>
              <a:off x="1632" y="2172"/>
              <a:ext cx="2553" cy="1716"/>
              <a:chOff x="1632" y="2172"/>
              <a:chExt cx="2553" cy="1716"/>
            </a:xfrm>
          </p:grpSpPr>
          <p:graphicFrame>
            <p:nvGraphicFramePr>
              <p:cNvPr id="26635" name="Object 11"/>
              <p:cNvGraphicFramePr>
                <a:graphicFrameLocks noChangeAspect="1"/>
              </p:cNvGraphicFramePr>
              <p:nvPr/>
            </p:nvGraphicFramePr>
            <p:xfrm>
              <a:off x="1728" y="2172"/>
              <a:ext cx="2457" cy="5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27" name="Dokument" r:id="rId5" imgW="4551840" imgH="1284120" progId="Word.Document.8">
                      <p:embed/>
                    </p:oleObj>
                  </mc:Choice>
                  <mc:Fallback>
                    <p:oleObj name="Dokument" r:id="rId5" imgW="4551840" imgH="1284120" progId="Word.Documen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l="48213" t="28484" r="6027" b="35605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28" y="2172"/>
                            <a:ext cx="2457" cy="5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636" name="Rectangle 12"/>
              <p:cNvSpPr>
                <a:spLocks noChangeArrowheads="1"/>
              </p:cNvSpPr>
              <p:nvPr/>
            </p:nvSpPr>
            <p:spPr bwMode="auto">
              <a:xfrm rot="1200000">
                <a:off x="1632" y="2448"/>
                <a:ext cx="192" cy="144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6637" name="Text Box 13"/>
            <p:cNvSpPr txBox="1">
              <a:spLocks noChangeArrowheads="1"/>
            </p:cNvSpPr>
            <p:nvPr/>
          </p:nvSpPr>
          <p:spPr bwMode="auto">
            <a:xfrm>
              <a:off x="1776" y="2352"/>
              <a:ext cx="33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44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6638" name="Text Box 14"/>
            <p:cNvSpPr txBox="1">
              <a:spLocks noChangeArrowheads="1"/>
            </p:cNvSpPr>
            <p:nvPr/>
          </p:nvSpPr>
          <p:spPr bwMode="auto">
            <a:xfrm>
              <a:off x="1680" y="2640"/>
              <a:ext cx="33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44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6639" name="Text Box 15"/>
            <p:cNvSpPr txBox="1">
              <a:spLocks noChangeArrowheads="1"/>
            </p:cNvSpPr>
            <p:nvPr/>
          </p:nvSpPr>
          <p:spPr bwMode="auto">
            <a:xfrm>
              <a:off x="1536" y="2976"/>
              <a:ext cx="33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44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6640" name="Text Box 16"/>
            <p:cNvSpPr txBox="1">
              <a:spLocks noChangeArrowheads="1"/>
            </p:cNvSpPr>
            <p:nvPr/>
          </p:nvSpPr>
          <p:spPr bwMode="auto">
            <a:xfrm>
              <a:off x="1440" y="3216"/>
              <a:ext cx="33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44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6641" name="Text Box 17"/>
            <p:cNvSpPr txBox="1">
              <a:spLocks noChangeArrowheads="1"/>
            </p:cNvSpPr>
            <p:nvPr/>
          </p:nvSpPr>
          <p:spPr bwMode="auto">
            <a:xfrm>
              <a:off x="1344" y="3504"/>
              <a:ext cx="33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4400" b="1">
                  <a:solidFill>
                    <a:srgbClr val="FF0066"/>
                  </a:solidFill>
                </a:rPr>
                <a:t>+</a:t>
              </a:r>
            </a:p>
          </p:txBody>
        </p:sp>
      </p:grpSp>
      <p:sp>
        <p:nvSpPr>
          <p:cNvPr id="26642" name="AutoShape 18"/>
          <p:cNvSpPr>
            <a:spLocks noChangeArrowheads="1"/>
          </p:cNvSpPr>
          <p:nvPr/>
        </p:nvSpPr>
        <p:spPr bwMode="auto">
          <a:xfrm>
            <a:off x="4800600" y="4343400"/>
            <a:ext cx="409575" cy="533400"/>
          </a:xfrm>
          <a:prstGeom prst="downArrow">
            <a:avLst>
              <a:gd name="adj1" fmla="val 50000"/>
              <a:gd name="adj2" fmla="val 325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3886200" y="4943475"/>
            <a:ext cx="32004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Izolator se polarizira.</a:t>
            </a:r>
          </a:p>
        </p:txBody>
      </p:sp>
      <p:sp>
        <p:nvSpPr>
          <p:cNvPr id="20" name="Pravokotnik 19"/>
          <p:cNvSpPr/>
          <p:nvPr/>
        </p:nvSpPr>
        <p:spPr>
          <a:xfrm>
            <a:off x="-8493" y="17652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Polarizacija</a:t>
            </a:r>
            <a:endParaRPr lang="sl-SI" sz="3000" b="1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8" grpId="0" autoUpdateAnimBg="0"/>
      <p:bldP spid="26630" grpId="0" build="p" autoUpdateAnimBg="0"/>
      <p:bldP spid="26631" grpId="0" autoUpdateAnimBg="0"/>
      <p:bldP spid="26632" grpId="0" autoUpdateAnimBg="0"/>
      <p:bldP spid="26642" grpId="0" animBg="1"/>
      <p:bldP spid="26643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8493" y="17652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Influenca</a:t>
            </a:r>
          </a:p>
        </p:txBody>
      </p:sp>
      <p:sp>
        <p:nvSpPr>
          <p:cNvPr id="4" name="Pravokotnik 3"/>
          <p:cNvSpPr/>
          <p:nvPr/>
        </p:nvSpPr>
        <p:spPr>
          <a:xfrm>
            <a:off x="0" y="551050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Influenca je pojav, kjer se 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zaradi bližine nabitega telesa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ločita pozitivni in negativni naboj.</a:t>
            </a:r>
          </a:p>
        </p:txBody>
      </p:sp>
      <p:pic>
        <p:nvPicPr>
          <p:cNvPr id="1026" name="Picture 2" descr="D:\Dokumenti\Delo\Šola\Fiz\Električni naboj\elektroskop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34974"/>
            <a:ext cx="3810000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okumenti\Delo\Šola\Fiz\Električni naboj\elektroskop_nevtr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96844"/>
            <a:ext cx="1872208" cy="321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esna puščica 4"/>
          <p:cNvSpPr/>
          <p:nvPr/>
        </p:nvSpPr>
        <p:spPr>
          <a:xfrm>
            <a:off x="3915435" y="1945763"/>
            <a:ext cx="1296144" cy="936104"/>
          </a:xfrm>
          <a:prstGeom prst="rightArrow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atin typeface="Cambria" panose="02040503050406030204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471189" y="850032"/>
            <a:ext cx="3657600" cy="8318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Pri influenci se premikajo samo elektroni!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299489" y="3725754"/>
            <a:ext cx="4343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V nevtralnem </a:t>
            </a:r>
            <a:r>
              <a:rPr lang="sl-SI" sz="2400" b="1" dirty="0">
                <a:solidFill>
                  <a:srgbClr val="FF0066"/>
                </a:solidFill>
              </a:rPr>
              <a:t>prevodniku </a:t>
            </a:r>
            <a:r>
              <a:rPr lang="sl-SI" sz="2400" b="1" dirty="0">
                <a:solidFill>
                  <a:srgbClr val="000000"/>
                </a:solidFill>
              </a:rPr>
              <a:t>se </a:t>
            </a:r>
            <a:r>
              <a:rPr lang="sl-SI" sz="2400" b="1" dirty="0">
                <a:solidFill>
                  <a:srgbClr val="00CC99"/>
                </a:solidFill>
              </a:rPr>
              <a:t>elektroni</a:t>
            </a:r>
            <a:r>
              <a:rPr lang="sl-SI" sz="2400" b="1" dirty="0">
                <a:solidFill>
                  <a:srgbClr val="000000"/>
                </a:solidFill>
              </a:rPr>
              <a:t> premaknejo, ker jih odbija naboj izolatorja.</a:t>
            </a:r>
          </a:p>
        </p:txBody>
      </p:sp>
    </p:spTree>
    <p:extLst>
      <p:ext uri="{BB962C8B-B14F-4D97-AF65-F5344CB8AC3E}">
        <p14:creationId xmlns:p14="http://schemas.microsoft.com/office/powerpoint/2010/main" val="11576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 autoUpdateAnimBg="0"/>
      <p:bldP spid="8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133600" y="1371600"/>
            <a:ext cx="46482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PREVODNIKI IN IZOLATORJI</a:t>
            </a:r>
          </a:p>
        </p:txBody>
      </p:sp>
      <p:sp>
        <p:nvSpPr>
          <p:cNvPr id="30723" name="AutoShape 3"/>
          <p:cNvSpPr>
            <a:spLocks noChangeArrowheads="1"/>
          </p:cNvSpPr>
          <p:nvPr/>
        </p:nvSpPr>
        <p:spPr bwMode="auto">
          <a:xfrm>
            <a:off x="2063750" y="1905000"/>
            <a:ext cx="300038" cy="533400"/>
          </a:xfrm>
          <a:prstGeom prst="down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57200" y="2362200"/>
            <a:ext cx="4114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V njih se negativni naboji lahko prosto gibljejo.</a:t>
            </a:r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6477000" y="1905000"/>
            <a:ext cx="346075" cy="533400"/>
          </a:xfrm>
          <a:prstGeom prst="downArrow">
            <a:avLst>
              <a:gd name="adj1" fmla="val 50000"/>
              <a:gd name="adj2" fmla="val 3853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4648200" y="2362200"/>
            <a:ext cx="426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V njih se negativni naboji ne morejo prosto gibati. 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457200" y="3230068"/>
            <a:ext cx="3240359" cy="46166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prevodnik - KOVINA</a:t>
            </a:r>
            <a:endParaRPr lang="sl-SI" sz="2400" b="1" dirty="0">
              <a:solidFill>
                <a:srgbClr val="FF0066"/>
              </a:solidFill>
            </a:endParaRP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420525" y="3891825"/>
            <a:ext cx="427139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V njih so atomi povezani v kristalno mrežo in nekaj elektronov ni več vezanih na atom.</a:t>
            </a:r>
          </a:p>
        </p:txBody>
      </p:sp>
      <p:grpSp>
        <p:nvGrpSpPr>
          <p:cNvPr id="30729" name="Group 9"/>
          <p:cNvGrpSpPr>
            <a:grpSpLocks/>
          </p:cNvGrpSpPr>
          <p:nvPr/>
        </p:nvGrpSpPr>
        <p:grpSpPr bwMode="auto">
          <a:xfrm>
            <a:off x="422678" y="5232473"/>
            <a:ext cx="8077200" cy="969963"/>
            <a:chOff x="1968" y="3037"/>
            <a:chExt cx="3552" cy="611"/>
          </a:xfrm>
        </p:grpSpPr>
        <p:sp>
          <p:nvSpPr>
            <p:cNvPr id="30730" name="AutoShape 10"/>
            <p:cNvSpPr>
              <a:spLocks noChangeArrowheads="1"/>
            </p:cNvSpPr>
            <p:nvPr/>
          </p:nvSpPr>
          <p:spPr bwMode="auto">
            <a:xfrm>
              <a:off x="2678" y="3037"/>
              <a:ext cx="144" cy="28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1968" y="3360"/>
              <a:ext cx="35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66"/>
                  </a:solidFill>
                </a:rPr>
                <a:t>Te gibljive elektrone</a:t>
              </a:r>
              <a:r>
                <a:rPr lang="sl-SI" sz="2400" b="1">
                  <a:solidFill>
                    <a:srgbClr val="000000"/>
                  </a:solidFill>
                </a:rPr>
                <a:t> imenujemo</a:t>
              </a:r>
              <a:r>
                <a:rPr lang="sl-SI" sz="2400" b="1">
                  <a:solidFill>
                    <a:srgbClr val="FF0066"/>
                  </a:solidFill>
                </a:rPr>
                <a:t> prevodniške elektrone.</a:t>
              </a:r>
              <a:endParaRPr lang="sl-SI" sz="24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30732" name="Group 12"/>
          <p:cNvGrpSpPr>
            <a:grpSpLocks/>
          </p:cNvGrpSpPr>
          <p:nvPr/>
        </p:nvGrpSpPr>
        <p:grpSpPr bwMode="auto">
          <a:xfrm>
            <a:off x="4876800" y="3200403"/>
            <a:ext cx="3657600" cy="1135063"/>
            <a:chOff x="1632" y="3600"/>
            <a:chExt cx="2304" cy="715"/>
          </a:xfrm>
        </p:grpSpPr>
        <p:sp>
          <p:nvSpPr>
            <p:cNvPr id="30733" name="AutoShape 13"/>
            <p:cNvSpPr>
              <a:spLocks noChangeArrowheads="1"/>
            </p:cNvSpPr>
            <p:nvPr/>
          </p:nvSpPr>
          <p:spPr bwMode="auto">
            <a:xfrm>
              <a:off x="2496" y="3600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30734" name="Text Box 14"/>
            <p:cNvSpPr txBox="1">
              <a:spLocks noChangeArrowheads="1"/>
            </p:cNvSpPr>
            <p:nvPr/>
          </p:nvSpPr>
          <p:spPr bwMode="auto">
            <a:xfrm>
              <a:off x="1632" y="3792"/>
              <a:ext cx="230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CC"/>
                  </a:solidFill>
                </a:rPr>
                <a:t>V izolatorju ni  </a:t>
              </a:r>
              <a:r>
                <a:rPr lang="sl-SI" sz="2400" b="1" dirty="0">
                  <a:solidFill>
                    <a:srgbClr val="FF0066"/>
                  </a:solidFill>
                </a:rPr>
                <a:t>prevodniških </a:t>
              </a:r>
              <a:r>
                <a:rPr lang="sl-SI" sz="2400" b="1" dirty="0" smtClean="0">
                  <a:solidFill>
                    <a:srgbClr val="FF0066"/>
                  </a:solidFill>
                </a:rPr>
                <a:t>elektronov</a:t>
              </a:r>
              <a:r>
                <a:rPr lang="sl-SI" sz="2400" b="1" dirty="0" smtClean="0">
                  <a:solidFill>
                    <a:srgbClr val="0000CC"/>
                  </a:solidFill>
                </a:rPr>
                <a:t>!</a:t>
              </a:r>
              <a:endParaRPr lang="sl-SI" sz="2400" b="1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30735" name="Group 15"/>
          <p:cNvGrpSpPr>
            <a:grpSpLocks/>
          </p:cNvGrpSpPr>
          <p:nvPr/>
        </p:nvGrpSpPr>
        <p:grpSpPr bwMode="auto">
          <a:xfrm>
            <a:off x="4191000" y="609600"/>
            <a:ext cx="3657600" cy="685800"/>
            <a:chOff x="3072" y="48"/>
            <a:chExt cx="2304" cy="432"/>
          </a:xfrm>
        </p:grpSpPr>
        <p:sp>
          <p:nvSpPr>
            <p:cNvPr id="30736" name="AutoShape 16"/>
            <p:cNvSpPr>
              <a:spLocks noChangeArrowheads="1"/>
            </p:cNvSpPr>
            <p:nvPr/>
          </p:nvSpPr>
          <p:spPr bwMode="auto">
            <a:xfrm>
              <a:off x="3168" y="288"/>
              <a:ext cx="144" cy="192"/>
            </a:xfrm>
            <a:prstGeom prst="upArrow">
              <a:avLst>
                <a:gd name="adj1" fmla="val 50000"/>
                <a:gd name="adj2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30737" name="Text Box 17"/>
            <p:cNvSpPr txBox="1">
              <a:spLocks noChangeArrowheads="1"/>
            </p:cNvSpPr>
            <p:nvPr/>
          </p:nvSpPr>
          <p:spPr bwMode="auto">
            <a:xfrm>
              <a:off x="3072" y="48"/>
              <a:ext cx="2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vmes: </a:t>
              </a:r>
              <a:r>
                <a:rPr lang="sl-SI" sz="2400" b="1">
                  <a:solidFill>
                    <a:srgbClr val="FF0066"/>
                  </a:solidFill>
                </a:rPr>
                <a:t>POLPREVODNIKI</a:t>
              </a:r>
              <a:endParaRPr lang="sl-SI" sz="24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30738" name="Group 18"/>
          <p:cNvGrpSpPr>
            <a:grpSpLocks/>
          </p:cNvGrpSpPr>
          <p:nvPr/>
        </p:nvGrpSpPr>
        <p:grpSpPr bwMode="auto">
          <a:xfrm>
            <a:off x="304800" y="609600"/>
            <a:ext cx="3200400" cy="838200"/>
            <a:chOff x="0" y="192"/>
            <a:chExt cx="2016" cy="528"/>
          </a:xfrm>
        </p:grpSpPr>
        <p:sp>
          <p:nvSpPr>
            <p:cNvPr id="30739" name="AutoShape 19"/>
            <p:cNvSpPr>
              <a:spLocks noChangeArrowheads="1"/>
            </p:cNvSpPr>
            <p:nvPr/>
          </p:nvSpPr>
          <p:spPr bwMode="auto">
            <a:xfrm rot="3000000">
              <a:off x="1344" y="504"/>
              <a:ext cx="336" cy="96"/>
            </a:xfrm>
            <a:prstGeom prst="leftArrow">
              <a:avLst>
                <a:gd name="adj1" fmla="val 50000"/>
                <a:gd name="adj2" fmla="val 8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30740" name="Text Box 20"/>
            <p:cNvSpPr txBox="1">
              <a:spLocks noChangeArrowheads="1"/>
            </p:cNvSpPr>
            <p:nvPr/>
          </p:nvSpPr>
          <p:spPr bwMode="auto">
            <a:xfrm>
              <a:off x="0" y="192"/>
              <a:ext cx="20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FF0066"/>
                  </a:solidFill>
                </a:rPr>
                <a:t>SUPERPREVODNIKI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158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 autoUpdateAnimBg="0"/>
      <p:bldP spid="30723" grpId="0" animBg="1"/>
      <p:bldP spid="30724" grpId="0" autoUpdateAnimBg="0"/>
      <p:bldP spid="30725" grpId="0" animBg="1"/>
      <p:bldP spid="30726" grpId="0" autoUpdateAnimBg="0"/>
      <p:bldP spid="30727" grpId="0" animBg="1" autoUpdateAnimBg="0"/>
      <p:bldP spid="30728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mt-iiith.vlabs.ac.in/images/materialspace/1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9"/>
          <a:stretch/>
        </p:blipFill>
        <p:spPr bwMode="auto">
          <a:xfrm>
            <a:off x="1115616" y="2132855"/>
            <a:ext cx="288942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0" y="404664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prevodniku se zaradi influence vzpostavi električno polje v nasprotni smeri, ki izniči zunanje električno polje.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Znotraj prevodnika ni električnega polja (Faradayeva kletka).</a:t>
            </a:r>
          </a:p>
        </p:txBody>
      </p:sp>
      <p:pic>
        <p:nvPicPr>
          <p:cNvPr id="1028" name="Picture 4" descr="http://labman.phys.utk.edu/phys136/modules/m5/images/conductor.gif">
            <a:hlinkClick r:id="rId3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514" y="2754621"/>
            <a:ext cx="348615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77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209800"/>
            <a:ext cx="6858000" cy="2209800"/>
          </a:xfrm>
        </p:spPr>
        <p:txBody>
          <a:bodyPr/>
          <a:lstStyle/>
          <a:p>
            <a:r>
              <a:rPr lang="sl-SI" sz="6000" b="1" dirty="0" smtClean="0">
                <a:solidFill>
                  <a:schemeClr val="bg1"/>
                </a:solidFill>
              </a:rPr>
              <a:t>ELEKTRIČNI POTENCIAL, NAPETOST, ELEKTRIČNO DELO</a:t>
            </a:r>
            <a:endParaRPr lang="sl-SI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9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19265" y="5317510"/>
            <a:ext cx="315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2400" b="1" dirty="0">
                <a:solidFill>
                  <a:srgbClr val="0000FF"/>
                </a:solidFill>
              </a:rPr>
              <a:t>Gravitacijski potencial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338142" y="5547051"/>
            <a:ext cx="2746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2400" b="1" dirty="0">
                <a:solidFill>
                  <a:srgbClr val="0000FF"/>
                </a:solidFill>
              </a:rPr>
              <a:t>Električni potencial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2836" y="836712"/>
            <a:ext cx="4831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2400" b="1" dirty="0" smtClean="0"/>
              <a:t>Gravitacijska </a:t>
            </a:r>
            <a:r>
              <a:rPr lang="sl-SI" altLang="sl-SI" sz="2400" b="1" dirty="0"/>
              <a:t>potencialna energija: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4841622" y="836712"/>
            <a:ext cx="44214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2400" b="1" dirty="0" smtClean="0"/>
              <a:t>Električna </a:t>
            </a:r>
            <a:r>
              <a:rPr lang="sl-SI" altLang="sl-SI" sz="2400" b="1" dirty="0"/>
              <a:t>potencialna energija:</a:t>
            </a:r>
          </a:p>
        </p:txBody>
      </p:sp>
      <p:pic>
        <p:nvPicPr>
          <p:cNvPr id="10" name="Slika 9"/>
          <p:cNvPicPr/>
          <p:nvPr/>
        </p:nvPicPr>
        <p:blipFill rotWithShape="1">
          <a:blip r:embed="rId3"/>
          <a:srcRect l="23479" t="13821" r="24272" b="12959"/>
          <a:stretch/>
        </p:blipFill>
        <p:spPr bwMode="auto">
          <a:xfrm>
            <a:off x="830510" y="1755357"/>
            <a:ext cx="3009900" cy="2371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Slika 14"/>
          <p:cNvPicPr/>
          <p:nvPr/>
        </p:nvPicPr>
        <p:blipFill rotWithShape="1">
          <a:blip r:embed="rId4"/>
          <a:srcRect l="15211" t="14998" r="24274" b="13253"/>
          <a:stretch/>
        </p:blipFill>
        <p:spPr bwMode="auto">
          <a:xfrm>
            <a:off x="5031691" y="1731536"/>
            <a:ext cx="3486150" cy="2324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PoljeZBesedilom 12"/>
          <p:cNvSpPr txBox="1"/>
          <p:nvPr/>
        </p:nvSpPr>
        <p:spPr>
          <a:xfrm>
            <a:off x="5245546" y="3205786"/>
            <a:ext cx="57606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+e</a:t>
            </a:r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6257343" y="1900579"/>
            <a:ext cx="5054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+e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2201812" y="1497019"/>
            <a:ext cx="2375892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2800" dirty="0" err="1" smtClean="0"/>
              <a:t>W</a:t>
            </a:r>
            <a:r>
              <a:rPr lang="sl-SI" sz="2800" baseline="-25000" dirty="0" err="1" smtClean="0"/>
              <a:t>g</a:t>
            </a:r>
            <a:r>
              <a:rPr lang="sl-SI" sz="2800" dirty="0" smtClean="0"/>
              <a:t> </a:t>
            </a:r>
            <a:r>
              <a:rPr lang="sl-SI" sz="2800" dirty="0"/>
              <a:t>= m</a:t>
            </a:r>
            <a:r>
              <a:rPr lang="sl-SI" sz="2800" baseline="-25000" dirty="0"/>
              <a:t>0 </a:t>
            </a:r>
            <a:r>
              <a:rPr lang="sl-SI" sz="2800" dirty="0"/>
              <a:t>g </a:t>
            </a:r>
            <a:r>
              <a:rPr lang="sl-SI" sz="2800" dirty="0" smtClean="0"/>
              <a:t>h </a:t>
            </a:r>
            <a:endParaRPr lang="sl-SI" sz="2800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6711330" y="1454985"/>
            <a:ext cx="2409627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2800" dirty="0" err="1" smtClean="0"/>
              <a:t>W</a:t>
            </a:r>
            <a:r>
              <a:rPr lang="sl-SI" sz="2800" baseline="-25000" dirty="0" err="1" smtClean="0"/>
              <a:t>e</a:t>
            </a:r>
            <a:r>
              <a:rPr lang="sl-SI" sz="2800" dirty="0" smtClean="0"/>
              <a:t> </a:t>
            </a:r>
            <a:r>
              <a:rPr lang="sl-SI" sz="2800" dirty="0"/>
              <a:t>= e</a:t>
            </a:r>
            <a:r>
              <a:rPr lang="sl-SI" sz="2800" baseline="-25000" dirty="0"/>
              <a:t>0 </a:t>
            </a:r>
            <a:r>
              <a:rPr lang="sl-SI" sz="2800" dirty="0"/>
              <a:t>E </a:t>
            </a:r>
            <a:r>
              <a:rPr lang="sl-SI" sz="2800" dirty="0" smtClean="0"/>
              <a:t>h</a:t>
            </a:r>
            <a:endParaRPr lang="sl-SI" sz="2800" dirty="0"/>
          </a:p>
        </p:txBody>
      </p:sp>
      <p:sp>
        <p:nvSpPr>
          <p:cNvPr id="18" name="Pravokotnik 1"/>
          <p:cNvSpPr/>
          <p:nvPr/>
        </p:nvSpPr>
        <p:spPr>
          <a:xfrm>
            <a:off x="-8493" y="9713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in električni potencial</a:t>
            </a:r>
            <a:endParaRPr lang="sl-SI" sz="3000" b="1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4"/>
              <p:cNvSpPr txBox="1"/>
              <p:nvPr/>
            </p:nvSpPr>
            <p:spPr>
              <a:xfrm>
                <a:off x="539552" y="5829845"/>
                <a:ext cx="3592861" cy="98732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𝑔h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num>
                        <m:den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𝑘𝑔</m:t>
                          </m:r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5" name="PoljeZBesedilom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829845"/>
                <a:ext cx="3592861" cy="9873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/>
              <p:cNvSpPr/>
              <p:nvPr/>
            </p:nvSpPr>
            <p:spPr>
              <a:xfrm>
                <a:off x="5389560" y="6072300"/>
                <a:ext cx="3574927" cy="757708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sl-SI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l-SI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l-SI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sz="28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sl-SI" sz="28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l-SI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sz="28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sl-SI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sl-SI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l-SI" sz="2800" b="0" i="1" smtClean="0">
                        <a:latin typeface="Cambria Math" panose="02040503050406030204" pitchFamily="18" charset="0"/>
                      </a:rPr>
                      <m:t>𝐸h</m:t>
                    </m:r>
                    <m:r>
                      <a:rPr lang="sl-SI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8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sl-SI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sl-SI" sz="2800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V</a:t>
                </a:r>
                <a:endParaRPr lang="sl-SI" sz="2800" dirty="0"/>
              </a:p>
            </p:txBody>
          </p:sp>
        </mc:Choice>
        <mc:Fallback xmlns=""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560" y="6072300"/>
                <a:ext cx="3574927" cy="757708"/>
              </a:xfrm>
              <a:prstGeom prst="rect">
                <a:avLst/>
              </a:prstGeom>
              <a:blipFill>
                <a:blip r:embed="rId6"/>
                <a:stretch>
                  <a:fillRect b="-403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oljeZBesedilom 8"/>
          <p:cNvSpPr txBox="1"/>
          <p:nvPr/>
        </p:nvSpPr>
        <p:spPr>
          <a:xfrm>
            <a:off x="2843808" y="2708920"/>
            <a:ext cx="43279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h</a:t>
            </a:r>
            <a:endParaRPr lang="sl-SI" dirty="0"/>
          </a:p>
        </p:txBody>
      </p:sp>
      <p:sp>
        <p:nvSpPr>
          <p:cNvPr id="24" name="PoljeZBesedilom 23"/>
          <p:cNvSpPr txBox="1"/>
          <p:nvPr/>
        </p:nvSpPr>
        <p:spPr>
          <a:xfrm>
            <a:off x="7524328" y="2603333"/>
            <a:ext cx="39181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h</a:t>
            </a:r>
            <a:endParaRPr lang="sl-SI" dirty="0"/>
          </a:p>
        </p:txBody>
      </p:sp>
      <p:sp>
        <p:nvSpPr>
          <p:cNvPr id="19" name="Pravokotnik 18"/>
          <p:cNvSpPr/>
          <p:nvPr/>
        </p:nvSpPr>
        <p:spPr bwMode="auto">
          <a:xfrm>
            <a:off x="395536" y="1298377"/>
            <a:ext cx="4320480" cy="292271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Pravokotnik 19"/>
          <p:cNvSpPr/>
          <p:nvPr/>
        </p:nvSpPr>
        <p:spPr bwMode="auto">
          <a:xfrm>
            <a:off x="5009486" y="1298377"/>
            <a:ext cx="4245900" cy="298359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Pravokotnik 20"/>
          <p:cNvSpPr/>
          <p:nvPr/>
        </p:nvSpPr>
        <p:spPr bwMode="auto">
          <a:xfrm>
            <a:off x="4841622" y="1298377"/>
            <a:ext cx="4413764" cy="30996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"/>
              <p:cNvSpPr txBox="1"/>
              <p:nvPr/>
            </p:nvSpPr>
            <p:spPr>
              <a:xfrm>
                <a:off x="539552" y="4517978"/>
                <a:ext cx="3672408" cy="589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l-SI" sz="2400" b="1" i="1" smtClean="0">
                        <a:latin typeface="Cambria Math" panose="02040503050406030204" pitchFamily="18" charset="0"/>
                      </a:rPr>
                      <m:t>𝒈</m:t>
                    </m:r>
                    <m:r>
                      <a:rPr lang="sl-SI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l-SI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sz="24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sl-SI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num>
                      <m:den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sl-SI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l-SI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sl-SI" sz="2400" dirty="0" smtClean="0"/>
                  <a:t> …. </a:t>
                </a:r>
                <a:r>
                  <a:rPr lang="sl-SI" sz="2400" b="1" dirty="0" smtClean="0"/>
                  <a:t>gravitacija</a:t>
                </a:r>
                <a:endParaRPr lang="sl-SI" sz="2400" b="1" dirty="0"/>
              </a:p>
            </p:txBody>
          </p:sp>
        </mc:Choice>
        <mc:Fallback xmlns="">
          <p:sp>
            <p:nvSpPr>
              <p:cNvPr id="2" name="PoljeZBesedilom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517978"/>
                <a:ext cx="3672408" cy="589777"/>
              </a:xfrm>
              <a:prstGeom prst="rect">
                <a:avLst/>
              </a:prstGeom>
              <a:blipFill>
                <a:blip r:embed="rId7"/>
                <a:stretch>
                  <a:fillRect r="-1163" b="-1030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4577704" y="4402720"/>
                <a:ext cx="4386784" cy="13378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sl-SI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sl-SI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sl-SI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r>
                        <a:rPr lang="sl-SI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m:rPr>
                              <m:nor/>
                            </m:rPr>
                            <a:rPr lang="sl-SI" sz="2400" dirty="0"/>
                            <m:t> </m:t>
                          </m:r>
                        </m:num>
                        <m:den>
                          <m:r>
                            <a:rPr lang="sl-SI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sl-SI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sl-SI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sl-SI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sl-SI" sz="2400" dirty="0"/>
                        <m:t>…</m:t>
                      </m:r>
                      <m:r>
                        <m:rPr>
                          <m:nor/>
                        </m:rPr>
                        <a:rPr lang="sl-SI" sz="2400" b="0" i="0" dirty="0" smtClean="0"/>
                        <m:t> </m:t>
                      </m:r>
                      <m:r>
                        <m:rPr>
                          <m:nor/>
                        </m:rPr>
                        <a:rPr lang="sl-SI" sz="2400" b="1" dirty="0"/>
                        <m:t>jakost</m:t>
                      </m:r>
                      <m:r>
                        <m:rPr>
                          <m:nor/>
                        </m:rPr>
                        <a:rPr lang="sl-SI" sz="2400" b="1" dirty="0"/>
                        <m:t> </m:t>
                      </m:r>
                    </m:oMath>
                  </m:oMathPara>
                </a14:m>
                <a:endParaRPr lang="sl-SI" sz="2400" b="1" dirty="0" smtClean="0"/>
              </a:p>
              <a:p>
                <a:r>
                  <a:rPr lang="sl-SI" sz="2400" b="1" dirty="0" smtClean="0"/>
                  <a:t>                   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l-SI" sz="2400" b="1" dirty="0"/>
                      <m:t>el</m:t>
                    </m:r>
                    <m:r>
                      <m:rPr>
                        <m:nor/>
                      </m:rPr>
                      <a:rPr lang="sl-SI" sz="2400" b="1" i="0" dirty="0" smtClean="0"/>
                      <m:t>.</m:t>
                    </m:r>
                    <m:r>
                      <m:rPr>
                        <m:nor/>
                      </m:rPr>
                      <a:rPr lang="sl-SI" sz="2400" b="1" dirty="0"/>
                      <m:t> </m:t>
                    </m:r>
                    <m:r>
                      <m:rPr>
                        <m:nor/>
                      </m:rPr>
                      <a:rPr lang="sl-SI" sz="2400" b="1" dirty="0"/>
                      <m:t>polja</m:t>
                    </m:r>
                  </m:oMath>
                </a14:m>
                <a:endParaRPr lang="sl-SI" sz="2400" b="1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704" y="4402720"/>
                <a:ext cx="4386784" cy="13378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749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8" grpId="0" autoUpdateAnimBg="0"/>
      <p:bldP spid="11269" grpId="0" autoUpdateAnimBg="0"/>
      <p:bldP spid="18" grpId="0"/>
      <p:bldP spid="5" grpId="0" animBg="1"/>
      <p:bldP spid="7" grpId="0" animBg="1"/>
      <p:bldP spid="19" grpId="0"/>
      <p:bldP spid="2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15211" t="14998" r="24274" b="13253"/>
          <a:stretch/>
        </p:blipFill>
        <p:spPr bwMode="auto">
          <a:xfrm>
            <a:off x="533134" y="2682254"/>
            <a:ext cx="3486150" cy="2324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-8493" y="9713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in električni potencial</a:t>
            </a:r>
            <a:endParaRPr lang="sl-SI" sz="3000" b="1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" name="Raven povezovalnik 4"/>
          <p:cNvCxnSpPr/>
          <p:nvPr/>
        </p:nvCxnSpPr>
        <p:spPr bwMode="auto">
          <a:xfrm>
            <a:off x="0" y="4496687"/>
            <a:ext cx="525658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PoljeZBesedilom 6"/>
          <p:cNvSpPr txBox="1"/>
          <p:nvPr/>
        </p:nvSpPr>
        <p:spPr>
          <a:xfrm>
            <a:off x="792088" y="4044796"/>
            <a:ext cx="5054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+e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1775474" y="2661650"/>
            <a:ext cx="5054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+e</a:t>
            </a:r>
            <a:endParaRPr lang="sl-SI" dirty="0"/>
          </a:p>
        </p:txBody>
      </p:sp>
      <p:cxnSp>
        <p:nvCxnSpPr>
          <p:cNvPr id="6" name="Raven povezovalnik 5"/>
          <p:cNvCxnSpPr/>
          <p:nvPr/>
        </p:nvCxnSpPr>
        <p:spPr bwMode="auto">
          <a:xfrm>
            <a:off x="0" y="2996952"/>
            <a:ext cx="525658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Raven puščični povezovalnik 9"/>
          <p:cNvCxnSpPr/>
          <p:nvPr/>
        </p:nvCxnSpPr>
        <p:spPr bwMode="auto">
          <a:xfrm flipV="1">
            <a:off x="2160240" y="1590822"/>
            <a:ext cx="0" cy="28803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Raven puščični povezovalnik 14"/>
          <p:cNvCxnSpPr/>
          <p:nvPr/>
        </p:nvCxnSpPr>
        <p:spPr bwMode="auto">
          <a:xfrm flipV="1">
            <a:off x="1152128" y="1590822"/>
            <a:ext cx="0" cy="28803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Raven puščični povezovalnik 15"/>
          <p:cNvCxnSpPr/>
          <p:nvPr/>
        </p:nvCxnSpPr>
        <p:spPr bwMode="auto">
          <a:xfrm flipV="1">
            <a:off x="3096344" y="1590822"/>
            <a:ext cx="0" cy="28803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Raven puščični povezovalnik 16"/>
          <p:cNvCxnSpPr/>
          <p:nvPr/>
        </p:nvCxnSpPr>
        <p:spPr bwMode="auto">
          <a:xfrm flipV="1">
            <a:off x="3994045" y="1590822"/>
            <a:ext cx="0" cy="28803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PoljeZBesedilom 17"/>
          <p:cNvSpPr txBox="1"/>
          <p:nvPr/>
        </p:nvSpPr>
        <p:spPr>
          <a:xfrm>
            <a:off x="4003561" y="4471142"/>
            <a:ext cx="5124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FF0000"/>
                </a:solidFill>
              </a:rPr>
              <a:t>Ekvipotencialna črta - ploskev </a:t>
            </a:r>
            <a:r>
              <a:rPr lang="sl-SI" sz="2400" dirty="0" smtClean="0"/>
              <a:t>je pravokotna na električne silnice in predstavlja enak potencial (energijo) nabitega delca v prostoru.</a:t>
            </a:r>
            <a:endParaRPr lang="sl-SI" sz="2400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865029" y="784548"/>
            <a:ext cx="8099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FF0000"/>
                </a:solidFill>
              </a:rPr>
              <a:t>Električne silnice </a:t>
            </a:r>
            <a:r>
              <a:rPr lang="sl-SI" sz="2400" dirty="0" smtClean="0"/>
              <a:t>kažejo smer povečevanja (zmanjševanja) električnega potenciala (energije) izbranega naboja (+ ali -).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Pravokotnik 21"/>
              <p:cNvSpPr/>
              <p:nvPr/>
            </p:nvSpPr>
            <p:spPr>
              <a:xfrm>
                <a:off x="7246052" y="5877272"/>
                <a:ext cx="1711005" cy="65793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l-SI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22" name="Pravokotnik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052" y="5877272"/>
                <a:ext cx="1711005" cy="6579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49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20" grpId="0"/>
      <p:bldP spid="2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23528" y="868736"/>
            <a:ext cx="88204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 nabiti delec se v električnem polju giblje, ker nanj deluje električna sila (F = 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tem električna sila opravi delo: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jeZBesedilom 5"/>
              <p:cNvSpPr txBox="1"/>
              <p:nvPr/>
            </p:nvSpPr>
            <p:spPr>
              <a:xfrm>
                <a:off x="4427984" y="2026893"/>
                <a:ext cx="1082219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𝐀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𝐅𝐡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026893"/>
                <a:ext cx="1082219" cy="3847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5"/>
              <p:cNvSpPr txBox="1"/>
              <p:nvPr/>
            </p:nvSpPr>
            <p:spPr>
              <a:xfrm>
                <a:off x="5530130" y="2035524"/>
                <a:ext cx="957891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𝐞𝐄𝐡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130" y="2035524"/>
                <a:ext cx="957891" cy="3847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"/>
          <p:cNvSpPr/>
          <p:nvPr/>
        </p:nvSpPr>
        <p:spPr>
          <a:xfrm>
            <a:off x="3779912" y="2674016"/>
            <a:ext cx="515379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Enačbo običajno pišemo v obliki: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4439616" y="3363751"/>
                <a:ext cx="1171988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𝐀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616" y="3363751"/>
                <a:ext cx="1171988" cy="3847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1"/>
          <p:cNvSpPr/>
          <p:nvPr/>
        </p:nvSpPr>
        <p:spPr>
          <a:xfrm>
            <a:off x="-1" y="458679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kjer je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začetno in končno točko v električnem polju.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5"/>
              <p:cNvSpPr txBox="1"/>
              <p:nvPr/>
            </p:nvSpPr>
            <p:spPr>
              <a:xfrm>
                <a:off x="1841835" y="5621321"/>
                <a:ext cx="2026278" cy="7213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𝐞</m:t>
                          </m:r>
                        </m:den>
                      </m:f>
                      <m:r>
                        <a:rPr lang="sl-SI" sz="2500" b="1" i="1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1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𝑬𝒉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835" y="5621321"/>
                <a:ext cx="2026278" cy="7213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3"/>
              <p:cNvSpPr txBox="1"/>
              <p:nvPr/>
            </p:nvSpPr>
            <p:spPr>
              <a:xfrm>
                <a:off x="5209322" y="5625585"/>
                <a:ext cx="2259015" cy="7227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𝟏𝐕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𝟏𝐉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𝟏𝐀𝐬</m:t>
                          </m:r>
                        </m:den>
                      </m:f>
                      <m:r>
                        <a:rPr lang="sl-SI" sz="2500" b="1" i="1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𝟏</m:t>
                          </m:r>
                          <m: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𝑱</m:t>
                          </m:r>
                        </m:num>
                        <m:den>
                          <m: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𝟏</m:t>
                          </m:r>
                          <m: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9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322" y="5625585"/>
                <a:ext cx="2259015" cy="7227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ravokotnik 1"/>
          <p:cNvSpPr/>
          <p:nvPr/>
        </p:nvSpPr>
        <p:spPr>
          <a:xfrm>
            <a:off x="-8493" y="9713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in električni potencial</a:t>
            </a:r>
            <a:endParaRPr lang="sl-SI" sz="3000" b="1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Slika 10"/>
          <p:cNvPicPr/>
          <p:nvPr/>
        </p:nvPicPr>
        <p:blipFill rotWithShape="1">
          <a:blip r:embed="rId7"/>
          <a:srcRect l="15211" t="14998" r="24274" b="13253"/>
          <a:stretch/>
        </p:blipFill>
        <p:spPr bwMode="auto">
          <a:xfrm>
            <a:off x="442961" y="1864379"/>
            <a:ext cx="3486150" cy="2324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PoljeZBesedilom 11"/>
          <p:cNvSpPr txBox="1"/>
          <p:nvPr/>
        </p:nvSpPr>
        <p:spPr>
          <a:xfrm>
            <a:off x="1680630" y="2043219"/>
            <a:ext cx="5054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+e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683568" y="3240135"/>
            <a:ext cx="5054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+e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1249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4" grpId="0"/>
      <p:bldP spid="5" grpId="0" build="p"/>
      <p:bldP spid="6" grpId="0"/>
      <p:bldP spid="7" grpId="0" build="p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910169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Pozitivni delec se v E zaradi sile F giblje pospešeno v smeri silnic,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zato se mu hitrost povečuje,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tem pa se veča tudi njegova kinetična energija (</a:t>
            </a:r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 večanju kinetične energije, se manjša potencialna energija.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Govorimo o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potencialni energiji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W</a:t>
            </a:r>
            <a:r>
              <a:rPr lang="sl-SI" sz="2500" baseline="-250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jeZBesedilom 5"/>
              <p:cNvSpPr txBox="1"/>
              <p:nvPr/>
            </p:nvSpPr>
            <p:spPr>
              <a:xfrm>
                <a:off x="3295034" y="3259866"/>
                <a:ext cx="2172967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∆</m:t>
                      </m:r>
                      <m:sSub>
                        <m:sSub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𝐖</m:t>
                          </m:r>
                        </m:e>
                        <m:sub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𝐞</m:t>
                          </m:r>
                        </m:sub>
                      </m:sSub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𝐀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𝐞𝐔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034" y="3259866"/>
                <a:ext cx="2172967" cy="38472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5"/>
              <p:cNvSpPr txBox="1"/>
              <p:nvPr/>
            </p:nvSpPr>
            <p:spPr>
              <a:xfrm>
                <a:off x="3044496" y="3855547"/>
                <a:ext cx="2471254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𝐖</m:t>
                          </m:r>
                        </m:e>
                        <m:sub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𝐞𝟏</m:t>
                          </m:r>
                        </m:sub>
                      </m:sSub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−</m:t>
                      </m:r>
                      <m:sSub>
                        <m:sSubPr>
                          <m:ctrlPr>
                            <a:rPr lang="sl-SI" sz="2500" b="1" i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𝐖</m:t>
                          </m:r>
                        </m:e>
                        <m:sub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𝐞</m:t>
                          </m:r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𝟐</m:t>
                          </m:r>
                        </m:sub>
                      </m:sSub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𝐞𝐔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496" y="3855547"/>
                <a:ext cx="2471254" cy="38472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5"/>
              <p:cNvSpPr txBox="1"/>
              <p:nvPr/>
            </p:nvSpPr>
            <p:spPr>
              <a:xfrm>
                <a:off x="1403648" y="4574029"/>
                <a:ext cx="150297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𝐖</m:t>
                          </m:r>
                        </m:e>
                        <m:sub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𝐞</m:t>
                          </m:r>
                        </m:sub>
                      </m:sSub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</m:t>
                      </m:r>
                      <m:sSub>
                        <m:sSubPr>
                          <m:ctrlPr>
                            <a:rPr lang="el-GR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sl-SI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5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574029"/>
                <a:ext cx="150297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1"/>
          <p:cNvSpPr/>
          <p:nvPr/>
        </p:nvSpPr>
        <p:spPr>
          <a:xfrm>
            <a:off x="1907705" y="5503471"/>
            <a:ext cx="21237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potencial</a:t>
            </a:r>
          </a:p>
        </p:txBody>
      </p:sp>
      <p:cxnSp>
        <p:nvCxnSpPr>
          <p:cNvPr id="8" name="Straight Arrow Connector 7"/>
          <p:cNvCxnSpPr>
            <a:stCxn id="6" idx="0"/>
          </p:cNvCxnSpPr>
          <p:nvPr/>
        </p:nvCxnSpPr>
        <p:spPr>
          <a:xfrm flipH="1" flipV="1">
            <a:off x="2627785" y="4958750"/>
            <a:ext cx="341784" cy="54472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jeZBesedilom 5"/>
              <p:cNvSpPr txBox="1"/>
              <p:nvPr/>
            </p:nvSpPr>
            <p:spPr>
              <a:xfrm>
                <a:off x="5940152" y="4574029"/>
                <a:ext cx="2232248" cy="3758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𝐔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sSub>
                        <m:sSubPr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sl-SI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l-SI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−</m:t>
                      </m:r>
                      <m:sSub>
                        <m:sSubPr>
                          <m:ctrlPr>
                            <a:rPr lang="el-G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sl-SI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l-SI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FF000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1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574029"/>
                <a:ext cx="2232248" cy="375872"/>
              </a:xfrm>
              <a:prstGeom prst="rect">
                <a:avLst/>
              </a:prstGeom>
              <a:blipFill>
                <a:blip r:embed="rId5"/>
                <a:stretch>
                  <a:fillRect b="-2580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ravokotnik 1"/>
          <p:cNvSpPr/>
          <p:nvPr/>
        </p:nvSpPr>
        <p:spPr>
          <a:xfrm>
            <a:off x="4995251" y="5231110"/>
            <a:ext cx="370221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(U) med dvema točkama je razlika potencialov.</a:t>
            </a:r>
          </a:p>
        </p:txBody>
      </p:sp>
      <p:sp>
        <p:nvSpPr>
          <p:cNvPr id="10" name="Pravokotnik 1"/>
          <p:cNvSpPr/>
          <p:nvPr/>
        </p:nvSpPr>
        <p:spPr>
          <a:xfrm>
            <a:off x="-8493" y="97134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Električna napetost in električni potencial</a:t>
            </a:r>
            <a:endParaRPr lang="sl-SI" sz="3000" b="1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63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4" grpId="0"/>
      <p:bldP spid="5" grpId="0"/>
      <p:bldP spid="6" grpId="0"/>
      <p:bldP spid="11" grpId="0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7016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0" y="1416309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premikom naelektrene kroglice z nabojem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1,5 ∙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-6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C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 točke A do točke B v električnem polju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opravi električna sila delo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0,6 ∙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-3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električna napetost med točkama A in B?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5"/>
              <p:cNvSpPr txBox="1"/>
              <p:nvPr/>
            </p:nvSpPr>
            <p:spPr>
              <a:xfrm>
                <a:off x="3062605" y="3306029"/>
                <a:ext cx="1101455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𝐀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𝐞𝐔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4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2605" y="3306029"/>
                <a:ext cx="1101455" cy="38472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3153173" y="3861048"/>
                <a:ext cx="931537" cy="7213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𝐀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𝐞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173" y="3861048"/>
                <a:ext cx="931537" cy="72135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5"/>
              <p:cNvSpPr txBox="1"/>
              <p:nvPr/>
            </p:nvSpPr>
            <p:spPr>
              <a:xfrm>
                <a:off x="4164060" y="3810488"/>
                <a:ext cx="2324482" cy="8224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𝟎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,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𝟔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−</m:t>
                              </m:r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𝐉</m:t>
                          </m:r>
                        </m:num>
                        <m:den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𝟏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,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𝟓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 ∙ </m:t>
                          </m:r>
                          <m:sSup>
                            <m:sSupPr>
                              <m:ctrlPr>
                                <a:rPr lang="sl-SI" sz="2500" b="1" i="1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pPr>
                            <m:e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−</m:t>
                              </m:r>
                              <m:r>
                                <a:rPr lang="sl-SI" sz="2500" b="1" i="0" smtClean="0">
                                  <a:ln w="3175">
                                    <a:noFill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𝟔</m:t>
                              </m:r>
                            </m:sup>
                          </m:sSup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 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𝐂</m:t>
                          </m:r>
                          <m:r>
                            <a:rPr lang="sl-SI" sz="2500" b="1" i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060" y="3810488"/>
                <a:ext cx="2324482" cy="82246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5"/>
              <p:cNvSpPr txBox="1"/>
              <p:nvPr/>
            </p:nvSpPr>
            <p:spPr>
              <a:xfrm>
                <a:off x="6567892" y="4029361"/>
                <a:ext cx="1254446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𝟒𝟎𝟎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 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𝐕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0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892" y="4029361"/>
                <a:ext cx="1254446" cy="38472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61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2008068" y="4065781"/>
            <a:ext cx="2133600" cy="838200"/>
            <a:chOff x="1104" y="864"/>
            <a:chExt cx="1344" cy="528"/>
          </a:xfrm>
        </p:grpSpPr>
        <p:sp>
          <p:nvSpPr>
            <p:cNvPr id="14343" name="AutoShape 7"/>
            <p:cNvSpPr>
              <a:spLocks noChangeArrowheads="1"/>
            </p:cNvSpPr>
            <p:nvPr/>
          </p:nvSpPr>
          <p:spPr bwMode="auto">
            <a:xfrm>
              <a:off x="1200" y="864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1104" y="1104"/>
              <a:ext cx="1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00"/>
                  </a:solidFill>
                </a:rPr>
                <a:t>± 1, ± 2, ± 3, ...</a:t>
              </a:r>
            </a:p>
          </p:txBody>
        </p:sp>
      </p:grpSp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602613"/>
              </p:ext>
            </p:extLst>
          </p:nvPr>
        </p:nvGraphicFramePr>
        <p:xfrm>
          <a:off x="4551219" y="4228485"/>
          <a:ext cx="2643188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načba" r:id="rId3" imgW="787320" imgH="203040" progId="Equation.3">
                  <p:embed/>
                </p:oleObj>
              </mc:Choice>
              <mc:Fallback>
                <p:oleObj name="Enačba" r:id="rId3" imgW="7873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1219" y="4228485"/>
                        <a:ext cx="2643188" cy="6778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6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4435404" y="3747927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Osnovni naboj: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990600" y="304800"/>
            <a:ext cx="678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CC00CC"/>
                </a:solidFill>
              </a:rPr>
              <a:t>NABOJ JE LASTNOST OSNOVNIH DELCEV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2490355" y="976702"/>
            <a:ext cx="12192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ATOM</a:t>
            </a:r>
            <a:endParaRPr lang="sl-SI" sz="2400">
              <a:solidFill>
                <a:srgbClr val="FF0066"/>
              </a:solidFill>
            </a:endParaRPr>
          </a:p>
        </p:txBody>
      </p:sp>
      <p:grpSp>
        <p:nvGrpSpPr>
          <p:cNvPr id="14358" name="Group 22"/>
          <p:cNvGrpSpPr>
            <a:grpSpLocks/>
          </p:cNvGrpSpPr>
          <p:nvPr/>
        </p:nvGrpSpPr>
        <p:grpSpPr bwMode="auto">
          <a:xfrm>
            <a:off x="1979518" y="1496819"/>
            <a:ext cx="6019800" cy="990600"/>
            <a:chOff x="240" y="2016"/>
            <a:chExt cx="1776" cy="624"/>
          </a:xfrm>
        </p:grpSpPr>
        <p:sp>
          <p:nvSpPr>
            <p:cNvPr id="14359" name="AutoShape 23"/>
            <p:cNvSpPr>
              <a:spLocks noChangeArrowheads="1"/>
            </p:cNvSpPr>
            <p:nvPr/>
          </p:nvSpPr>
          <p:spPr bwMode="auto">
            <a:xfrm>
              <a:off x="480" y="2016"/>
              <a:ext cx="144" cy="384"/>
            </a:xfrm>
            <a:prstGeom prst="downArrow">
              <a:avLst>
                <a:gd name="adj1" fmla="val 50000"/>
                <a:gd name="adj2" fmla="val 6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14360" name="Text Box 24"/>
            <p:cNvSpPr txBox="1">
              <a:spLocks noChangeArrowheads="1"/>
            </p:cNvSpPr>
            <p:nvPr/>
          </p:nvSpPr>
          <p:spPr bwMode="auto">
            <a:xfrm>
              <a:off x="240" y="2352"/>
              <a:ext cx="17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66"/>
                  </a:solidFill>
                </a:rPr>
                <a:t>jedro</a:t>
              </a:r>
              <a:r>
                <a:rPr lang="sl-SI" sz="2400" b="1" dirty="0">
                  <a:solidFill>
                    <a:srgbClr val="000000"/>
                  </a:solidFill>
                </a:rPr>
                <a:t>: </a:t>
              </a:r>
              <a:r>
                <a:rPr lang="sl-SI" sz="2400" b="1" dirty="0">
                  <a:solidFill>
                    <a:srgbClr val="FF0066"/>
                  </a:solidFill>
                </a:rPr>
                <a:t>protoni (+)</a:t>
              </a:r>
              <a:r>
                <a:rPr lang="sl-SI" sz="2400" b="1" dirty="0">
                  <a:solidFill>
                    <a:srgbClr val="000000"/>
                  </a:solidFill>
                </a:rPr>
                <a:t> in nevtralni nevtroni</a:t>
              </a:r>
            </a:p>
          </p:txBody>
        </p:sp>
      </p:grpSp>
      <p:sp>
        <p:nvSpPr>
          <p:cNvPr id="14361" name="AutoShape 25"/>
          <p:cNvSpPr>
            <a:spLocks noChangeArrowheads="1"/>
          </p:cNvSpPr>
          <p:nvPr/>
        </p:nvSpPr>
        <p:spPr bwMode="auto">
          <a:xfrm>
            <a:off x="4052989" y="1149927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4814455" y="976702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ovojnica:</a:t>
            </a:r>
            <a:r>
              <a:rPr lang="sl-SI" sz="2400" b="1" dirty="0">
                <a:solidFill>
                  <a:srgbClr val="000000"/>
                </a:solidFill>
              </a:rPr>
              <a:t> </a:t>
            </a:r>
            <a:r>
              <a:rPr lang="sl-SI" sz="2400" b="1" dirty="0">
                <a:solidFill>
                  <a:srgbClr val="0000CC"/>
                </a:solidFill>
              </a:rPr>
              <a:t>elektroni (-)</a:t>
            </a:r>
            <a:endParaRPr lang="sl-SI" sz="2400" b="1" dirty="0">
              <a:solidFill>
                <a:srgbClr val="000000"/>
              </a:solidFill>
            </a:endParaRPr>
          </a:p>
        </p:txBody>
      </p:sp>
      <p:sp>
        <p:nvSpPr>
          <p:cNvPr id="14363" name="Text Box 27"/>
          <p:cNvSpPr txBox="1">
            <a:spLocks noChangeArrowheads="1"/>
          </p:cNvSpPr>
          <p:nvPr/>
        </p:nvSpPr>
        <p:spPr bwMode="auto">
          <a:xfrm>
            <a:off x="2490355" y="4994924"/>
            <a:ext cx="3962400" cy="46672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Enota naboja: [ e ] = C = As</a:t>
            </a:r>
          </a:p>
        </p:txBody>
      </p:sp>
      <p:sp>
        <p:nvSpPr>
          <p:cNvPr id="14364" name="Text Box 28"/>
          <p:cNvSpPr txBox="1">
            <a:spLocks noChangeArrowheads="1"/>
          </p:cNvSpPr>
          <p:nvPr/>
        </p:nvSpPr>
        <p:spPr bwMode="auto">
          <a:xfrm>
            <a:off x="914400" y="5638800"/>
            <a:ext cx="7315200" cy="8318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CC"/>
                </a:solidFill>
              </a:rPr>
              <a:t>1 C je naboj, ki se pretoči skozi poljuben presek žice v 1 sekundi, če po žici teče tok 1 A.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47" y="780787"/>
            <a:ext cx="1567475" cy="13062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jeZBesedilom 3"/>
              <p:cNvSpPr txBox="1"/>
              <p:nvPr/>
            </p:nvSpPr>
            <p:spPr>
              <a:xfrm>
                <a:off x="1562996" y="3635588"/>
                <a:ext cx="1194943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en-GB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𝐙</m:t>
                      </m:r>
                      <m:sSub>
                        <m:sSubPr>
                          <m:ctrlPr>
                            <a:rPr lang="en-GB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sSubPr>
                        <m:e>
                          <m:r>
                            <a:rPr lang="en-GB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𝐞</m:t>
                          </m:r>
                        </m:e>
                        <m:sub>
                          <m:r>
                            <a:rPr lang="en-GB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9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996" y="3635588"/>
                <a:ext cx="1194943" cy="3847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Pravokotnik 6"/>
          <p:cNvSpPr/>
          <p:nvPr/>
        </p:nvSpPr>
        <p:spPr>
          <a:xfrm>
            <a:off x="590380" y="2644929"/>
            <a:ext cx="76900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 je 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kvantiziran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se ohranja.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Vrednost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le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celoštevilčni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večkratnik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osnovnega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b="1" baseline="-25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en-GB" sz="2500" b="1" baseline="-25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37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autoUpdateAnimBg="0"/>
      <p:bldP spid="14347" grpId="0" autoUpdateAnimBg="0"/>
      <p:bldP spid="14357" grpId="0" animBg="1" autoUpdateAnimBg="0"/>
      <p:bldP spid="14361" grpId="0" animBg="1"/>
      <p:bldP spid="14362" grpId="0" autoUpdateAnimBg="0"/>
      <p:bldP spid="14363" grpId="0" animBg="1" autoUpdateAnimBg="0"/>
      <p:bldP spid="14364" grpId="0" animBg="1" autoUpdateAnimBg="0"/>
      <p:bldP spid="19" grpId="0"/>
      <p:bldP spid="2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2209800"/>
            <a:ext cx="6858000" cy="2209800"/>
          </a:xfrm>
        </p:spPr>
        <p:txBody>
          <a:bodyPr/>
          <a:lstStyle/>
          <a:p>
            <a:r>
              <a:rPr lang="sl-SI" sz="6000" b="1" dirty="0" smtClean="0">
                <a:solidFill>
                  <a:schemeClr val="bg1"/>
                </a:solidFill>
              </a:rPr>
              <a:t>KONDENZATOR</a:t>
            </a:r>
            <a:endParaRPr lang="sl-SI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1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-8493" y="92322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Kondenzator je naprava za shranjevanje električnega naboja.</a:t>
            </a:r>
          </a:p>
        </p:txBody>
      </p:sp>
      <p:pic>
        <p:nvPicPr>
          <p:cNvPr id="1026" name="Picture 2" descr="https://cdn.sparkfun.com/assets/1/9/6/3/0/51968eb0ce395f352c00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652" y="1700807"/>
            <a:ext cx="5934696" cy="395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46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echnologyuk.net/physics/electrical-principles/images/electrostatics03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3"/>
          <a:stretch/>
        </p:blipFill>
        <p:spPr bwMode="auto">
          <a:xfrm rot="16200000">
            <a:off x="-148714" y="1380962"/>
            <a:ext cx="3744416" cy="179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upload.wikimedia.org/wikipedia/commons/7/7e/Electric_double-layer_capacitor_(Activated_carbon_electrode_-_Tube_type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92696"/>
            <a:ext cx="523875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4/4a/Symbol_Capacitor_(common,_horizontal).svg/120px-Symbol_Capacitor_(common,_horizontal)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81128"/>
            <a:ext cx="1943690" cy="166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98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-8493" y="923220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 je kondenzator priklopljen na vir napetosti, lahko nanj prenesemo naboj (z ene plošče na drugo).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 vir odklopimo, ostane naboj nespremenjen (ne more odteči).</a:t>
            </a:r>
          </a:p>
          <a:p>
            <a:pPr algn="ctr"/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Količina shranjenega naboja (e)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sorazmerna z napetostjo (U) med ploščama.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jeZBesedilom 5"/>
              <p:cNvSpPr txBox="1"/>
              <p:nvPr/>
            </p:nvSpPr>
            <p:spPr>
              <a:xfrm>
                <a:off x="3923928" y="3717032"/>
                <a:ext cx="1072601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𝐂𝐔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3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717032"/>
                <a:ext cx="1072601" cy="38472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"/>
          <p:cNvSpPr/>
          <p:nvPr/>
        </p:nvSpPr>
        <p:spPr>
          <a:xfrm>
            <a:off x="3943926" y="4581128"/>
            <a:ext cx="25257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kapaciteta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kondenzatorja</a:t>
            </a:r>
          </a:p>
        </p:txBody>
      </p:sp>
      <p:cxnSp>
        <p:nvCxnSpPr>
          <p:cNvPr id="6" name="Straight Arrow Connector 5"/>
          <p:cNvCxnSpPr>
            <a:stCxn id="5" idx="0"/>
          </p:cNvCxnSpPr>
          <p:nvPr/>
        </p:nvCxnSpPr>
        <p:spPr>
          <a:xfrm flipH="1" flipV="1">
            <a:off x="4664006" y="4036408"/>
            <a:ext cx="542808" cy="5447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3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5"/>
              <p:cNvSpPr txBox="1"/>
              <p:nvPr/>
            </p:nvSpPr>
            <p:spPr>
              <a:xfrm>
                <a:off x="1907704" y="1772816"/>
                <a:ext cx="920316" cy="6643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𝐂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𝐞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𝐔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2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772816"/>
                <a:ext cx="920316" cy="66434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1"/>
          <p:cNvSpPr/>
          <p:nvPr/>
        </p:nvSpPr>
        <p:spPr>
          <a:xfrm>
            <a:off x="0" y="33265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Kapaciteta C pove, koliko naboja (e) lahko shrani kondenzator pri napetosti U = 1V.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5652120" y="1744314"/>
                <a:ext cx="1423659" cy="7213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𝟏𝐀𝐬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𝟏𝐕</m:t>
                          </m:r>
                        </m:den>
                      </m:f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𝟏𝐅</m:t>
                      </m:r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744314"/>
                <a:ext cx="1423659" cy="72135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1"/>
          <p:cNvSpPr/>
          <p:nvPr/>
        </p:nvSpPr>
        <p:spPr>
          <a:xfrm>
            <a:off x="7308304" y="1866462"/>
            <a:ext cx="12761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farad]</a:t>
            </a:r>
          </a:p>
        </p:txBody>
      </p:sp>
      <p:sp>
        <p:nvSpPr>
          <p:cNvPr id="8" name="Pravokotnik 1"/>
          <p:cNvSpPr/>
          <p:nvPr/>
        </p:nvSpPr>
        <p:spPr>
          <a:xfrm>
            <a:off x="0" y="270892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Glede na dimenzije (ploščatega) kondenzatorja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njegova kapaciteta (C) veča,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povečamo plošči (S),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 zmanjšamo razdaljo (d) med ploščama.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5"/>
              <p:cNvSpPr txBox="1"/>
              <p:nvPr/>
            </p:nvSpPr>
            <p:spPr>
              <a:xfrm>
                <a:off x="3872481" y="4398419"/>
                <a:ext cx="1399037" cy="7227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𝐂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𝛆</m:t>
                      </m:r>
                      <m:sSub>
                        <m:sSub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𝛆</m:t>
                          </m:r>
                        </m:e>
                        <m:sub>
                          <m: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𝐒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𝐝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9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481" y="4398419"/>
                <a:ext cx="1399037" cy="7227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ravokotnik 1"/>
          <p:cNvSpPr/>
          <p:nvPr/>
        </p:nvSpPr>
        <p:spPr>
          <a:xfrm>
            <a:off x="2609593" y="5445224"/>
            <a:ext cx="252577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dielektričnost snovi med ploščama</a:t>
            </a:r>
          </a:p>
        </p:txBody>
      </p:sp>
      <p:cxnSp>
        <p:nvCxnSpPr>
          <p:cNvPr id="11" name="Straight Arrow Connector 10"/>
          <p:cNvCxnSpPr>
            <a:stCxn id="10" idx="0"/>
          </p:cNvCxnSpPr>
          <p:nvPr/>
        </p:nvCxnSpPr>
        <p:spPr>
          <a:xfrm flipV="1">
            <a:off x="3872481" y="4907104"/>
            <a:ext cx="720080" cy="5381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9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/>
      <p:bldP spid="7" grpId="0"/>
      <p:bldP spid="8" grpId="0" uiExpand="1" build="p"/>
      <p:bldP spid="9" grpId="0"/>
      <p:bldP spid="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7016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6"/>
          <p:cNvSpPr/>
          <p:nvPr/>
        </p:nvSpPr>
        <p:spPr>
          <a:xfrm>
            <a:off x="0" y="1232519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Kondenzator s ploščama površine 2,5 dm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razdaljo med njima 10 mm naelektrimo z nabojem 0,20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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As.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kolikšno napetost smo ga priključili?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1979712" y="2532804"/>
                <a:ext cx="1399037" cy="7227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𝐂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r>
                        <a:rPr lang="sl-SI" sz="25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𝛆</m:t>
                      </m:r>
                      <m:sSub>
                        <m:sSub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𝛆</m:t>
                          </m:r>
                        </m:e>
                        <m:sub>
                          <m: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𝐒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𝐝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532804"/>
                <a:ext cx="1399037" cy="72276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5"/>
              <p:cNvSpPr txBox="1"/>
              <p:nvPr/>
            </p:nvSpPr>
            <p:spPr>
              <a:xfrm>
                <a:off x="6012160" y="2566558"/>
                <a:ext cx="920316" cy="6643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𝐂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𝐞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𝐔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7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2566558"/>
                <a:ext cx="920316" cy="66434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5"/>
              <p:cNvSpPr txBox="1"/>
              <p:nvPr/>
            </p:nvSpPr>
            <p:spPr>
              <a:xfrm>
                <a:off x="3863165" y="3365705"/>
                <a:ext cx="1431097" cy="7227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𝛆</m:t>
                      </m:r>
                      <m:sSub>
                        <m:sSub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sSubPr>
                        <m:e>
                          <m:r>
                            <a:rPr lang="sl-SI" sz="2500" b="1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𝛆</m:t>
                          </m:r>
                        </m:e>
                        <m:sub>
                          <m: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𝐒</m:t>
                          </m:r>
                        </m:num>
                        <m:den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𝐝</m:t>
                          </m:r>
                        </m:den>
                      </m:f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𝐞</m:t>
                          </m:r>
                        </m:num>
                        <m:den>
                          <m:r>
                            <a:rPr lang="sl-SI" sz="2500" b="1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itchFamily="34" charset="0"/>
                            </a:rPr>
                            <m:t>𝐔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8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165" y="3365705"/>
                <a:ext cx="1431097" cy="72276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5"/>
              <p:cNvSpPr txBox="1"/>
              <p:nvPr/>
            </p:nvSpPr>
            <p:spPr>
              <a:xfrm>
                <a:off x="4102526" y="4331346"/>
                <a:ext cx="1191736" cy="7955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𝐔</m:t>
                      </m:r>
                      <m:r>
                        <a:rPr lang="sl-SI" sz="2500" b="1" i="0" smtClean="0">
                          <a:ln w="3175">
                            <a:noFill/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f>
                        <m:fPr>
                          <m:ctrlPr>
                            <a:rPr lang="sl-SI" sz="2500" b="1" i="1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</m:ctrlPr>
                        </m:fPr>
                        <m:num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𝐞𝐝</m:t>
                          </m:r>
                        </m:num>
                        <m:den>
                          <m:sSub>
                            <m:sSubPr>
                              <m:ctrlPr>
                                <a:rPr lang="sl-SI" sz="2500" b="1" i="1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</m:ctrlPr>
                            </m:sSubPr>
                            <m:e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𝛆</m:t>
                              </m:r>
                            </m:e>
                            <m:sub>
                              <m:r>
                                <a:rPr lang="sl-SI" sz="2500" b="1" i="0">
                                  <a:ln w="3175"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Verdana" pitchFamily="34" charset="0"/>
                                  <a:cs typeface="Verdana" pitchFamily="34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sl-SI" sz="2500" b="1" i="0" smtClean="0">
                              <a:ln w="3175">
                                <a:noFill/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  <a:cs typeface="Verdana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0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526" y="4331346"/>
                <a:ext cx="1191736" cy="79553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73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7" y="826560"/>
            <a:ext cx="3912797" cy="2682841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 flipH="1">
            <a:off x="4215327" y="144888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KAKO DELUJE LASERSKI TISKALNIK?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317" y="2809875"/>
            <a:ext cx="5524500" cy="4048125"/>
          </a:xfrm>
          <a:prstGeom prst="rect">
            <a:avLst/>
          </a:prstGeom>
        </p:spPr>
      </p:pic>
      <p:sp>
        <p:nvSpPr>
          <p:cNvPr id="6" name="Pravokotnik 4"/>
          <p:cNvSpPr/>
          <p:nvPr/>
        </p:nvSpPr>
        <p:spPr>
          <a:xfrm>
            <a:off x="0" y="18864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Uporaba naelektritev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u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3096344" cy="279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66.media.tumblr.com/0a6fc712d23a98f70c183dc66c2803dc/tumblr_inline_mo9zfjqlxq1qz4rg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111" y="1087925"/>
            <a:ext cx="3089778" cy="282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97" y="3747630"/>
            <a:ext cx="4149799" cy="311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1"/>
          <p:cNvSpPr/>
          <p:nvPr/>
        </p:nvSpPr>
        <p:spPr>
          <a:xfrm>
            <a:off x="3235331" y="1087925"/>
            <a:ext cx="26997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zaloga energije</a:t>
            </a:r>
          </a:p>
        </p:txBody>
      </p:sp>
      <p:sp>
        <p:nvSpPr>
          <p:cNvPr id="6" name="Pravokotnik 4"/>
          <p:cNvSpPr/>
          <p:nvPr/>
        </p:nvSpPr>
        <p:spPr>
          <a:xfrm>
            <a:off x="0" y="18864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Uporaba kondenzatorjev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1"/>
          <p:cNvSpPr/>
          <p:nvPr/>
        </p:nvSpPr>
        <p:spPr>
          <a:xfrm>
            <a:off x="-18147" y="3437840"/>
            <a:ext cx="11521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UPS</a:t>
            </a:r>
          </a:p>
        </p:txBody>
      </p:sp>
      <p:sp>
        <p:nvSpPr>
          <p:cNvPr id="8" name="Pravokotnik 1"/>
          <p:cNvSpPr/>
          <p:nvPr/>
        </p:nvSpPr>
        <p:spPr>
          <a:xfrm>
            <a:off x="7530244" y="3437840"/>
            <a:ext cx="16137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bliskavice</a:t>
            </a:r>
          </a:p>
        </p:txBody>
      </p:sp>
      <p:sp>
        <p:nvSpPr>
          <p:cNvPr id="9" name="Pravokotnik 1"/>
          <p:cNvSpPr/>
          <p:nvPr/>
        </p:nvSpPr>
        <p:spPr>
          <a:xfrm>
            <a:off x="1067041" y="4927277"/>
            <a:ext cx="16137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menjava baterij</a:t>
            </a:r>
          </a:p>
        </p:txBody>
      </p:sp>
    </p:spTree>
    <p:extLst>
      <p:ext uri="{BB962C8B-B14F-4D97-AF65-F5344CB8AC3E}">
        <p14:creationId xmlns:p14="http://schemas.microsoft.com/office/powerpoint/2010/main" val="96516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8" grpId="0" build="p"/>
      <p:bldP spid="9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.dailymail.co.uk/i/pix/2013/09/30/article-2439464-1869654200000578-125_634x4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19" y="1700808"/>
            <a:ext cx="390382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3099319" y="1124744"/>
            <a:ext cx="26997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močan električni pulz</a:t>
            </a:r>
          </a:p>
        </p:txBody>
      </p:sp>
      <p:sp>
        <p:nvSpPr>
          <p:cNvPr id="4" name="Pravokotnik 4"/>
          <p:cNvSpPr/>
          <p:nvPr/>
        </p:nvSpPr>
        <p:spPr>
          <a:xfrm>
            <a:off x="0" y="18864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Uporaba kondenzatorjev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1"/>
          <p:cNvSpPr/>
          <p:nvPr/>
        </p:nvSpPr>
        <p:spPr>
          <a:xfrm>
            <a:off x="0" y="4293096"/>
            <a:ext cx="11521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laser</a:t>
            </a:r>
          </a:p>
        </p:txBody>
      </p:sp>
      <p:pic>
        <p:nvPicPr>
          <p:cNvPr id="2052" name="Picture 4" descr="http://s.ngm.com/2008/03/god-particle/img/god-particle-le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687" y="1704220"/>
            <a:ext cx="3883313" cy="258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avokotnik 1"/>
          <p:cNvSpPr/>
          <p:nvPr/>
        </p:nvSpPr>
        <p:spPr>
          <a:xfrm>
            <a:off x="6871465" y="4206116"/>
            <a:ext cx="23042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pospeševalniki</a:t>
            </a:r>
          </a:p>
        </p:txBody>
      </p:sp>
      <p:pic>
        <p:nvPicPr>
          <p:cNvPr id="2054" name="Picture 6" descr="http://www.nerdist.com/wp-content/uploads/2014/10/102014_JET_Fusionreact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150" y="4293096"/>
            <a:ext cx="3897699" cy="259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avokotnik 1"/>
          <p:cNvSpPr/>
          <p:nvPr/>
        </p:nvSpPr>
        <p:spPr>
          <a:xfrm>
            <a:off x="6409690" y="5996226"/>
            <a:ext cx="165426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fuzijski reaktorji</a:t>
            </a:r>
          </a:p>
        </p:txBody>
      </p:sp>
    </p:spTree>
    <p:extLst>
      <p:ext uri="{BB962C8B-B14F-4D97-AF65-F5344CB8AC3E}">
        <p14:creationId xmlns:p14="http://schemas.microsoft.com/office/powerpoint/2010/main" val="89307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7" grpId="0" build="p"/>
      <p:bldP spid="9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capacitor voltage smooth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7" y="1484784"/>
            <a:ext cx="5467350" cy="526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1"/>
          <p:cNvSpPr/>
          <p:nvPr/>
        </p:nvSpPr>
        <p:spPr>
          <a:xfrm>
            <a:off x="5940152" y="5877272"/>
            <a:ext cx="26997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glajenje nihajoče napetosti</a:t>
            </a:r>
          </a:p>
        </p:txBody>
      </p:sp>
      <p:sp>
        <p:nvSpPr>
          <p:cNvPr id="4" name="Pravokotnik 4"/>
          <p:cNvSpPr/>
          <p:nvPr/>
        </p:nvSpPr>
        <p:spPr>
          <a:xfrm>
            <a:off x="0" y="18864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Uporaba kondenzatorjev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6" name="Picture 4" descr="File:Drehkondensator-s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52736"/>
            <a:ext cx="31432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1"/>
          <p:cNvSpPr/>
          <p:nvPr/>
        </p:nvSpPr>
        <p:spPr>
          <a:xfrm>
            <a:off x="6233889" y="3843561"/>
            <a:ext cx="26997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sprejemniki radijskega signala</a:t>
            </a:r>
          </a:p>
        </p:txBody>
      </p:sp>
    </p:spTree>
    <p:extLst>
      <p:ext uri="{BB962C8B-B14F-4D97-AF65-F5344CB8AC3E}">
        <p14:creationId xmlns:p14="http://schemas.microsoft.com/office/powerpoint/2010/main" val="397322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54102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FF0066"/>
                </a:solidFill>
              </a:rPr>
              <a:t>MERJENJE OSNOVNEGA NABOJA</a:t>
            </a: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0" y="1676400"/>
            <a:ext cx="4171950" cy="4114800"/>
            <a:chOff x="288" y="720"/>
            <a:chExt cx="2628" cy="2592"/>
          </a:xfrm>
        </p:grpSpPr>
        <p:pic>
          <p:nvPicPr>
            <p:cNvPr id="13349" name="Picture 4" descr="F:\figures\Ch23_300\F23_13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720"/>
              <a:ext cx="2554" cy="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50" name="Freeform 5"/>
            <p:cNvSpPr>
              <a:spLocks/>
            </p:cNvSpPr>
            <p:nvPr/>
          </p:nvSpPr>
          <p:spPr bwMode="auto">
            <a:xfrm>
              <a:off x="1989" y="1524"/>
              <a:ext cx="927" cy="623"/>
            </a:xfrm>
            <a:custGeom>
              <a:avLst/>
              <a:gdLst>
                <a:gd name="T0" fmla="*/ 171 w 927"/>
                <a:gd name="T1" fmla="*/ 12 h 623"/>
                <a:gd name="T2" fmla="*/ 99 w 927"/>
                <a:gd name="T3" fmla="*/ 108 h 623"/>
                <a:gd name="T4" fmla="*/ 39 w 927"/>
                <a:gd name="T5" fmla="*/ 360 h 623"/>
                <a:gd name="T6" fmla="*/ 15 w 927"/>
                <a:gd name="T7" fmla="*/ 432 h 623"/>
                <a:gd name="T8" fmla="*/ 3 w 927"/>
                <a:gd name="T9" fmla="*/ 468 h 623"/>
                <a:gd name="T10" fmla="*/ 15 w 927"/>
                <a:gd name="T11" fmla="*/ 576 h 623"/>
                <a:gd name="T12" fmla="*/ 171 w 927"/>
                <a:gd name="T13" fmla="*/ 588 h 623"/>
                <a:gd name="T14" fmla="*/ 579 w 927"/>
                <a:gd name="T15" fmla="*/ 552 h 623"/>
                <a:gd name="T16" fmla="*/ 831 w 927"/>
                <a:gd name="T17" fmla="*/ 408 h 623"/>
                <a:gd name="T18" fmla="*/ 903 w 927"/>
                <a:gd name="T19" fmla="*/ 288 h 623"/>
                <a:gd name="T20" fmla="*/ 927 w 927"/>
                <a:gd name="T21" fmla="*/ 216 h 623"/>
                <a:gd name="T22" fmla="*/ 915 w 927"/>
                <a:gd name="T23" fmla="*/ 84 h 623"/>
                <a:gd name="T24" fmla="*/ 579 w 927"/>
                <a:gd name="T25" fmla="*/ 12 h 623"/>
                <a:gd name="T26" fmla="*/ 171 w 927"/>
                <a:gd name="T27" fmla="*/ 12 h 62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27" h="623">
                  <a:moveTo>
                    <a:pt x="171" y="12"/>
                  </a:moveTo>
                  <a:cubicBezTo>
                    <a:pt x="123" y="44"/>
                    <a:pt x="130" y="61"/>
                    <a:pt x="99" y="108"/>
                  </a:cubicBezTo>
                  <a:cubicBezTo>
                    <a:pt x="82" y="192"/>
                    <a:pt x="66" y="279"/>
                    <a:pt x="39" y="360"/>
                  </a:cubicBezTo>
                  <a:cubicBezTo>
                    <a:pt x="31" y="384"/>
                    <a:pt x="23" y="408"/>
                    <a:pt x="15" y="432"/>
                  </a:cubicBezTo>
                  <a:cubicBezTo>
                    <a:pt x="11" y="444"/>
                    <a:pt x="3" y="468"/>
                    <a:pt x="3" y="468"/>
                  </a:cubicBezTo>
                  <a:cubicBezTo>
                    <a:pt x="7" y="504"/>
                    <a:pt x="0" y="543"/>
                    <a:pt x="15" y="576"/>
                  </a:cubicBezTo>
                  <a:cubicBezTo>
                    <a:pt x="36" y="623"/>
                    <a:pt x="165" y="589"/>
                    <a:pt x="171" y="588"/>
                  </a:cubicBezTo>
                  <a:cubicBezTo>
                    <a:pt x="295" y="547"/>
                    <a:pt x="447" y="564"/>
                    <a:pt x="579" y="552"/>
                  </a:cubicBezTo>
                  <a:cubicBezTo>
                    <a:pt x="674" y="528"/>
                    <a:pt x="768" y="489"/>
                    <a:pt x="831" y="408"/>
                  </a:cubicBezTo>
                  <a:cubicBezTo>
                    <a:pt x="854" y="378"/>
                    <a:pt x="888" y="326"/>
                    <a:pt x="903" y="288"/>
                  </a:cubicBezTo>
                  <a:cubicBezTo>
                    <a:pt x="912" y="265"/>
                    <a:pt x="927" y="216"/>
                    <a:pt x="927" y="216"/>
                  </a:cubicBezTo>
                  <a:cubicBezTo>
                    <a:pt x="923" y="172"/>
                    <a:pt x="924" y="127"/>
                    <a:pt x="915" y="84"/>
                  </a:cubicBezTo>
                  <a:cubicBezTo>
                    <a:pt x="897" y="0"/>
                    <a:pt x="593" y="13"/>
                    <a:pt x="579" y="12"/>
                  </a:cubicBezTo>
                  <a:cubicBezTo>
                    <a:pt x="153" y="24"/>
                    <a:pt x="60" y="123"/>
                    <a:pt x="171" y="1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</p:grp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962400" y="990600"/>
            <a:ext cx="495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000066"/>
                </a:solidFill>
              </a:rPr>
              <a:t>padanje oljne kapljice v težnostnem polju:</a:t>
            </a:r>
          </a:p>
        </p:txBody>
      </p:sp>
      <p:sp>
        <p:nvSpPr>
          <p:cNvPr id="24583" name="Oval 7"/>
          <p:cNvSpPr>
            <a:spLocks noChangeArrowheads="1"/>
          </p:cNvSpPr>
          <p:nvPr/>
        </p:nvSpPr>
        <p:spPr bwMode="auto">
          <a:xfrm>
            <a:off x="50292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2400"/>
          </a:p>
        </p:txBody>
      </p: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5105400" y="2667000"/>
            <a:ext cx="446088" cy="1066800"/>
            <a:chOff x="3216" y="1968"/>
            <a:chExt cx="281" cy="672"/>
          </a:xfrm>
        </p:grpSpPr>
        <p:sp>
          <p:nvSpPr>
            <p:cNvPr id="13347" name="Line 9"/>
            <p:cNvSpPr>
              <a:spLocks noChangeShapeType="1"/>
            </p:cNvSpPr>
            <p:nvPr/>
          </p:nvSpPr>
          <p:spPr bwMode="auto">
            <a:xfrm>
              <a:off x="3216" y="1968"/>
              <a:ext cx="0" cy="6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8" name="Object 10"/>
            <p:cNvGraphicFramePr>
              <a:graphicFrameLocks noChangeAspect="1"/>
            </p:cNvGraphicFramePr>
            <p:nvPr/>
          </p:nvGraphicFramePr>
          <p:xfrm>
            <a:off x="3264" y="2112"/>
            <a:ext cx="233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8" name="Enaèba" r:id="rId4" imgW="190335" imgH="266469" progId="Equation.3">
                    <p:embed/>
                  </p:oleObj>
                </mc:Choice>
                <mc:Fallback>
                  <p:oleObj name="Enaèba" r:id="rId4" imgW="190335" imgH="266469" progId="Equation.3">
                    <p:embed/>
                    <p:pic>
                      <p:nvPicPr>
                        <p:cNvPr id="13348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112"/>
                          <a:ext cx="233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87" name="Group 11"/>
          <p:cNvGrpSpPr>
            <a:grpSpLocks/>
          </p:cNvGrpSpPr>
          <p:nvPr/>
        </p:nvGrpSpPr>
        <p:grpSpPr bwMode="auto">
          <a:xfrm>
            <a:off x="4572000" y="1752600"/>
            <a:ext cx="457200" cy="838200"/>
            <a:chOff x="2880" y="1392"/>
            <a:chExt cx="288" cy="528"/>
          </a:xfrm>
        </p:grpSpPr>
        <p:sp>
          <p:nvSpPr>
            <p:cNvPr id="13345" name="Line 12"/>
            <p:cNvSpPr>
              <a:spLocks noChangeShapeType="1"/>
            </p:cNvSpPr>
            <p:nvPr/>
          </p:nvSpPr>
          <p:spPr bwMode="auto">
            <a:xfrm flipV="1">
              <a:off x="3168" y="1392"/>
              <a:ext cx="0" cy="5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6" name="Object 13"/>
            <p:cNvGraphicFramePr>
              <a:graphicFrameLocks noChangeAspect="1"/>
            </p:cNvGraphicFramePr>
            <p:nvPr/>
          </p:nvGraphicFramePr>
          <p:xfrm>
            <a:off x="2880" y="1496"/>
            <a:ext cx="233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99" name="Enaèba" r:id="rId6" imgW="190417" imgH="253890" progId="Equation.3">
                    <p:embed/>
                  </p:oleObj>
                </mc:Choice>
                <mc:Fallback>
                  <p:oleObj name="Enaèba" r:id="rId6" imgW="190417" imgH="253890" progId="Equation.3">
                    <p:embed/>
                    <p:pic>
                      <p:nvPicPr>
                        <p:cNvPr id="13346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496"/>
                          <a:ext cx="233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90" name="Group 14"/>
          <p:cNvGrpSpPr>
            <a:grpSpLocks/>
          </p:cNvGrpSpPr>
          <p:nvPr/>
        </p:nvGrpSpPr>
        <p:grpSpPr bwMode="auto">
          <a:xfrm>
            <a:off x="5181600" y="2222500"/>
            <a:ext cx="341313" cy="488950"/>
            <a:chOff x="3264" y="1688"/>
            <a:chExt cx="215" cy="308"/>
          </a:xfrm>
        </p:grpSpPr>
        <p:sp>
          <p:nvSpPr>
            <p:cNvPr id="13343" name="Line 15"/>
            <p:cNvSpPr>
              <a:spLocks noChangeShapeType="1"/>
            </p:cNvSpPr>
            <p:nvPr/>
          </p:nvSpPr>
          <p:spPr bwMode="auto">
            <a:xfrm flipV="1">
              <a:off x="3264" y="1728"/>
              <a:ext cx="0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4" name="Object 16"/>
            <p:cNvGraphicFramePr>
              <a:graphicFrameLocks noChangeAspect="1"/>
            </p:cNvGraphicFramePr>
            <p:nvPr/>
          </p:nvGraphicFramePr>
          <p:xfrm>
            <a:off x="3264" y="1688"/>
            <a:ext cx="215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0" name="Enaèba" r:id="rId8" imgW="177569" imgH="253670" progId="Equation.3">
                    <p:embed/>
                  </p:oleObj>
                </mc:Choice>
                <mc:Fallback>
                  <p:oleObj name="Enaèba" r:id="rId8" imgW="177569" imgH="253670" progId="Equation.3">
                    <p:embed/>
                    <p:pic>
                      <p:nvPicPr>
                        <p:cNvPr id="1334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1688"/>
                          <a:ext cx="215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93" name="Object 17"/>
          <p:cNvGraphicFramePr>
            <a:graphicFrameLocks noChangeAspect="1"/>
          </p:cNvGraphicFramePr>
          <p:nvPr/>
        </p:nvGraphicFramePr>
        <p:xfrm>
          <a:off x="6270625" y="1711325"/>
          <a:ext cx="1882775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1" name="Enaèba" r:id="rId10" imgW="774364" imgH="241195" progId="Equation.3">
                  <p:embed/>
                </p:oleObj>
              </mc:Choice>
              <mc:Fallback>
                <p:oleObj name="Enaèba" r:id="rId10" imgW="774364" imgH="241195" progId="Equation.3">
                  <p:embed/>
                  <p:pic>
                    <p:nvPicPr>
                      <p:cNvPr id="245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25" y="1711325"/>
                        <a:ext cx="1882775" cy="582613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94" name="Group 18"/>
          <p:cNvGrpSpPr>
            <a:grpSpLocks/>
          </p:cNvGrpSpPr>
          <p:nvPr/>
        </p:nvGrpSpPr>
        <p:grpSpPr bwMode="auto">
          <a:xfrm>
            <a:off x="6400800" y="2286000"/>
            <a:ext cx="1905000" cy="1277938"/>
            <a:chOff x="4032" y="1440"/>
            <a:chExt cx="1200" cy="805"/>
          </a:xfrm>
        </p:grpSpPr>
        <p:sp>
          <p:nvSpPr>
            <p:cNvPr id="13341" name="AutoShape 19"/>
            <p:cNvSpPr>
              <a:spLocks noChangeArrowheads="1"/>
            </p:cNvSpPr>
            <p:nvPr/>
          </p:nvSpPr>
          <p:spPr bwMode="auto">
            <a:xfrm>
              <a:off x="4368" y="1440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2400"/>
            </a:p>
          </p:txBody>
        </p:sp>
        <p:graphicFrame>
          <p:nvGraphicFramePr>
            <p:cNvPr id="13342" name="Object 20"/>
            <p:cNvGraphicFramePr>
              <a:graphicFrameLocks noChangeAspect="1"/>
            </p:cNvGraphicFramePr>
            <p:nvPr/>
          </p:nvGraphicFramePr>
          <p:xfrm>
            <a:off x="4032" y="1728"/>
            <a:ext cx="1200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2" name="Enaèba" r:id="rId12" imgW="1117115" imgH="482391" progId="Equation.3">
                    <p:embed/>
                  </p:oleObj>
                </mc:Choice>
                <mc:Fallback>
                  <p:oleObj name="Enaèba" r:id="rId12" imgW="1117115" imgH="482391" progId="Equation.3">
                    <p:embed/>
                    <p:pic>
                      <p:nvPicPr>
                        <p:cNvPr id="1334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728"/>
                          <a:ext cx="1200" cy="517"/>
                        </a:xfrm>
                        <a:prstGeom prst="rect">
                          <a:avLst/>
                        </a:prstGeom>
                        <a:solidFill>
                          <a:srgbClr val="FFFF66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4191000" y="3810000"/>
            <a:ext cx="495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000066"/>
                </a:solidFill>
              </a:rPr>
              <a:t>kapljico ustavimo v električnem  polju:</a:t>
            </a:r>
          </a:p>
        </p:txBody>
      </p:sp>
      <p:sp>
        <p:nvSpPr>
          <p:cNvPr id="24598" name="Oval 22"/>
          <p:cNvSpPr>
            <a:spLocks noChangeArrowheads="1"/>
          </p:cNvSpPr>
          <p:nvPr/>
        </p:nvSpPr>
        <p:spPr bwMode="auto">
          <a:xfrm>
            <a:off x="5268913" y="5334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2400"/>
          </a:p>
        </p:txBody>
      </p:sp>
      <p:grpSp>
        <p:nvGrpSpPr>
          <p:cNvPr id="24599" name="Group 23"/>
          <p:cNvGrpSpPr>
            <a:grpSpLocks/>
          </p:cNvGrpSpPr>
          <p:nvPr/>
        </p:nvGrpSpPr>
        <p:grpSpPr bwMode="auto">
          <a:xfrm>
            <a:off x="5345113" y="5410200"/>
            <a:ext cx="446087" cy="1066800"/>
            <a:chOff x="3216" y="1968"/>
            <a:chExt cx="281" cy="672"/>
          </a:xfrm>
        </p:grpSpPr>
        <p:sp>
          <p:nvSpPr>
            <p:cNvPr id="13339" name="Line 24"/>
            <p:cNvSpPr>
              <a:spLocks noChangeShapeType="1"/>
            </p:cNvSpPr>
            <p:nvPr/>
          </p:nvSpPr>
          <p:spPr bwMode="auto">
            <a:xfrm>
              <a:off x="3216" y="1968"/>
              <a:ext cx="0" cy="6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0" name="Object 25"/>
            <p:cNvGraphicFramePr>
              <a:graphicFrameLocks noChangeAspect="1"/>
            </p:cNvGraphicFramePr>
            <p:nvPr/>
          </p:nvGraphicFramePr>
          <p:xfrm>
            <a:off x="3264" y="2112"/>
            <a:ext cx="233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3" name="Enaèba" r:id="rId14" imgW="190335" imgH="266469" progId="Equation.3">
                    <p:embed/>
                  </p:oleObj>
                </mc:Choice>
                <mc:Fallback>
                  <p:oleObj name="Enaèba" r:id="rId14" imgW="190335" imgH="266469" progId="Equation.3">
                    <p:embed/>
                    <p:pic>
                      <p:nvPicPr>
                        <p:cNvPr id="1334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112"/>
                          <a:ext cx="233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02" name="Group 26"/>
          <p:cNvGrpSpPr>
            <a:grpSpLocks/>
          </p:cNvGrpSpPr>
          <p:nvPr/>
        </p:nvGrpSpPr>
        <p:grpSpPr bwMode="auto">
          <a:xfrm>
            <a:off x="4802188" y="4495800"/>
            <a:ext cx="466725" cy="838200"/>
            <a:chOff x="3025" y="2832"/>
            <a:chExt cx="294" cy="528"/>
          </a:xfrm>
        </p:grpSpPr>
        <p:sp>
          <p:nvSpPr>
            <p:cNvPr id="13337" name="Line 27"/>
            <p:cNvSpPr>
              <a:spLocks noChangeShapeType="1"/>
            </p:cNvSpPr>
            <p:nvPr/>
          </p:nvSpPr>
          <p:spPr bwMode="auto">
            <a:xfrm flipV="1">
              <a:off x="3319" y="2832"/>
              <a:ext cx="0" cy="5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38" name="Object 28"/>
            <p:cNvGraphicFramePr>
              <a:graphicFrameLocks noChangeAspect="1"/>
            </p:cNvGraphicFramePr>
            <p:nvPr/>
          </p:nvGraphicFramePr>
          <p:xfrm>
            <a:off x="3025" y="2936"/>
            <a:ext cx="246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4" name="Enaèba" r:id="rId15" imgW="203024" imgH="253780" progId="Equation.3">
                    <p:embed/>
                  </p:oleObj>
                </mc:Choice>
                <mc:Fallback>
                  <p:oleObj name="Enaèba" r:id="rId15" imgW="203024" imgH="253780" progId="Equation.3">
                    <p:embed/>
                    <p:pic>
                      <p:nvPicPr>
                        <p:cNvPr id="13338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5" y="2936"/>
                          <a:ext cx="246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05" name="Group 29"/>
          <p:cNvGrpSpPr>
            <a:grpSpLocks/>
          </p:cNvGrpSpPr>
          <p:nvPr/>
        </p:nvGrpSpPr>
        <p:grpSpPr bwMode="auto">
          <a:xfrm>
            <a:off x="5421313" y="4965700"/>
            <a:ext cx="341312" cy="488950"/>
            <a:chOff x="3264" y="1688"/>
            <a:chExt cx="215" cy="308"/>
          </a:xfrm>
        </p:grpSpPr>
        <p:sp>
          <p:nvSpPr>
            <p:cNvPr id="13335" name="Line 30"/>
            <p:cNvSpPr>
              <a:spLocks noChangeShapeType="1"/>
            </p:cNvSpPr>
            <p:nvPr/>
          </p:nvSpPr>
          <p:spPr bwMode="auto">
            <a:xfrm flipV="1">
              <a:off x="3264" y="1728"/>
              <a:ext cx="0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36" name="Object 31"/>
            <p:cNvGraphicFramePr>
              <a:graphicFrameLocks noChangeAspect="1"/>
            </p:cNvGraphicFramePr>
            <p:nvPr/>
          </p:nvGraphicFramePr>
          <p:xfrm>
            <a:off x="3264" y="1688"/>
            <a:ext cx="215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5" name="Enaèba" r:id="rId17" imgW="177569" imgH="253670" progId="Equation.3">
                    <p:embed/>
                  </p:oleObj>
                </mc:Choice>
                <mc:Fallback>
                  <p:oleObj name="Enaèba" r:id="rId17" imgW="177569" imgH="253670" progId="Equation.3">
                    <p:embed/>
                    <p:pic>
                      <p:nvPicPr>
                        <p:cNvPr id="13336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1688"/>
                          <a:ext cx="215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608" name="Object 32"/>
          <p:cNvGraphicFramePr>
            <a:graphicFrameLocks noChangeAspect="1"/>
          </p:cNvGraphicFramePr>
          <p:nvPr/>
        </p:nvGraphicFramePr>
        <p:xfrm>
          <a:off x="6299200" y="4419600"/>
          <a:ext cx="21590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6" name="Enaèba" r:id="rId18" imgW="799753" imgH="241195" progId="Equation.3">
                  <p:embed/>
                </p:oleObj>
              </mc:Choice>
              <mc:Fallback>
                <p:oleObj name="Enaèba" r:id="rId18" imgW="799753" imgH="241195" progId="Equation.3">
                  <p:embed/>
                  <p:pic>
                    <p:nvPicPr>
                      <p:cNvPr id="2460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4419600"/>
                        <a:ext cx="2159000" cy="646113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09" name="Group 33"/>
          <p:cNvGrpSpPr>
            <a:grpSpLocks/>
          </p:cNvGrpSpPr>
          <p:nvPr/>
        </p:nvGrpSpPr>
        <p:grpSpPr bwMode="auto">
          <a:xfrm>
            <a:off x="6200775" y="5029200"/>
            <a:ext cx="1466850" cy="1295400"/>
            <a:chOff x="3906" y="3168"/>
            <a:chExt cx="924" cy="816"/>
          </a:xfrm>
        </p:grpSpPr>
        <p:sp>
          <p:nvSpPr>
            <p:cNvPr id="13333" name="AutoShape 34"/>
            <p:cNvSpPr>
              <a:spLocks noChangeArrowheads="1"/>
            </p:cNvSpPr>
            <p:nvPr/>
          </p:nvSpPr>
          <p:spPr bwMode="auto">
            <a:xfrm>
              <a:off x="4368" y="3168"/>
              <a:ext cx="96" cy="288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2400"/>
            </a:p>
          </p:txBody>
        </p:sp>
        <p:graphicFrame>
          <p:nvGraphicFramePr>
            <p:cNvPr id="13334" name="Object 35"/>
            <p:cNvGraphicFramePr>
              <a:graphicFrameLocks noChangeAspect="1"/>
            </p:cNvGraphicFramePr>
            <p:nvPr/>
          </p:nvGraphicFramePr>
          <p:xfrm>
            <a:off x="3906" y="3435"/>
            <a:ext cx="924" cy="5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7" name="Enačba" r:id="rId20" imgW="660113" imgH="393529" progId="Equation.3">
                    <p:embed/>
                  </p:oleObj>
                </mc:Choice>
                <mc:Fallback>
                  <p:oleObj name="Enačba" r:id="rId20" imgW="660113" imgH="393529" progId="Equation.3">
                    <p:embed/>
                    <p:pic>
                      <p:nvPicPr>
                        <p:cNvPr id="13334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6" y="3435"/>
                          <a:ext cx="924" cy="549"/>
                        </a:xfrm>
                        <a:prstGeom prst="rect">
                          <a:avLst/>
                        </a:prstGeom>
                        <a:solidFill>
                          <a:srgbClr val="FFFF66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612" name="Object 36"/>
          <p:cNvGraphicFramePr>
            <a:graphicFrameLocks noChangeAspect="1"/>
          </p:cNvGraphicFramePr>
          <p:nvPr/>
        </p:nvGraphicFramePr>
        <p:xfrm>
          <a:off x="7772400" y="5562600"/>
          <a:ext cx="13716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8" name="Enaèba" r:id="rId22" imgW="393529" imgH="228501" progId="Equation.3">
                  <p:embed/>
                </p:oleObj>
              </mc:Choice>
              <mc:Fallback>
                <p:oleObj name="Enaèba" r:id="rId22" imgW="393529" imgH="228501" progId="Equation.3">
                  <p:embed/>
                  <p:pic>
                    <p:nvPicPr>
                      <p:cNvPr id="2461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562600"/>
                        <a:ext cx="1371600" cy="800100"/>
                      </a:xfrm>
                      <a:prstGeom prst="rect">
                        <a:avLst/>
                      </a:prstGeom>
                      <a:solidFill>
                        <a:srgbClr val="FF505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13" name="Text Box 37"/>
          <p:cNvSpPr txBox="1">
            <a:spLocks noChangeArrowheads="1"/>
          </p:cNvSpPr>
          <p:nvPr/>
        </p:nvSpPr>
        <p:spPr bwMode="auto">
          <a:xfrm>
            <a:off x="609600" y="60198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FF0066"/>
                </a:solidFill>
              </a:rPr>
              <a:t>NABOJ JE KVANTIZIRAN!</a:t>
            </a:r>
          </a:p>
        </p:txBody>
      </p:sp>
      <p:sp>
        <p:nvSpPr>
          <p:cNvPr id="24614" name="Text Box 38"/>
          <p:cNvSpPr txBox="1">
            <a:spLocks noChangeArrowheads="1"/>
          </p:cNvSpPr>
          <p:nvPr/>
        </p:nvSpPr>
        <p:spPr bwMode="auto">
          <a:xfrm>
            <a:off x="152400" y="762000"/>
            <a:ext cx="2971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chemeClr val="accent2"/>
                </a:solidFill>
              </a:rPr>
              <a:t>Millikanov poskus (1910-1913)</a:t>
            </a:r>
          </a:p>
        </p:txBody>
      </p:sp>
    </p:spTree>
    <p:extLst>
      <p:ext uri="{BB962C8B-B14F-4D97-AF65-F5344CB8AC3E}">
        <p14:creationId xmlns:p14="http://schemas.microsoft.com/office/powerpoint/2010/main" val="54139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 autoUpdateAnimBg="0"/>
      <p:bldP spid="24582" grpId="0" autoUpdateAnimBg="0"/>
      <p:bldP spid="24583" grpId="0" animBg="1"/>
      <p:bldP spid="24597" grpId="0" autoUpdateAnimBg="0"/>
      <p:bldP spid="24598" grpId="0" animBg="1"/>
      <p:bldP spid="24613" grpId="0" autoUpdateAnimBg="0"/>
      <p:bldP spid="24614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4"/>
          <p:cNvSpPr/>
          <p:nvPr/>
        </p:nvSpPr>
        <p:spPr>
          <a:xfrm>
            <a:off x="0" y="18864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Uporaba kondenzatorjev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1"/>
          <p:cNvSpPr/>
          <p:nvPr/>
        </p:nvSpPr>
        <p:spPr>
          <a:xfrm>
            <a:off x="3222104" y="622660"/>
            <a:ext cx="26997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senzorika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1"/>
          <p:cNvSpPr/>
          <p:nvPr/>
        </p:nvSpPr>
        <p:spPr>
          <a:xfrm>
            <a:off x="5004048" y="4941168"/>
            <a:ext cx="41399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dielektrik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vpliva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kapaciteto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C’ = </a:t>
            </a:r>
            <a:r>
              <a:rPr lang="el-GR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ε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3828688" cy="5373216"/>
          </a:xfrm>
          <a:prstGeom prst="rect">
            <a:avLst/>
          </a:prstGeom>
        </p:spPr>
      </p:pic>
      <p:sp>
        <p:nvSpPr>
          <p:cNvPr id="8" name="Pravokotnik 1"/>
          <p:cNvSpPr/>
          <p:nvPr/>
        </p:nvSpPr>
        <p:spPr>
          <a:xfrm>
            <a:off x="5004048" y="1988840"/>
            <a:ext cx="41399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“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prazen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”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kondenzator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6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mage result for air bag sensor capacitiv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9" y="2337671"/>
            <a:ext cx="9144000" cy="450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4"/>
          <p:cNvSpPr/>
          <p:nvPr/>
        </p:nvSpPr>
        <p:spPr>
          <a:xfrm>
            <a:off x="0" y="18864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Uporaba kondenzatorjev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1"/>
          <p:cNvSpPr/>
          <p:nvPr/>
        </p:nvSpPr>
        <p:spPr>
          <a:xfrm>
            <a:off x="1403648" y="980728"/>
            <a:ext cx="34923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merilnik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pospeška (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accelerometer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146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677" y="0"/>
            <a:ext cx="2106846" cy="239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09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m.eet.com/media/1117837/0711esdmicrochipsb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5" b="14903"/>
          <a:stretch/>
        </p:blipFill>
        <p:spPr bwMode="auto">
          <a:xfrm>
            <a:off x="4067944" y="933188"/>
            <a:ext cx="5076056" cy="286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4"/>
          <p:cNvSpPr/>
          <p:nvPr/>
        </p:nvSpPr>
        <p:spPr>
          <a:xfrm>
            <a:off x="0" y="18864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Uporaba kondenzatorjev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1"/>
          <p:cNvSpPr/>
          <p:nvPr/>
        </p:nvSpPr>
        <p:spPr>
          <a:xfrm>
            <a:off x="1274445" y="1798830"/>
            <a:ext cx="27934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kapacitivni zasloni na dotik</a:t>
            </a:r>
          </a:p>
        </p:txBody>
      </p:sp>
      <p:pic>
        <p:nvPicPr>
          <p:cNvPr id="5122" name="Picture 2" descr="http://biometrics.mainguet.org/types/fingerprint/physics/sensing_capacitive_direc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4" y="3793740"/>
            <a:ext cx="4942587" cy="305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1"/>
          <p:cNvSpPr/>
          <p:nvPr/>
        </p:nvSpPr>
        <p:spPr>
          <a:xfrm>
            <a:off x="5015162" y="4892515"/>
            <a:ext cx="23762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prepoznavanje prstnih odtisov</a:t>
            </a:r>
          </a:p>
        </p:txBody>
      </p:sp>
    </p:spTree>
    <p:extLst>
      <p:ext uri="{BB962C8B-B14F-4D97-AF65-F5344CB8AC3E}">
        <p14:creationId xmlns:p14="http://schemas.microsoft.com/office/powerpoint/2010/main" val="51764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POSKUSI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Naelektritev plastične in steklene palice (izolatorja)</a:t>
            </a:r>
          </a:p>
          <a:p>
            <a:r>
              <a:rPr lang="sl-SI" sz="2400" dirty="0" smtClean="0"/>
              <a:t>Naelektritev elektroskopa (prevodnika)</a:t>
            </a:r>
          </a:p>
          <a:p>
            <a:endParaRPr lang="sl-SI" sz="2400" dirty="0" smtClean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44591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611560" y="2087467"/>
            <a:ext cx="4114800" cy="3382963"/>
            <a:chOff x="2832" y="288"/>
            <a:chExt cx="2592" cy="2131"/>
          </a:xfrm>
        </p:grpSpPr>
        <p:pic>
          <p:nvPicPr>
            <p:cNvPr id="15363" name="Picture 3" descr="F22_0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21" b="2664"/>
            <a:stretch>
              <a:fillRect/>
            </a:stretch>
          </p:blipFill>
          <p:spPr bwMode="auto">
            <a:xfrm>
              <a:off x="2832" y="288"/>
              <a:ext cx="2448" cy="2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4" name="Group 4"/>
            <p:cNvGrpSpPr>
              <a:grpSpLocks/>
            </p:cNvGrpSpPr>
            <p:nvPr/>
          </p:nvGrpSpPr>
          <p:grpSpPr bwMode="auto">
            <a:xfrm>
              <a:off x="4320" y="1608"/>
              <a:ext cx="778" cy="470"/>
              <a:chOff x="4320" y="1608"/>
              <a:chExt cx="778" cy="470"/>
            </a:xfrm>
          </p:grpSpPr>
          <p:sp>
            <p:nvSpPr>
              <p:cNvPr id="15365" name="Freeform 5"/>
              <p:cNvSpPr>
                <a:spLocks/>
              </p:cNvSpPr>
              <p:nvPr/>
            </p:nvSpPr>
            <p:spPr bwMode="auto">
              <a:xfrm>
                <a:off x="4626" y="1608"/>
                <a:ext cx="472" cy="204"/>
              </a:xfrm>
              <a:custGeom>
                <a:avLst/>
                <a:gdLst>
                  <a:gd name="T0" fmla="*/ 6 w 472"/>
                  <a:gd name="T1" fmla="*/ 96 h 204"/>
                  <a:gd name="T2" fmla="*/ 114 w 472"/>
                  <a:gd name="T3" fmla="*/ 204 h 204"/>
                  <a:gd name="T4" fmla="*/ 294 w 472"/>
                  <a:gd name="T5" fmla="*/ 192 h 204"/>
                  <a:gd name="T6" fmla="*/ 402 w 472"/>
                  <a:gd name="T7" fmla="*/ 156 h 204"/>
                  <a:gd name="T8" fmla="*/ 438 w 472"/>
                  <a:gd name="T9" fmla="*/ 144 h 204"/>
                  <a:gd name="T10" fmla="*/ 462 w 472"/>
                  <a:gd name="T11" fmla="*/ 108 h 204"/>
                  <a:gd name="T12" fmla="*/ 342 w 472"/>
                  <a:gd name="T13" fmla="*/ 0 h 204"/>
                  <a:gd name="T14" fmla="*/ 42 w 472"/>
                  <a:gd name="T15" fmla="*/ 36 h 204"/>
                  <a:gd name="T16" fmla="*/ 6 w 472"/>
                  <a:gd name="T17" fmla="*/ 9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2" h="204">
                    <a:moveTo>
                      <a:pt x="6" y="96"/>
                    </a:moveTo>
                    <a:cubicBezTo>
                      <a:pt x="24" y="184"/>
                      <a:pt x="26" y="186"/>
                      <a:pt x="114" y="204"/>
                    </a:cubicBezTo>
                    <a:cubicBezTo>
                      <a:pt x="174" y="200"/>
                      <a:pt x="234" y="201"/>
                      <a:pt x="294" y="192"/>
                    </a:cubicBezTo>
                    <a:cubicBezTo>
                      <a:pt x="294" y="192"/>
                      <a:pt x="384" y="162"/>
                      <a:pt x="402" y="156"/>
                    </a:cubicBezTo>
                    <a:cubicBezTo>
                      <a:pt x="414" y="152"/>
                      <a:pt x="438" y="144"/>
                      <a:pt x="438" y="144"/>
                    </a:cubicBezTo>
                    <a:cubicBezTo>
                      <a:pt x="446" y="132"/>
                      <a:pt x="460" y="122"/>
                      <a:pt x="462" y="108"/>
                    </a:cubicBezTo>
                    <a:cubicBezTo>
                      <a:pt x="472" y="15"/>
                      <a:pt x="411" y="14"/>
                      <a:pt x="342" y="0"/>
                    </a:cubicBezTo>
                    <a:cubicBezTo>
                      <a:pt x="230" y="7"/>
                      <a:pt x="143" y="2"/>
                      <a:pt x="42" y="36"/>
                    </a:cubicBezTo>
                    <a:cubicBezTo>
                      <a:pt x="0" y="78"/>
                      <a:pt x="6" y="55"/>
                      <a:pt x="6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66" name="Freeform 6"/>
              <p:cNvSpPr>
                <a:spLocks/>
              </p:cNvSpPr>
              <p:nvPr/>
            </p:nvSpPr>
            <p:spPr bwMode="auto">
              <a:xfrm>
                <a:off x="4320" y="1896"/>
                <a:ext cx="468" cy="182"/>
              </a:xfrm>
              <a:custGeom>
                <a:avLst/>
                <a:gdLst>
                  <a:gd name="T0" fmla="*/ 0 w 468"/>
                  <a:gd name="T1" fmla="*/ 24 h 182"/>
                  <a:gd name="T2" fmla="*/ 60 w 468"/>
                  <a:gd name="T3" fmla="*/ 132 h 182"/>
                  <a:gd name="T4" fmla="*/ 132 w 468"/>
                  <a:gd name="T5" fmla="*/ 180 h 182"/>
                  <a:gd name="T6" fmla="*/ 324 w 468"/>
                  <a:gd name="T7" fmla="*/ 168 h 182"/>
                  <a:gd name="T8" fmla="*/ 396 w 468"/>
                  <a:gd name="T9" fmla="*/ 120 h 182"/>
                  <a:gd name="T10" fmla="*/ 468 w 468"/>
                  <a:gd name="T11" fmla="*/ 96 h 182"/>
                  <a:gd name="T12" fmla="*/ 456 w 468"/>
                  <a:gd name="T13" fmla="*/ 60 h 182"/>
                  <a:gd name="T14" fmla="*/ 336 w 468"/>
                  <a:gd name="T15" fmla="*/ 24 h 182"/>
                  <a:gd name="T16" fmla="*/ 264 w 468"/>
                  <a:gd name="T17" fmla="*/ 0 h 182"/>
                  <a:gd name="T18" fmla="*/ 84 w 468"/>
                  <a:gd name="T19" fmla="*/ 12 h 182"/>
                  <a:gd name="T20" fmla="*/ 0 w 468"/>
                  <a:gd name="T21" fmla="*/ 2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8" h="182">
                    <a:moveTo>
                      <a:pt x="0" y="24"/>
                    </a:moveTo>
                    <a:cubicBezTo>
                      <a:pt x="13" y="62"/>
                      <a:pt x="25" y="108"/>
                      <a:pt x="60" y="132"/>
                    </a:cubicBezTo>
                    <a:cubicBezTo>
                      <a:pt x="84" y="148"/>
                      <a:pt x="132" y="180"/>
                      <a:pt x="132" y="180"/>
                    </a:cubicBezTo>
                    <a:cubicBezTo>
                      <a:pt x="196" y="176"/>
                      <a:pt x="261" y="182"/>
                      <a:pt x="324" y="168"/>
                    </a:cubicBezTo>
                    <a:cubicBezTo>
                      <a:pt x="352" y="162"/>
                      <a:pt x="372" y="136"/>
                      <a:pt x="396" y="120"/>
                    </a:cubicBezTo>
                    <a:cubicBezTo>
                      <a:pt x="417" y="106"/>
                      <a:pt x="468" y="96"/>
                      <a:pt x="468" y="96"/>
                    </a:cubicBezTo>
                    <a:cubicBezTo>
                      <a:pt x="464" y="84"/>
                      <a:pt x="466" y="67"/>
                      <a:pt x="456" y="60"/>
                    </a:cubicBezTo>
                    <a:cubicBezTo>
                      <a:pt x="436" y="45"/>
                      <a:pt x="365" y="33"/>
                      <a:pt x="336" y="24"/>
                    </a:cubicBezTo>
                    <a:cubicBezTo>
                      <a:pt x="312" y="17"/>
                      <a:pt x="264" y="0"/>
                      <a:pt x="264" y="0"/>
                    </a:cubicBezTo>
                    <a:cubicBezTo>
                      <a:pt x="204" y="4"/>
                      <a:pt x="144" y="6"/>
                      <a:pt x="84" y="12"/>
                    </a:cubicBezTo>
                    <a:cubicBezTo>
                      <a:pt x="68" y="14"/>
                      <a:pt x="0" y="49"/>
                      <a:pt x="0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>
              <a:off x="4752" y="153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steklo</a:t>
              </a:r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4224" y="1968"/>
              <a:ext cx="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plastika</a:t>
              </a:r>
            </a:p>
          </p:txBody>
        </p:sp>
      </p:grp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838700" y="4437112"/>
            <a:ext cx="3505200" cy="19558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Plastiko negativno naelektrimo z drgnjenjem s krznom, ker plastika prejme elektrone od krzna.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5105400" y="2068994"/>
            <a:ext cx="2971800" cy="19558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Steklo pozitivno naelektrimo z drgnjenjem s svilo, ker steklo odda svili elektrone.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611560" y="62068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NAELEKTRITEV IZOLATORJA Z DRGNJENJEM</a:t>
            </a:r>
            <a:endParaRPr lang="sl-SI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20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 animBg="1" autoUpdateAnimBg="0"/>
      <p:bldP spid="15373" grpId="0" animBg="1" autoUpdateAnimBg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72000" y="958699"/>
            <a:ext cx="4343400" cy="5867400"/>
            <a:chOff x="144" y="384"/>
            <a:chExt cx="2736" cy="3696"/>
          </a:xfrm>
        </p:grpSpPr>
        <p:graphicFrame>
          <p:nvGraphicFramePr>
            <p:cNvPr id="3" name="Object 3"/>
            <p:cNvGraphicFramePr>
              <a:graphicFrameLocks noChangeAspect="1"/>
            </p:cNvGraphicFramePr>
            <p:nvPr/>
          </p:nvGraphicFramePr>
          <p:xfrm>
            <a:off x="144" y="384"/>
            <a:ext cx="2700" cy="3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4" name="Dokument" r:id="rId3" imgW="2044800" imgH="2751120" progId="Word.Document.8">
                    <p:embed/>
                  </p:oleObj>
                </mc:Choice>
                <mc:Fallback>
                  <p:oleObj name="Dokument" r:id="rId3" imgW="2044800" imgH="2751120" progId="Word.Document.8">
                    <p:embed/>
                    <p:pic>
                      <p:nvPicPr>
                        <p:cNvPr id="21507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384"/>
                          <a:ext cx="2700" cy="3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Freeform 4"/>
            <p:cNvSpPr>
              <a:spLocks/>
            </p:cNvSpPr>
            <p:nvPr/>
          </p:nvSpPr>
          <p:spPr bwMode="auto">
            <a:xfrm>
              <a:off x="1812" y="2672"/>
              <a:ext cx="1068" cy="1408"/>
            </a:xfrm>
            <a:custGeom>
              <a:avLst/>
              <a:gdLst>
                <a:gd name="T0" fmla="*/ 72 w 1068"/>
                <a:gd name="T1" fmla="*/ 28 h 1408"/>
                <a:gd name="T2" fmla="*/ 0 w 1068"/>
                <a:gd name="T3" fmla="*/ 112 h 1408"/>
                <a:gd name="T4" fmla="*/ 132 w 1068"/>
                <a:gd name="T5" fmla="*/ 196 h 1408"/>
                <a:gd name="T6" fmla="*/ 384 w 1068"/>
                <a:gd name="T7" fmla="*/ 292 h 1408"/>
                <a:gd name="T8" fmla="*/ 600 w 1068"/>
                <a:gd name="T9" fmla="*/ 568 h 1408"/>
                <a:gd name="T10" fmla="*/ 672 w 1068"/>
                <a:gd name="T11" fmla="*/ 832 h 1408"/>
                <a:gd name="T12" fmla="*/ 816 w 1068"/>
                <a:gd name="T13" fmla="*/ 1168 h 1408"/>
                <a:gd name="T14" fmla="*/ 960 w 1068"/>
                <a:gd name="T15" fmla="*/ 1408 h 1408"/>
                <a:gd name="T16" fmla="*/ 1068 w 1068"/>
                <a:gd name="T17" fmla="*/ 1324 h 1408"/>
                <a:gd name="T18" fmla="*/ 1056 w 1068"/>
                <a:gd name="T19" fmla="*/ 1096 h 1408"/>
                <a:gd name="T20" fmla="*/ 1044 w 1068"/>
                <a:gd name="T21" fmla="*/ 520 h 1408"/>
                <a:gd name="T22" fmla="*/ 1020 w 1068"/>
                <a:gd name="T23" fmla="*/ 364 h 1408"/>
                <a:gd name="T24" fmla="*/ 900 w 1068"/>
                <a:gd name="T25" fmla="*/ 124 h 1408"/>
                <a:gd name="T26" fmla="*/ 156 w 1068"/>
                <a:gd name="T27" fmla="*/ 40 h 1408"/>
                <a:gd name="T28" fmla="*/ 72 w 1068"/>
                <a:gd name="T29" fmla="*/ 28 h 1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8" h="1408">
                  <a:moveTo>
                    <a:pt x="72" y="28"/>
                  </a:moveTo>
                  <a:cubicBezTo>
                    <a:pt x="18" y="46"/>
                    <a:pt x="17" y="60"/>
                    <a:pt x="0" y="112"/>
                  </a:cubicBezTo>
                  <a:cubicBezTo>
                    <a:pt x="41" y="174"/>
                    <a:pt x="65" y="163"/>
                    <a:pt x="132" y="196"/>
                  </a:cubicBezTo>
                  <a:cubicBezTo>
                    <a:pt x="211" y="236"/>
                    <a:pt x="299" y="271"/>
                    <a:pt x="384" y="292"/>
                  </a:cubicBezTo>
                  <a:cubicBezTo>
                    <a:pt x="463" y="371"/>
                    <a:pt x="560" y="461"/>
                    <a:pt x="600" y="568"/>
                  </a:cubicBezTo>
                  <a:cubicBezTo>
                    <a:pt x="633" y="655"/>
                    <a:pt x="630" y="747"/>
                    <a:pt x="672" y="832"/>
                  </a:cubicBezTo>
                  <a:cubicBezTo>
                    <a:pt x="687" y="924"/>
                    <a:pt x="759" y="1083"/>
                    <a:pt x="816" y="1168"/>
                  </a:cubicBezTo>
                  <a:cubicBezTo>
                    <a:pt x="841" y="1268"/>
                    <a:pt x="906" y="1327"/>
                    <a:pt x="960" y="1408"/>
                  </a:cubicBezTo>
                  <a:cubicBezTo>
                    <a:pt x="1037" y="1393"/>
                    <a:pt x="1049" y="1401"/>
                    <a:pt x="1068" y="1324"/>
                  </a:cubicBezTo>
                  <a:cubicBezTo>
                    <a:pt x="1064" y="1248"/>
                    <a:pt x="1058" y="1172"/>
                    <a:pt x="1056" y="1096"/>
                  </a:cubicBezTo>
                  <a:cubicBezTo>
                    <a:pt x="1050" y="904"/>
                    <a:pt x="1051" y="712"/>
                    <a:pt x="1044" y="520"/>
                  </a:cubicBezTo>
                  <a:cubicBezTo>
                    <a:pt x="1042" y="467"/>
                    <a:pt x="1032" y="415"/>
                    <a:pt x="1020" y="364"/>
                  </a:cubicBezTo>
                  <a:cubicBezTo>
                    <a:pt x="1003" y="290"/>
                    <a:pt x="965" y="167"/>
                    <a:pt x="900" y="124"/>
                  </a:cubicBezTo>
                  <a:cubicBezTo>
                    <a:pt x="714" y="0"/>
                    <a:pt x="308" y="44"/>
                    <a:pt x="156" y="40"/>
                  </a:cubicBezTo>
                  <a:cubicBezTo>
                    <a:pt x="105" y="23"/>
                    <a:pt x="133" y="28"/>
                    <a:pt x="72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087716" y="599347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kovinska glava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992716" y="1822011"/>
            <a:ext cx="137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kovinsko ohišje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087716" y="2355411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kovina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54516" y="2660211"/>
            <a:ext cx="137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kovinski listič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859116" y="1441011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CC3300"/>
                </a:solidFill>
              </a:rPr>
              <a:t>izolator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935316" y="4793811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CC3300"/>
                </a:solidFill>
              </a:rPr>
              <a:t>izolator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764116" y="4565211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priključek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89684" y="1513747"/>
            <a:ext cx="2937298" cy="2123658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ELEKTROSKOP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(merilnik naboja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na osnovi odklonom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kovinskih lističev)</a:t>
            </a:r>
            <a:endParaRPr lang="sl-SI" sz="24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5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nimBg="1" autoUpdateAnimBg="0"/>
    </p:bldLst>
  </p:timing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ivzeti načr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1731</Words>
  <Application>Microsoft Office PowerPoint</Application>
  <PresentationFormat>Diaprojekcija na zaslonu (4:3)</PresentationFormat>
  <Paragraphs>382</Paragraphs>
  <Slides>62</Slides>
  <Notes>17</Notes>
  <HiddenSlides>0</HiddenSlides>
  <MMClips>0</MMClips>
  <ScaleCrop>false</ScaleCrop>
  <HeadingPairs>
    <vt:vector size="8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5</vt:i4>
      </vt:variant>
      <vt:variant>
        <vt:lpstr>Naslovi diapozitivov</vt:lpstr>
      </vt:variant>
      <vt:variant>
        <vt:i4>62</vt:i4>
      </vt:variant>
    </vt:vector>
  </HeadingPairs>
  <TitlesOfParts>
    <vt:vector size="74" baseType="lpstr">
      <vt:lpstr>Calibri</vt:lpstr>
      <vt:lpstr>Cambria</vt:lpstr>
      <vt:lpstr>Cambria Math</vt:lpstr>
      <vt:lpstr>Symbol</vt:lpstr>
      <vt:lpstr>Times New Roman</vt:lpstr>
      <vt:lpstr>Verdana</vt:lpstr>
      <vt:lpstr>Privzeti načrt</vt:lpstr>
      <vt:lpstr>Enačba</vt:lpstr>
      <vt:lpstr>Enaèba</vt:lpstr>
      <vt:lpstr>Dokument</vt:lpstr>
      <vt:lpstr>Slide</vt:lpstr>
      <vt:lpstr>Photo Editor Photo</vt:lpstr>
      <vt:lpstr>NAELEKTRITVE IN ELEKTRIČNI NABOJ</vt:lpstr>
      <vt:lpstr>NAELEKTRITVE IN RAZELEKTRITVE</vt:lpstr>
      <vt:lpstr>NAELEKTRITVE</vt:lpstr>
      <vt:lpstr>RAZELEKTRITVE </vt:lpstr>
      <vt:lpstr>PowerPointova predstavitev</vt:lpstr>
      <vt:lpstr>PowerPointova predstavitev</vt:lpstr>
      <vt:lpstr>POSKUSI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COULOMBOV ZAKON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DEFINICIJA JAKOSTI ELEKTRIČNEGA POLJA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SNOV V ELEKTRIČNEM POLJU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ELEKTRIČNI POTENCIAL, NAPETOST, ELEKTRIČNO DELO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KONDENZATOR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FizikP</dc:creator>
  <cp:lastModifiedBy>Angela</cp:lastModifiedBy>
  <cp:revision>54</cp:revision>
  <dcterms:created xsi:type="dcterms:W3CDTF">2012-05-08T13:34:06Z</dcterms:created>
  <dcterms:modified xsi:type="dcterms:W3CDTF">2019-09-18T11:34:49Z</dcterms:modified>
</cp:coreProperties>
</file>