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1" r:id="rId1"/>
  </p:sldMasterIdLst>
  <p:notesMasterIdLst>
    <p:notesMasterId r:id="rId29"/>
  </p:notesMasterIdLst>
  <p:sldIdLst>
    <p:sldId id="256" r:id="rId2"/>
    <p:sldId id="281" r:id="rId3"/>
    <p:sldId id="292" r:id="rId4"/>
    <p:sldId id="282" r:id="rId5"/>
    <p:sldId id="284" r:id="rId6"/>
    <p:sldId id="285" r:id="rId7"/>
    <p:sldId id="286" r:id="rId8"/>
    <p:sldId id="293" r:id="rId9"/>
    <p:sldId id="290" r:id="rId10"/>
    <p:sldId id="287" r:id="rId11"/>
    <p:sldId id="275" r:id="rId12"/>
    <p:sldId id="271" r:id="rId13"/>
    <p:sldId id="279" r:id="rId14"/>
    <p:sldId id="294" r:id="rId15"/>
    <p:sldId id="291" r:id="rId16"/>
    <p:sldId id="277" r:id="rId17"/>
    <p:sldId id="280" r:id="rId18"/>
    <p:sldId id="295" r:id="rId19"/>
    <p:sldId id="258" r:id="rId20"/>
    <p:sldId id="267" r:id="rId21"/>
    <p:sldId id="259" r:id="rId22"/>
    <p:sldId id="289" r:id="rId23"/>
    <p:sldId id="262" r:id="rId24"/>
    <p:sldId id="264" r:id="rId25"/>
    <p:sldId id="265" r:id="rId26"/>
    <p:sldId id="288" r:id="rId27"/>
    <p:sldId id="27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5030F6-0568-4700-A6EC-6B379CD2B62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C9C9C15F-A9B3-4A60-AED9-5CC919A8F237}">
      <dgm:prSet phldrT="[besedilo]"/>
      <dgm:spPr/>
      <dgm:t>
        <a:bodyPr/>
        <a:lstStyle/>
        <a:p>
          <a:r>
            <a:rPr lang="sl-SI" dirty="0" smtClean="0"/>
            <a:t>VRTEC</a:t>
          </a:r>
          <a:endParaRPr lang="sl-SI" dirty="0"/>
        </a:p>
      </dgm:t>
    </dgm:pt>
    <dgm:pt modelId="{AD3A25E9-6093-4FAA-B50D-59064B94AA86}" type="parTrans" cxnId="{1E2571CF-9459-45C2-AFF7-F2301EF66857}">
      <dgm:prSet/>
      <dgm:spPr/>
      <dgm:t>
        <a:bodyPr/>
        <a:lstStyle/>
        <a:p>
          <a:endParaRPr lang="sl-SI"/>
        </a:p>
      </dgm:t>
    </dgm:pt>
    <dgm:pt modelId="{FC5DC325-A6A0-44C9-9718-88E8BDA3F1E7}" type="sibTrans" cxnId="{1E2571CF-9459-45C2-AFF7-F2301EF66857}">
      <dgm:prSet/>
      <dgm:spPr/>
      <dgm:t>
        <a:bodyPr/>
        <a:lstStyle/>
        <a:p>
          <a:endParaRPr lang="sl-SI"/>
        </a:p>
      </dgm:t>
    </dgm:pt>
    <dgm:pt modelId="{86DE1D84-10F1-4AD9-9DA8-9A5C5D463D2F}">
      <dgm:prSet phldrT="[besedilo]"/>
      <dgm:spPr/>
      <dgm:t>
        <a:bodyPr/>
        <a:lstStyle/>
        <a:p>
          <a:r>
            <a:rPr lang="sl-SI" dirty="0" smtClean="0"/>
            <a:t>OSNOVNA ŠOLA</a:t>
          </a:r>
          <a:endParaRPr lang="sl-SI" dirty="0"/>
        </a:p>
      </dgm:t>
    </dgm:pt>
    <dgm:pt modelId="{7E25D229-E420-4562-BDB9-EBBA5E055782}" type="parTrans" cxnId="{4FD623A9-CED2-4670-99EF-B247076BA14E}">
      <dgm:prSet/>
      <dgm:spPr/>
      <dgm:t>
        <a:bodyPr/>
        <a:lstStyle/>
        <a:p>
          <a:endParaRPr lang="sl-SI"/>
        </a:p>
      </dgm:t>
    </dgm:pt>
    <dgm:pt modelId="{63A290D2-CC89-4678-A0D6-B0C27FE5E472}" type="sibTrans" cxnId="{4FD623A9-CED2-4670-99EF-B247076BA14E}">
      <dgm:prSet/>
      <dgm:spPr/>
      <dgm:t>
        <a:bodyPr/>
        <a:lstStyle/>
        <a:p>
          <a:endParaRPr lang="sl-SI"/>
        </a:p>
      </dgm:t>
    </dgm:pt>
    <dgm:pt modelId="{8605D3B3-47FA-48C0-A14A-26A9AABBA1C8}">
      <dgm:prSet phldrT="[besedilo]"/>
      <dgm:spPr/>
      <dgm:t>
        <a:bodyPr/>
        <a:lstStyle/>
        <a:p>
          <a:r>
            <a:rPr lang="sl-SI" dirty="0" smtClean="0"/>
            <a:t>SREDNJA ŠOLA</a:t>
          </a:r>
          <a:endParaRPr lang="sl-SI" dirty="0"/>
        </a:p>
      </dgm:t>
    </dgm:pt>
    <dgm:pt modelId="{0823756F-82F0-4C2A-A0BB-6F07F92A9EDF}" type="parTrans" cxnId="{DC1C6DC3-B73B-4B52-9D6F-398557A289E6}">
      <dgm:prSet/>
      <dgm:spPr/>
      <dgm:t>
        <a:bodyPr/>
        <a:lstStyle/>
        <a:p>
          <a:endParaRPr lang="sl-SI"/>
        </a:p>
      </dgm:t>
    </dgm:pt>
    <dgm:pt modelId="{A1943CEB-B706-4839-9FA7-8DB82297B8BD}" type="sibTrans" cxnId="{DC1C6DC3-B73B-4B52-9D6F-398557A289E6}">
      <dgm:prSet/>
      <dgm:spPr/>
      <dgm:t>
        <a:bodyPr/>
        <a:lstStyle/>
        <a:p>
          <a:endParaRPr lang="sl-SI"/>
        </a:p>
      </dgm:t>
    </dgm:pt>
    <dgm:pt modelId="{A46D6A2F-DECE-4774-A39D-74793F33FDF4}">
      <dgm:prSet phldrT="[besedilo]"/>
      <dgm:spPr/>
      <dgm:t>
        <a:bodyPr/>
        <a:lstStyle/>
        <a:p>
          <a:r>
            <a:rPr lang="sl-SI" dirty="0" smtClean="0"/>
            <a:t>UNIVERZA</a:t>
          </a:r>
          <a:endParaRPr lang="sl-SI" dirty="0"/>
        </a:p>
      </dgm:t>
    </dgm:pt>
    <dgm:pt modelId="{F21C1C2F-CEC9-479C-9190-23F25F514E64}" type="parTrans" cxnId="{958ED81E-5A88-46DA-928D-BC61619AE088}">
      <dgm:prSet/>
      <dgm:spPr/>
      <dgm:t>
        <a:bodyPr/>
        <a:lstStyle/>
        <a:p>
          <a:endParaRPr lang="sl-SI"/>
        </a:p>
      </dgm:t>
    </dgm:pt>
    <dgm:pt modelId="{A5A456AE-BD82-4B4B-8575-829A3401F290}" type="sibTrans" cxnId="{958ED81E-5A88-46DA-928D-BC61619AE088}">
      <dgm:prSet/>
      <dgm:spPr/>
      <dgm:t>
        <a:bodyPr/>
        <a:lstStyle/>
        <a:p>
          <a:endParaRPr lang="sl-SI"/>
        </a:p>
      </dgm:t>
    </dgm:pt>
    <dgm:pt modelId="{DC749E53-E5C8-433A-816F-F779608226A4}" type="pres">
      <dgm:prSet presAssocID="{6D5030F6-0568-4700-A6EC-6B379CD2B62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3C5C1F35-A14B-440C-8498-DD240A6EDEEB}" type="pres">
      <dgm:prSet presAssocID="{6D5030F6-0568-4700-A6EC-6B379CD2B625}" presName="arrow" presStyleLbl="bgShp" presStyleIdx="0" presStyleCnt="1"/>
      <dgm:spPr/>
    </dgm:pt>
    <dgm:pt modelId="{2811285D-06E9-4C19-882D-9300E26BF9C2}" type="pres">
      <dgm:prSet presAssocID="{6D5030F6-0568-4700-A6EC-6B379CD2B625}" presName="linearProcess" presStyleCnt="0"/>
      <dgm:spPr/>
    </dgm:pt>
    <dgm:pt modelId="{AB23AB49-84B5-4CAE-8FE7-766C7315DD4C}" type="pres">
      <dgm:prSet presAssocID="{C9C9C15F-A9B3-4A60-AED9-5CC919A8F237}" presName="textNode" presStyleLbl="node1" presStyleIdx="0" presStyleCnt="4" custScaleX="55743" custScaleY="54600" custLinFactX="-21896" custLinFactNeighborX="-100000" custLinFactNeighborY="-578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886C464-7213-4556-A0F7-1AD4C19B7F7F}" type="pres">
      <dgm:prSet presAssocID="{FC5DC325-A6A0-44C9-9718-88E8BDA3F1E7}" presName="sibTrans" presStyleCnt="0"/>
      <dgm:spPr/>
    </dgm:pt>
    <dgm:pt modelId="{8579B7EB-C50F-4BA3-992D-D60F1B841BD0}" type="pres">
      <dgm:prSet presAssocID="{86DE1D84-10F1-4AD9-9DA8-9A5C5D463D2F}" presName="textNode" presStyleLbl="node1" presStyleIdx="1" presStyleCnt="4" custScaleX="55743" custScaleY="54600" custLinFactX="-21896" custLinFactNeighborX="-100000" custLinFactNeighborY="-578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C1941B3-B59E-4335-A716-910B12D577D7}" type="pres">
      <dgm:prSet presAssocID="{63A290D2-CC89-4678-A0D6-B0C27FE5E472}" presName="sibTrans" presStyleCnt="0"/>
      <dgm:spPr/>
    </dgm:pt>
    <dgm:pt modelId="{EFD8E71B-562A-4972-8157-03FD5789E0CC}" type="pres">
      <dgm:prSet presAssocID="{8605D3B3-47FA-48C0-A14A-26A9AABBA1C8}" presName="textNode" presStyleLbl="node1" presStyleIdx="2" presStyleCnt="4" custScaleX="55743" custScaleY="54600" custLinFactX="-21896" custLinFactNeighborX="-100000" custLinFactNeighborY="-578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01FD205-F128-4D3B-8A93-8E97F478D07C}" type="pres">
      <dgm:prSet presAssocID="{A1943CEB-B706-4839-9FA7-8DB82297B8BD}" presName="sibTrans" presStyleCnt="0"/>
      <dgm:spPr/>
    </dgm:pt>
    <dgm:pt modelId="{B3303DB5-EE84-4AF5-85CD-8A730C0358D4}" type="pres">
      <dgm:prSet presAssocID="{A46D6A2F-DECE-4774-A39D-74793F33FDF4}" presName="textNode" presStyleLbl="node1" presStyleIdx="3" presStyleCnt="4" custScaleX="55743" custScaleY="54600" custLinFactX="-21896" custLinFactNeighborX="-100000" custLinFactNeighborY="-578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FE5C92A-8753-499C-9D25-9216033DA8E3}" type="presOf" srcId="{C9C9C15F-A9B3-4A60-AED9-5CC919A8F237}" destId="{AB23AB49-84B5-4CAE-8FE7-766C7315DD4C}" srcOrd="0" destOrd="0" presId="urn:microsoft.com/office/officeart/2005/8/layout/hProcess9"/>
    <dgm:cxn modelId="{958ED81E-5A88-46DA-928D-BC61619AE088}" srcId="{6D5030F6-0568-4700-A6EC-6B379CD2B625}" destId="{A46D6A2F-DECE-4774-A39D-74793F33FDF4}" srcOrd="3" destOrd="0" parTransId="{F21C1C2F-CEC9-479C-9190-23F25F514E64}" sibTransId="{A5A456AE-BD82-4B4B-8575-829A3401F290}"/>
    <dgm:cxn modelId="{DC1C6DC3-B73B-4B52-9D6F-398557A289E6}" srcId="{6D5030F6-0568-4700-A6EC-6B379CD2B625}" destId="{8605D3B3-47FA-48C0-A14A-26A9AABBA1C8}" srcOrd="2" destOrd="0" parTransId="{0823756F-82F0-4C2A-A0BB-6F07F92A9EDF}" sibTransId="{A1943CEB-B706-4839-9FA7-8DB82297B8BD}"/>
    <dgm:cxn modelId="{ED005916-E682-4597-8C07-C7D8C6AB6BDD}" type="presOf" srcId="{86DE1D84-10F1-4AD9-9DA8-9A5C5D463D2F}" destId="{8579B7EB-C50F-4BA3-992D-D60F1B841BD0}" srcOrd="0" destOrd="0" presId="urn:microsoft.com/office/officeart/2005/8/layout/hProcess9"/>
    <dgm:cxn modelId="{1E2571CF-9459-45C2-AFF7-F2301EF66857}" srcId="{6D5030F6-0568-4700-A6EC-6B379CD2B625}" destId="{C9C9C15F-A9B3-4A60-AED9-5CC919A8F237}" srcOrd="0" destOrd="0" parTransId="{AD3A25E9-6093-4FAA-B50D-59064B94AA86}" sibTransId="{FC5DC325-A6A0-44C9-9718-88E8BDA3F1E7}"/>
    <dgm:cxn modelId="{42B3835D-A6A9-44F4-B5A2-6E55E3DF87C5}" type="presOf" srcId="{A46D6A2F-DECE-4774-A39D-74793F33FDF4}" destId="{B3303DB5-EE84-4AF5-85CD-8A730C0358D4}" srcOrd="0" destOrd="0" presId="urn:microsoft.com/office/officeart/2005/8/layout/hProcess9"/>
    <dgm:cxn modelId="{01D26D89-D5AD-4960-93B2-0320B83049A5}" type="presOf" srcId="{6D5030F6-0568-4700-A6EC-6B379CD2B625}" destId="{DC749E53-E5C8-433A-816F-F779608226A4}" srcOrd="0" destOrd="0" presId="urn:microsoft.com/office/officeart/2005/8/layout/hProcess9"/>
    <dgm:cxn modelId="{4FD623A9-CED2-4670-99EF-B247076BA14E}" srcId="{6D5030F6-0568-4700-A6EC-6B379CD2B625}" destId="{86DE1D84-10F1-4AD9-9DA8-9A5C5D463D2F}" srcOrd="1" destOrd="0" parTransId="{7E25D229-E420-4562-BDB9-EBBA5E055782}" sibTransId="{63A290D2-CC89-4678-A0D6-B0C27FE5E472}"/>
    <dgm:cxn modelId="{1A2CCCFB-ABC7-4A40-B499-789CEC75F6FF}" type="presOf" srcId="{8605D3B3-47FA-48C0-A14A-26A9AABBA1C8}" destId="{EFD8E71B-562A-4972-8157-03FD5789E0CC}" srcOrd="0" destOrd="0" presId="urn:microsoft.com/office/officeart/2005/8/layout/hProcess9"/>
    <dgm:cxn modelId="{481E1095-1E3D-48B3-B5C8-83F81ECB26E5}" type="presParOf" srcId="{DC749E53-E5C8-433A-816F-F779608226A4}" destId="{3C5C1F35-A14B-440C-8498-DD240A6EDEEB}" srcOrd="0" destOrd="0" presId="urn:microsoft.com/office/officeart/2005/8/layout/hProcess9"/>
    <dgm:cxn modelId="{1C962669-390F-468B-8D10-055B849A5D8E}" type="presParOf" srcId="{DC749E53-E5C8-433A-816F-F779608226A4}" destId="{2811285D-06E9-4C19-882D-9300E26BF9C2}" srcOrd="1" destOrd="0" presId="urn:microsoft.com/office/officeart/2005/8/layout/hProcess9"/>
    <dgm:cxn modelId="{0FC4F470-A6D2-412B-84F3-F2DC7466A421}" type="presParOf" srcId="{2811285D-06E9-4C19-882D-9300E26BF9C2}" destId="{AB23AB49-84B5-4CAE-8FE7-766C7315DD4C}" srcOrd="0" destOrd="0" presId="urn:microsoft.com/office/officeart/2005/8/layout/hProcess9"/>
    <dgm:cxn modelId="{6AD27965-97A9-4D00-8D25-2DF74809A103}" type="presParOf" srcId="{2811285D-06E9-4C19-882D-9300E26BF9C2}" destId="{9886C464-7213-4556-A0F7-1AD4C19B7F7F}" srcOrd="1" destOrd="0" presId="urn:microsoft.com/office/officeart/2005/8/layout/hProcess9"/>
    <dgm:cxn modelId="{1E1C518B-1D42-42A5-97FF-AF1FA85EC331}" type="presParOf" srcId="{2811285D-06E9-4C19-882D-9300E26BF9C2}" destId="{8579B7EB-C50F-4BA3-992D-D60F1B841BD0}" srcOrd="2" destOrd="0" presId="urn:microsoft.com/office/officeart/2005/8/layout/hProcess9"/>
    <dgm:cxn modelId="{6BBE77D5-1AB4-4F78-9118-66DF203622D9}" type="presParOf" srcId="{2811285D-06E9-4C19-882D-9300E26BF9C2}" destId="{FC1941B3-B59E-4335-A716-910B12D577D7}" srcOrd="3" destOrd="0" presId="urn:microsoft.com/office/officeart/2005/8/layout/hProcess9"/>
    <dgm:cxn modelId="{55C69E0F-02AA-4CD8-9F16-7FE0EB5826FF}" type="presParOf" srcId="{2811285D-06E9-4C19-882D-9300E26BF9C2}" destId="{EFD8E71B-562A-4972-8157-03FD5789E0CC}" srcOrd="4" destOrd="0" presId="urn:microsoft.com/office/officeart/2005/8/layout/hProcess9"/>
    <dgm:cxn modelId="{4537E521-6482-43B3-A805-317EAD4709F4}" type="presParOf" srcId="{2811285D-06E9-4C19-882D-9300E26BF9C2}" destId="{301FD205-F128-4D3B-8A93-8E97F478D07C}" srcOrd="5" destOrd="0" presId="urn:microsoft.com/office/officeart/2005/8/layout/hProcess9"/>
    <dgm:cxn modelId="{89F628E5-37A7-4492-A0B1-5C1B2C7F742D}" type="presParOf" srcId="{2811285D-06E9-4C19-882D-9300E26BF9C2}" destId="{B3303DB5-EE84-4AF5-85CD-8A730C0358D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4A37ED-815E-4D8D-A32D-272F21D5C5E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C5D9CE07-74E5-4F01-8529-3AF1EF12A9B7}">
      <dgm:prSet phldrT="[besedilo]" custT="1"/>
      <dgm:spPr/>
      <dgm:t>
        <a:bodyPr/>
        <a:lstStyle/>
        <a:p>
          <a:r>
            <a:rPr lang="sl-SI" sz="2000" dirty="0" smtClean="0">
              <a:latin typeface="Comic Sans MS" panose="030F0702030302020204" pitchFamily="66" charset="0"/>
            </a:rPr>
            <a:t>NEKOČ</a:t>
          </a:r>
        </a:p>
        <a:p>
          <a:r>
            <a:rPr lang="sl-SI" sz="2000" dirty="0" smtClean="0">
              <a:latin typeface="Comic Sans MS" panose="030F0702030302020204" pitchFamily="66" charset="0"/>
            </a:rPr>
            <a:t>En delodajalec</a:t>
          </a:r>
        </a:p>
        <a:p>
          <a:r>
            <a:rPr lang="sl-SI" sz="2000" dirty="0" smtClean="0">
              <a:latin typeface="Comic Sans MS" panose="030F0702030302020204" pitchFamily="66" charset="0"/>
            </a:rPr>
            <a:t>Doživljenjska zaposlitev</a:t>
          </a:r>
        </a:p>
        <a:p>
          <a:r>
            <a:rPr lang="sl-SI" sz="2000" dirty="0" smtClean="0">
              <a:latin typeface="Comic Sans MS" panose="030F0702030302020204" pitchFamily="66" charset="0"/>
            </a:rPr>
            <a:t>Delavnik od 7.00 do 15.00</a:t>
          </a:r>
        </a:p>
        <a:p>
          <a:r>
            <a:rPr lang="sl-SI" sz="2000" dirty="0" smtClean="0">
              <a:latin typeface="Comic Sans MS" panose="030F0702030302020204" pitchFamily="66" charset="0"/>
            </a:rPr>
            <a:t>Zaposlitev za nedoločen delovni čas</a:t>
          </a:r>
        </a:p>
        <a:p>
          <a:r>
            <a:rPr lang="sl-SI" sz="2000" dirty="0" smtClean="0">
              <a:latin typeface="Comic Sans MS" panose="030F0702030302020204" pitchFamily="66" charset="0"/>
            </a:rPr>
            <a:t>Šolanje za en poklic; </a:t>
          </a:r>
        </a:p>
        <a:p>
          <a:r>
            <a:rPr lang="sl-SI" sz="2000" b="1" dirty="0" smtClean="0">
              <a:solidFill>
                <a:srgbClr val="C00000"/>
              </a:solidFill>
              <a:latin typeface="Comic Sans MS" panose="030F0702030302020204" pitchFamily="66" charset="0"/>
            </a:rPr>
            <a:t>ZNANJE JE TRAJNO</a:t>
          </a:r>
        </a:p>
        <a:p>
          <a:r>
            <a:rPr lang="sl-SI" sz="2000" dirty="0" smtClean="0">
              <a:latin typeface="Comic Sans MS" panose="030F0702030302020204" pitchFamily="66" charset="0"/>
            </a:rPr>
            <a:t>Stabilno delo (rutina, varnost)</a:t>
          </a:r>
        </a:p>
        <a:p>
          <a:r>
            <a:rPr lang="sl-SI" sz="2000" dirty="0" smtClean="0">
              <a:latin typeface="Comic Sans MS" panose="030F0702030302020204" pitchFamily="66" charset="0"/>
            </a:rPr>
            <a:t>Delo po navodilih</a:t>
          </a:r>
        </a:p>
      </dgm:t>
    </dgm:pt>
    <dgm:pt modelId="{A62D5BF8-F713-4A3C-BD61-6BA624678D51}" type="parTrans" cxnId="{EC8BFE67-5C75-408E-83C0-A497446C7373}">
      <dgm:prSet/>
      <dgm:spPr/>
      <dgm:t>
        <a:bodyPr/>
        <a:lstStyle/>
        <a:p>
          <a:endParaRPr lang="sl-SI"/>
        </a:p>
      </dgm:t>
    </dgm:pt>
    <dgm:pt modelId="{C180A626-A7B8-4C4E-AA82-CFD4951AC8F8}" type="sibTrans" cxnId="{EC8BFE67-5C75-408E-83C0-A497446C7373}">
      <dgm:prSet/>
      <dgm:spPr/>
      <dgm:t>
        <a:bodyPr/>
        <a:lstStyle/>
        <a:p>
          <a:endParaRPr lang="sl-SI"/>
        </a:p>
      </dgm:t>
    </dgm:pt>
    <dgm:pt modelId="{2793B4FC-2F60-4855-B3F2-FDD0D5E02252}">
      <dgm:prSet phldrT="[besedilo]" custT="1"/>
      <dgm:spPr/>
      <dgm:t>
        <a:bodyPr/>
        <a:lstStyle/>
        <a:p>
          <a:r>
            <a:rPr lang="sl-SI" sz="2000" dirty="0" smtClean="0">
              <a:latin typeface="Comic Sans MS" panose="030F0702030302020204" pitchFamily="66" charset="0"/>
            </a:rPr>
            <a:t>DANES</a:t>
          </a:r>
        </a:p>
        <a:p>
          <a:r>
            <a:rPr lang="sl-SI" sz="2000" dirty="0" smtClean="0">
              <a:latin typeface="Comic Sans MS" panose="030F0702030302020204" pitchFamily="66" charset="0"/>
            </a:rPr>
            <a:t>Več delodajalcev</a:t>
          </a:r>
        </a:p>
        <a:p>
          <a:r>
            <a:rPr lang="sl-SI" sz="2000" dirty="0" smtClean="0">
              <a:latin typeface="Comic Sans MS" panose="030F0702030302020204" pitchFamily="66" charset="0"/>
            </a:rPr>
            <a:t>Veliko zaposlitev</a:t>
          </a:r>
        </a:p>
        <a:p>
          <a:r>
            <a:rPr lang="sl-SI" sz="2000" dirty="0" smtClean="0">
              <a:latin typeface="Comic Sans MS" panose="030F0702030302020204" pitchFamily="66" charset="0"/>
            </a:rPr>
            <a:t>Fleksibilni delovnik</a:t>
          </a:r>
        </a:p>
        <a:p>
          <a:r>
            <a:rPr lang="sl-SI" sz="2000" dirty="0" smtClean="0">
              <a:latin typeface="Comic Sans MS" panose="030F0702030302020204" pitchFamily="66" charset="0"/>
            </a:rPr>
            <a:t>Plačilo na podlagi učinka</a:t>
          </a:r>
        </a:p>
        <a:p>
          <a:r>
            <a:rPr lang="sl-SI" sz="2000" dirty="0" smtClean="0">
              <a:latin typeface="Comic Sans MS" panose="030F0702030302020204" pitchFamily="66" charset="0"/>
            </a:rPr>
            <a:t>Znanje hitro zastara; VŽU</a:t>
          </a:r>
        </a:p>
        <a:p>
          <a:r>
            <a:rPr lang="sl-SI" sz="2000" dirty="0" smtClean="0">
              <a:latin typeface="Comic Sans MS" panose="030F0702030302020204" pitchFamily="66" charset="0"/>
            </a:rPr>
            <a:t>Dinamično in kreativno delo</a:t>
          </a:r>
        </a:p>
        <a:p>
          <a:r>
            <a:rPr lang="sl-SI" sz="2000" dirty="0" smtClean="0">
              <a:latin typeface="Comic Sans MS" panose="030F0702030302020204" pitchFamily="66" charset="0"/>
            </a:rPr>
            <a:t>Digitalizacija in avtomatizacija</a:t>
          </a:r>
        </a:p>
        <a:p>
          <a:r>
            <a:rPr lang="sl-SI" sz="2000" dirty="0" smtClean="0">
              <a:latin typeface="Comic Sans MS" panose="030F0702030302020204" pitchFamily="66" charset="0"/>
            </a:rPr>
            <a:t>Poklici prihodnosti</a:t>
          </a:r>
        </a:p>
      </dgm:t>
    </dgm:pt>
    <dgm:pt modelId="{3CB4D403-ACC6-41FA-8A45-23022742357E}" type="parTrans" cxnId="{3200C798-189D-4DC2-9CA3-2AEB25425978}">
      <dgm:prSet/>
      <dgm:spPr/>
      <dgm:t>
        <a:bodyPr/>
        <a:lstStyle/>
        <a:p>
          <a:endParaRPr lang="sl-SI"/>
        </a:p>
      </dgm:t>
    </dgm:pt>
    <dgm:pt modelId="{F2803DF7-AD01-49B8-97BF-7FAF7A0555BF}" type="sibTrans" cxnId="{3200C798-189D-4DC2-9CA3-2AEB25425978}">
      <dgm:prSet/>
      <dgm:spPr/>
      <dgm:t>
        <a:bodyPr/>
        <a:lstStyle/>
        <a:p>
          <a:endParaRPr lang="sl-SI"/>
        </a:p>
      </dgm:t>
    </dgm:pt>
    <dgm:pt modelId="{96F256F5-66F9-4C2F-B68A-6D98B104A382}" type="pres">
      <dgm:prSet presAssocID="{904A37ED-815E-4D8D-A32D-272F21D5C5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EC952A56-2619-41F2-8C3B-29431CD61102}" type="pres">
      <dgm:prSet presAssocID="{C5D9CE07-74E5-4F01-8529-3AF1EF12A9B7}" presName="node" presStyleLbl="node1" presStyleIdx="0" presStyleCnt="2" custScaleX="88412" custScaleY="128574" custLinFactNeighborX="-6483" custLinFactNeighborY="-412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561ED2A-02B0-4564-AFD0-4F0992358149}" type="pres">
      <dgm:prSet presAssocID="{C180A626-A7B8-4C4E-AA82-CFD4951AC8F8}" presName="sibTrans" presStyleCnt="0"/>
      <dgm:spPr/>
    </dgm:pt>
    <dgm:pt modelId="{C5C7BFA7-BA0B-4644-AD6D-35B7F480651B}" type="pres">
      <dgm:prSet presAssocID="{2793B4FC-2F60-4855-B3F2-FDD0D5E02252}" presName="node" presStyleLbl="node1" presStyleIdx="1" presStyleCnt="2" custScaleX="88232" custScaleY="145453" custLinFactNeighborX="759" custLinFactNeighborY="-570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5C468842-990B-43D4-BEE7-0763D95ED324}" type="presOf" srcId="{904A37ED-815E-4D8D-A32D-272F21D5C5E0}" destId="{96F256F5-66F9-4C2F-B68A-6D98B104A382}" srcOrd="0" destOrd="0" presId="urn:microsoft.com/office/officeart/2005/8/layout/default"/>
    <dgm:cxn modelId="{EC8BFE67-5C75-408E-83C0-A497446C7373}" srcId="{904A37ED-815E-4D8D-A32D-272F21D5C5E0}" destId="{C5D9CE07-74E5-4F01-8529-3AF1EF12A9B7}" srcOrd="0" destOrd="0" parTransId="{A62D5BF8-F713-4A3C-BD61-6BA624678D51}" sibTransId="{C180A626-A7B8-4C4E-AA82-CFD4951AC8F8}"/>
    <dgm:cxn modelId="{AF68DC94-27FE-4150-8FE8-227CD55764B7}" type="presOf" srcId="{C5D9CE07-74E5-4F01-8529-3AF1EF12A9B7}" destId="{EC952A56-2619-41F2-8C3B-29431CD61102}" srcOrd="0" destOrd="0" presId="urn:microsoft.com/office/officeart/2005/8/layout/default"/>
    <dgm:cxn modelId="{3200C798-189D-4DC2-9CA3-2AEB25425978}" srcId="{904A37ED-815E-4D8D-A32D-272F21D5C5E0}" destId="{2793B4FC-2F60-4855-B3F2-FDD0D5E02252}" srcOrd="1" destOrd="0" parTransId="{3CB4D403-ACC6-41FA-8A45-23022742357E}" sibTransId="{F2803DF7-AD01-49B8-97BF-7FAF7A0555BF}"/>
    <dgm:cxn modelId="{7589158A-C900-48EF-9DD1-CE7438C3C60E}" type="presOf" srcId="{2793B4FC-2F60-4855-B3F2-FDD0D5E02252}" destId="{C5C7BFA7-BA0B-4644-AD6D-35B7F480651B}" srcOrd="0" destOrd="0" presId="urn:microsoft.com/office/officeart/2005/8/layout/default"/>
    <dgm:cxn modelId="{08667EFB-C3D9-4CC3-A129-607F701D5D50}" type="presParOf" srcId="{96F256F5-66F9-4C2F-B68A-6D98B104A382}" destId="{EC952A56-2619-41F2-8C3B-29431CD61102}" srcOrd="0" destOrd="0" presId="urn:microsoft.com/office/officeart/2005/8/layout/default"/>
    <dgm:cxn modelId="{8A628819-4F02-40CC-903F-3B1D245B8456}" type="presParOf" srcId="{96F256F5-66F9-4C2F-B68A-6D98B104A382}" destId="{8561ED2A-02B0-4564-AFD0-4F0992358149}" srcOrd="1" destOrd="0" presId="urn:microsoft.com/office/officeart/2005/8/layout/default"/>
    <dgm:cxn modelId="{5764640B-18DC-4710-AF92-35EDB4A3C195}" type="presParOf" srcId="{96F256F5-66F9-4C2F-B68A-6D98B104A382}" destId="{C5C7BFA7-BA0B-4644-AD6D-35B7F480651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C1F35-A14B-440C-8498-DD240A6EDEEB}">
      <dsp:nvSpPr>
        <dsp:cNvPr id="0" name=""/>
        <dsp:cNvSpPr/>
      </dsp:nvSpPr>
      <dsp:spPr>
        <a:xfrm>
          <a:off x="816909" y="0"/>
          <a:ext cx="9258307" cy="413162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3AB49-84B5-4CAE-8FE7-766C7315DD4C}">
      <dsp:nvSpPr>
        <dsp:cNvPr id="0" name=""/>
        <dsp:cNvSpPr/>
      </dsp:nvSpPr>
      <dsp:spPr>
        <a:xfrm>
          <a:off x="0" y="1518984"/>
          <a:ext cx="1821479" cy="9023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/>
            <a:t>VRTEC</a:t>
          </a:r>
          <a:endParaRPr lang="sl-SI" sz="2200" kern="1200" dirty="0"/>
        </a:p>
      </dsp:txBody>
      <dsp:txXfrm>
        <a:off x="44049" y="1563033"/>
        <a:ext cx="1733381" cy="814249"/>
      </dsp:txXfrm>
    </dsp:sp>
    <dsp:sp modelId="{8579B7EB-C50F-4BA3-992D-D60F1B841BD0}">
      <dsp:nvSpPr>
        <dsp:cNvPr id="0" name=""/>
        <dsp:cNvSpPr/>
      </dsp:nvSpPr>
      <dsp:spPr>
        <a:xfrm>
          <a:off x="2092192" y="1518984"/>
          <a:ext cx="1821479" cy="9023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/>
            <a:t>OSNOVNA ŠOLA</a:t>
          </a:r>
          <a:endParaRPr lang="sl-SI" sz="2200" kern="1200" dirty="0"/>
        </a:p>
      </dsp:txBody>
      <dsp:txXfrm>
        <a:off x="2136241" y="1563033"/>
        <a:ext cx="1733381" cy="814249"/>
      </dsp:txXfrm>
    </dsp:sp>
    <dsp:sp modelId="{EFD8E71B-562A-4972-8157-03FD5789E0CC}">
      <dsp:nvSpPr>
        <dsp:cNvPr id="0" name=""/>
        <dsp:cNvSpPr/>
      </dsp:nvSpPr>
      <dsp:spPr>
        <a:xfrm>
          <a:off x="4458278" y="1518984"/>
          <a:ext cx="1821479" cy="9023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/>
            <a:t>SREDNJA ŠOLA</a:t>
          </a:r>
          <a:endParaRPr lang="sl-SI" sz="2200" kern="1200" dirty="0"/>
        </a:p>
      </dsp:txBody>
      <dsp:txXfrm>
        <a:off x="4502327" y="1563033"/>
        <a:ext cx="1733381" cy="814249"/>
      </dsp:txXfrm>
    </dsp:sp>
    <dsp:sp modelId="{B3303DB5-EE84-4AF5-85CD-8A730C0358D4}">
      <dsp:nvSpPr>
        <dsp:cNvPr id="0" name=""/>
        <dsp:cNvSpPr/>
      </dsp:nvSpPr>
      <dsp:spPr>
        <a:xfrm>
          <a:off x="6824364" y="1518984"/>
          <a:ext cx="1821479" cy="9023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/>
            <a:t>UNIVERZA</a:t>
          </a:r>
          <a:endParaRPr lang="sl-SI" sz="2200" kern="1200" dirty="0"/>
        </a:p>
      </dsp:txBody>
      <dsp:txXfrm>
        <a:off x="6868413" y="1563033"/>
        <a:ext cx="1733381" cy="8142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52A56-2619-41F2-8C3B-29431CD61102}">
      <dsp:nvSpPr>
        <dsp:cNvPr id="0" name=""/>
        <dsp:cNvSpPr/>
      </dsp:nvSpPr>
      <dsp:spPr>
        <a:xfrm>
          <a:off x="3" y="138402"/>
          <a:ext cx="4625694" cy="4036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latin typeface="Comic Sans MS" panose="030F0702030302020204" pitchFamily="66" charset="0"/>
            </a:rPr>
            <a:t>NEKOČ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latin typeface="Comic Sans MS" panose="030F0702030302020204" pitchFamily="66" charset="0"/>
            </a:rPr>
            <a:t>En delodajalec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latin typeface="Comic Sans MS" panose="030F0702030302020204" pitchFamily="66" charset="0"/>
            </a:rPr>
            <a:t>Doživljenjska zaposlitev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latin typeface="Comic Sans MS" panose="030F0702030302020204" pitchFamily="66" charset="0"/>
            </a:rPr>
            <a:t>Delavnik od 7.00 do 15.00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latin typeface="Comic Sans MS" panose="030F0702030302020204" pitchFamily="66" charset="0"/>
            </a:rPr>
            <a:t>Zaposlitev za nedoločen delovni čas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latin typeface="Comic Sans MS" panose="030F0702030302020204" pitchFamily="66" charset="0"/>
            </a:rPr>
            <a:t>Šolanje za en poklic;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 smtClean="0">
              <a:solidFill>
                <a:srgbClr val="C00000"/>
              </a:solidFill>
              <a:latin typeface="Comic Sans MS" panose="030F0702030302020204" pitchFamily="66" charset="0"/>
            </a:rPr>
            <a:t>ZNANJE JE TRAJNO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latin typeface="Comic Sans MS" panose="030F0702030302020204" pitchFamily="66" charset="0"/>
            </a:rPr>
            <a:t>Stabilno delo (rutina, varnost)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latin typeface="Comic Sans MS" panose="030F0702030302020204" pitchFamily="66" charset="0"/>
            </a:rPr>
            <a:t>Delo po navodilih</a:t>
          </a:r>
        </a:p>
      </dsp:txBody>
      <dsp:txXfrm>
        <a:off x="3" y="138402"/>
        <a:ext cx="4625694" cy="4036176"/>
      </dsp:txXfrm>
    </dsp:sp>
    <dsp:sp modelId="{C5C7BFA7-BA0B-4644-AD6D-35B7F480651B}">
      <dsp:nvSpPr>
        <dsp:cNvPr id="0" name=""/>
        <dsp:cNvSpPr/>
      </dsp:nvSpPr>
      <dsp:spPr>
        <a:xfrm>
          <a:off x="5527795" y="0"/>
          <a:ext cx="4616277" cy="4566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latin typeface="Comic Sans MS" panose="030F0702030302020204" pitchFamily="66" charset="0"/>
            </a:rPr>
            <a:t>DANES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latin typeface="Comic Sans MS" panose="030F0702030302020204" pitchFamily="66" charset="0"/>
            </a:rPr>
            <a:t>Več delodajalcev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latin typeface="Comic Sans MS" panose="030F0702030302020204" pitchFamily="66" charset="0"/>
            </a:rPr>
            <a:t>Veliko zaposlitev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latin typeface="Comic Sans MS" panose="030F0702030302020204" pitchFamily="66" charset="0"/>
            </a:rPr>
            <a:t>Fleksibilni delovnik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latin typeface="Comic Sans MS" panose="030F0702030302020204" pitchFamily="66" charset="0"/>
            </a:rPr>
            <a:t>Plačilo na podlagi učinka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latin typeface="Comic Sans MS" panose="030F0702030302020204" pitchFamily="66" charset="0"/>
            </a:rPr>
            <a:t>Znanje hitro zastara; VŽU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latin typeface="Comic Sans MS" panose="030F0702030302020204" pitchFamily="66" charset="0"/>
            </a:rPr>
            <a:t>Dinamično in kreativno delo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latin typeface="Comic Sans MS" panose="030F0702030302020204" pitchFamily="66" charset="0"/>
            </a:rPr>
            <a:t>Digitalizacija in avtomatizacija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 smtClean="0">
              <a:latin typeface="Comic Sans MS" panose="030F0702030302020204" pitchFamily="66" charset="0"/>
            </a:rPr>
            <a:t>Poklici prihodnosti</a:t>
          </a:r>
        </a:p>
      </dsp:txBody>
      <dsp:txXfrm>
        <a:off x="5527795" y="0"/>
        <a:ext cx="4616277" cy="4566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E6EE9-ED80-4B36-89AD-B0DA78F558A1}" type="datetimeFigureOut">
              <a:rPr lang="sl-SI" smtClean="0"/>
              <a:t>24. 01. 2020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DCE97-EF6B-4B73-BDA3-7EAA505538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776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DCE97-EF6B-4B73-BDA3-7EAA50553846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0464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DCE97-EF6B-4B73-BDA3-7EAA50553846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264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A330-C555-4E94-BF48-51CDE901909C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92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3416-D8E2-4BBC-B503-6BE06A59EBCE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9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EC28-0A4F-42F3-85D2-AB63211997C6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3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AB34-F85A-4543-8A08-63BF6DB126EA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8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4B92-D1C4-43AB-A468-55F4D17D79D1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68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06DB-160E-4DC0-BB46-6BCA9D7B431D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4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1E95-B6B0-49D8-9FD2-29C4D27F7052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6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5553-5F1F-41B0-AD34-2F5DF8A77546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6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DA0C-1B60-413E-BC6C-EC57D8C49E6A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2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2B86A68-C9B1-4402-850E-B9ADEFAEBFBD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6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39B4-6191-47DC-9C5A-D1535B2D34E5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6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FD5A2DF-73B0-4039-81FC-75C5A8C7D3B7}" type="datetime1">
              <a:rPr lang="en-US" smtClean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26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cpi.s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ojaizbira.si/" TargetMode="External"/><Relationship Id="rId5" Type="http://schemas.openxmlformats.org/officeDocument/2006/relationships/hyperlink" Target="http://www.filternet.si/" TargetMode="External"/><Relationship Id="rId4" Type="http://schemas.openxmlformats.org/officeDocument/2006/relationships/hyperlink" Target="http://www.mizs.gov.si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374" y="0"/>
            <a:ext cx="12311921" cy="6573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sl-SI" sz="4800" dirty="0" smtClean="0">
                <a:latin typeface="Comic Sans MS" panose="030F0702030302020204" pitchFamily="66" charset="0"/>
              </a:rPr>
              <a:t>KAJ BOM, KO BOM VELIK/A?</a:t>
            </a:r>
            <a:endParaRPr lang="sl-SI" sz="4800" dirty="0">
              <a:latin typeface="Comic Sans MS" panose="030F0702030302020204" pitchFamily="66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839969" y="4496473"/>
            <a:ext cx="4868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Več</a:t>
            </a:r>
            <a:r>
              <a:rPr lang="sl-SI" dirty="0"/>
              <a:t> </a:t>
            </a:r>
            <a:r>
              <a:rPr lang="sl-SI" dirty="0" smtClean="0"/>
              <a:t>na: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>
                <a:hlinkClick r:id="rId4"/>
              </a:rPr>
              <a:t>www.mizs.gov.si</a:t>
            </a:r>
            <a:r>
              <a:rPr lang="sl-SI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>
                <a:hlinkClick r:id="rId5"/>
              </a:rPr>
              <a:t>www.filternet.si</a:t>
            </a:r>
            <a:endParaRPr lang="sl-SI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>
                <a:hlinkClick r:id="rId6"/>
              </a:rPr>
              <a:t>www.mojaizbira.si</a:t>
            </a:r>
            <a:endParaRPr lang="sl-SI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>
                <a:hlinkClick r:id="rId7"/>
              </a:rPr>
              <a:t>www.cpi.si</a:t>
            </a:r>
            <a:endParaRPr lang="sl-SI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dirty="0" smtClean="0"/>
          </a:p>
          <a:p>
            <a:endParaRPr lang="sl-SI" dirty="0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005" y="1385455"/>
            <a:ext cx="5634892" cy="3924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lipsa 5"/>
          <p:cNvSpPr/>
          <p:nvPr/>
        </p:nvSpPr>
        <p:spPr>
          <a:xfrm>
            <a:off x="10390204" y="1960749"/>
            <a:ext cx="1800840" cy="182124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MEDIJI</a:t>
            </a:r>
            <a:endParaRPr lang="sl-SI" b="1" dirty="0"/>
          </a:p>
        </p:txBody>
      </p:sp>
      <p:sp>
        <p:nvSpPr>
          <p:cNvPr id="14" name="Elipsa 13"/>
          <p:cNvSpPr/>
          <p:nvPr/>
        </p:nvSpPr>
        <p:spPr>
          <a:xfrm>
            <a:off x="81385" y="1254411"/>
            <a:ext cx="1521457" cy="13438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ŠIRŠE OKOLJE</a:t>
            </a:r>
            <a:endParaRPr lang="sl-SI" b="1" dirty="0"/>
          </a:p>
        </p:txBody>
      </p:sp>
      <p:sp>
        <p:nvSpPr>
          <p:cNvPr id="15" name="Elipsa 14"/>
          <p:cNvSpPr/>
          <p:nvPr/>
        </p:nvSpPr>
        <p:spPr>
          <a:xfrm>
            <a:off x="8809400" y="1254411"/>
            <a:ext cx="1580804" cy="141267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VZORNIKI</a:t>
            </a:r>
            <a:endParaRPr lang="sl-SI" b="1" dirty="0"/>
          </a:p>
        </p:txBody>
      </p:sp>
      <p:sp>
        <p:nvSpPr>
          <p:cNvPr id="16" name="Elipsa 15"/>
          <p:cNvSpPr/>
          <p:nvPr/>
        </p:nvSpPr>
        <p:spPr>
          <a:xfrm>
            <a:off x="1329877" y="2228472"/>
            <a:ext cx="2627093" cy="236579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STARŠI</a:t>
            </a:r>
            <a:endParaRPr lang="sl-SI" b="1" dirty="0"/>
          </a:p>
        </p:txBody>
      </p:sp>
      <p:sp>
        <p:nvSpPr>
          <p:cNvPr id="17" name="Elipsa 16"/>
          <p:cNvSpPr/>
          <p:nvPr/>
        </p:nvSpPr>
        <p:spPr>
          <a:xfrm>
            <a:off x="8739135" y="3883725"/>
            <a:ext cx="2399920" cy="228154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ŠOLA</a:t>
            </a:r>
            <a:endParaRPr lang="sl-SI" b="1" dirty="0"/>
          </a:p>
        </p:txBody>
      </p:sp>
      <p:sp>
        <p:nvSpPr>
          <p:cNvPr id="18" name="Elipsa 17"/>
          <p:cNvSpPr/>
          <p:nvPr/>
        </p:nvSpPr>
        <p:spPr>
          <a:xfrm>
            <a:off x="393178" y="4469678"/>
            <a:ext cx="1827956" cy="151952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PRIJATELJI</a:t>
            </a:r>
            <a:endParaRPr lang="sl-SI" b="1" dirty="0"/>
          </a:p>
        </p:txBody>
      </p:sp>
      <p:sp>
        <p:nvSpPr>
          <p:cNvPr id="19" name="Elipsa 18"/>
          <p:cNvSpPr/>
          <p:nvPr/>
        </p:nvSpPr>
        <p:spPr>
          <a:xfrm>
            <a:off x="6151292" y="4734878"/>
            <a:ext cx="1918634" cy="125432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IZKUŠNJE</a:t>
            </a:r>
            <a:endParaRPr lang="sl-SI" b="1" dirty="0"/>
          </a:p>
        </p:txBody>
      </p:sp>
      <p:sp>
        <p:nvSpPr>
          <p:cNvPr id="20" name="Elipsa 19"/>
          <p:cNvSpPr/>
          <p:nvPr/>
        </p:nvSpPr>
        <p:spPr>
          <a:xfrm>
            <a:off x="3368711" y="4741357"/>
            <a:ext cx="2113372" cy="14239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UČENJE</a:t>
            </a:r>
            <a:endParaRPr lang="sl-SI" b="1" dirty="0"/>
          </a:p>
        </p:txBody>
      </p:sp>
      <p:sp>
        <p:nvSpPr>
          <p:cNvPr id="21" name="Elipsa 20"/>
          <p:cNvSpPr/>
          <p:nvPr/>
        </p:nvSpPr>
        <p:spPr>
          <a:xfrm>
            <a:off x="2008762" y="305523"/>
            <a:ext cx="2362863" cy="14044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PRIDOBIVANJE INFORMACIJ</a:t>
            </a:r>
            <a:endParaRPr lang="sl-SI" b="1" dirty="0"/>
          </a:p>
        </p:txBody>
      </p:sp>
      <p:sp>
        <p:nvSpPr>
          <p:cNvPr id="22" name="Elipsa 21"/>
          <p:cNvSpPr/>
          <p:nvPr/>
        </p:nvSpPr>
        <p:spPr>
          <a:xfrm>
            <a:off x="7135532" y="2803724"/>
            <a:ext cx="2216727" cy="125192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POVRATNA INFORMACIJA</a:t>
            </a:r>
            <a:endParaRPr lang="sl-SI" b="1" dirty="0"/>
          </a:p>
        </p:txBody>
      </p:sp>
      <p:sp>
        <p:nvSpPr>
          <p:cNvPr id="23" name="Elipsa 22"/>
          <p:cNvSpPr/>
          <p:nvPr/>
        </p:nvSpPr>
        <p:spPr>
          <a:xfrm>
            <a:off x="6334555" y="798805"/>
            <a:ext cx="2304397" cy="9112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RAZISKOVANJE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1426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00298" y="1845734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sl-SI" sz="2800" dirty="0" smtClean="0">
                <a:latin typeface="Comic Sans MS" panose="030F0702030302020204" pitchFamily="66" charset="0"/>
              </a:rPr>
              <a:t>SREDNJA ŠOLA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dirty="0" smtClean="0"/>
          </a:p>
          <a:p>
            <a:pPr>
              <a:buFont typeface="Wingdings" panose="05000000000000000000" pitchFamily="2" charset="2"/>
              <a:buChar char="Ø"/>
            </a:pPr>
            <a:endParaRPr lang="sl-SI" dirty="0"/>
          </a:p>
          <a:p>
            <a:pPr>
              <a:buFont typeface="Wingdings" panose="05000000000000000000" pitchFamily="2" charset="2"/>
              <a:buChar char="Ø"/>
            </a:pPr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  <p:pic>
        <p:nvPicPr>
          <p:cNvPr id="2050" name="Picture 2" descr="Rezultat iskanja slik za &amp;zcaron;ivljenjsko poslanst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736" y="2208424"/>
            <a:ext cx="6510962" cy="3660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1845425" y="2287754"/>
            <a:ext cx="2810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600" dirty="0" smtClean="0">
                <a:latin typeface="Comic Sans MS" panose="030F0702030302020204" pitchFamily="66" charset="0"/>
              </a:rPr>
              <a:t>?</a:t>
            </a:r>
            <a:endParaRPr lang="sl-SI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zultat iskanja slik za odgovorn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349987"/>
            <a:ext cx="5715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4900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dirty="0">
                <a:solidFill>
                  <a:schemeClr val="tx1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da vztrajajo,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dirty="0">
                <a:solidFill>
                  <a:schemeClr val="tx1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da si upajo,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dirty="0">
                <a:solidFill>
                  <a:schemeClr val="tx1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da znajo prevzeti odgovornost,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dirty="0" smtClean="0">
                <a:solidFill>
                  <a:schemeClr val="tx1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da </a:t>
            </a:r>
            <a:r>
              <a:rPr lang="sl-SI" dirty="0">
                <a:solidFill>
                  <a:schemeClr val="tx1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so kritični do sebe in drugih,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dirty="0">
                <a:solidFill>
                  <a:schemeClr val="tx1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da znajo sprejemati </a:t>
            </a:r>
            <a:r>
              <a:rPr lang="sl-SI" dirty="0" smtClean="0">
                <a:solidFill>
                  <a:schemeClr val="tx1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vzpone in padce, zmage </a:t>
            </a:r>
            <a:r>
              <a:rPr lang="sl-SI" dirty="0">
                <a:solidFill>
                  <a:schemeClr val="tx1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in poraze (frustracija</a:t>
            </a:r>
            <a:r>
              <a:rPr lang="sl-SI" dirty="0" smtClean="0">
                <a:solidFill>
                  <a:schemeClr val="tx1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),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dirty="0" smtClean="0">
                <a:solidFill>
                  <a:schemeClr val="tx1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da razvijajo socialno in čustveno inteligenco,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dirty="0" smtClean="0">
                <a:solidFill>
                  <a:schemeClr val="tx1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da se zmorejo prilagajati novostim, so fleksibilni,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dirty="0">
                <a:solidFill>
                  <a:schemeClr val="tx1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s</a:t>
            </a:r>
            <a:r>
              <a:rPr lang="sl-SI" dirty="0" smtClean="0">
                <a:solidFill>
                  <a:schemeClr val="tx1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e učijo delati,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dirty="0">
                <a:solidFill>
                  <a:schemeClr val="tx1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s</a:t>
            </a:r>
            <a:r>
              <a:rPr lang="sl-SI" dirty="0" smtClean="0">
                <a:solidFill>
                  <a:schemeClr val="tx1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o fleksibilni,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dirty="0">
                <a:solidFill>
                  <a:schemeClr val="tx1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d</a:t>
            </a:r>
            <a:r>
              <a:rPr lang="sl-SI" dirty="0" smtClean="0">
                <a:solidFill>
                  <a:schemeClr val="tx1"/>
                </a:solidFill>
                <a:latin typeface="Comic Sans MS" panose="030F0702030302020204" pitchFamily="66" charset="0"/>
                <a:cs typeface="Calibri Light" panose="020F0302020204030204" pitchFamily="34" charset="0"/>
              </a:rPr>
              <a:t>a so pismeni na področju novih medijev.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l-SI" dirty="0" smtClean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SPREMEMBE NA TRGU DELA</a:t>
            </a:r>
            <a:endParaRPr lang="sl-SI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Označba mest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766963"/>
              </p:ext>
            </p:extLst>
          </p:nvPr>
        </p:nvGraphicFramePr>
        <p:xfrm>
          <a:off x="1235827" y="1737360"/>
          <a:ext cx="10443555" cy="4571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latin typeface="Comic Sans MS" panose="030F0702030302020204" pitchFamily="66" charset="0"/>
              </a:rPr>
              <a:t>8</a:t>
            </a:r>
            <a:r>
              <a:rPr lang="sl-SI" sz="3600" dirty="0" smtClean="0">
                <a:latin typeface="Comic Sans MS" panose="030F0702030302020204" pitchFamily="66" charset="0"/>
              </a:rPr>
              <a:t> NAJBOLJ ZAŽELENIH …</a:t>
            </a:r>
            <a:endParaRPr lang="sl-SI" sz="36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Comic Sans MS" panose="030F0702030302020204" pitchFamily="66" charset="0"/>
              </a:rPr>
              <a:t>Sposobnost dela v </a:t>
            </a:r>
            <a:r>
              <a:rPr lang="sl-SI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TIMU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Comic Sans MS" panose="030F0702030302020204" pitchFamily="66" charset="0"/>
              </a:rPr>
              <a:t>Sposobnost </a:t>
            </a:r>
            <a:r>
              <a:rPr lang="sl-SI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REŠEVANJA</a:t>
            </a:r>
            <a:r>
              <a:rPr lang="sl-SI" dirty="0" smtClean="0">
                <a:latin typeface="Comic Sans MS" panose="030F0702030302020204" pitchFamily="66" charset="0"/>
              </a:rPr>
              <a:t> problemov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Comic Sans MS" panose="030F0702030302020204" pitchFamily="66" charset="0"/>
              </a:rPr>
              <a:t>Sposobnost </a:t>
            </a:r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VERBALNEGA</a:t>
            </a:r>
            <a:r>
              <a:rPr lang="sl-SI" dirty="0" smtClean="0">
                <a:latin typeface="Comic Sans MS" panose="030F0702030302020204" pitchFamily="66" charset="0"/>
              </a:rPr>
              <a:t> komuniciranja in </a:t>
            </a:r>
            <a:r>
              <a:rPr lang="sl-SI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IZRAŽANJA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Comic Sans MS" panose="030F0702030302020204" pitchFamily="66" charset="0"/>
              </a:rPr>
              <a:t>Sposobnost 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NAČRTOVANJA</a:t>
            </a:r>
            <a:r>
              <a:rPr lang="sl-SI" dirty="0" smtClean="0">
                <a:latin typeface="Comic Sans MS" panose="030F0702030302020204" pitchFamily="66" charset="0"/>
              </a:rPr>
              <a:t>, organizacije in </a:t>
            </a:r>
            <a:r>
              <a:rPr lang="sl-SI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DOLOČANJA PRIORITET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Comic Sans MS" panose="030F0702030302020204" pitchFamily="66" charset="0"/>
              </a:rPr>
              <a:t>Sposobnost </a:t>
            </a:r>
            <a:r>
              <a:rPr lang="sl-SI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PRIDOBIVANJA, PROCESIRAN</a:t>
            </a:r>
            <a:r>
              <a:rPr lang="sl-SI" dirty="0" smtClean="0">
                <a:latin typeface="Comic Sans MS" panose="030F0702030302020204" pitchFamily="66" charset="0"/>
              </a:rPr>
              <a:t>JA in analize </a:t>
            </a:r>
            <a:r>
              <a:rPr lang="sl-SI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PODATKOV</a:t>
            </a:r>
            <a:endParaRPr lang="sl-SI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Comic Sans MS" panose="030F0702030302020204" pitchFamily="66" charset="0"/>
              </a:rPr>
              <a:t>Sposobnost </a:t>
            </a:r>
            <a:r>
              <a:rPr lang="sl-SI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PRODAJE</a:t>
            </a:r>
            <a:r>
              <a:rPr lang="sl-SI" dirty="0" smtClean="0">
                <a:latin typeface="Comic Sans MS" panose="030F0702030302020204" pitchFamily="66" charset="0"/>
              </a:rPr>
              <a:t> in </a:t>
            </a:r>
            <a:r>
              <a:rPr lang="sl-SI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NAVDUŠEVANJA</a:t>
            </a:r>
            <a:r>
              <a:rPr lang="sl-SI" dirty="0" smtClean="0">
                <a:latin typeface="Comic Sans MS" panose="030F0702030302020204" pitchFamily="66" charset="0"/>
              </a:rPr>
              <a:t> drugih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Comic Sans MS" panose="030F0702030302020204" pitchFamily="66" charset="0"/>
              </a:rPr>
              <a:t>Odlično </a:t>
            </a:r>
            <a:r>
              <a:rPr lang="sl-SI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POZNAVANJE IKT </a:t>
            </a:r>
            <a:r>
              <a:rPr lang="sl-SI" dirty="0" smtClean="0">
                <a:latin typeface="Comic Sans MS" panose="030F0702030302020204" pitchFamily="66" charset="0"/>
              </a:rPr>
              <a:t>in </a:t>
            </a:r>
            <a:r>
              <a:rPr lang="sl-SI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RAČUNALNIŠKIH</a:t>
            </a:r>
            <a:r>
              <a:rPr lang="sl-SI" dirty="0" smtClean="0">
                <a:latin typeface="Comic Sans MS" panose="030F0702030302020204" pitchFamily="66" charset="0"/>
              </a:rPr>
              <a:t> programov in aplikacij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Comic Sans MS" panose="030F0702030302020204" pitchFamily="66" charset="0"/>
              </a:rPr>
              <a:t>Dobro </a:t>
            </a:r>
            <a:r>
              <a:rPr lang="sl-SI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TEHNIČNO ZNANJE</a:t>
            </a:r>
            <a:r>
              <a:rPr lang="sl-SI" dirty="0" smtClean="0">
                <a:latin typeface="Comic Sans MS" panose="030F0702030302020204" pitchFamily="66" charset="0"/>
              </a:rPr>
              <a:t>, povezano z delom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909" y="286603"/>
            <a:ext cx="3837942" cy="2854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36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45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38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18951" y="512618"/>
            <a:ext cx="10058400" cy="975360"/>
          </a:xfrm>
        </p:spPr>
        <p:txBody>
          <a:bodyPr>
            <a:normAutofit/>
          </a:bodyPr>
          <a:lstStyle/>
          <a:p>
            <a:pPr algn="r"/>
            <a:r>
              <a:rPr lang="sl-SI" sz="3600" dirty="0" smtClean="0">
                <a:latin typeface="Comic Sans MS" panose="030F0702030302020204" pitchFamily="66" charset="0"/>
              </a:rPr>
              <a:t>KAJ SE JE ŽE DOGAJALO V ŠOLI?</a:t>
            </a:r>
            <a:endParaRPr lang="sl-SI" sz="36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80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Comic Sans MS" panose="030F0702030302020204" pitchFamily="66" charset="0"/>
              </a:rPr>
              <a:t>Delo v razredu (sistem srednješolskega izobraževanja, sprotne informacije, seznanjanje z novostmi…)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>
                <a:latin typeface="Comic Sans MS" panose="030F0702030302020204" pitchFamily="66" charset="0"/>
              </a:rPr>
              <a:t>P</a:t>
            </a:r>
            <a:r>
              <a:rPr lang="sl-SI" dirty="0" smtClean="0">
                <a:latin typeface="Comic Sans MS" panose="030F0702030302020204" pitchFamily="66" charset="0"/>
              </a:rPr>
              <a:t>ogovorne ure z učenci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Comic Sans MS" panose="030F0702030302020204" pitchFamily="66" charset="0"/>
              </a:rPr>
              <a:t>Spletni vprašalnik KAM in KAKO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Comic Sans MS" panose="030F0702030302020204" pitchFamily="66" charset="0"/>
              </a:rPr>
              <a:t>Tehniški dnevi (obisk Srednje šole Ravne, šolskega centra Slovenj Gradec in Medpodjetniškega centra v Velenju)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Comic Sans MS" panose="030F0702030302020204" pitchFamily="66" charset="0"/>
              </a:rPr>
              <a:t>Obiski različnih delovnih organizacij v Slovenj Gradcu (november 2019)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Comic Sans MS" panose="030F0702030302020204" pitchFamily="66" charset="0"/>
              </a:rPr>
              <a:t>Obiski različnih srednjih šol in predstavitev programov teh poklicev (vse koroške srednje šole; dijaki, profesorji in ravnatelji)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Comic Sans MS" panose="030F0702030302020204" pitchFamily="66" charset="0"/>
              </a:rPr>
              <a:t>Osebne zgodbe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Comic Sans MS" panose="030F0702030302020204" pitchFamily="66" charset="0"/>
              </a:rPr>
              <a:t>Seznanjanje staršev z vsemi dogodki in novostmi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l-SI" dirty="0" smtClean="0"/>
          </a:p>
          <a:p>
            <a:pPr>
              <a:buFont typeface="Wingdings" panose="05000000000000000000" pitchFamily="2" charset="2"/>
              <a:buChar char="Ø"/>
            </a:pPr>
            <a:endParaRPr lang="sl-SI" dirty="0" smtClean="0"/>
          </a:p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>
                <a:latin typeface="Comic Sans MS" panose="030F0702030302020204" pitchFamily="66" charset="0"/>
              </a:rPr>
              <a:t>KAJ SE ŠE BO?</a:t>
            </a:r>
            <a:endParaRPr lang="sl-SI" sz="3600" dirty="0">
              <a:latin typeface="Comic Sans MS" panose="030F0702030302020204" pitchFamily="66" charset="0"/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54" y="1995850"/>
            <a:ext cx="6096000" cy="3514725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6497782" y="5800514"/>
            <a:ext cx="4887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https://www.youtube.com/watch?v=qBuso2selQg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2826327" y="5691320"/>
            <a:ext cx="3782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ZNANJE JE LAJF…</a:t>
            </a:r>
            <a:endParaRPr lang="sl-SI" sz="28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978"/>
            <a:ext cx="12192000" cy="648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40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>
                <a:latin typeface="Comic Sans MS" panose="030F0702030302020204" pitchFamily="66" charset="0"/>
              </a:rPr>
              <a:t>POMEMBNI DATUMI</a:t>
            </a:r>
            <a:endParaRPr lang="sl-SI" sz="36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20.januar 2020 - Razpis za vpis v srednje šole MŠŠ (le v elektronski obliki)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Naložen je v naši spletni učilnici, dobili ste ga tudi po mailu.</a:t>
            </a:r>
          </a:p>
          <a:p>
            <a:r>
              <a:rPr lang="sl-SI" dirty="0">
                <a:solidFill>
                  <a:srgbClr val="FF0000"/>
                </a:solidFill>
                <a:latin typeface="Comic Sans MS" panose="030F0702030302020204" pitchFamily="66" charset="0"/>
              </a:rPr>
              <a:t>Pozorni bodite na: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sl-SI" dirty="0">
                <a:latin typeface="Comic Sans MS" panose="030F0702030302020204" pitchFamily="66" charset="0"/>
              </a:rPr>
              <a:t>pogoji za vpis (preizkus posebnih sposobnosti – rok preizkusa, zdravniško potrdilo)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sl-SI" dirty="0">
                <a:latin typeface="Comic Sans MS" panose="030F0702030302020204" pitchFamily="66" charset="0"/>
              </a:rPr>
              <a:t>merila za izbiro v primeru omejitve vpisa, izbirni </a:t>
            </a:r>
            <a:r>
              <a:rPr lang="sl-SI" dirty="0" smtClean="0">
                <a:latin typeface="Comic Sans MS" panose="030F0702030302020204" pitchFamily="66" charset="0"/>
              </a:rPr>
              <a:t>postopek</a:t>
            </a:r>
            <a:endParaRPr lang="sl-SI" dirty="0"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sl-SI" dirty="0">
                <a:latin typeface="Comic Sans MS" panose="030F0702030302020204" pitchFamily="66" charset="0"/>
              </a:rPr>
              <a:t>možnost nadaljevanja izobraževanja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sl-SI" dirty="0">
                <a:latin typeface="Comic Sans MS" panose="030F0702030302020204" pitchFamily="66" charset="0"/>
              </a:rPr>
              <a:t>poklicno-tehniško izobraževanje (3+2)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sl-SI" dirty="0">
                <a:latin typeface="Comic Sans MS" panose="030F0702030302020204" pitchFamily="66" charset="0"/>
              </a:rPr>
              <a:t>nadaljevanje izobraževanja po končani SŠ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sl-SI" dirty="0">
                <a:latin typeface="Comic Sans MS" panose="030F0702030302020204" pitchFamily="66" charset="0"/>
              </a:rPr>
              <a:t>šolnina (zasebne SŠ)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b="1" dirty="0" smtClean="0">
              <a:solidFill>
                <a:srgbClr val="FF0000"/>
              </a:solidFill>
            </a:endParaRPr>
          </a:p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KDAJ ZAČETI?</a:t>
            </a:r>
            <a:endParaRPr lang="sl-SI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57237"/>
              </p:ext>
            </p:extLst>
          </p:nvPr>
        </p:nvGraphicFramePr>
        <p:xfrm>
          <a:off x="263236" y="1737361"/>
          <a:ext cx="10892127" cy="4131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415636" y="4987636"/>
            <a:ext cx="1330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Fantazijske želje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2453326" y="4987636"/>
            <a:ext cx="1330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Bolj realistične želje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5044280" y="4934382"/>
            <a:ext cx="133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/>
              <a:t>Odločitve</a:t>
            </a:r>
            <a:endParaRPr lang="sl-SI" b="1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7234370" y="4934382"/>
            <a:ext cx="1330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Priprava na vstop na trg dela</a:t>
            </a:r>
            <a:endParaRPr lang="sl-SI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989" y="1618701"/>
            <a:ext cx="4003850" cy="330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>
                <a:latin typeface="Comic Sans MS" panose="030F0702030302020204" pitchFamily="66" charset="0"/>
              </a:rPr>
              <a:t>POMEMBNI DATUMI</a:t>
            </a:r>
            <a:endParaRPr lang="sl-SI" sz="36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8074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14. </a:t>
            </a:r>
            <a:r>
              <a:rPr lang="sl-SI" b="1" dirty="0">
                <a:solidFill>
                  <a:srgbClr val="FF0000"/>
                </a:solidFill>
                <a:latin typeface="Comic Sans MS" panose="030F0702030302020204" pitchFamily="66" charset="0"/>
              </a:rPr>
              <a:t>in </a:t>
            </a:r>
            <a:r>
              <a:rPr lang="sl-SI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15.februar 2020 – </a:t>
            </a: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>informativni </a:t>
            </a: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dan</a:t>
            </a: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(za SŠ in DD)</a:t>
            </a:r>
            <a:endParaRPr lang="sl-SI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sl-SI" dirty="0">
                <a:latin typeface="Comic Sans MS" panose="030F0702030302020204" pitchFamily="66" charset="0"/>
              </a:rPr>
              <a:t>Upoštevajte dodatna navodila o izvedbi informativnega dne za nekatere šole v opombah pod posamezno regijo (RAZPIS</a:t>
            </a:r>
            <a:r>
              <a:rPr lang="sl-SI" dirty="0" smtClean="0">
                <a:latin typeface="Comic Sans MS" panose="030F0702030302020204" pitchFamily="66" charset="0"/>
              </a:rPr>
              <a:t>)</a:t>
            </a:r>
            <a:endParaRPr lang="sl-SI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sl-SI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 </a:t>
            </a:r>
            <a:r>
              <a:rPr lang="sl-SI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sl-SI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.marca 2020- </a:t>
            </a:r>
            <a:r>
              <a:rPr lang="sl-SI" dirty="0">
                <a:solidFill>
                  <a:srgbClr val="0070C0"/>
                </a:solidFill>
                <a:latin typeface="Comic Sans MS" panose="030F0702030302020204" pitchFamily="66" charset="0"/>
              </a:rPr>
              <a:t>prijava na opravljanje preizkusa nadarjenosti, ročnih spretnosti oziroma ugotavljanja izpolnjevanja športnih </a:t>
            </a:r>
            <a:r>
              <a:rPr lang="sl-SI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pogojev; </a:t>
            </a:r>
            <a:r>
              <a:rPr 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zobotehnik</a:t>
            </a:r>
            <a:r>
              <a:rPr lang="sl-SI" dirty="0">
                <a:solidFill>
                  <a:srgbClr val="002060"/>
                </a:solidFill>
                <a:latin typeface="Comic Sans MS" panose="030F0702030302020204" pitchFamily="66" charset="0"/>
              </a:rPr>
              <a:t>, fotografski tehnik, tehnik oblikovanja, umetniška gimnazija, športna gimnazija in ekonomska gimnazija)</a:t>
            </a:r>
            <a:endParaRPr lang="sl-SI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sl-SI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ed 11. </a:t>
            </a:r>
            <a:r>
              <a:rPr lang="sl-SI" b="1" dirty="0">
                <a:solidFill>
                  <a:srgbClr val="FF0000"/>
                </a:solidFill>
                <a:latin typeface="Comic Sans MS" panose="030F0702030302020204" pitchFamily="66" charset="0"/>
              </a:rPr>
              <a:t>in </a:t>
            </a:r>
            <a:r>
              <a:rPr lang="sl-SI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21.marcem 2020 - </a:t>
            </a:r>
            <a:r>
              <a:rPr lang="sl-SI" dirty="0">
                <a:solidFill>
                  <a:srgbClr val="0070C0"/>
                </a:solidFill>
                <a:latin typeface="Comic Sans MS" panose="030F0702030302020204" pitchFamily="66" charset="0"/>
              </a:rPr>
              <a:t>preizkusi na šolah;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sl-SI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 26.marca 2020 - </a:t>
            </a:r>
            <a:r>
              <a:rPr lang="sl-SI" dirty="0">
                <a:solidFill>
                  <a:srgbClr val="0070C0"/>
                </a:solidFill>
                <a:latin typeface="Comic Sans MS" panose="030F0702030302020204" pitchFamily="66" charset="0"/>
              </a:rPr>
              <a:t>posredovanje potrdil o opravljenih </a:t>
            </a:r>
            <a:r>
              <a:rPr lang="sl-SI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preizkusih učencem;</a:t>
            </a:r>
            <a:endParaRPr lang="sl-SI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sl-SI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april 2020 </a:t>
            </a:r>
            <a:r>
              <a:rPr lang="sl-SI" b="1" dirty="0">
                <a:solidFill>
                  <a:srgbClr val="FF0000"/>
                </a:solidFill>
                <a:latin typeface="Comic Sans MS" panose="030F0702030302020204" pitchFamily="66" charset="0"/>
              </a:rPr>
              <a:t>– </a:t>
            </a: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>zadnji dan </a:t>
            </a: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prijav v SŠ;</a:t>
            </a:r>
            <a:endParaRPr lang="sl-SI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  <a:r>
              <a:rPr lang="sl-SI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.april 2020 – </a:t>
            </a: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>objava stanja prijav</a:t>
            </a: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; posredovano s strani MIZŠ</a:t>
            </a:r>
            <a:r>
              <a:rPr lang="sl-SI" b="1" dirty="0">
                <a:solidFill>
                  <a:srgbClr val="0070C0"/>
                </a:solidFill>
                <a:latin typeface="Comic Sans MS" panose="030F0702030302020204" pitchFamily="66" charset="0"/>
              </a:rPr>
              <a:t>;</a:t>
            </a:r>
            <a:endParaRPr lang="sl-SI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sl-SI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 8.aprila do 23.aprila 2020 </a:t>
            </a:r>
            <a:r>
              <a:rPr lang="sl-SI" b="1" dirty="0">
                <a:solidFill>
                  <a:srgbClr val="FF0000"/>
                </a:solidFill>
                <a:latin typeface="Comic Sans MS" panose="030F0702030302020204" pitchFamily="66" charset="0"/>
              </a:rPr>
              <a:t>-  </a:t>
            </a: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prenos prijav.</a:t>
            </a:r>
            <a:endParaRPr lang="sl-SI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sl-SI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6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627016"/>
            <a:ext cx="10058400" cy="862149"/>
          </a:xfrm>
        </p:spPr>
        <p:txBody>
          <a:bodyPr>
            <a:normAutofit/>
          </a:bodyPr>
          <a:lstStyle/>
          <a:p>
            <a:r>
              <a:rPr lang="sl-SI" sz="3600" dirty="0" smtClean="0">
                <a:latin typeface="Comic Sans MS" panose="030F0702030302020204" pitchFamily="66" charset="0"/>
              </a:rPr>
              <a:t>POMEMBNI DATUMI</a:t>
            </a:r>
            <a:endParaRPr lang="sl-SI" sz="36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97280" y="1981991"/>
            <a:ext cx="10058400" cy="4477794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sl-SI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ed 5. in 11.majem 2020 - </a:t>
            </a:r>
            <a:r>
              <a:rPr lang="sl-SI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NPZ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sl-SI" dirty="0">
                <a:solidFill>
                  <a:srgbClr val="002060"/>
                </a:solidFill>
                <a:latin typeface="Comic Sans MS" panose="030F0702030302020204" pitchFamily="66" charset="0"/>
              </a:rPr>
              <a:t>7</a:t>
            </a:r>
            <a:r>
              <a:rPr 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.5. slovenščina, 7.5. matematika, 13.5</a:t>
            </a:r>
            <a:r>
              <a:rPr lang="sl-SI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državljanska vzgoja in etika)</a:t>
            </a:r>
            <a:endParaRPr lang="sl-SI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sl-SI" b="1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sl-SI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 22.maja 2020 </a:t>
            </a:r>
            <a:r>
              <a:rPr lang="sl-SI" b="1" dirty="0">
                <a:solidFill>
                  <a:srgbClr val="FF0000"/>
                </a:solidFill>
                <a:latin typeface="Comic Sans MS" panose="030F0702030302020204" pitchFamily="66" charset="0"/>
              </a:rPr>
              <a:t>– </a:t>
            </a:r>
            <a:r>
              <a:rPr lang="sl-SI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javna objava omejitve vpisa </a:t>
            </a:r>
            <a:r>
              <a:rPr lang="sl-SI" sz="1600" i="1" dirty="0">
                <a:solidFill>
                  <a:srgbClr val="0070C0"/>
                </a:solidFill>
                <a:latin typeface="Comic Sans MS" panose="030F0702030302020204" pitchFamily="66" charset="0"/>
              </a:rPr>
              <a:t>(spletna stran </a:t>
            </a:r>
            <a:r>
              <a:rPr lang="sl-SI" sz="16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MIZŠ) in dopolnitve razpisa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Obveščanje </a:t>
            </a:r>
            <a:r>
              <a:rPr lang="sl-SI" dirty="0">
                <a:solidFill>
                  <a:srgbClr val="002060"/>
                </a:solidFill>
                <a:latin typeface="Comic Sans MS" panose="030F0702030302020204" pitchFamily="66" charset="0"/>
              </a:rPr>
              <a:t>učencev </a:t>
            </a:r>
            <a:r>
              <a:rPr 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iz SŠ o </a:t>
            </a:r>
            <a:r>
              <a:rPr lang="sl-SI" dirty="0">
                <a:solidFill>
                  <a:srgbClr val="002060"/>
                </a:solidFill>
                <a:latin typeface="Comic Sans MS" panose="030F0702030302020204" pitchFamily="66" charset="0"/>
              </a:rPr>
              <a:t>omejitvah vpisa </a:t>
            </a:r>
            <a:r>
              <a:rPr lang="sl-SI" b="1" dirty="0">
                <a:solidFill>
                  <a:srgbClr val="002060"/>
                </a:solidFill>
                <a:latin typeface="Comic Sans MS" panose="030F0702030302020204" pitchFamily="66" charset="0"/>
              </a:rPr>
              <a:t>do </a:t>
            </a:r>
            <a:r>
              <a:rPr lang="sl-SI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29.5.2019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sl-SI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Merila izbire (v primeru omejitve):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sl-SI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Zaključene ocene obveznih predmetov 7., 8. in 9. razreda (največ 175 točk).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sl-SI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Pri kandidatih z istim številom točk, se upošteva NPZ. </a:t>
            </a:r>
            <a:endParaRPr lang="sl-SI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sl-SI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Med 16. in 19.majem 2020 </a:t>
            </a:r>
            <a:r>
              <a:rPr 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– prinašanje dokumentacije na SŠ </a:t>
            </a:r>
            <a:r>
              <a:rPr lang="sl-SI" dirty="0">
                <a:solidFill>
                  <a:srgbClr val="002060"/>
                </a:solidFill>
                <a:latin typeface="Comic Sans MS" panose="030F0702030302020204" pitchFamily="66" charset="0"/>
              </a:rPr>
              <a:t>(datume in zahtevana dokazila vam bodo šole sporočile pisno s posebnim dopisom</a:t>
            </a:r>
            <a:r>
              <a:rPr lang="sl-SI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  <a:endParaRPr lang="sl-SI" sz="1600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sl-SI" b="1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sl-SI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 19.junija 2020 </a:t>
            </a:r>
            <a:r>
              <a:rPr lang="sl-SI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– </a:t>
            </a:r>
            <a:r>
              <a:rPr lang="sl-SI" dirty="0">
                <a:solidFill>
                  <a:srgbClr val="0070C0"/>
                </a:solidFill>
                <a:latin typeface="Comic Sans MS" panose="030F0702030302020204" pitchFamily="66" charset="0"/>
              </a:rPr>
              <a:t>izvedba </a:t>
            </a:r>
            <a:r>
              <a:rPr lang="sl-SI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in objava rezultatov 1</a:t>
            </a:r>
            <a:r>
              <a:rPr lang="sl-SI" dirty="0">
                <a:solidFill>
                  <a:srgbClr val="0070C0"/>
                </a:solidFill>
                <a:latin typeface="Comic Sans MS" panose="030F0702030302020204" pitchFamily="66" charset="0"/>
              </a:rPr>
              <a:t>. kroga izbirnega </a:t>
            </a:r>
            <a:r>
              <a:rPr lang="sl-SI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postopka, seznanitev neuspešnih dijakov z možnostmi v 2. krogu</a:t>
            </a:r>
            <a:endParaRPr lang="sl-SI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sl-SI" b="1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sl-SI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 24.junija 2020 </a:t>
            </a:r>
            <a:r>
              <a:rPr lang="sl-SI" b="1" dirty="0">
                <a:solidFill>
                  <a:srgbClr val="FF0000"/>
                </a:solidFill>
                <a:latin typeface="Comic Sans MS" panose="030F0702030302020204" pitchFamily="66" charset="0"/>
              </a:rPr>
              <a:t>– </a:t>
            </a:r>
            <a:r>
              <a:rPr lang="sl-SI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izvedba in odjava rezultatov 2. kroga izbirnega postopka.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sl-SI" sz="1600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sl-SI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>
                <a:latin typeface="Comic Sans MS" panose="030F0702030302020204" pitchFamily="66" charset="0"/>
              </a:rPr>
              <a:t>DRŽAVNA ŠTIPENDIJA</a:t>
            </a:r>
            <a:endParaRPr lang="sl-SI" sz="36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dirty="0" smtClean="0">
                <a:latin typeface="Comic Sans MS" panose="030F0702030302020204" pitchFamily="66" charset="0"/>
              </a:rPr>
              <a:t>Pristojni CSD 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173" y="1845734"/>
            <a:ext cx="43529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>
                <a:latin typeface="Comic Sans MS" panose="030F0702030302020204" pitchFamily="66" charset="0"/>
              </a:rPr>
              <a:t>ZOISOVA ŠTIPENDIJA</a:t>
            </a:r>
            <a:endParaRPr lang="sl-SI" sz="36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97280" y="1658799"/>
            <a:ext cx="10058400" cy="4452035"/>
          </a:xfrm>
        </p:spPr>
        <p:txBody>
          <a:bodyPr>
            <a:normAutofit/>
          </a:bodyPr>
          <a:lstStyle/>
          <a:p>
            <a:pPr fontAlgn="t"/>
            <a:endParaRPr lang="sl-SI" dirty="0"/>
          </a:p>
          <a:p>
            <a:pPr fontAlgn="t"/>
            <a:r>
              <a:rPr lang="sl-SI" sz="2400" b="1" dirty="0" smtClean="0">
                <a:latin typeface="Comic Sans MS" panose="030F0702030302020204" pitchFamily="66" charset="0"/>
              </a:rPr>
              <a:t>Ob </a:t>
            </a:r>
            <a:r>
              <a:rPr lang="sl-SI" sz="2400" b="1" dirty="0">
                <a:latin typeface="Comic Sans MS" panose="030F0702030302020204" pitchFamily="66" charset="0"/>
              </a:rPr>
              <a:t>prehodu v </a:t>
            </a:r>
            <a:r>
              <a:rPr lang="sl-SI" sz="2400" b="1" dirty="0" smtClean="0">
                <a:latin typeface="Comic Sans MS" panose="030F0702030302020204" pitchFamily="66" charset="0"/>
              </a:rPr>
              <a:t>SŠ</a:t>
            </a:r>
            <a:endParaRPr lang="sl-SI" sz="24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izjemni dosežki na akademskem nivoju (2 leti),</a:t>
            </a:r>
            <a:endParaRPr lang="sl-SI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uspeh </a:t>
            </a:r>
            <a:r>
              <a:rPr lang="sl-SI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vsaj </a:t>
            </a:r>
            <a:r>
              <a:rPr lang="sl-SI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4,70,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sl-SI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cene v 9. razredu OŠ.</a:t>
            </a:r>
          </a:p>
          <a:p>
            <a:r>
              <a:rPr lang="sl-SI" sz="2400" b="1" dirty="0">
                <a:solidFill>
                  <a:srgbClr val="183884"/>
                </a:solidFill>
                <a:latin typeface="Comic Sans MS" panose="030F0702030302020204" pitchFamily="66" charset="0"/>
              </a:rPr>
              <a:t>Rok prijave</a:t>
            </a:r>
            <a:r>
              <a:rPr lang="sl-SI" sz="2400" dirty="0">
                <a:solidFill>
                  <a:srgbClr val="183884"/>
                </a:solidFill>
                <a:latin typeface="Comic Sans MS" panose="030F0702030302020204" pitchFamily="66" charset="0"/>
              </a:rPr>
              <a:t> je začetek </a:t>
            </a:r>
            <a:r>
              <a:rPr lang="sl-SI" sz="2400" dirty="0" smtClean="0">
                <a:solidFill>
                  <a:srgbClr val="183884"/>
                </a:solidFill>
                <a:latin typeface="Comic Sans MS" panose="030F0702030302020204" pitchFamily="66" charset="0"/>
              </a:rPr>
              <a:t>septembra 2020, </a:t>
            </a:r>
            <a:r>
              <a:rPr lang="sl-SI" sz="2400" dirty="0">
                <a:solidFill>
                  <a:srgbClr val="183884"/>
                </a:solidFill>
                <a:latin typeface="Comic Sans MS" panose="030F0702030302020204" pitchFamily="66" charset="0"/>
              </a:rPr>
              <a:t>natančno določen s pozivom </a:t>
            </a:r>
            <a:r>
              <a:rPr lang="sl-SI" sz="2400" dirty="0" smtClean="0">
                <a:solidFill>
                  <a:srgbClr val="183884"/>
                </a:solidFill>
                <a:latin typeface="Comic Sans MS" panose="030F0702030302020204" pitchFamily="66" charset="0"/>
              </a:rPr>
              <a:t>(objava </a:t>
            </a:r>
            <a:r>
              <a:rPr lang="sl-SI" sz="2400" dirty="0">
                <a:solidFill>
                  <a:srgbClr val="183884"/>
                </a:solidFill>
                <a:latin typeface="Comic Sans MS" panose="030F0702030302020204" pitchFamily="66" charset="0"/>
              </a:rPr>
              <a:t>junija vsako </a:t>
            </a:r>
            <a:r>
              <a:rPr lang="sl-SI" sz="2400" dirty="0" smtClean="0">
                <a:solidFill>
                  <a:srgbClr val="183884"/>
                </a:solidFill>
                <a:latin typeface="Comic Sans MS" panose="030F0702030302020204" pitchFamily="66" charset="0"/>
              </a:rPr>
              <a:t>leto – Javni sklad za razvoj kadrov in štipendije)</a:t>
            </a:r>
            <a:endParaRPr lang="sl-SI" sz="2400" dirty="0">
              <a:solidFill>
                <a:srgbClr val="183884"/>
              </a:solidFill>
              <a:latin typeface="Comic Sans MS" panose="030F0702030302020204" pitchFamily="66" charset="0"/>
            </a:endParaRPr>
          </a:p>
          <a:p>
            <a:r>
              <a:rPr lang="sl-SI" sz="2400" b="1" dirty="0">
                <a:solidFill>
                  <a:srgbClr val="183884"/>
                </a:solidFill>
                <a:latin typeface="Comic Sans MS" panose="030F0702030302020204" pitchFamily="66" charset="0"/>
              </a:rPr>
              <a:t>Štipendija: </a:t>
            </a:r>
            <a:r>
              <a:rPr lang="sl-SI" sz="2400" dirty="0">
                <a:solidFill>
                  <a:srgbClr val="183884"/>
                </a:solidFill>
                <a:latin typeface="Comic Sans MS" panose="030F0702030302020204" pitchFamily="66" charset="0"/>
              </a:rPr>
              <a:t> osnovna štipendija + dodatki</a:t>
            </a:r>
          </a:p>
          <a:p>
            <a:endParaRPr lang="sl-SI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sl-SI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644" y="594114"/>
            <a:ext cx="2934918" cy="212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0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600" dirty="0" smtClean="0">
                <a:latin typeface="Comic Sans MS" panose="030F0702030302020204" pitchFamily="66" charset="0"/>
              </a:rPr>
              <a:t>ŠTIPENDIJA ZA DEFICITARNE POKLICE</a:t>
            </a:r>
            <a:endParaRPr lang="sl-SI" sz="36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t"/>
            <a:r>
              <a:rPr lang="sl-SI" sz="2900" dirty="0">
                <a:latin typeface="Comic Sans MS" panose="030F0702030302020204" pitchFamily="66" charset="0"/>
              </a:rPr>
              <a:t>Pogoji:</a:t>
            </a:r>
          </a:p>
          <a:p>
            <a:r>
              <a:rPr lang="sl-SI" sz="2900" dirty="0" smtClean="0">
                <a:latin typeface="Comic Sans MS" panose="030F0702030302020204" pitchFamily="66" charset="0"/>
              </a:rPr>
              <a:t>ne </a:t>
            </a:r>
            <a:r>
              <a:rPr lang="sl-SI" sz="2900" dirty="0">
                <a:latin typeface="Comic Sans MS" panose="030F0702030302020204" pitchFamily="66" charset="0"/>
              </a:rPr>
              <a:t>prejema kadrovske </a:t>
            </a:r>
            <a:r>
              <a:rPr lang="sl-SI" sz="2900" dirty="0" smtClean="0">
                <a:latin typeface="Comic Sans MS" panose="030F0702030302020204" pitchFamily="66" charset="0"/>
              </a:rPr>
              <a:t>štipendije, </a:t>
            </a:r>
          </a:p>
          <a:p>
            <a:r>
              <a:rPr lang="sl-SI" sz="2900" dirty="0" smtClean="0">
                <a:latin typeface="Comic Sans MS" panose="030F0702030302020204" pitchFamily="66" charset="0"/>
              </a:rPr>
              <a:t>ustrezna raven in področje izobraževanja, </a:t>
            </a:r>
          </a:p>
          <a:p>
            <a:r>
              <a:rPr lang="sl-SI" sz="2900" dirty="0" smtClean="0">
                <a:latin typeface="Comic Sans MS" panose="030F0702030302020204" pitchFamily="66" charset="0"/>
              </a:rPr>
              <a:t>drugi z razpisom določeni pogoji</a:t>
            </a:r>
            <a:endParaRPr lang="sl-SI" sz="2900" dirty="0">
              <a:latin typeface="Comic Sans MS" panose="030F0702030302020204" pitchFamily="66" charset="0"/>
            </a:endParaRPr>
          </a:p>
          <a:p>
            <a:pPr fontAlgn="t"/>
            <a:r>
              <a:rPr lang="sl-SI" sz="29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Merilo:</a:t>
            </a:r>
          </a:p>
          <a:p>
            <a:pPr fontAlgn="t"/>
            <a:r>
              <a:rPr lang="sl-SI" sz="29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uspeh in </a:t>
            </a:r>
            <a:r>
              <a:rPr lang="sl-SI" sz="29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drugi pogoji, </a:t>
            </a:r>
            <a:r>
              <a:rPr lang="sl-SI" sz="29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določeni z razpisom</a:t>
            </a:r>
          </a:p>
          <a:p>
            <a:r>
              <a:rPr lang="sl-SI" sz="2900" b="1" dirty="0">
                <a:solidFill>
                  <a:srgbClr val="183884"/>
                </a:solidFill>
                <a:latin typeface="Comic Sans MS" panose="030F0702030302020204" pitchFamily="66" charset="0"/>
              </a:rPr>
              <a:t>Prijava</a:t>
            </a:r>
            <a:r>
              <a:rPr lang="sl-SI" sz="2900" dirty="0">
                <a:solidFill>
                  <a:srgbClr val="183884"/>
                </a:solidFill>
                <a:latin typeface="Comic Sans MS" panose="030F0702030302020204" pitchFamily="66" charset="0"/>
              </a:rPr>
              <a:t>: na javni razpis, objavljen na spletni strani </a:t>
            </a:r>
            <a:r>
              <a:rPr lang="sl-SI" sz="2900" dirty="0" smtClean="0">
                <a:solidFill>
                  <a:srgbClr val="183884"/>
                </a:solidFill>
                <a:latin typeface="Comic Sans MS" panose="030F0702030302020204" pitchFamily="66" charset="0"/>
              </a:rPr>
              <a:t>sklada RS za </a:t>
            </a:r>
            <a:endParaRPr lang="sl-SI" sz="2900" dirty="0">
              <a:solidFill>
                <a:srgbClr val="183884"/>
              </a:solidFill>
              <a:latin typeface="Comic Sans MS" panose="030F0702030302020204" pitchFamily="66" charset="0"/>
            </a:endParaRPr>
          </a:p>
          <a:p>
            <a:endParaRPr lang="sl-SI" sz="2900" b="1" dirty="0">
              <a:solidFill>
                <a:srgbClr val="183884"/>
              </a:solidFill>
              <a:latin typeface="Comic Sans MS" panose="030F0702030302020204" pitchFamily="66" charset="0"/>
            </a:endParaRPr>
          </a:p>
          <a:p>
            <a:r>
              <a:rPr lang="sl-SI" sz="2900" b="1" dirty="0">
                <a:solidFill>
                  <a:srgbClr val="183884"/>
                </a:solidFill>
                <a:latin typeface="Comic Sans MS" panose="030F0702030302020204" pitchFamily="66" charset="0"/>
              </a:rPr>
              <a:t>Upravičenost: </a:t>
            </a:r>
            <a:r>
              <a:rPr lang="sl-SI" sz="2900" dirty="0">
                <a:solidFill>
                  <a:srgbClr val="183884"/>
                </a:solidFill>
                <a:latin typeface="Comic Sans MS" panose="030F0702030302020204" pitchFamily="66" charset="0"/>
              </a:rPr>
              <a:t>od šolskega leta dodelitve do zaključka izobraževanja</a:t>
            </a:r>
          </a:p>
          <a:p>
            <a:endParaRPr lang="sl-SI" sz="2900" b="1" dirty="0">
              <a:solidFill>
                <a:srgbClr val="183884"/>
              </a:solidFill>
              <a:latin typeface="Comic Sans MS" panose="030F0702030302020204" pitchFamily="66" charset="0"/>
            </a:endParaRPr>
          </a:p>
          <a:p>
            <a:r>
              <a:rPr lang="sl-SI" sz="2900" b="1" dirty="0">
                <a:solidFill>
                  <a:srgbClr val="183884"/>
                </a:solidFill>
                <a:latin typeface="Comic Sans MS" panose="030F0702030302020204" pitchFamily="66" charset="0"/>
              </a:rPr>
              <a:t>Višina štipendije</a:t>
            </a:r>
            <a:r>
              <a:rPr lang="sl-SI" sz="2900" dirty="0">
                <a:solidFill>
                  <a:srgbClr val="183884"/>
                </a:solidFill>
                <a:latin typeface="Comic Sans MS" panose="030F0702030302020204" pitchFamily="66" charset="0"/>
              </a:rPr>
              <a:t>: </a:t>
            </a:r>
            <a:r>
              <a:rPr lang="sl-SI" sz="2900" dirty="0" smtClean="0">
                <a:solidFill>
                  <a:srgbClr val="183884"/>
                </a:solidFill>
                <a:latin typeface="Comic Sans MS" panose="030F0702030302020204" pitchFamily="66" charset="0"/>
              </a:rPr>
              <a:t>cca 100 </a:t>
            </a:r>
            <a:r>
              <a:rPr lang="sl-SI" sz="2900" dirty="0">
                <a:solidFill>
                  <a:srgbClr val="183884"/>
                </a:solidFill>
                <a:latin typeface="Comic Sans MS" panose="030F0702030302020204" pitchFamily="66" charset="0"/>
              </a:rPr>
              <a:t>EUR mesečno</a:t>
            </a:r>
            <a:endParaRPr lang="sl-SI" sz="2900" b="1" dirty="0">
              <a:solidFill>
                <a:srgbClr val="183884"/>
              </a:solidFill>
              <a:latin typeface="Comic Sans MS" panose="030F0702030302020204" pitchFamily="66" charset="0"/>
            </a:endParaRPr>
          </a:p>
          <a:p>
            <a:pPr fontAlgn="t"/>
            <a:endParaRPr lang="sl-SI" dirty="0"/>
          </a:p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300" y="2092036"/>
            <a:ext cx="2786380" cy="20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>
                <a:latin typeface="Comic Sans MS" panose="030F0702030302020204" pitchFamily="66" charset="0"/>
              </a:rPr>
              <a:t>KADROVSKA ŠTIPENDIJA</a:t>
            </a:r>
            <a:endParaRPr lang="sl-SI" sz="36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rgbClr val="183884"/>
                </a:solidFill>
                <a:latin typeface="Comic Sans MS" panose="030F0702030302020204" pitchFamily="66" charset="0"/>
              </a:rPr>
              <a:t>Razpisujejo jih </a:t>
            </a:r>
            <a:r>
              <a:rPr lang="sl-SI" b="1" dirty="0">
                <a:solidFill>
                  <a:srgbClr val="183884"/>
                </a:solidFill>
                <a:latin typeface="Comic Sans MS" panose="030F0702030302020204" pitchFamily="66" charset="0"/>
              </a:rPr>
              <a:t>delodajalci</a:t>
            </a:r>
            <a:r>
              <a:rPr lang="sl-SI" dirty="0" smtClean="0">
                <a:solidFill>
                  <a:srgbClr val="183884"/>
                </a:solidFill>
                <a:latin typeface="Comic Sans MS" panose="030F0702030302020204" pitchFamily="66" charset="0"/>
              </a:rPr>
              <a:t>:</a:t>
            </a:r>
          </a:p>
          <a:p>
            <a:endParaRPr lang="sl-SI" dirty="0">
              <a:solidFill>
                <a:srgbClr val="183884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dirty="0">
                <a:solidFill>
                  <a:srgbClr val="183884"/>
                </a:solidFill>
                <a:latin typeface="Comic Sans MS" panose="030F0702030302020204" pitchFamily="66" charset="0"/>
              </a:rPr>
              <a:t>v povprečju med višjimi štipendijami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>
                <a:solidFill>
                  <a:srgbClr val="183884"/>
                </a:solidFill>
                <a:latin typeface="Comic Sans MS" panose="030F0702030302020204" pitchFamily="66" charset="0"/>
              </a:rPr>
              <a:t>možnost praks in drugih oblik povezovanja teorije s prakso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>
                <a:solidFill>
                  <a:srgbClr val="183884"/>
                </a:solidFill>
                <a:latin typeface="Comic Sans MS" panose="030F0702030302020204" pitchFamily="66" charset="0"/>
              </a:rPr>
              <a:t>zaposlitev po zaključenem izobraževanju.</a:t>
            </a:r>
          </a:p>
          <a:p>
            <a:endParaRPr lang="sl-SI" dirty="0">
              <a:solidFill>
                <a:srgbClr val="183884"/>
              </a:solidFill>
              <a:latin typeface="Comic Sans MS" panose="030F0702030302020204" pitchFamily="66" charset="0"/>
            </a:endParaRPr>
          </a:p>
          <a:p>
            <a:r>
              <a:rPr lang="sl-SI" b="1" dirty="0">
                <a:solidFill>
                  <a:srgbClr val="183884"/>
                </a:solidFill>
                <a:latin typeface="Comic Sans MS" panose="030F0702030302020204" pitchFamily="66" charset="0"/>
              </a:rPr>
              <a:t>Sklad objavlja potrebe delodajalcev</a:t>
            </a:r>
            <a:r>
              <a:rPr lang="sl-SI" dirty="0">
                <a:solidFill>
                  <a:srgbClr val="183884"/>
                </a:solidFill>
                <a:latin typeface="Comic Sans MS" panose="030F0702030302020204" pitchFamily="66" charset="0"/>
              </a:rPr>
              <a:t> na svoji spletni strani </a:t>
            </a:r>
            <a:r>
              <a:rPr lang="sl-SI" u="sng" dirty="0">
                <a:solidFill>
                  <a:srgbClr val="DA251D"/>
                </a:solidFill>
                <a:latin typeface="Comic Sans MS" panose="030F0702030302020204" pitchFamily="66" charset="0"/>
              </a:rPr>
              <a:t>http://</a:t>
            </a:r>
            <a:r>
              <a:rPr lang="sl-SI" u="sng" dirty="0" smtClean="0">
                <a:solidFill>
                  <a:srgbClr val="DA251D"/>
                </a:solidFill>
                <a:latin typeface="Comic Sans MS" panose="030F0702030302020204" pitchFamily="66" charset="0"/>
              </a:rPr>
              <a:t>www.sklad-kadri.si/si/izmenjevalnica</a:t>
            </a:r>
            <a:r>
              <a:rPr lang="sl-SI" u="sng" dirty="0">
                <a:solidFill>
                  <a:srgbClr val="DA251D"/>
                </a:solidFill>
                <a:latin typeface="Comic Sans MS" panose="030F0702030302020204" pitchFamily="66" charset="0"/>
              </a:rPr>
              <a:t>/</a:t>
            </a:r>
          </a:p>
          <a:p>
            <a:r>
              <a:rPr lang="sl-SI" dirty="0">
                <a:solidFill>
                  <a:srgbClr val="183884"/>
                </a:solidFill>
                <a:latin typeface="Comic Sans MS" panose="030F0702030302020204" pitchFamily="66" charset="0"/>
              </a:rPr>
              <a:t>Smiselno je preveriti tudi arhiv objav iz preteklih let</a:t>
            </a:r>
            <a:r>
              <a:rPr lang="sl-SI" dirty="0" smtClean="0">
                <a:solidFill>
                  <a:srgbClr val="183884"/>
                </a:solidFill>
                <a:latin typeface="Comic Sans MS" panose="030F0702030302020204" pitchFamily="66" charset="0"/>
              </a:rPr>
              <a:t>!</a:t>
            </a:r>
            <a:endParaRPr lang="sl-SI" dirty="0">
              <a:solidFill>
                <a:srgbClr val="183884"/>
              </a:solidFill>
              <a:latin typeface="Comic Sans MS" panose="030F0702030302020204" pitchFamily="66" charset="0"/>
            </a:endParaRPr>
          </a:p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6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TOREK, 28. januar 2020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737360"/>
            <a:ext cx="6197600" cy="4131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avokotnik 5"/>
          <p:cNvSpPr/>
          <p:nvPr/>
        </p:nvSpPr>
        <p:spPr>
          <a:xfrm>
            <a:off x="7453745" y="2189018"/>
            <a:ext cx="443345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Naša gosta, priznana zakonska in družinska psihoterapevta</a:t>
            </a: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r>
              <a:rPr lang="sl-SI" b="1" dirty="0">
                <a:solidFill>
                  <a:srgbClr val="FF0000"/>
                </a:solidFill>
              </a:rPr>
              <a:t>dr. KATARINA KOMPAN ERZAR in dr. TOMAŽ ERZAR,</a:t>
            </a:r>
          </a:p>
          <a:p>
            <a:pPr algn="ctr"/>
            <a:endParaRPr lang="sl-SI" b="1" dirty="0">
              <a:solidFill>
                <a:srgbClr val="FF0000"/>
              </a:solidFill>
            </a:endParaRPr>
          </a:p>
          <a:p>
            <a:pPr algn="ctr"/>
            <a:r>
              <a:rPr lang="sl-SI" b="1" dirty="0">
                <a:solidFill>
                  <a:srgbClr val="FF0000"/>
                </a:solidFill>
              </a:rPr>
              <a:t>bosta skupaj z nami razmišljala o </a:t>
            </a:r>
            <a:endParaRPr lang="sl-SI" b="1" dirty="0" smtClean="0">
              <a:solidFill>
                <a:srgbClr val="FF0000"/>
              </a:solidFill>
            </a:endParaRPr>
          </a:p>
          <a:p>
            <a:pPr algn="ctr"/>
            <a:r>
              <a:rPr lang="sl-SI" b="1" dirty="0" smtClean="0">
                <a:solidFill>
                  <a:srgbClr val="FF0000"/>
                </a:solidFill>
              </a:rPr>
              <a:t>TEORIJI </a:t>
            </a:r>
            <a:r>
              <a:rPr lang="sl-SI" b="1" dirty="0">
                <a:solidFill>
                  <a:srgbClr val="FF0000"/>
                </a:solidFill>
              </a:rPr>
              <a:t>NAVEZANOSTI in PRISTNEGA STIKA oz. USTVARJANJA BLIŽINE </a:t>
            </a:r>
            <a:endParaRPr lang="sl-SI" b="1" dirty="0" smtClean="0">
              <a:solidFill>
                <a:srgbClr val="FF0000"/>
              </a:solidFill>
            </a:endParaRPr>
          </a:p>
          <a:p>
            <a:pPr algn="ctr"/>
            <a:r>
              <a:rPr lang="sl-SI" b="1" dirty="0" smtClean="0">
                <a:solidFill>
                  <a:srgbClr val="FF0000"/>
                </a:solidFill>
              </a:rPr>
              <a:t>med </a:t>
            </a:r>
            <a:r>
              <a:rPr lang="sl-SI" b="1" dirty="0">
                <a:solidFill>
                  <a:srgbClr val="FF0000"/>
                </a:solidFill>
              </a:rPr>
              <a:t>otroki in starši.</a:t>
            </a:r>
          </a:p>
          <a:p>
            <a:pPr algn="ctr"/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 rot="1494494">
            <a:off x="8465965" y="781014"/>
            <a:ext cx="3851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PRIPOROČAMO!</a:t>
            </a:r>
            <a:endParaRPr lang="sl-SI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7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ce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2837" cy="661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6735" y="882349"/>
            <a:ext cx="10058400" cy="1450757"/>
          </a:xfrm>
        </p:spPr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Hvala, da ste prišli.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72" y="264902"/>
            <a:ext cx="10293927" cy="609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5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KAKO ZAČETI?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…umske sposobnosti</a:t>
            </a:r>
          </a:p>
          <a:p>
            <a:endParaRPr lang="sl-SI" sz="2800" dirty="0">
              <a:latin typeface="Comic Sans MS" panose="030F0702030302020204" pitchFamily="66" charset="0"/>
            </a:endParaRPr>
          </a:p>
          <a:p>
            <a:r>
              <a:rPr lang="sl-SI" sz="2800" dirty="0" smtClean="0">
                <a:latin typeface="Comic Sans MS" panose="030F0702030302020204" pitchFamily="66" charset="0"/>
              </a:rPr>
              <a:t>…kaj zmorem…</a:t>
            </a:r>
          </a:p>
          <a:p>
            <a:pPr marL="0" indent="0">
              <a:buNone/>
            </a:pPr>
            <a:endParaRPr lang="sl-SI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781" y="2188403"/>
            <a:ext cx="5521037" cy="3680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97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…interesi in motiviranost</a:t>
            </a:r>
          </a:p>
          <a:p>
            <a:endParaRPr lang="sl-SI" sz="2800" dirty="0">
              <a:latin typeface="Comic Sans MS" panose="030F0702030302020204" pitchFamily="66" charset="0"/>
            </a:endParaRPr>
          </a:p>
          <a:p>
            <a:r>
              <a:rPr lang="sl-SI" sz="2800" dirty="0" smtClean="0">
                <a:latin typeface="Comic Sans MS" panose="030F0702030302020204" pitchFamily="66" charset="0"/>
              </a:rPr>
              <a:t>…kaj me zanima…</a:t>
            </a:r>
          </a:p>
          <a:p>
            <a:endParaRPr lang="sl-SI" sz="2800" dirty="0">
              <a:latin typeface="Comic Sans MS" panose="030F0702030302020204" pitchFamily="66" charset="0"/>
            </a:endParaRPr>
          </a:p>
          <a:p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667" y="2075328"/>
            <a:ext cx="6133667" cy="4089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570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…socialne veščine</a:t>
            </a:r>
          </a:p>
          <a:p>
            <a:endParaRPr lang="sl-SI" sz="2800" dirty="0">
              <a:latin typeface="Comic Sans MS" panose="030F0702030302020204" pitchFamily="66" charset="0"/>
            </a:endParaRPr>
          </a:p>
          <a:p>
            <a:r>
              <a:rPr lang="sl-SI" sz="2800" dirty="0" smtClean="0">
                <a:latin typeface="Comic Sans MS" panose="030F0702030302020204" pitchFamily="66" charset="0"/>
              </a:rPr>
              <a:t>…kako se lotevam…</a:t>
            </a:r>
          </a:p>
          <a:p>
            <a:endParaRPr lang="sl-SI" sz="2800" dirty="0">
              <a:latin typeface="Comic Sans MS" panose="030F0702030302020204" pitchFamily="66" charset="0"/>
            </a:endParaRPr>
          </a:p>
          <a:p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961" y="2133397"/>
            <a:ext cx="5864803" cy="3921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58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…spoznavanje sebe…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258" y="1879860"/>
            <a:ext cx="4058507" cy="4058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jeZBesedilom 2"/>
          <p:cNvSpPr txBox="1"/>
          <p:nvPr/>
        </p:nvSpPr>
        <p:spPr>
          <a:xfrm>
            <a:off x="2299854" y="2119746"/>
            <a:ext cx="3131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  <a:endParaRPr lang="sl-SI" sz="9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682451" y="1684137"/>
            <a:ext cx="3131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  <a:endParaRPr lang="sl-SI" sz="9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2917257" y="2498249"/>
            <a:ext cx="3131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  <a:endParaRPr lang="sl-SI" sz="9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3490904" y="3043298"/>
            <a:ext cx="3131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  <a:endParaRPr lang="sl-SI" sz="9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4156362" y="3685347"/>
            <a:ext cx="3131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  <a:endParaRPr lang="sl-SI" sz="9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4780694" y="4349546"/>
            <a:ext cx="3131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  <a:endParaRPr lang="sl-SI" sz="9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0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344400" cy="645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 smtClean="0">
                <a:latin typeface="Comic Sans MS" panose="030F0702030302020204" pitchFamily="66" charset="0"/>
              </a:rPr>
              <a:t>ODLOČANJE IN NAČRTOVANJE</a:t>
            </a:r>
            <a:endParaRPr lang="sl-SI" sz="3600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97280" y="1811480"/>
            <a:ext cx="10058400" cy="4023360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</a:t>
            </a:r>
            <a:endParaRPr lang="sl-SI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Šolska svetovalna služba                                               Veronika Gosak Krebs</a:t>
            </a:r>
            <a:endParaRPr lang="en-US" dirty="0"/>
          </a:p>
        </p:txBody>
      </p:sp>
      <p:sp>
        <p:nvSpPr>
          <p:cNvPr id="7" name="Elipsa 6"/>
          <p:cNvSpPr/>
          <p:nvPr/>
        </p:nvSpPr>
        <p:spPr>
          <a:xfrm>
            <a:off x="9892144" y="3352800"/>
            <a:ext cx="2198255" cy="17456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CILJI</a:t>
            </a:r>
            <a:endParaRPr lang="sl-SI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Raven puščični povezovalnik 10"/>
          <p:cNvCxnSpPr/>
          <p:nvPr/>
        </p:nvCxnSpPr>
        <p:spPr>
          <a:xfrm>
            <a:off x="4556269" y="3201326"/>
            <a:ext cx="4043246" cy="525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PoljeZBesedilom 12"/>
          <p:cNvSpPr txBox="1"/>
          <p:nvPr/>
        </p:nvSpPr>
        <p:spPr>
          <a:xfrm rot="538446">
            <a:off x="5289191" y="3030519"/>
            <a:ext cx="353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Kako sprejemam odločitve?</a:t>
            </a:r>
            <a:endParaRPr lang="sl-SI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Raven puščični povezovalnik 14"/>
          <p:cNvCxnSpPr/>
          <p:nvPr/>
        </p:nvCxnSpPr>
        <p:spPr>
          <a:xfrm>
            <a:off x="4627418" y="4119346"/>
            <a:ext cx="4032355" cy="24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oljeZBesedilom 15"/>
          <p:cNvSpPr txBox="1"/>
          <p:nvPr/>
        </p:nvSpPr>
        <p:spPr>
          <a:xfrm rot="352704">
            <a:off x="4354141" y="3527108"/>
            <a:ext cx="3882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Razlika med željami in cilji</a:t>
            </a:r>
            <a:endParaRPr lang="sl-SI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8" name="Raven puščični povezovalnik 17"/>
          <p:cNvCxnSpPr/>
          <p:nvPr/>
        </p:nvCxnSpPr>
        <p:spPr>
          <a:xfrm flipV="1">
            <a:off x="4737209" y="4549752"/>
            <a:ext cx="3977460" cy="660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PoljeZBesedilom 20"/>
          <p:cNvSpPr txBox="1"/>
          <p:nvPr/>
        </p:nvSpPr>
        <p:spPr>
          <a:xfrm rot="21091268">
            <a:off x="5212443" y="4434137"/>
            <a:ext cx="3613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Katere priložnosti imam?</a:t>
            </a:r>
            <a:endParaRPr lang="sl-SI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PoljeZBesedilom 26"/>
          <p:cNvSpPr txBox="1"/>
          <p:nvPr/>
        </p:nvSpPr>
        <p:spPr>
          <a:xfrm>
            <a:off x="6809509" y="1753229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latin typeface="Comic Sans MS" panose="030F0702030302020204" pitchFamily="66" charset="0"/>
              </a:rPr>
              <a:t>Sanje se pogosto ne uresničijo…cilji se</a:t>
            </a:r>
            <a:r>
              <a:rPr lang="sl-SI" dirty="0" smtClean="0"/>
              <a:t>…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589" y="2996756"/>
            <a:ext cx="2980487" cy="245775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06" y="2366787"/>
            <a:ext cx="4181299" cy="3131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jeZBesedilom 8"/>
          <p:cNvSpPr txBox="1"/>
          <p:nvPr/>
        </p:nvSpPr>
        <p:spPr>
          <a:xfrm>
            <a:off x="1401315" y="2337137"/>
            <a:ext cx="2464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err="1" smtClean="0">
                <a:solidFill>
                  <a:schemeClr val="bg1"/>
                </a:solidFill>
              </a:rPr>
              <a:t>žELjE</a:t>
            </a:r>
            <a:endParaRPr lang="sl-SI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4139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719</TotalTime>
  <Words>1128</Words>
  <Application>Microsoft Office PowerPoint</Application>
  <PresentationFormat>Širokozaslonsko</PresentationFormat>
  <Paragraphs>211</Paragraphs>
  <Slides>27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32" baseType="lpstr">
      <vt:lpstr>Calibri</vt:lpstr>
      <vt:lpstr>Calibri Light</vt:lpstr>
      <vt:lpstr>Comic Sans MS</vt:lpstr>
      <vt:lpstr>Wingdings</vt:lpstr>
      <vt:lpstr>Retrospektiva</vt:lpstr>
      <vt:lpstr>KAJ BOM, KO BOM VELIK/A?</vt:lpstr>
      <vt:lpstr>KDAJ ZAČETI?</vt:lpstr>
      <vt:lpstr>PowerPointova predstavitev</vt:lpstr>
      <vt:lpstr>KAKO ZAČETI?</vt:lpstr>
      <vt:lpstr>PowerPointova predstavitev</vt:lpstr>
      <vt:lpstr>PowerPointova predstavitev</vt:lpstr>
      <vt:lpstr>…spoznavanje sebe…</vt:lpstr>
      <vt:lpstr>PowerPointova predstavitev</vt:lpstr>
      <vt:lpstr>ODLOČANJE IN NAČRTOVANJE</vt:lpstr>
      <vt:lpstr>PowerPointova predstavitev</vt:lpstr>
      <vt:lpstr>PowerPointova predstavitev</vt:lpstr>
      <vt:lpstr>PowerPointova predstavitev</vt:lpstr>
      <vt:lpstr>SPREMEMBE NA TRGU DELA</vt:lpstr>
      <vt:lpstr>8 NAJBOLJ ZAŽELENIH …</vt:lpstr>
      <vt:lpstr>PowerPointova predstavitev</vt:lpstr>
      <vt:lpstr>KAJ SE JE ŽE DOGAJALO V ŠOLI?</vt:lpstr>
      <vt:lpstr>KAJ SE ŠE BO?</vt:lpstr>
      <vt:lpstr>PowerPointova predstavitev</vt:lpstr>
      <vt:lpstr>POMEMBNI DATUMI</vt:lpstr>
      <vt:lpstr>POMEMBNI DATUMI</vt:lpstr>
      <vt:lpstr>POMEMBNI DATUMI</vt:lpstr>
      <vt:lpstr>DRŽAVNA ŠTIPENDIJA</vt:lpstr>
      <vt:lpstr>ZOISOVA ŠTIPENDIJA</vt:lpstr>
      <vt:lpstr>ŠTIPENDIJA ZA DEFICITARNE POKLICE</vt:lpstr>
      <vt:lpstr>KADROVSKA ŠTIPENDIJA</vt:lpstr>
      <vt:lpstr>TOREK, 28. januar 2020</vt:lpstr>
      <vt:lpstr>Hvala, da ste prišli.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VPIS V SREDNJO ŠOLO</dc:title>
  <dc:creator>Uporabnik</dc:creator>
  <cp:lastModifiedBy>veronika.gosak-krebs@guest.arnes.si</cp:lastModifiedBy>
  <cp:revision>59</cp:revision>
  <dcterms:created xsi:type="dcterms:W3CDTF">2016-02-03T19:45:19Z</dcterms:created>
  <dcterms:modified xsi:type="dcterms:W3CDTF">2020-01-24T07:44:57Z</dcterms:modified>
</cp:coreProperties>
</file>