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640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9254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920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633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62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497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950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755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327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184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13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DD0F3-C59B-462D-ABA5-9222FC65BD9A}" type="datetimeFigureOut">
              <a:rPr lang="sl-SI" smtClean="0"/>
              <a:t>8.4.2020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9A910-743F-49C6-887F-DAA5BAC474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8709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media" Target="../media/media2.wav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hyperlink" Target="https://eucbeniki.sio.si/kemija8/942/index2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hyperlink" Target="https://eucbeniki.sio.si/kemija8/942/index1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cbeniki.sio.si/kemija8/942/index3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7085" y="-113212"/>
            <a:ext cx="12009121" cy="6934841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LASTNOSTI SNOVI SO ODVISNE OD ZGRADBE SNOVI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TOPNOST SNOVI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TOPNOST </a:t>
            </a: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LASTNOST, DA SE NEKA SNOV (</a:t>
            </a:r>
            <a:r>
              <a:rPr lang="sl-SI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TOPLJENEC</a:t>
            </a: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sl-SI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RAZTAPLJA </a:t>
            </a: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TEKOČINI (</a:t>
            </a:r>
            <a:r>
              <a:rPr lang="sl-SI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TOPILU</a:t>
            </a: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PRI TEM NASTANE</a:t>
            </a:r>
            <a:r>
              <a:rPr lang="sl-SI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RAZTOPINA</a:t>
            </a: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sl-SI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1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EKSPERIMENTALNO DELO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1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Potrebuješ: </a:t>
            </a:r>
            <a:r>
              <a:rPr lang="sl-SI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enako velike kozarce za sok, žličko, vodo, sol, sladkor in olje</a:t>
            </a:r>
            <a:endParaRPr lang="sl-SI" sz="1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010193"/>
              </p:ext>
            </p:extLst>
          </p:nvPr>
        </p:nvGraphicFramePr>
        <p:xfrm>
          <a:off x="87084" y="2906857"/>
          <a:ext cx="11922035" cy="159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4407">
                  <a:extLst>
                    <a:ext uri="{9D8B030D-6E8A-4147-A177-3AD203B41FA5}">
                      <a16:colId xmlns:a16="http://schemas.microsoft.com/office/drawing/2014/main" xmlns="" val="3501240565"/>
                    </a:ext>
                  </a:extLst>
                </a:gridCol>
                <a:gridCol w="2384407">
                  <a:extLst>
                    <a:ext uri="{9D8B030D-6E8A-4147-A177-3AD203B41FA5}">
                      <a16:colId xmlns:a16="http://schemas.microsoft.com/office/drawing/2014/main" xmlns="" val="2674585161"/>
                    </a:ext>
                  </a:extLst>
                </a:gridCol>
                <a:gridCol w="2384407">
                  <a:extLst>
                    <a:ext uri="{9D8B030D-6E8A-4147-A177-3AD203B41FA5}">
                      <a16:colId xmlns:a16="http://schemas.microsoft.com/office/drawing/2014/main" xmlns="" val="1477813478"/>
                    </a:ext>
                  </a:extLst>
                </a:gridCol>
                <a:gridCol w="2384407">
                  <a:extLst>
                    <a:ext uri="{9D8B030D-6E8A-4147-A177-3AD203B41FA5}">
                      <a16:colId xmlns:a16="http://schemas.microsoft.com/office/drawing/2014/main" xmlns="" val="778695464"/>
                    </a:ext>
                  </a:extLst>
                </a:gridCol>
                <a:gridCol w="2384407">
                  <a:extLst>
                    <a:ext uri="{9D8B030D-6E8A-4147-A177-3AD203B41FA5}">
                      <a16:colId xmlns:a16="http://schemas.microsoft.com/office/drawing/2014/main" xmlns="" val="3846871606"/>
                    </a:ext>
                  </a:extLst>
                </a:gridCol>
              </a:tblGrid>
              <a:tr h="863445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snov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formula snovi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vrsta snovi 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topnost</a:t>
                      </a:r>
                      <a:r>
                        <a:rPr lang="sl-SI" baseline="0" dirty="0" smtClean="0">
                          <a:solidFill>
                            <a:schemeClr val="tx1"/>
                          </a:solidFill>
                        </a:rPr>
                        <a:t> v H</a:t>
                      </a:r>
                      <a:r>
                        <a:rPr lang="sl-SI" sz="1400" baseline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sl-SI" baseline="0" dirty="0" smtClean="0">
                          <a:solidFill>
                            <a:schemeClr val="tx1"/>
                          </a:solidFill>
                        </a:rPr>
                        <a:t>O </a:t>
                      </a:r>
                    </a:p>
                    <a:p>
                      <a:pPr algn="ctr"/>
                      <a:r>
                        <a:rPr lang="sl-SI" baseline="0" dirty="0" smtClean="0">
                          <a:solidFill>
                            <a:schemeClr val="tx1"/>
                          </a:solidFill>
                        </a:rPr>
                        <a:t>(___________ topilo)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topnost v olju </a:t>
                      </a:r>
                    </a:p>
                    <a:p>
                      <a:pPr algn="ctr"/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(nepolarno</a:t>
                      </a:r>
                      <a:r>
                        <a:rPr lang="sl-SI" baseline="0" dirty="0" smtClean="0">
                          <a:solidFill>
                            <a:schemeClr val="tx1"/>
                          </a:solidFill>
                        </a:rPr>
                        <a:t> topilo)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2756528"/>
                  </a:ext>
                </a:extLst>
              </a:tr>
              <a:tr h="362331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kuhinjska sol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NaCl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3287388"/>
                  </a:ext>
                </a:extLst>
              </a:tr>
              <a:tr h="362331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sladkor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C</a:t>
                      </a:r>
                      <a:r>
                        <a:rPr lang="sl-SI" sz="1400" dirty="0" smtClean="0"/>
                        <a:t>6</a:t>
                      </a:r>
                      <a:r>
                        <a:rPr lang="sl-SI" dirty="0" smtClean="0"/>
                        <a:t>H</a:t>
                      </a:r>
                      <a:r>
                        <a:rPr lang="sl-SI" sz="1400" dirty="0" smtClean="0"/>
                        <a:t>12</a:t>
                      </a:r>
                      <a:r>
                        <a:rPr lang="sl-SI" dirty="0" smtClean="0"/>
                        <a:t>0</a:t>
                      </a:r>
                      <a:r>
                        <a:rPr lang="sl-SI" sz="1400" dirty="0" smtClean="0"/>
                        <a:t>6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60203573"/>
                  </a:ext>
                </a:extLst>
              </a:tr>
            </a:tbl>
          </a:graphicData>
        </a:graphic>
      </p:graphicFrame>
      <p:sp>
        <p:nvSpPr>
          <p:cNvPr id="10" name="PoljeZBesedilom 9"/>
          <p:cNvSpPr txBox="1"/>
          <p:nvPr/>
        </p:nvSpPr>
        <p:spPr>
          <a:xfrm>
            <a:off x="0" y="4636415"/>
            <a:ext cx="114082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sz="1400" b="1" dirty="0" smtClean="0">
                <a:solidFill>
                  <a:srgbClr val="FF0000"/>
                </a:solidFill>
              </a:rPr>
              <a:t>v tabelo vpiši, kakšna snov je kuhinjska sol in kakšna snov je sladkor (ionska , polarna ali nepolarna)</a:t>
            </a:r>
          </a:p>
          <a:p>
            <a:r>
              <a:rPr lang="sl-SI" sz="1400" b="1" dirty="0" smtClean="0">
                <a:solidFill>
                  <a:srgbClr val="FF0000"/>
                </a:solidFill>
              </a:rPr>
              <a:t>-      v tabelo vpiši, kakšno topilo je voda (polarno ali nepolarno)</a:t>
            </a:r>
          </a:p>
          <a:p>
            <a:pPr marL="285750" indent="-285750">
              <a:buFontTx/>
              <a:buChar char="-"/>
            </a:pPr>
            <a:endParaRPr lang="sl-SI" b="1" dirty="0" smtClean="0"/>
          </a:p>
          <a:p>
            <a:r>
              <a:rPr lang="sl-SI" b="1" dirty="0" smtClean="0"/>
              <a:t>1. EKSPERIMENT:</a:t>
            </a:r>
            <a:endParaRPr lang="sl-SI" dirty="0" smtClean="0"/>
          </a:p>
          <a:p>
            <a:r>
              <a:rPr lang="sl-SI" sz="1600" dirty="0" smtClean="0"/>
              <a:t>V dva kozarca nalij enako količino (2dcl) tople vode. V enega dodaj pol žličke soli, v drugega pol žličke sladkorja (enako količino).               V obeh kozarcih mešaj enako. Opazuj hitrost raztapljanja snovi.</a:t>
            </a:r>
          </a:p>
          <a:p>
            <a:endParaRPr lang="sl-SI" sz="1600" dirty="0" smtClean="0"/>
          </a:p>
          <a:p>
            <a:r>
              <a:rPr lang="sl-SI" sz="1600" b="1" dirty="0" smtClean="0">
                <a:solidFill>
                  <a:srgbClr val="FF0000"/>
                </a:solidFill>
              </a:rPr>
              <a:t>Vpiši rezultate v zgornjo tabelo</a:t>
            </a:r>
            <a:r>
              <a:rPr lang="sl-SI" sz="1600" dirty="0" smtClean="0">
                <a:solidFill>
                  <a:srgbClr val="FF0000"/>
                </a:solidFill>
              </a:rPr>
              <a:t>. (se raztaplja/ se ne raztaplja; lahko pripišeš tudi hitrost)</a:t>
            </a:r>
            <a:endParaRPr lang="sl-SI" sz="1600" dirty="0">
              <a:solidFill>
                <a:srgbClr val="FF0000"/>
              </a:solidFill>
            </a:endParaRPr>
          </a:p>
        </p:txBody>
      </p:sp>
      <p:pic>
        <p:nvPicPr>
          <p:cNvPr id="2" name="Posnet zvok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75075" y="275493"/>
            <a:ext cx="609600" cy="609600"/>
          </a:xfrm>
          <a:prstGeom prst="rect">
            <a:avLst/>
          </a:prstGeom>
        </p:spPr>
      </p:pic>
      <p:pic>
        <p:nvPicPr>
          <p:cNvPr id="4" name="Posnet zvok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51630" y="172329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04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49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19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91638" y="34202"/>
            <a:ext cx="11188337" cy="723446"/>
          </a:xfrm>
        </p:spPr>
        <p:txBody>
          <a:bodyPr>
            <a:noAutofit/>
          </a:bodyPr>
          <a:lstStyle/>
          <a:p>
            <a:r>
              <a:rPr lang="sl-SI" sz="2400" b="1" dirty="0" smtClean="0"/>
              <a:t>Ogled animacij:  </a:t>
            </a:r>
            <a:r>
              <a:rPr lang="sl-SI" sz="2400" b="1" dirty="0" smtClean="0">
                <a:hlinkClick r:id="rId4"/>
              </a:rPr>
              <a:t>https://eucbeniki.sio.si/kemija8/942/index2.html</a:t>
            </a:r>
            <a:r>
              <a:rPr lang="sl-SI" sz="2400" b="1" dirty="0" smtClean="0"/>
              <a:t> 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02472" y="966652"/>
            <a:ext cx="11109961" cy="48479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2000" b="1" dirty="0" smtClean="0"/>
              <a:t>Zaključek:</a:t>
            </a:r>
          </a:p>
          <a:p>
            <a:pPr marL="0" indent="0">
              <a:buNone/>
            </a:pPr>
            <a:r>
              <a:rPr lang="sl-SI" sz="1800" dirty="0" smtClean="0"/>
              <a:t>V vodi, ki je polarno topilo,  se ionske </a:t>
            </a:r>
            <a:r>
              <a:rPr lang="sl-SI" sz="1800" dirty="0"/>
              <a:t> </a:t>
            </a:r>
            <a:r>
              <a:rPr lang="sl-SI" sz="1800" dirty="0" smtClean="0"/>
              <a:t> in  polarne spojine   ______________________.  </a:t>
            </a:r>
            <a:r>
              <a:rPr lang="sl-SI" sz="1800" dirty="0"/>
              <a:t>(</a:t>
            </a:r>
            <a:r>
              <a:rPr lang="sl-SI" sz="1800" dirty="0" smtClean="0"/>
              <a:t>raztapljajo/ne raztapljajo).</a:t>
            </a:r>
          </a:p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sl-SI" sz="2000" b="1" dirty="0" smtClean="0"/>
              <a:t>2.EKSPERIMENT:</a:t>
            </a:r>
            <a:endParaRPr lang="sl-SI" sz="2000" b="1" dirty="0"/>
          </a:p>
          <a:p>
            <a:pPr marL="0" indent="0">
              <a:buNone/>
            </a:pPr>
            <a:r>
              <a:rPr lang="sl-SI" sz="1600" dirty="0" smtClean="0"/>
              <a:t>Eksperiment ponovi z oljem, le da v dva kozarca naliješ le eno žlico olja, nato v prvi kozarec dodaš četrtino žličke soli, v drugi kozarec pa četrtino žličke sladkorja.</a:t>
            </a:r>
          </a:p>
          <a:p>
            <a:pPr marL="0" indent="0">
              <a:buNone/>
            </a:pPr>
            <a:r>
              <a:rPr lang="sl-SI" sz="1600" dirty="0" smtClean="0"/>
              <a:t>Opazuj, ali se sol in sladkor v olju raztopita</a:t>
            </a:r>
            <a:r>
              <a:rPr lang="sl-SI" sz="1600" dirty="0" smtClean="0"/>
              <a:t>. </a:t>
            </a:r>
            <a:r>
              <a:rPr lang="sl-SI" sz="1600" dirty="0" smtClean="0">
                <a:solidFill>
                  <a:srgbClr val="FF0000"/>
                </a:solidFill>
              </a:rPr>
              <a:t>V tabelo vpiši rezultate.</a:t>
            </a:r>
            <a:endParaRPr lang="sl-SI" sz="1600" dirty="0" smtClean="0"/>
          </a:p>
          <a:p>
            <a:pPr marL="0" indent="0">
              <a:buNone/>
            </a:pPr>
            <a:r>
              <a:rPr lang="sl-SI" sz="2000" b="1" dirty="0" smtClean="0"/>
              <a:t>Zaključek:</a:t>
            </a:r>
          </a:p>
          <a:p>
            <a:pPr marL="0" indent="0">
              <a:buNone/>
            </a:pPr>
            <a:r>
              <a:rPr lang="sl-SI" sz="1800" dirty="0" smtClean="0"/>
              <a:t>V olju, ki je nepolarno topilo se ionske in polarne snovi </a:t>
            </a:r>
            <a:r>
              <a:rPr lang="sl-SI" sz="1800" dirty="0"/>
              <a:t>______________________ (</a:t>
            </a:r>
            <a:r>
              <a:rPr lang="sl-SI" sz="1800" dirty="0" smtClean="0"/>
              <a:t>raztapljajo/ne raztapljajo</a:t>
            </a:r>
            <a:r>
              <a:rPr lang="sl-SI" sz="1800" dirty="0"/>
              <a:t>).   </a:t>
            </a:r>
            <a:endParaRPr lang="sl-SI" sz="1800" dirty="0" smtClean="0"/>
          </a:p>
          <a:p>
            <a:pPr marL="0" indent="0">
              <a:buNone/>
            </a:pPr>
            <a:r>
              <a:rPr lang="sl-SI" sz="1800" dirty="0" smtClean="0"/>
              <a:t>                               </a:t>
            </a:r>
          </a:p>
          <a:p>
            <a:pPr marL="0" indent="0">
              <a:buNone/>
            </a:pPr>
            <a:r>
              <a:rPr lang="sl-SI" sz="2000" b="1" dirty="0"/>
              <a:t>3.EKPERIMENT:</a:t>
            </a:r>
          </a:p>
          <a:p>
            <a:r>
              <a:rPr lang="sl-SI" sz="1600" dirty="0"/>
              <a:t>V enega od kozarcev z oljem dodaj žlico vode, v drugega pa žlico </a:t>
            </a:r>
            <a:r>
              <a:rPr lang="sl-SI" sz="1600" dirty="0" smtClean="0"/>
              <a:t>bučnega (ali pa olivnega) </a:t>
            </a:r>
            <a:r>
              <a:rPr lang="sl-SI" sz="1600" dirty="0"/>
              <a:t>olja</a:t>
            </a:r>
            <a:r>
              <a:rPr lang="sl-SI" sz="1600" dirty="0" smtClean="0"/>
              <a:t>. Opazuj, kaj se bo zgodilo. </a:t>
            </a:r>
            <a:endParaRPr lang="sl-SI" sz="1600" dirty="0"/>
          </a:p>
          <a:p>
            <a:pPr marL="0" indent="0">
              <a:buNone/>
            </a:pPr>
            <a:r>
              <a:rPr lang="sl-SI" sz="2000" b="1" dirty="0"/>
              <a:t>Zaključek</a:t>
            </a:r>
            <a:r>
              <a:rPr lang="sl-SI" sz="2000" b="1" dirty="0" smtClean="0"/>
              <a:t>:</a:t>
            </a:r>
            <a:endParaRPr lang="sl-SI" sz="2000" dirty="0"/>
          </a:p>
          <a:p>
            <a:pPr marL="0" indent="0">
              <a:buNone/>
            </a:pPr>
            <a:r>
              <a:rPr lang="sl-SI" sz="1800" dirty="0" smtClean="0"/>
              <a:t>V olju, ki je nepolarno topilo, </a:t>
            </a:r>
            <a:r>
              <a:rPr lang="sl-SI" sz="1800" dirty="0"/>
              <a:t>se nepolarne snovi </a:t>
            </a:r>
            <a:r>
              <a:rPr lang="sl-SI" sz="1800" dirty="0" smtClean="0"/>
              <a:t>________________ (raztapljajo/ne raztapljajo</a:t>
            </a:r>
            <a:r>
              <a:rPr lang="sl-SI" sz="1800" dirty="0"/>
              <a:t>).</a:t>
            </a:r>
          </a:p>
          <a:p>
            <a:pPr marL="0" indent="0">
              <a:buNone/>
            </a:pPr>
            <a:endParaRPr lang="sl-SI" sz="1400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740730" y="6028362"/>
            <a:ext cx="9901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sz="1600" dirty="0"/>
          </a:p>
          <a:p>
            <a:r>
              <a:rPr lang="sl-SI" sz="2400" b="1" dirty="0" smtClean="0"/>
              <a:t>Pravilo:  podobno se raztaplja v podobnem.</a:t>
            </a:r>
            <a:endParaRPr lang="sl-SI" sz="2400" b="1" dirty="0"/>
          </a:p>
        </p:txBody>
      </p:sp>
      <p:pic>
        <p:nvPicPr>
          <p:cNvPr id="4" name="Posnet zvok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337576" y="19929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01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7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49923" y="318233"/>
            <a:ext cx="10515600" cy="1325563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2. TALJENJE (TEMPERATURA TALIŠČA)</a:t>
            </a:r>
            <a:endParaRPr lang="sl-SI" sz="32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69823" y="1825624"/>
            <a:ext cx="11083977" cy="4605155"/>
          </a:xfrm>
        </p:spPr>
        <p:txBody>
          <a:bodyPr/>
          <a:lstStyle/>
          <a:p>
            <a:r>
              <a:rPr lang="sl-SI" dirty="0"/>
              <a:t>O</a:t>
            </a:r>
            <a:r>
              <a:rPr lang="sl-SI" dirty="0" smtClean="0"/>
              <a:t>gled </a:t>
            </a:r>
            <a:r>
              <a:rPr lang="sl-SI" dirty="0" smtClean="0"/>
              <a:t>eksperimenta</a:t>
            </a:r>
            <a:r>
              <a:rPr lang="sl-SI" dirty="0" smtClean="0"/>
              <a:t> </a:t>
            </a:r>
            <a:r>
              <a:rPr lang="sl-SI" dirty="0" smtClean="0"/>
              <a:t>v e-učbeniku: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1"/>
                </a:solidFill>
                <a:hlinkClick r:id="rId4"/>
              </a:rPr>
              <a:t>https://eucbeniki.sio.si/kemija8/942/index1.html</a:t>
            </a:r>
            <a:endParaRPr lang="sl-SI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b="1" dirty="0" smtClean="0"/>
              <a:t>Pravilo: </a:t>
            </a:r>
          </a:p>
          <a:p>
            <a:pPr marL="0" indent="0">
              <a:buNone/>
            </a:pPr>
            <a:r>
              <a:rPr lang="sl-SI" dirty="0" smtClean="0"/>
              <a:t>Ionske spojine (sol) se pri segrevanju stalijo pri                           (nizki/visoki) temperaturi. Kovalentne spojine (sladkor) pa se pri segrevanju stalijo pri                        </a:t>
            </a:r>
            <a:r>
              <a:rPr lang="sl-SI" dirty="0"/>
              <a:t>____________ (nizki/visoki) </a:t>
            </a:r>
            <a:r>
              <a:rPr lang="sl-SI" dirty="0" smtClean="0"/>
              <a:t>temperaturi.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</p:txBody>
      </p:sp>
      <p:cxnSp>
        <p:nvCxnSpPr>
          <p:cNvPr id="5" name="Raven povezovalnik 4"/>
          <p:cNvCxnSpPr/>
          <p:nvPr/>
        </p:nvCxnSpPr>
        <p:spPr>
          <a:xfrm>
            <a:off x="7124897" y="4227511"/>
            <a:ext cx="20086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osnet zvok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33579" y="8264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76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4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3. ELEKTRIČNA PREVODNOST</a:t>
            </a:r>
            <a:endParaRPr lang="sl-SI" sz="32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98268" y="1851751"/>
            <a:ext cx="10515600" cy="4351338"/>
          </a:xfrm>
        </p:spPr>
        <p:txBody>
          <a:bodyPr/>
          <a:lstStyle/>
          <a:p>
            <a:r>
              <a:rPr lang="sl-SI" dirty="0" smtClean="0"/>
              <a:t>Ogled </a:t>
            </a:r>
            <a:r>
              <a:rPr lang="sl-SI" dirty="0" smtClean="0"/>
              <a:t>eksperimenta</a:t>
            </a:r>
            <a:r>
              <a:rPr lang="sl-SI" dirty="0" smtClean="0"/>
              <a:t> </a:t>
            </a:r>
            <a:r>
              <a:rPr lang="sl-SI" dirty="0" smtClean="0"/>
              <a:t>v e-učbeniku:</a:t>
            </a:r>
          </a:p>
          <a:p>
            <a:pPr marL="0" indent="0">
              <a:buNone/>
            </a:pPr>
            <a:r>
              <a:rPr lang="sl-SI" dirty="0" smtClean="0">
                <a:hlinkClick r:id="rId2"/>
              </a:rPr>
              <a:t>https://eucbeniki.sio.si/kemija8/942/index3.html</a:t>
            </a:r>
            <a:r>
              <a:rPr lang="sl-SI" dirty="0" smtClean="0"/>
              <a:t>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b="1" dirty="0" smtClean="0"/>
              <a:t>Pravilo:</a:t>
            </a:r>
          </a:p>
          <a:p>
            <a:pPr marL="0" indent="0">
              <a:buNone/>
            </a:pPr>
            <a:r>
              <a:rPr lang="sl-SI" dirty="0" smtClean="0"/>
              <a:t>Vodna raztopina ionske spojine (soli)___________ (prevaja/ne prevaja) električni tok.</a:t>
            </a:r>
          </a:p>
          <a:p>
            <a:pPr marL="0" indent="0">
              <a:buNone/>
            </a:pPr>
            <a:r>
              <a:rPr lang="sl-SI" dirty="0" smtClean="0"/>
              <a:t>Vodna raztopina </a:t>
            </a:r>
            <a:r>
              <a:rPr lang="sl-SI" dirty="0"/>
              <a:t>kovalentno zgrajene snovi (</a:t>
            </a:r>
            <a:r>
              <a:rPr lang="sl-SI" dirty="0" smtClean="0"/>
              <a:t>sladkor)  ____________  (prevaja/ne prevaja) električni tok.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846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420</Words>
  <Application>Microsoft Office PowerPoint</Application>
  <PresentationFormat>Po meri</PresentationFormat>
  <Paragraphs>53</Paragraphs>
  <Slides>4</Slides>
  <Notes>0</Notes>
  <HiddenSlides>0</HiddenSlides>
  <MMClips>4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Officeova tema</vt:lpstr>
      <vt:lpstr>PowerPointova predstavitev</vt:lpstr>
      <vt:lpstr>Ogled animacij:  https://eucbeniki.sio.si/kemija8/942/index2.html </vt:lpstr>
      <vt:lpstr>2. TALJENJE (TEMPERATURA TALIŠČA)</vt:lpstr>
      <vt:lpstr>3. ELEKTRIČNA PREVODNOST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Špela Matavž</dc:creator>
  <cp:lastModifiedBy>Administrator</cp:lastModifiedBy>
  <cp:revision>25</cp:revision>
  <dcterms:created xsi:type="dcterms:W3CDTF">2020-04-08T09:36:47Z</dcterms:created>
  <dcterms:modified xsi:type="dcterms:W3CDTF">2020-04-08T19:52:25Z</dcterms:modified>
</cp:coreProperties>
</file>