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81" r:id="rId4"/>
    <p:sldId id="280" r:id="rId5"/>
    <p:sldId id="282" r:id="rId6"/>
    <p:sldId id="260" r:id="rId7"/>
    <p:sldId id="263" r:id="rId8"/>
    <p:sldId id="264" r:id="rId9"/>
    <p:sldId id="273" r:id="rId10"/>
    <p:sldId id="257" r:id="rId11"/>
    <p:sldId id="272" r:id="rId12"/>
    <p:sldId id="274" r:id="rId13"/>
    <p:sldId id="267" r:id="rId14"/>
    <p:sldId id="268" r:id="rId15"/>
    <p:sldId id="269" r:id="rId16"/>
    <p:sldId id="277" r:id="rId17"/>
    <p:sldId id="278" r:id="rId18"/>
    <p:sldId id="266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la/acrl/acrlissues/acrlinfolit/infolitoverview/introtoinfolit/introinfolit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ld.nuk.uni-lj.si/knjiznicarskenovice/2008_3_google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653.gvs.arnes.si/lms/course/view.php?id=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INFORMACIJSKA PISMENOST IN INFORMACIJSKI VIRI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l-SI" dirty="0" smtClean="0"/>
          </a:p>
          <a:p>
            <a:endParaRPr lang="sl-SI" dirty="0"/>
          </a:p>
          <a:p>
            <a:pPr algn="ctr"/>
            <a:r>
              <a:rPr lang="sl-SI" dirty="0" smtClean="0"/>
              <a:t>				KIZ, 2016/2017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96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6274" y="461433"/>
            <a:ext cx="10772775" cy="1658198"/>
          </a:xfrm>
        </p:spPr>
        <p:txBody>
          <a:bodyPr>
            <a:normAutofit/>
          </a:bodyPr>
          <a:lstStyle/>
          <a:p>
            <a:r>
              <a:rPr lang="hr-HR" dirty="0" err="1" smtClean="0"/>
              <a:t>Kdo</a:t>
            </a:r>
            <a:r>
              <a:rPr lang="hr-HR" dirty="0" smtClean="0"/>
              <a:t> je </a:t>
            </a:r>
            <a:r>
              <a:rPr lang="hr-HR" dirty="0" err="1" smtClean="0"/>
              <a:t>torej</a:t>
            </a:r>
            <a:r>
              <a:rPr lang="hr-HR" dirty="0" smtClean="0"/>
              <a:t> informacijsko pismen?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274" y="2307894"/>
            <a:ext cx="10966227" cy="37661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hr-HR" sz="3800" dirty="0" err="1">
                <a:latin typeface="Calibri" panose="020F0502020204030204" pitchFamily="34" charset="0"/>
              </a:rPr>
              <a:t>Najbolj</a:t>
            </a:r>
            <a:r>
              <a:rPr lang="hr-HR" sz="3800" dirty="0">
                <a:latin typeface="Calibri" panose="020F0502020204030204" pitchFamily="34" charset="0"/>
              </a:rPr>
              <a:t> citirana </a:t>
            </a:r>
            <a:r>
              <a:rPr lang="hr-HR" sz="3800" dirty="0" smtClean="0">
                <a:latin typeface="Calibri" panose="020F0502020204030204" pitchFamily="34" charset="0"/>
              </a:rPr>
              <a:t>definicija:</a:t>
            </a:r>
          </a:p>
          <a:p>
            <a:pPr>
              <a:lnSpc>
                <a:spcPct val="160000"/>
              </a:lnSpc>
            </a:pPr>
            <a:r>
              <a:rPr lang="hr-HR" sz="3800" dirty="0" smtClean="0">
                <a:latin typeface="Calibri" panose="020F0502020204030204" pitchFamily="34" charset="0"/>
              </a:rPr>
              <a:t> </a:t>
            </a:r>
            <a:r>
              <a:rPr lang="sl-SI" sz="3800" b="1" dirty="0" smtClean="0">
                <a:latin typeface="Calibri" panose="020F0502020204030204" pitchFamily="34" charset="0"/>
              </a:rPr>
              <a:t>„</a:t>
            </a:r>
            <a:r>
              <a:rPr lang="sl-SI" sz="3800" dirty="0">
                <a:latin typeface="Calibri" panose="020F0502020204030204" pitchFamily="34" charset="0"/>
              </a:rPr>
              <a:t>Na koncu so informacijsko pismeni ljudje tisti, ki so </a:t>
            </a:r>
            <a:r>
              <a:rPr lang="sl-SI" sz="3800" b="1" dirty="0">
                <a:latin typeface="Calibri" panose="020F0502020204030204" pitchFamily="34" charset="0"/>
              </a:rPr>
              <a:t>se naučili učiti. </a:t>
            </a:r>
            <a:r>
              <a:rPr lang="sl-SI" sz="3800" dirty="0">
                <a:latin typeface="Calibri" panose="020F0502020204030204" pitchFamily="34" charset="0"/>
              </a:rPr>
              <a:t>Učiti se znajo zato, ker vedo, kako je </a:t>
            </a:r>
            <a:r>
              <a:rPr lang="sl-SI" sz="3800" b="1" dirty="0">
                <a:latin typeface="Calibri" panose="020F0502020204030204" pitchFamily="34" charset="0"/>
              </a:rPr>
              <a:t>znanje organizirano, znajo najti informacije in jih uporabiti tako, da se drugi lahko učijo od njih. </a:t>
            </a:r>
            <a:r>
              <a:rPr lang="sl-SI" sz="3800" dirty="0">
                <a:latin typeface="Calibri" panose="020F0502020204030204" pitchFamily="34" charset="0"/>
              </a:rPr>
              <a:t>To so ljudje, pripravljeni </a:t>
            </a:r>
            <a:r>
              <a:rPr lang="sl-SI" sz="3800" b="1" dirty="0">
                <a:latin typeface="Calibri" panose="020F0502020204030204" pitchFamily="34" charset="0"/>
              </a:rPr>
              <a:t>na vseživljenjsko učenje, </a:t>
            </a:r>
            <a:r>
              <a:rPr lang="sl-SI" sz="3800" dirty="0">
                <a:latin typeface="Calibri" panose="020F0502020204030204" pitchFamily="34" charset="0"/>
              </a:rPr>
              <a:t>ker znajo vedno </a:t>
            </a:r>
            <a:r>
              <a:rPr lang="sl-SI" sz="3800" b="1" dirty="0">
                <a:latin typeface="Calibri" panose="020F0502020204030204" pitchFamily="34" charset="0"/>
              </a:rPr>
              <a:t>najti informacije, </a:t>
            </a:r>
            <a:r>
              <a:rPr lang="sl-SI" sz="3800" dirty="0">
                <a:latin typeface="Calibri" panose="020F0502020204030204" pitchFamily="34" charset="0"/>
              </a:rPr>
              <a:t>ki jih potrebujejo za kakršno koli nalogo ali odločitev</a:t>
            </a:r>
            <a:r>
              <a:rPr lang="sl-SI" sz="3800" dirty="0" smtClean="0">
                <a:latin typeface="Calibri" panose="020F0502020204030204" pitchFamily="34" charset="0"/>
              </a:rPr>
              <a:t>.“</a:t>
            </a:r>
          </a:p>
          <a:p>
            <a:pPr>
              <a:lnSpc>
                <a:spcPct val="160000"/>
              </a:lnSpc>
            </a:pPr>
            <a:r>
              <a:rPr lang="sl-SI" sz="3100" dirty="0"/>
              <a:t/>
            </a:r>
            <a:br>
              <a:rPr lang="sl-SI" sz="3100" dirty="0"/>
            </a:br>
            <a:r>
              <a:rPr lang="en-US" dirty="0">
                <a:latin typeface="Calibri" panose="020F0502020204030204" pitchFamily="34" charset="0"/>
              </a:rPr>
              <a:t>American Library Association Presidential Committee on Information Literacy (10</a:t>
            </a:r>
            <a:r>
              <a:rPr lang="sl-SI" dirty="0">
                <a:latin typeface="Calibri" panose="020F0502020204030204" pitchFamily="34" charset="0"/>
              </a:rPr>
              <a:t>. januar</a:t>
            </a:r>
            <a:r>
              <a:rPr lang="en-US" dirty="0">
                <a:latin typeface="Calibri" panose="020F0502020204030204" pitchFamily="34" charset="0"/>
              </a:rPr>
              <a:t> 1989, Washington, D.C.) </a:t>
            </a:r>
            <a:r>
              <a:rPr lang="sl-SI" u="sng" dirty="0">
                <a:latin typeface="Calibri" panose="020F0502020204030204" pitchFamily="34" charset="0"/>
                <a:hlinkClick r:id="rId2"/>
              </a:rPr>
              <a:t>http://www.ala.org/ala/acrl/acrlissues/acrlinfolit/infolitoverview/introtoinfolit/introinfolit.htm</a:t>
            </a:r>
            <a:r>
              <a:rPr lang="sl-SI" dirty="0">
                <a:latin typeface="Calibri" panose="020F0502020204030204" pitchFamily="34" charset="0"/>
              </a:rPr>
              <a:t> </a:t>
            </a:r>
          </a:p>
          <a:p>
            <a:pPr lvl="0">
              <a:lnSpc>
                <a:spcPct val="160000"/>
              </a:lnSpc>
            </a:pPr>
            <a:endParaRPr lang="sl-SI" dirty="0">
              <a:latin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05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Verdana" panose="020B0604030504040204" pitchFamily="34" charset="0"/>
              </a:rPr>
              <a:t>Kdo je "</a:t>
            </a:r>
            <a:r>
              <a:rPr lang="sl-SI" dirty="0" err="1">
                <a:latin typeface="Verdana" panose="020B0604030504040204" pitchFamily="34" charset="0"/>
              </a:rPr>
              <a:t>google</a:t>
            </a:r>
            <a:r>
              <a:rPr lang="sl-SI" dirty="0">
                <a:latin typeface="Verdana" panose="020B0604030504040204" pitchFamily="34" charset="0"/>
              </a:rPr>
              <a:t>" generacija?</a:t>
            </a:r>
            <a:br>
              <a:rPr lang="sl-SI" dirty="0">
                <a:latin typeface="Verdana" panose="020B0604030504040204" pitchFamily="34" charset="0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656560"/>
                </a:solidFill>
                <a:latin typeface="Calibri" panose="020F0502020204030204" pitchFamily="34" charset="0"/>
                <a:cs typeface="Symath" panose="00000400000000000000" pitchFamily="2" charset="0"/>
              </a:rPr>
              <a:t>Mladi</a:t>
            </a:r>
            <a:r>
              <a:rPr lang="sl-SI" dirty="0">
                <a:solidFill>
                  <a:srgbClr val="656560"/>
                </a:solidFill>
                <a:latin typeface="Calibri" panose="020F0502020204030204" pitchFamily="34" charset="0"/>
                <a:cs typeface="Symath" panose="00000400000000000000" pitchFamily="2" charset="0"/>
              </a:rPr>
              <a:t>, rojeni po letu 1993. </a:t>
            </a:r>
            <a:endParaRPr lang="sl-SI" dirty="0" smtClean="0">
              <a:solidFill>
                <a:srgbClr val="656560"/>
              </a:solidFill>
              <a:latin typeface="Calibri" panose="020F0502020204030204" pitchFamily="34" charset="0"/>
              <a:cs typeface="Symath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sl-SI" dirty="0" smtClean="0">
                <a:solidFill>
                  <a:srgbClr val="656560"/>
                </a:solidFill>
                <a:latin typeface="Calibri" panose="020F0502020204030204" pitchFamily="34" charset="0"/>
                <a:cs typeface="Symath" panose="00000400000000000000" pitchFamily="2" charset="0"/>
              </a:rPr>
              <a:t>Večina </a:t>
            </a:r>
            <a:r>
              <a:rPr lang="sl-SI" dirty="0">
                <a:solidFill>
                  <a:srgbClr val="656560"/>
                </a:solidFill>
                <a:latin typeface="Calibri" panose="020F0502020204030204" pitchFamily="34" charset="0"/>
                <a:cs typeface="Symath" panose="00000400000000000000" pitchFamily="2" charset="0"/>
              </a:rPr>
              <a:t>mladih, ki se danes vpisuje na srednje šole, je mlajših od pojava namiznih računalnikov ter so bolj vešči računalniške tipkovnice kot pisala v roki. Še vedno uporabljajo knjižnico, vendar manj, kot prejšnje generacije. </a:t>
            </a:r>
            <a:endParaRPr lang="sl-SI" dirty="0" smtClean="0">
              <a:solidFill>
                <a:srgbClr val="656560"/>
              </a:solidFill>
              <a:latin typeface="Calibri" panose="020F0502020204030204" pitchFamily="34" charset="0"/>
              <a:cs typeface="Symat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sl-SI" sz="1400" u="sng" dirty="0">
              <a:solidFill>
                <a:srgbClr val="656560"/>
              </a:solidFill>
              <a:latin typeface="Calibri" panose="020F0502020204030204" pitchFamily="34" charset="0"/>
              <a:cs typeface="Symath" panose="00000400000000000000" pitchFamily="2" charset="0"/>
              <a:hlinkClick r:id="rId2"/>
            </a:endParaRPr>
          </a:p>
          <a:p>
            <a:pPr>
              <a:lnSpc>
                <a:spcPct val="150000"/>
              </a:lnSpc>
            </a:pPr>
            <a:endParaRPr lang="sl-SI" sz="1400" u="sng" dirty="0" smtClean="0">
              <a:solidFill>
                <a:srgbClr val="656560"/>
              </a:solidFill>
              <a:latin typeface="Calibri" panose="020F0502020204030204" pitchFamily="34" charset="0"/>
              <a:cs typeface="Symath" panose="00000400000000000000" pitchFamily="2" charset="0"/>
              <a:hlinkClick r:id="rId2"/>
            </a:endParaRPr>
          </a:p>
          <a:p>
            <a:pPr>
              <a:lnSpc>
                <a:spcPct val="150000"/>
              </a:lnSpc>
            </a:pPr>
            <a:r>
              <a:rPr lang="sl-SI" sz="1400" u="sng" dirty="0" smtClean="0">
                <a:latin typeface="Calibri" panose="020F0502020204030204" pitchFamily="34" charset="0"/>
                <a:cs typeface="Symath" panose="00000400000000000000" pitchFamily="2" charset="0"/>
                <a:hlinkClick r:id="rId2"/>
              </a:rPr>
              <a:t>Vir: </a:t>
            </a:r>
            <a:r>
              <a:rPr lang="sl-SI" sz="1400" dirty="0" smtClean="0">
                <a:latin typeface="Calibri" panose="020F0502020204030204" pitchFamily="34" charset="0"/>
                <a:cs typeface="Symath" panose="00000400000000000000" pitchFamily="2" charset="0"/>
                <a:hlinkClick r:id="rId2"/>
              </a:rPr>
              <a:t>http</a:t>
            </a:r>
            <a:r>
              <a:rPr lang="sl-SI" sz="1400" dirty="0">
                <a:latin typeface="Calibri" panose="020F0502020204030204" pitchFamily="34" charset="0"/>
                <a:cs typeface="Symath" panose="00000400000000000000" pitchFamily="2" charset="0"/>
                <a:hlinkClick r:id="rId2"/>
              </a:rPr>
              <a:t>://</a:t>
            </a:r>
            <a:r>
              <a:rPr lang="sl-SI" sz="1400" dirty="0" smtClean="0">
                <a:latin typeface="Calibri" panose="020F0502020204030204" pitchFamily="34" charset="0"/>
                <a:cs typeface="Symath" panose="00000400000000000000" pitchFamily="2" charset="0"/>
                <a:hlinkClick r:id="rId2"/>
              </a:rPr>
              <a:t>old.nuk.uni-lj.si/knjiznicarskenovice/2008_3_google.asp</a:t>
            </a:r>
            <a:endParaRPr lang="sl-SI" sz="1400" dirty="0" smtClean="0">
              <a:latin typeface="Calibri" panose="020F0502020204030204" pitchFamily="34" charset="0"/>
              <a:cs typeface="Symath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sl-SI" sz="1400" dirty="0">
              <a:latin typeface="Calibri" panose="020F0502020204030204" pitchFamily="34" charset="0"/>
              <a:cs typeface="Symath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INFORMACIJSKI 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657" y="2011680"/>
            <a:ext cx="10231750" cy="3766185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400"/>
              </a:spcAft>
            </a:pPr>
            <a:r>
              <a:rPr lang="sl-SI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l-SI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današnjem internetnem svetu je </a:t>
            </a:r>
            <a:r>
              <a:rPr lang="sl-SI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znanje razpršeno </a:t>
            </a:r>
            <a:r>
              <a:rPr lang="sl-SI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nenadoma nam manjka zunanjih </a:t>
            </a:r>
            <a:r>
              <a:rPr lang="sl-SI" sz="2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orodij, </a:t>
            </a:r>
            <a:r>
              <a:rPr lang="sl-SI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 bi nam povedala, </a:t>
            </a:r>
            <a:r>
              <a:rPr lang="sl-SI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katere informacije so veljavne, katere pa napačne</a:t>
            </a:r>
            <a:r>
              <a:rPr lang="sl-SI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</a:pPr>
            <a:r>
              <a:rPr lang="sl-SI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Wikipedija? </a:t>
            </a:r>
          </a:p>
          <a:p>
            <a:pPr lvl="0" algn="just">
              <a:lnSpc>
                <a:spcPct val="115000"/>
              </a:lnSpc>
              <a:spcAft>
                <a:spcPts val="400"/>
              </a:spcAft>
            </a:pPr>
            <a:r>
              <a:rPr lang="sl-SI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Dijaški.net?</a:t>
            </a:r>
            <a:endParaRPr lang="sl-SI" sz="28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l-SI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31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Informacijski in referenčni 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2286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sl-SI" altLang="sl-SI" sz="2800" b="1" dirty="0">
                <a:solidFill>
                  <a:srgbClr val="2F2B20"/>
                </a:solidFill>
                <a:latin typeface="Calibri"/>
              </a:rPr>
              <a:t>Informacijski vir:</a:t>
            </a:r>
            <a:r>
              <a:rPr lang="sl-SI" altLang="sl-SI" sz="2800" dirty="0">
                <a:solidFill>
                  <a:srgbClr val="2F2B20"/>
                </a:solidFill>
                <a:latin typeface="Calibri"/>
              </a:rPr>
              <a:t> dokument, publikacija, zbirka, oseba, ipd., kjer lahko uporabnik dobi </a:t>
            </a:r>
            <a:r>
              <a:rPr lang="sl-SI" altLang="sl-SI" sz="2800" dirty="0" smtClean="0">
                <a:solidFill>
                  <a:srgbClr val="2F2B20"/>
                </a:solidFill>
                <a:latin typeface="Calibri"/>
              </a:rPr>
              <a:t>informacijo v knjižni (konvencionalni) ali elektronski (nekonvencionalni obliki).</a:t>
            </a:r>
            <a:endParaRPr lang="sl-SI" altLang="sl-SI" sz="2800" dirty="0">
              <a:solidFill>
                <a:srgbClr val="2F2B20"/>
              </a:solidFill>
              <a:latin typeface="Calibri"/>
            </a:endParaRPr>
          </a:p>
          <a:p>
            <a:pPr marL="342900" lvl="0" indent="-228600"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sl-SI" altLang="sl-SI" sz="2800" b="1" dirty="0">
                <a:solidFill>
                  <a:srgbClr val="2F2B20"/>
                </a:solidFill>
                <a:latin typeface="Calibri"/>
              </a:rPr>
              <a:t>Referenčni vir:</a:t>
            </a:r>
            <a:r>
              <a:rPr lang="sl-SI" altLang="sl-SI" sz="2800" dirty="0">
                <a:solidFill>
                  <a:srgbClr val="2F2B20"/>
                </a:solidFill>
                <a:latin typeface="Calibri"/>
              </a:rPr>
              <a:t> informacijski vir, namenjen referenčni dejavnosti (</a:t>
            </a:r>
            <a:r>
              <a:rPr lang="sl-SI" altLang="sl-SI" sz="2800" i="1" dirty="0">
                <a:solidFill>
                  <a:srgbClr val="2F2B20"/>
                </a:solidFill>
                <a:latin typeface="Calibri"/>
              </a:rPr>
              <a:t>referenčno gradivo</a:t>
            </a:r>
            <a:r>
              <a:rPr lang="sl-SI" altLang="sl-SI" sz="2800" dirty="0">
                <a:solidFill>
                  <a:srgbClr val="2F2B20"/>
                </a:solidFill>
                <a:latin typeface="Calibri"/>
              </a:rPr>
              <a:t>), za katerega velja:</a:t>
            </a:r>
          </a:p>
          <a:p>
            <a:pPr marL="639763" lvl="1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2F2B20"/>
                </a:solidFill>
                <a:latin typeface="Calibri"/>
              </a:rPr>
              <a:t>Oblikovan  in urejen je tako, da se ga uporablja za iskanje določenih informacij, ne za branje v celoti.</a:t>
            </a:r>
          </a:p>
          <a:p>
            <a:pPr marL="639763" lvl="1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2F2B20"/>
                </a:solidFill>
                <a:latin typeface="Calibri"/>
              </a:rPr>
              <a:t>Običajno je dostopen le v </a:t>
            </a:r>
            <a:r>
              <a:rPr lang="sl-SI" altLang="sl-SI" dirty="0" smtClean="0">
                <a:solidFill>
                  <a:srgbClr val="2F2B20"/>
                </a:solidFill>
                <a:latin typeface="Calibri"/>
              </a:rPr>
              <a:t>knjižnici (enciklopedije, atlasi, slovarji in drugi priročniki).</a:t>
            </a:r>
            <a:endParaRPr lang="en-US" altLang="sl-SI" dirty="0">
              <a:solidFill>
                <a:srgbClr val="2F2B20"/>
              </a:solidFill>
              <a:latin typeface="Calibri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566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Informacijski viri glede na fizično obliko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656" y="2011680"/>
            <a:ext cx="10914330" cy="4582303"/>
          </a:xfrm>
        </p:spPr>
        <p:txBody>
          <a:bodyPr/>
          <a:lstStyle/>
          <a:p>
            <a:pPr marL="342900" lvl="0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sl-SI" altLang="sl-SI" sz="2800" b="1" dirty="0" smtClean="0">
                <a:solidFill>
                  <a:srgbClr val="FF0000"/>
                </a:solidFill>
                <a:latin typeface="Calibri"/>
              </a:rPr>
              <a:t>Konvencionalni – tradicionalni, knjižni</a:t>
            </a:r>
            <a:endParaRPr lang="sl-SI" altLang="sl-SI" sz="2800" b="1" dirty="0">
              <a:solidFill>
                <a:srgbClr val="FF0000"/>
              </a:solidFill>
              <a:latin typeface="Calibri"/>
            </a:endParaRPr>
          </a:p>
          <a:p>
            <a:pPr marL="639763" lvl="1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2F2B20"/>
                </a:solidFill>
                <a:latin typeface="Calibri"/>
              </a:rPr>
              <a:t>Za njihovo uporabo ne potrebujemo tehničnih pripomočkov, naprav</a:t>
            </a:r>
          </a:p>
          <a:p>
            <a:pPr marL="639763" lvl="1" indent="-228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2F2B20"/>
                </a:solidFill>
                <a:latin typeface="Calibri"/>
              </a:rPr>
              <a:t>Papirni in </a:t>
            </a:r>
            <a:r>
              <a:rPr lang="sl-SI" altLang="sl-SI" dirty="0" err="1">
                <a:solidFill>
                  <a:srgbClr val="2F2B20"/>
                </a:solidFill>
                <a:latin typeface="Calibri"/>
              </a:rPr>
              <a:t>predpapirni</a:t>
            </a:r>
            <a:r>
              <a:rPr lang="sl-SI" altLang="sl-SI" dirty="0">
                <a:solidFill>
                  <a:srgbClr val="2F2B20"/>
                </a:solidFill>
                <a:latin typeface="Calibri"/>
              </a:rPr>
              <a:t> mediji, prosojnice, ipd.</a:t>
            </a:r>
            <a:endParaRPr lang="sl-SI" altLang="sl-SI" sz="2800" dirty="0">
              <a:solidFill>
                <a:srgbClr val="2F2B20"/>
              </a:solidFill>
              <a:latin typeface="Calibri"/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867" y="3510013"/>
            <a:ext cx="517686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1239"/>
          </a:xfrm>
        </p:spPr>
        <p:txBody>
          <a:bodyPr/>
          <a:lstStyle/>
          <a:p>
            <a:r>
              <a:rPr lang="sl-SI" dirty="0"/>
              <a:t>Informacijski viri glede na fizično obliko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837" y="4237856"/>
            <a:ext cx="6413548" cy="188992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000258" y="2120174"/>
            <a:ext cx="9238445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defTabSz="914400" fontAlgn="base"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</a:pPr>
            <a:r>
              <a:rPr lang="sl-SI" altLang="sl-SI" sz="2800" b="1" dirty="0" smtClean="0">
                <a:solidFill>
                  <a:srgbClr val="FF0000"/>
                </a:solidFill>
                <a:latin typeface="Calibri"/>
              </a:rPr>
              <a:t>Nekonvencionalni – elektronski, digitalni, sodobni</a:t>
            </a:r>
            <a:endParaRPr lang="sl-SI" altLang="sl-SI" sz="2800" b="1" dirty="0">
              <a:solidFill>
                <a:srgbClr val="FF0000"/>
              </a:solidFill>
              <a:latin typeface="Calibri"/>
            </a:endParaRPr>
          </a:p>
          <a:p>
            <a:pPr marL="639763" lvl="1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2F2B20"/>
                </a:solidFill>
                <a:latin typeface="Calibri"/>
              </a:rPr>
              <a:t>Za uporabo so potrebni tehnični pripomočki, naprave, npr. predvajalnik, računalnik</a:t>
            </a:r>
          </a:p>
          <a:p>
            <a:pPr marL="639763" lvl="1" indent="-228600" defTabSz="914400" fontAlgn="base"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400" dirty="0">
                <a:solidFill>
                  <a:srgbClr val="2F2B20"/>
                </a:solidFill>
                <a:latin typeface="Calibri"/>
              </a:rPr>
              <a:t>Magnetni trakovi (avdio-, videokasete), mikrofilmi</a:t>
            </a:r>
            <a:r>
              <a:rPr lang="sl-SI" altLang="sl-SI" sz="2400" dirty="0" smtClean="0">
                <a:solidFill>
                  <a:srgbClr val="2F2B20"/>
                </a:solidFill>
                <a:latin typeface="Calibri"/>
              </a:rPr>
              <a:t>, </a:t>
            </a:r>
            <a:r>
              <a:rPr lang="sl-SI" altLang="sl-SI" sz="2400" dirty="0">
                <a:solidFill>
                  <a:srgbClr val="2F2B20"/>
                </a:solidFill>
                <a:latin typeface="Calibri"/>
              </a:rPr>
              <a:t>digitalni, laserski mediji</a:t>
            </a:r>
            <a:endParaRPr lang="en-US" altLang="sl-SI" dirty="0">
              <a:solidFill>
                <a:srgbClr val="2F2B2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4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digitalna knjižnica?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Knjižnica nudi informacijske vire v knjižni ali pa v digitalni obliki.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Calibri" panose="020F0502020204030204" pitchFamily="34" charset="0"/>
              </a:rPr>
              <a:t>Knjižnica</a:t>
            </a:r>
            <a:r>
              <a:rPr lang="sl-SI" dirty="0">
                <a:latin typeface="Calibri" panose="020F0502020204030204" pitchFamily="34" charset="0"/>
              </a:rPr>
              <a:t>, ki </a:t>
            </a:r>
            <a:r>
              <a:rPr lang="sl-SI" b="1" dirty="0">
                <a:latin typeface="Calibri" panose="020F0502020204030204" pitchFamily="34" charset="0"/>
              </a:rPr>
              <a:t>nudi informacijske vire v digitalni obliki </a:t>
            </a:r>
            <a:r>
              <a:rPr lang="sl-SI" dirty="0">
                <a:latin typeface="Calibri" panose="020F0502020204030204" pitchFamily="34" charset="0"/>
              </a:rPr>
              <a:t>in s svojimi storitvami zagotavlja dostopnost in </a:t>
            </a:r>
            <a:r>
              <a:rPr lang="sl-SI" dirty="0" smtClean="0">
                <a:latin typeface="Calibri" panose="020F0502020204030204" pitchFamily="34" charset="0"/>
              </a:rPr>
              <a:t>uporabo, je digitalna knjižnica.</a:t>
            </a:r>
          </a:p>
          <a:p>
            <a:pPr>
              <a:lnSpc>
                <a:spcPct val="150000"/>
              </a:lnSpc>
            </a:pPr>
            <a:r>
              <a:rPr lang="sl-SI" dirty="0" smtClean="0">
                <a:latin typeface="Calibri" panose="020F0502020204030204" pitchFamily="34" charset="0"/>
              </a:rPr>
              <a:t>(</a:t>
            </a:r>
            <a:r>
              <a:rPr lang="sl-SI" dirty="0">
                <a:latin typeface="Calibri" panose="020F0502020204030204" pitchFamily="34" charset="0"/>
              </a:rPr>
              <a:t>dLib.si 2007-2010, str.1)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90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vsebuje digitalna knjižnica?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657" y="2011680"/>
            <a:ext cx="10643874" cy="4183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>
                <a:latin typeface="Calibri" panose="020F0502020204030204" pitchFamily="34" charset="0"/>
              </a:rPr>
              <a:t>Knjižnična gradiva, </a:t>
            </a:r>
            <a:r>
              <a:rPr lang="sl-SI" dirty="0">
                <a:latin typeface="Calibri" panose="020F0502020204030204" pitchFamily="34" charset="0"/>
              </a:rPr>
              <a:t>ustvarjena v elektronskih formatih, vključno z e-časopisi, e-knjigami ipd., referenčnimi deli, ki so publicirana </a:t>
            </a:r>
            <a:r>
              <a:rPr lang="sl-SI" dirty="0" err="1">
                <a:latin typeface="Calibri" panose="020F0502020204030204" pitchFamily="34" charset="0"/>
              </a:rPr>
              <a:t>online</a:t>
            </a:r>
            <a:r>
              <a:rPr lang="sl-SI" dirty="0">
                <a:latin typeface="Calibri" panose="020F0502020204030204" pitchFamily="34" charset="0"/>
              </a:rPr>
              <a:t> in na npr. CD-ROM, bibliografske podatkovne baze in drugimi spletnimi viri. (</a:t>
            </a:r>
            <a:r>
              <a:rPr lang="sl-SI" dirty="0" err="1">
                <a:latin typeface="Calibri" panose="020F0502020204030204" pitchFamily="34" charset="0"/>
              </a:rPr>
              <a:t>Reitz</a:t>
            </a:r>
            <a:r>
              <a:rPr lang="sl-SI" dirty="0">
                <a:latin typeface="Calibri" panose="020F0502020204030204" pitchFamily="34" charset="0"/>
              </a:rPr>
              <a:t>, J.M., </a:t>
            </a:r>
            <a:r>
              <a:rPr lang="sl-SI" dirty="0" err="1">
                <a:latin typeface="Calibri" panose="020F0502020204030204" pitchFamily="34" charset="0"/>
              </a:rPr>
              <a:t>Dictionary</a:t>
            </a: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</a:rPr>
              <a:t>for</a:t>
            </a: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</a:rPr>
              <a:t>library</a:t>
            </a: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</a:rPr>
              <a:t>and</a:t>
            </a: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err="1">
                <a:latin typeface="Calibri" panose="020F0502020204030204" pitchFamily="34" charset="0"/>
              </a:rPr>
              <a:t>information</a:t>
            </a:r>
            <a:r>
              <a:rPr lang="sl-SI" dirty="0">
                <a:latin typeface="Calibri" panose="020F0502020204030204" pitchFamily="34" charset="0"/>
              </a:rPr>
              <a:t> science) </a:t>
            </a:r>
          </a:p>
          <a:p>
            <a:pPr>
              <a:lnSpc>
                <a:spcPct val="160000"/>
              </a:lnSpc>
            </a:pPr>
            <a:r>
              <a:rPr lang="sl-SI" b="1" dirty="0" smtClean="0">
                <a:latin typeface="Calibri" panose="020F0502020204030204" pitchFamily="34" charset="0"/>
              </a:rPr>
              <a:t>Izrazi</a:t>
            </a:r>
            <a:r>
              <a:rPr lang="sl-SI" b="1" dirty="0">
                <a:latin typeface="Calibri" panose="020F0502020204030204" pitchFamily="34" charset="0"/>
              </a:rPr>
              <a:t>:</a:t>
            </a:r>
            <a:r>
              <a:rPr lang="sl-SI" dirty="0">
                <a:latin typeface="Calibri" panose="020F0502020204030204" pitchFamily="34" charset="0"/>
              </a:rPr>
              <a:t> e-knjižnica, virtualna knjižnica, hibridna knjižnica, knjižnica brez zidov, </a:t>
            </a:r>
            <a:r>
              <a:rPr lang="sl-SI" dirty="0" err="1">
                <a:latin typeface="Calibri" panose="020F0502020204030204" pitchFamily="34" charset="0"/>
              </a:rPr>
              <a:t>digiteka</a:t>
            </a:r>
            <a:r>
              <a:rPr lang="sl-SI" dirty="0">
                <a:latin typeface="Calibri" panose="020F0502020204030204" pitchFamily="34" charset="0"/>
              </a:rPr>
              <a:t>, multimedijski </a:t>
            </a:r>
            <a:r>
              <a:rPr lang="sl-SI" dirty="0" smtClean="0">
                <a:latin typeface="Calibri" panose="020F0502020204030204" pitchFamily="34" charset="0"/>
              </a:rPr>
              <a:t>portal.</a:t>
            </a:r>
            <a:endParaRPr lang="sl-SI" dirty="0">
              <a:latin typeface="Calibri" panose="020F0502020204030204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566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Prednosti in pomanjkljivosti digitalne knjižnice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98968"/>
          </a:xfrm>
        </p:spPr>
        <p:txBody>
          <a:bodyPr>
            <a:normAutofit fontScale="92500" lnSpcReduction="10000"/>
          </a:bodyPr>
          <a:lstStyle/>
          <a:p>
            <a:pPr marL="342900" lvl="0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rgbClr val="2F2B20"/>
                </a:solidFill>
                <a:latin typeface="Calibri"/>
              </a:rPr>
              <a:t>Prednosti </a:t>
            </a:r>
            <a:endParaRPr lang="sl-SI" altLang="sl-SI" dirty="0">
              <a:solidFill>
                <a:srgbClr val="2F2B20"/>
              </a:solidFill>
              <a:latin typeface="Calibri"/>
            </a:endParaRP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Neomejen dostop: časovno, prostorsko, ne glede na napravo;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Hitrejše, bolj učinkovito in kvalitetno iskanje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Ažurnost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Mednarodno sodelovanje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Ekonomičnost </a:t>
            </a:r>
          </a:p>
          <a:p>
            <a:pPr marL="342900" lvl="0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 typeface="Arial" panose="020B0604020202020204" pitchFamily="34" charset="0"/>
              <a:buChar char="•"/>
            </a:pPr>
            <a:endParaRPr lang="sl-SI" altLang="sl-SI" sz="2200" dirty="0">
              <a:solidFill>
                <a:srgbClr val="2F2B20"/>
              </a:solidFill>
              <a:latin typeface="Calibri"/>
            </a:endParaRPr>
          </a:p>
          <a:p>
            <a:pPr marL="342900" lvl="0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  <a:buFont typeface="Arial" panose="020B0604020202020204" pitchFamily="34" charset="0"/>
              <a:buChar char="•"/>
            </a:pPr>
            <a:r>
              <a:rPr lang="sl-SI" altLang="sl-SI" b="1" dirty="0">
                <a:solidFill>
                  <a:srgbClr val="2F2B20"/>
                </a:solidFill>
                <a:latin typeface="Calibri"/>
              </a:rPr>
              <a:t>Pomanjkljivosti </a:t>
            </a:r>
            <a:endParaRPr lang="sl-SI" altLang="sl-SI" dirty="0">
              <a:solidFill>
                <a:srgbClr val="2F2B20"/>
              </a:solidFill>
              <a:latin typeface="Calibri"/>
            </a:endParaRP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Nerešen problem avtorskih pravic v digitalnem okolju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Različna računalniška pismenost uporabnikov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Majhna količina gradiva v e-obliki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Hitro spreminjajoča se oblika vmesnika </a:t>
            </a:r>
          </a:p>
          <a:p>
            <a:pPr marL="639763" lvl="1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CBEBD"/>
              </a:buClr>
              <a:buFont typeface="Arial" panose="020B0604020202020204" pitchFamily="34" charset="0"/>
              <a:buChar char="•"/>
            </a:pPr>
            <a:r>
              <a:rPr lang="sl-SI" altLang="sl-SI" sz="2000" dirty="0">
                <a:solidFill>
                  <a:srgbClr val="2F2B20"/>
                </a:solidFill>
                <a:latin typeface="Calibri"/>
              </a:rPr>
              <a:t>Problem prepoznavanja relevantnosti zadetkov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43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Spletna učilnica KNJIŽNICA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653.gvs.arnes.si/lms/course/view.php?id=39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2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 imate za informacijsko pismene?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1" y="1906355"/>
            <a:ext cx="5241701" cy="3935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464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r="29033"/>
          <a:stretch/>
        </p:blipFill>
        <p:spPr>
          <a:xfrm>
            <a:off x="4868214" y="1934630"/>
            <a:ext cx="5190186" cy="4465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PoljeZBesedilom 2"/>
          <p:cNvSpPr txBox="1"/>
          <p:nvPr/>
        </p:nvSpPr>
        <p:spPr>
          <a:xfrm>
            <a:off x="837127" y="425002"/>
            <a:ext cx="9620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Kaj se zgodi na spletu v 60 sekundah?</a:t>
            </a:r>
            <a:endParaRPr lang="sl-SI" sz="5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1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4666"/>
          <a:stretch/>
        </p:blipFill>
        <p:spPr>
          <a:xfrm>
            <a:off x="7687971" y="1980177"/>
            <a:ext cx="4134119" cy="379926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2841"/>
          <a:stretch/>
        </p:blipFill>
        <p:spPr>
          <a:xfrm>
            <a:off x="852916" y="2248683"/>
            <a:ext cx="7028955" cy="273025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52916" y="225851"/>
            <a:ext cx="10406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5400" dirty="0">
                <a:solidFill>
                  <a:srgbClr val="162F33">
                    <a:lumMod val="50000"/>
                    <a:lumOff val="50000"/>
                  </a:srgbClr>
                </a:solidFill>
              </a:rPr>
              <a:t>Zakaj je informacijska pismenost pomembna?</a:t>
            </a:r>
          </a:p>
        </p:txBody>
      </p:sp>
    </p:spTree>
    <p:extLst>
      <p:ext uri="{BB962C8B-B14F-4D97-AF65-F5344CB8AC3E}">
        <p14:creationId xmlns:p14="http://schemas.microsoft.com/office/powerpoint/2010/main" val="76432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23975" b="10588"/>
          <a:stretch/>
        </p:blipFill>
        <p:spPr>
          <a:xfrm>
            <a:off x="2222500" y="2565399"/>
            <a:ext cx="7454900" cy="366254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130300" y="533400"/>
            <a:ext cx="920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Kaj rešuje informacijska pismenost?</a:t>
            </a:r>
            <a:endParaRPr lang="sl-SI" sz="5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7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PISMENOSTI ZA PREŽIVETJE </a:t>
            </a:r>
            <a:r>
              <a:rPr lang="sl-SI" dirty="0" smtClean="0"/>
              <a:t>(</a:t>
            </a:r>
            <a:r>
              <a:rPr lang="hr-HR" sz="2700" b="1" dirty="0" err="1" smtClean="0"/>
              <a:t>Survival</a:t>
            </a:r>
            <a:r>
              <a:rPr lang="hr-HR" sz="2700" b="1" dirty="0" smtClean="0"/>
              <a:t> </a:t>
            </a:r>
            <a:r>
              <a:rPr lang="hr-HR" sz="2700" b="1" dirty="0" err="1" smtClean="0"/>
              <a:t>literacies</a:t>
            </a:r>
            <a:r>
              <a:rPr lang="hr-HR" sz="2700" b="1" dirty="0" smtClean="0"/>
              <a:t>, </a:t>
            </a:r>
            <a:r>
              <a:rPr lang="hr-HR" sz="2700" dirty="0" smtClean="0"/>
              <a:t>UNESCO</a:t>
            </a:r>
            <a:r>
              <a:rPr lang="hr-HR" sz="2700" dirty="0"/>
              <a:t>, 2008) 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– PISMENOSTI 21. STOLETJA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6274" y="2157731"/>
            <a:ext cx="10966227" cy="4204432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 </a:t>
            </a:r>
            <a:endParaRPr lang="sl-SI" sz="1800" dirty="0"/>
          </a:p>
          <a:p>
            <a:pPr marL="518922" lvl="1" indent="-514350">
              <a:lnSpc>
                <a:spcPct val="120000"/>
              </a:lnSpc>
              <a:buFont typeface="+mj-lt"/>
              <a:buAutoNum type="arabicPeriod"/>
            </a:pPr>
            <a:r>
              <a:rPr lang="sl-SI" sz="3400" dirty="0" smtClean="0">
                <a:latin typeface="Calibri" panose="020F0502020204030204" pitchFamily="34" charset="0"/>
              </a:rPr>
              <a:t>Osnovna </a:t>
            </a:r>
            <a:r>
              <a:rPr lang="sl-SI" sz="3400" dirty="0">
                <a:latin typeface="Calibri" panose="020F0502020204030204" pitchFamily="34" charset="0"/>
              </a:rPr>
              <a:t>funkcionalna pismenost </a:t>
            </a:r>
            <a:r>
              <a:rPr lang="sl-SI" sz="3400" dirty="0" smtClean="0">
                <a:latin typeface="Calibri" panose="020F0502020204030204" pitchFamily="34" charset="0"/>
              </a:rPr>
              <a:t> ali „tiskovna pismenost“ (kompetence </a:t>
            </a:r>
            <a:r>
              <a:rPr lang="sl-SI" sz="3400" dirty="0">
                <a:latin typeface="Calibri" panose="020F0502020204030204" pitchFamily="34" charset="0"/>
              </a:rPr>
              <a:t>za branje, pisanje, govor, računanje) </a:t>
            </a:r>
          </a:p>
          <a:p>
            <a:pPr marL="518922" lvl="1" indent="-514350">
              <a:lnSpc>
                <a:spcPct val="120000"/>
              </a:lnSpc>
              <a:buFont typeface="+mj-lt"/>
              <a:buAutoNum type="arabicPeriod"/>
            </a:pPr>
            <a:r>
              <a:rPr lang="sl-SI" sz="3400" dirty="0" smtClean="0">
                <a:latin typeface="Calibri" panose="020F0502020204030204" pitchFamily="34" charset="0"/>
              </a:rPr>
              <a:t>Računalniška </a:t>
            </a:r>
            <a:r>
              <a:rPr lang="en-US" sz="3400" dirty="0" err="1">
                <a:latin typeface="Calibri" panose="020F0502020204030204" pitchFamily="34" charset="0"/>
              </a:rPr>
              <a:t>pismenost</a:t>
            </a:r>
            <a:r>
              <a:rPr lang="en-US" sz="3400" dirty="0">
                <a:latin typeface="Calibri" panose="020F0502020204030204" pitchFamily="34" charset="0"/>
              </a:rPr>
              <a:t> </a:t>
            </a:r>
            <a:r>
              <a:rPr lang="sl-SI" sz="3400" dirty="0" smtClean="0">
                <a:latin typeface="Calibri" panose="020F0502020204030204" pitchFamily="34" charset="0"/>
              </a:rPr>
              <a:t>  +  </a:t>
            </a:r>
          </a:p>
          <a:p>
            <a:pPr marL="518922" lvl="1" indent="-514350">
              <a:lnSpc>
                <a:spcPct val="120000"/>
              </a:lnSpc>
              <a:buFont typeface="+mj-lt"/>
              <a:buAutoNum type="arabicPeriod"/>
            </a:pPr>
            <a:r>
              <a:rPr lang="sl-SI" sz="3400" dirty="0" smtClean="0">
                <a:latin typeface="Calibri" panose="020F0502020204030204" pitchFamily="34" charset="0"/>
              </a:rPr>
              <a:t>medijska</a:t>
            </a:r>
            <a:r>
              <a:rPr lang="en-US" sz="3400" dirty="0" smtClean="0">
                <a:latin typeface="Calibri" panose="020F0502020204030204" pitchFamily="34" charset="0"/>
              </a:rPr>
              <a:t> </a:t>
            </a:r>
            <a:r>
              <a:rPr lang="en-US" sz="3400" dirty="0" err="1" smtClean="0">
                <a:latin typeface="Calibri" panose="020F0502020204030204" pitchFamily="34" charset="0"/>
              </a:rPr>
              <a:t>pismenost</a:t>
            </a:r>
            <a:r>
              <a:rPr lang="sl-SI" sz="3400" dirty="0" smtClean="0">
                <a:latin typeface="Calibri" panose="020F0502020204030204" pitchFamily="34" charset="0"/>
              </a:rPr>
              <a:t> =</a:t>
            </a:r>
            <a:r>
              <a:rPr lang="en-US" sz="3400" dirty="0" smtClean="0">
                <a:latin typeface="Calibri" panose="020F0502020204030204" pitchFamily="34" charset="0"/>
              </a:rPr>
              <a:t> </a:t>
            </a:r>
            <a:r>
              <a:rPr lang="sl-SI" sz="3400" dirty="0">
                <a:latin typeface="Calibri" panose="020F0502020204030204" pitchFamily="34" charset="0"/>
              </a:rPr>
              <a:t>IKT-pismenost</a:t>
            </a:r>
          </a:p>
          <a:p>
            <a:pPr marL="518922" lvl="1" indent="-514350">
              <a:lnSpc>
                <a:spcPct val="120000"/>
              </a:lnSpc>
              <a:buFont typeface="+mj-lt"/>
              <a:buAutoNum type="arabicPeriod"/>
            </a:pPr>
            <a:r>
              <a:rPr lang="sl-SI" sz="3400" dirty="0" smtClean="0">
                <a:latin typeface="Calibri" panose="020F0502020204030204" pitchFamily="34" charset="0"/>
              </a:rPr>
              <a:t>Izobraževanje </a:t>
            </a:r>
            <a:r>
              <a:rPr lang="sl-SI" sz="3400" dirty="0">
                <a:latin typeface="Calibri" panose="020F0502020204030204" pitchFamily="34" charset="0"/>
              </a:rPr>
              <a:t>na daljavo in e-učenje </a:t>
            </a:r>
          </a:p>
          <a:p>
            <a:pPr marL="518922" lvl="1" indent="-514350">
              <a:lnSpc>
                <a:spcPct val="120000"/>
              </a:lnSpc>
              <a:buFont typeface="+mj-lt"/>
              <a:buAutoNum type="arabicPeriod"/>
            </a:pPr>
            <a:r>
              <a:rPr lang="sl-SI" sz="3400" dirty="0">
                <a:latin typeface="Calibri" panose="020F0502020204030204" pitchFamily="34" charset="0"/>
              </a:rPr>
              <a:t>Kulturna</a:t>
            </a:r>
            <a:r>
              <a:rPr lang="en-US" sz="3400" dirty="0">
                <a:latin typeface="Calibri" panose="020F0502020204030204" pitchFamily="34" charset="0"/>
              </a:rPr>
              <a:t> </a:t>
            </a:r>
            <a:r>
              <a:rPr lang="en-US" sz="3400" dirty="0" err="1" smtClean="0">
                <a:latin typeface="Calibri" panose="020F0502020204030204" pitchFamily="34" charset="0"/>
              </a:rPr>
              <a:t>pismenost</a:t>
            </a:r>
            <a:r>
              <a:rPr lang="sl-SI" sz="3400" dirty="0" smtClean="0">
                <a:latin typeface="Calibri" panose="020F0502020204030204" pitchFamily="34" charset="0"/>
              </a:rPr>
              <a:t>, </a:t>
            </a:r>
            <a:r>
              <a:rPr lang="sl-SI" sz="3400" dirty="0">
                <a:latin typeface="Calibri" panose="020F0502020204030204" pitchFamily="34" charset="0"/>
              </a:rPr>
              <a:t>tudi multikulturna (večkulturna) pismenost </a:t>
            </a:r>
          </a:p>
          <a:p>
            <a:pPr marL="518922" lvl="1" indent="-514350">
              <a:lnSpc>
                <a:spcPct val="120000"/>
              </a:lnSpc>
              <a:buFont typeface="+mj-lt"/>
              <a:buAutoNum type="arabicPeriod"/>
            </a:pPr>
            <a:r>
              <a:rPr lang="sl-SI" sz="3400" dirty="0">
                <a:latin typeface="Calibri" panose="020F0502020204030204" pitchFamily="34" charset="0"/>
              </a:rPr>
              <a:t>Informacijska</a:t>
            </a:r>
            <a:r>
              <a:rPr lang="en-US" sz="3400" dirty="0">
                <a:latin typeface="Calibri" panose="020F0502020204030204" pitchFamily="34" charset="0"/>
              </a:rPr>
              <a:t> </a:t>
            </a:r>
            <a:r>
              <a:rPr lang="en-US" sz="3400" dirty="0" err="1">
                <a:latin typeface="Calibri" panose="020F0502020204030204" pitchFamily="34" charset="0"/>
              </a:rPr>
              <a:t>pismenost</a:t>
            </a:r>
            <a:r>
              <a:rPr lang="en-US" sz="3400" dirty="0">
                <a:latin typeface="Calibri" panose="020F0502020204030204" pitchFamily="34" charset="0"/>
              </a:rPr>
              <a:t> </a:t>
            </a:r>
            <a:endParaRPr lang="sl-SI" sz="3400" dirty="0">
              <a:latin typeface="Calibri" panose="020F0502020204030204" pitchFamily="34" charset="0"/>
            </a:endParaRPr>
          </a:p>
          <a:p>
            <a:r>
              <a:rPr lang="sl-SI" sz="3400" dirty="0">
                <a:latin typeface="Calibri" panose="020F0502020204030204" pitchFamily="34" charset="0"/>
              </a:rPr>
              <a:t> </a:t>
            </a:r>
          </a:p>
          <a:p>
            <a:r>
              <a:rPr lang="sl-SI" sz="3400" dirty="0">
                <a:latin typeface="Calibri" panose="020F0502020204030204" pitchFamily="34" charset="0"/>
              </a:rPr>
              <a:t>Ni zgornje meje, nikoli zaključeno popotovanje učenja.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Informacijska pismenost</a:t>
            </a:r>
            <a:br>
              <a:rPr lang="sl-SI" dirty="0"/>
            </a:b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7224" y="1680694"/>
            <a:ext cx="11095016" cy="51773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l-SI" dirty="0"/>
              <a:t> </a:t>
            </a:r>
            <a:r>
              <a:rPr lang="sl-SI" dirty="0" smtClean="0">
                <a:latin typeface="Calibri" panose="020F0502020204030204" pitchFamily="34" charset="0"/>
              </a:rPr>
              <a:t>Šesta </a:t>
            </a:r>
            <a:r>
              <a:rPr lang="sl-SI" dirty="0">
                <a:latin typeface="Calibri" panose="020F0502020204030204" pitchFamily="34" charset="0"/>
              </a:rPr>
              <a:t>po vrsti med “pismenostmi za preživetje</a:t>
            </a:r>
            <a:r>
              <a:rPr lang="sl-SI" dirty="0" smtClean="0">
                <a:latin typeface="Calibri" panose="020F0502020204030204" pitchFamily="34" charset="0"/>
              </a:rPr>
              <a:t>”. </a:t>
            </a:r>
            <a:endParaRPr lang="sl-SI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smtClean="0">
                <a:latin typeface="Calibri" panose="020F0502020204030204" pitchFamily="34" charset="0"/>
              </a:rPr>
              <a:t>Vključuje </a:t>
            </a:r>
            <a:r>
              <a:rPr lang="sl-SI" dirty="0">
                <a:latin typeface="Calibri" panose="020F0502020204030204" pitchFamily="34" charset="0"/>
              </a:rPr>
              <a:t>prejšnjih </a:t>
            </a:r>
            <a:r>
              <a:rPr lang="sl-SI" dirty="0" smtClean="0">
                <a:latin typeface="Calibri" panose="020F0502020204030204" pitchFamily="34" charset="0"/>
              </a:rPr>
              <a:t>pet ter veliko njihovih elementov.</a:t>
            </a:r>
            <a:endParaRPr lang="sl-SI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smtClean="0">
                <a:latin typeface="Calibri" panose="020F0502020204030204" pitchFamily="34" charset="0"/>
              </a:rPr>
              <a:t>Tesno </a:t>
            </a:r>
            <a:r>
              <a:rPr lang="sl-SI" dirty="0">
                <a:latin typeface="Calibri" panose="020F0502020204030204" pitchFamily="34" charset="0"/>
              </a:rPr>
              <a:t>povezana z </a:t>
            </a:r>
            <a:r>
              <a:rPr lang="sl-SI" b="1" dirty="0">
                <a:latin typeface="Calibri" panose="020F0502020204030204" pitchFamily="34" charset="0"/>
              </a:rPr>
              <a:t>učenjem učenja </a:t>
            </a:r>
            <a:r>
              <a:rPr lang="sl-SI" dirty="0">
                <a:latin typeface="Calibri" panose="020F0502020204030204" pitchFamily="34" charset="0"/>
              </a:rPr>
              <a:t>in </a:t>
            </a:r>
            <a:r>
              <a:rPr lang="sl-SI" b="1" dirty="0">
                <a:latin typeface="Calibri" panose="020F0502020204030204" pitchFamily="34" charset="0"/>
              </a:rPr>
              <a:t>kritičnim </a:t>
            </a:r>
            <a:r>
              <a:rPr lang="sl-SI" b="1" dirty="0" smtClean="0">
                <a:latin typeface="Calibri" panose="020F0502020204030204" pitchFamily="34" charset="0"/>
              </a:rPr>
              <a:t>mišljenjem.</a:t>
            </a:r>
            <a:endParaRPr lang="sl-SI" b="1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l-SI" dirty="0" smtClean="0">
                <a:latin typeface="Calibri" panose="020F0502020204030204" pitchFamily="34" charset="0"/>
              </a:rPr>
              <a:t> Informacijska </a:t>
            </a:r>
            <a:r>
              <a:rPr lang="sl-SI" dirty="0">
                <a:latin typeface="Calibri" panose="020F0502020204030204" pitchFamily="34" charset="0"/>
              </a:rPr>
              <a:t>pismenost </a:t>
            </a:r>
            <a:r>
              <a:rPr lang="sl-SI" b="1" dirty="0">
                <a:latin typeface="Calibri" panose="020F0502020204030204" pitchFamily="34" charset="0"/>
              </a:rPr>
              <a:t>leži v središču vseživljenjskega </a:t>
            </a:r>
            <a:r>
              <a:rPr lang="sl-SI" b="1" dirty="0" smtClean="0">
                <a:latin typeface="Calibri" panose="020F0502020204030204" pitchFamily="34" charset="0"/>
              </a:rPr>
              <a:t>učenja.</a:t>
            </a:r>
            <a:endParaRPr lang="sl-SI" dirty="0">
              <a:latin typeface="Calibri" panose="020F0502020204030204" pitchFamily="34" charset="0"/>
            </a:endParaRPr>
          </a:p>
          <a:p>
            <a:pPr indent="-1080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l-SI" dirty="0" smtClean="0">
                <a:latin typeface="Calibri" panose="020F0502020204030204" pitchFamily="34" charset="0"/>
              </a:rPr>
              <a:t> Ljudem </a:t>
            </a:r>
            <a:r>
              <a:rPr lang="sl-SI" dirty="0">
                <a:latin typeface="Calibri" panose="020F0502020204030204" pitchFamily="34" charset="0"/>
              </a:rPr>
              <a:t>omogoča, da učinkovito </a:t>
            </a:r>
            <a:r>
              <a:rPr lang="sl-SI" b="1" dirty="0">
                <a:latin typeface="Calibri" panose="020F0502020204030204" pitchFamily="34" charset="0"/>
              </a:rPr>
              <a:t>iščejo, vrednotijo in ustvarjajo informacije </a:t>
            </a:r>
            <a:r>
              <a:rPr lang="sl-SI" dirty="0">
                <a:latin typeface="Calibri" panose="020F0502020204030204" pitchFamily="34" charset="0"/>
              </a:rPr>
              <a:t>za </a:t>
            </a:r>
            <a:r>
              <a:rPr lang="sl-SI" dirty="0" smtClean="0">
                <a:latin typeface="Calibri" panose="020F0502020204030204" pitchFamily="34" charset="0"/>
              </a:rPr>
              <a:t>doseganje </a:t>
            </a:r>
            <a:r>
              <a:rPr lang="sl-SI" dirty="0">
                <a:latin typeface="Calibri" panose="020F0502020204030204" pitchFamily="34" charset="0"/>
              </a:rPr>
              <a:t>njihovih </a:t>
            </a:r>
            <a:r>
              <a:rPr lang="sl-SI" b="1" dirty="0">
                <a:latin typeface="Calibri" panose="020F0502020204030204" pitchFamily="34" charset="0"/>
              </a:rPr>
              <a:t>osebnih, družbenih, poklicnih in izobraževalnih </a:t>
            </a:r>
            <a:r>
              <a:rPr lang="sl-SI" b="1" dirty="0" smtClean="0">
                <a:latin typeface="Calibri" panose="020F0502020204030204" pitchFamily="34" charset="0"/>
              </a:rPr>
              <a:t>ciljev.</a:t>
            </a:r>
            <a:endParaRPr lang="sl-SI" b="1" dirty="0">
              <a:latin typeface="Calibri" panose="020F0502020204030204" pitchFamily="34" charset="0"/>
            </a:endParaRPr>
          </a:p>
          <a:p>
            <a:pPr indent="-1080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smtClean="0">
                <a:latin typeface="Calibri" panose="020F0502020204030204" pitchFamily="34" charset="0"/>
              </a:rPr>
              <a:t>Je </a:t>
            </a:r>
            <a:r>
              <a:rPr lang="sl-SI" b="1" dirty="0">
                <a:latin typeface="Calibri" panose="020F0502020204030204" pitchFamily="34" charset="0"/>
              </a:rPr>
              <a:t>osnovna človekova pravica</a:t>
            </a:r>
            <a:r>
              <a:rPr lang="sl-SI" dirty="0">
                <a:latin typeface="Calibri" panose="020F0502020204030204" pitchFamily="34" charset="0"/>
              </a:rPr>
              <a:t>, zlasti v digitalnem svetu; kot taka promovira </a:t>
            </a:r>
            <a:r>
              <a:rPr lang="sl-SI" dirty="0" smtClean="0">
                <a:latin typeface="Calibri" panose="020F0502020204030204" pitchFamily="34" charset="0"/>
              </a:rPr>
              <a:t>družbeno </a:t>
            </a:r>
            <a:r>
              <a:rPr lang="sl-SI" dirty="0">
                <a:latin typeface="Calibri" panose="020F0502020204030204" pitchFamily="34" charset="0"/>
              </a:rPr>
              <a:t>vključevanje vseh </a:t>
            </a:r>
            <a:r>
              <a:rPr lang="sl-SI" dirty="0" smtClean="0">
                <a:latin typeface="Calibri" panose="020F0502020204030204" pitchFamily="34" charset="0"/>
              </a:rPr>
              <a:t>narodov.</a:t>
            </a:r>
            <a:endParaRPr lang="sl-SI" dirty="0">
              <a:latin typeface="Calibri" panose="020F0502020204030204" pitchFamily="34" charset="0"/>
            </a:endParaRPr>
          </a:p>
          <a:p>
            <a:pPr indent="-108000">
              <a:lnSpc>
                <a:spcPct val="150000"/>
              </a:lnSpc>
            </a:pPr>
            <a:endParaRPr lang="sl-SI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7" y="517907"/>
            <a:ext cx="9075785" cy="592843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456868" y="3232597"/>
            <a:ext cx="2331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alibri" panose="020F0502020204030204" pitchFamily="34" charset="0"/>
              </a:rPr>
              <a:t>GOOGLE GENERACIJA (mladi, rojeni po letu 1993)</a:t>
            </a:r>
            <a:endParaRPr lang="sl-SI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Informacijski proces</a:t>
            </a:r>
            <a:br>
              <a:rPr lang="sl-SI" dirty="0" smtClean="0"/>
            </a:br>
            <a:r>
              <a:rPr lang="sl-SI" sz="3100" dirty="0" smtClean="0">
                <a:solidFill>
                  <a:schemeClr val="tx1"/>
                </a:solidFill>
              </a:rPr>
              <a:t>Informacijska pismenost </a:t>
            </a:r>
            <a:r>
              <a:rPr lang="pl-PL" sz="3100" dirty="0" smtClean="0">
                <a:solidFill>
                  <a:schemeClr val="tx1"/>
                </a:solidFill>
              </a:rPr>
              <a:t>je </a:t>
            </a:r>
            <a:r>
              <a:rPr lang="pl-PL" sz="3100" dirty="0">
                <a:solidFill>
                  <a:schemeClr val="tx1"/>
                </a:solidFill>
              </a:rPr>
              <a:t>sposobnost posameznika, da obvladuje vse faze inf. procesa</a:t>
            </a:r>
            <a:r>
              <a:rPr lang="pl-PL" sz="4000" dirty="0"/>
              <a:t>.</a:t>
            </a:r>
            <a:endParaRPr lang="sl-SI" sz="40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292" y="1879552"/>
            <a:ext cx="7173532" cy="46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ska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TM03457491[[fn=Mestno]]</Template>
  <TotalTime>473</TotalTime>
  <Words>644</Words>
  <Application>Microsoft Office PowerPoint</Application>
  <PresentationFormat>Širokozaslonsko</PresentationFormat>
  <Paragraphs>79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Symath</vt:lpstr>
      <vt:lpstr>Times New Roman</vt:lpstr>
      <vt:lpstr>Verdana</vt:lpstr>
      <vt:lpstr>Wingdings</vt:lpstr>
      <vt:lpstr>Metropolitanska</vt:lpstr>
      <vt:lpstr>INFORMACIJSKA PISMENOST IN INFORMACIJSKI VIRI</vt:lpstr>
      <vt:lpstr>Se imate za informacijsko pismene? </vt:lpstr>
      <vt:lpstr>PowerPointova predstavitev</vt:lpstr>
      <vt:lpstr>PowerPointova predstavitev</vt:lpstr>
      <vt:lpstr>PowerPointova predstavitev</vt:lpstr>
      <vt:lpstr>PISMENOSTI ZA PREŽIVETJE (Survival literacies, UNESCO, 2008)  – PISMENOSTI 21. STOLETJA</vt:lpstr>
      <vt:lpstr>Informacijska pismenost </vt:lpstr>
      <vt:lpstr>PowerPointova predstavitev</vt:lpstr>
      <vt:lpstr>Informacijski proces Informacijska pismenost je sposobnost posameznika, da obvladuje vse faze inf. procesa.</vt:lpstr>
      <vt:lpstr>Kdo je torej informacijsko pismen?</vt:lpstr>
      <vt:lpstr>Kdo je "google" generacija? </vt:lpstr>
      <vt:lpstr>INFORMACIJSKI VIRI</vt:lpstr>
      <vt:lpstr>Informacijski in referenčni viri</vt:lpstr>
      <vt:lpstr>Informacijski viri glede na fizično obliko</vt:lpstr>
      <vt:lpstr>Informacijski viri glede na fizično obliko</vt:lpstr>
      <vt:lpstr>Kaj je digitalna knjižnica?</vt:lpstr>
      <vt:lpstr>Kaj vsebuje digitalna knjižnica?</vt:lpstr>
      <vt:lpstr>Prednosti in pomanjkljivosti digitalne knjižnice </vt:lpstr>
      <vt:lpstr>Spletna učilnica KNJIŽNICA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majda</dc:creator>
  <cp:lastModifiedBy>majda</cp:lastModifiedBy>
  <cp:revision>42</cp:revision>
  <dcterms:created xsi:type="dcterms:W3CDTF">2016-05-24T18:43:34Z</dcterms:created>
  <dcterms:modified xsi:type="dcterms:W3CDTF">2016-09-12T20:49:50Z</dcterms:modified>
</cp:coreProperties>
</file>