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2" roundtripDataSignature="AMtx7mghPqlzR8G2NGvUIgZSeEDt6xeYJ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11" Type="http://schemas.openxmlformats.org/officeDocument/2006/relationships/slide" Target="slides/slide7.xml"/><Relationship Id="rId10" Type="http://schemas.openxmlformats.org/officeDocument/2006/relationships/slide" Target="slides/slide6.xml"/><Relationship Id="rId12" Type="http://customschemas.google.com/relationships/presentationmetadata" Target="metadata"/><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31171e5d247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 name="Google Shape;93;g31171e5d247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8" name="Google Shape;98;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3" name="Google Shape;103;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8" name="Google Shape;108;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1724dee08d0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3" name="Google Shape;113;g1724dee08d0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slovni diapozitiv" type="title">
  <p:cSld name="TITLE">
    <p:spTree>
      <p:nvGrpSpPr>
        <p:cNvPr id="11" name="Shape 11"/>
        <p:cNvGrpSpPr/>
        <p:nvPr/>
      </p:nvGrpSpPr>
      <p:grpSpPr>
        <a:xfrm>
          <a:off x="0" y="0"/>
          <a:ext cx="0" cy="0"/>
          <a:chOff x="0" y="0"/>
          <a:chExt cx="0" cy="0"/>
        </a:xfrm>
      </p:grpSpPr>
      <p:sp>
        <p:nvSpPr>
          <p:cNvPr id="12" name="Google Shape;12;p7"/>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7"/>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slov in navpično besedilo" type="vertTx">
  <p:cSld name="VERTICAL_TEXT">
    <p:spTree>
      <p:nvGrpSpPr>
        <p:cNvPr id="68" name="Shape 68"/>
        <p:cNvGrpSpPr/>
        <p:nvPr/>
      </p:nvGrpSpPr>
      <p:grpSpPr>
        <a:xfrm>
          <a:off x="0" y="0"/>
          <a:ext cx="0" cy="0"/>
          <a:chOff x="0" y="0"/>
          <a:chExt cx="0" cy="0"/>
        </a:xfrm>
      </p:grpSpPr>
      <p:sp>
        <p:nvSpPr>
          <p:cNvPr id="69" name="Google Shape;69;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6"/>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vpični naslov in besedilo" type="vertTitleAndTx">
  <p:cSld name="VERTICAL_TITLE_AND_VERTICAL_TEXT">
    <p:spTree>
      <p:nvGrpSpPr>
        <p:cNvPr id="74" name="Shape 74"/>
        <p:cNvGrpSpPr/>
        <p:nvPr/>
      </p:nvGrpSpPr>
      <p:grpSpPr>
        <a:xfrm>
          <a:off x="0" y="0"/>
          <a:ext cx="0" cy="0"/>
          <a:chOff x="0" y="0"/>
          <a:chExt cx="0" cy="0"/>
        </a:xfrm>
      </p:grpSpPr>
      <p:sp>
        <p:nvSpPr>
          <p:cNvPr id="75" name="Google Shape;75;p17"/>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7"/>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slov in vsebina" type="obj">
  <p:cSld name="OBJECT">
    <p:spTree>
      <p:nvGrpSpPr>
        <p:cNvPr id="17" name="Shape 17"/>
        <p:cNvGrpSpPr/>
        <p:nvPr/>
      </p:nvGrpSpPr>
      <p:grpSpPr>
        <a:xfrm>
          <a:off x="0" y="0"/>
          <a:ext cx="0" cy="0"/>
          <a:chOff x="0" y="0"/>
          <a:chExt cx="0" cy="0"/>
        </a:xfrm>
      </p:grpSpPr>
      <p:sp>
        <p:nvSpPr>
          <p:cNvPr id="18" name="Google Shape;18;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lava odseka" type="secHead">
  <p:cSld name="SECTION_HEADER">
    <p:spTree>
      <p:nvGrpSpPr>
        <p:cNvPr id="23" name="Shape 23"/>
        <p:cNvGrpSpPr/>
        <p:nvPr/>
      </p:nvGrpSpPr>
      <p:grpSpPr>
        <a:xfrm>
          <a:off x="0" y="0"/>
          <a:ext cx="0" cy="0"/>
          <a:chOff x="0" y="0"/>
          <a:chExt cx="0" cy="0"/>
        </a:xfrm>
      </p:grpSpPr>
      <p:sp>
        <p:nvSpPr>
          <p:cNvPr id="24" name="Google Shape;24;p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ve vsebini" type="twoObj">
  <p:cSld name="TWO_OBJECTS">
    <p:spTree>
      <p:nvGrpSpPr>
        <p:cNvPr id="29" name="Shape 29"/>
        <p:cNvGrpSpPr/>
        <p:nvPr/>
      </p:nvGrpSpPr>
      <p:grpSpPr>
        <a:xfrm>
          <a:off x="0" y="0"/>
          <a:ext cx="0" cy="0"/>
          <a:chOff x="0" y="0"/>
          <a:chExt cx="0" cy="0"/>
        </a:xfrm>
      </p:grpSpPr>
      <p:sp>
        <p:nvSpPr>
          <p:cNvPr id="30" name="Google Shape;30;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1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imerjava" type="twoTxTwoObj">
  <p:cSld name="TWO_OBJECTS_WITH_TEXT">
    <p:spTree>
      <p:nvGrpSpPr>
        <p:cNvPr id="36" name="Shape 36"/>
        <p:cNvGrpSpPr/>
        <p:nvPr/>
      </p:nvGrpSpPr>
      <p:grpSpPr>
        <a:xfrm>
          <a:off x="0" y="0"/>
          <a:ext cx="0" cy="0"/>
          <a:chOff x="0" y="0"/>
          <a:chExt cx="0" cy="0"/>
        </a:xfrm>
      </p:grpSpPr>
      <p:sp>
        <p:nvSpPr>
          <p:cNvPr id="37" name="Google Shape;37;p11"/>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1"/>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11"/>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1"/>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1"/>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amo naslov" type="titleOnly">
  <p:cSld name="TITLE_ONLY">
    <p:spTree>
      <p:nvGrpSpPr>
        <p:cNvPr id="45" name="Shape 45"/>
        <p:cNvGrpSpPr/>
        <p:nvPr/>
      </p:nvGrpSpPr>
      <p:grpSpPr>
        <a:xfrm>
          <a:off x="0" y="0"/>
          <a:ext cx="0" cy="0"/>
          <a:chOff x="0" y="0"/>
          <a:chExt cx="0" cy="0"/>
        </a:xfrm>
      </p:grpSpPr>
      <p:sp>
        <p:nvSpPr>
          <p:cNvPr id="46" name="Google Shape;46;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azen" type="blank">
  <p:cSld name="BLANK">
    <p:spTree>
      <p:nvGrpSpPr>
        <p:cNvPr id="50" name="Shape 50"/>
        <p:cNvGrpSpPr/>
        <p:nvPr/>
      </p:nvGrpSpPr>
      <p:grpSpPr>
        <a:xfrm>
          <a:off x="0" y="0"/>
          <a:ext cx="0" cy="0"/>
          <a:chOff x="0" y="0"/>
          <a:chExt cx="0" cy="0"/>
        </a:xfrm>
      </p:grpSpPr>
      <p:sp>
        <p:nvSpPr>
          <p:cNvPr id="51" name="Google Shape;51;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sebina z naslovom" type="objTx">
  <p:cSld name="OBJECT_WITH_CAPTION_TEXT">
    <p:spTree>
      <p:nvGrpSpPr>
        <p:cNvPr id="54" name="Shape 54"/>
        <p:cNvGrpSpPr/>
        <p:nvPr/>
      </p:nvGrpSpPr>
      <p:grpSpPr>
        <a:xfrm>
          <a:off x="0" y="0"/>
          <a:ext cx="0" cy="0"/>
          <a:chOff x="0" y="0"/>
          <a:chExt cx="0" cy="0"/>
        </a:xfrm>
      </p:grpSpPr>
      <p:sp>
        <p:nvSpPr>
          <p:cNvPr id="55" name="Google Shape;55;p1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slov in slika" type="picTx">
  <p:cSld name="PICTURE_WITH_CAPTION_TEXT">
    <p:spTree>
      <p:nvGrpSpPr>
        <p:cNvPr id="61" name="Shape 61"/>
        <p:cNvGrpSpPr/>
        <p:nvPr/>
      </p:nvGrpSpPr>
      <p:grpSpPr>
        <a:xfrm>
          <a:off x="0" y="0"/>
          <a:ext cx="0" cy="0"/>
          <a:chOff x="0" y="0"/>
          <a:chExt cx="0" cy="0"/>
        </a:xfrm>
      </p:grpSpPr>
      <p:sp>
        <p:nvSpPr>
          <p:cNvPr id="62" name="Google Shape;62;p1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5"/>
          <p:cNvSpPr/>
          <p:nvPr>
            <p:ph idx="2" type="pic"/>
          </p:nvPr>
        </p:nvSpPr>
        <p:spPr>
          <a:xfrm>
            <a:off x="5183188" y="987425"/>
            <a:ext cx="6172200" cy="4873625"/>
          </a:xfrm>
          <a:prstGeom prst="rect">
            <a:avLst/>
          </a:prstGeom>
          <a:noFill/>
          <a:ln>
            <a:noFill/>
          </a:ln>
        </p:spPr>
      </p:sp>
      <p:sp>
        <p:nvSpPr>
          <p:cNvPr id="64" name="Google Shape;64;p1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e-DE"/>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mailto:monika.plemen@ssts.s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de-DE"/>
              <a:t>Kriteriji za ustno oceno</a:t>
            </a:r>
            <a:endParaRPr/>
          </a:p>
        </p:txBody>
      </p:sp>
      <p:sp>
        <p:nvSpPr>
          <p:cNvPr id="85" name="Google Shape;85;p1"/>
          <p:cNvSpPr txBox="1"/>
          <p:nvPr>
            <p:ph idx="1" type="subTitle"/>
          </p:nvPr>
        </p:nvSpPr>
        <p:spPr>
          <a:xfrm>
            <a:off x="1666875" y="5702313"/>
            <a:ext cx="9144000" cy="16557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de-DE"/>
              <a:t>Monika Plemen, prof. lik. ped.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
          <p:cNvSpPr txBox="1"/>
          <p:nvPr>
            <p:ph idx="1" type="body"/>
          </p:nvPr>
        </p:nvSpPr>
        <p:spPr>
          <a:xfrm>
            <a:off x="436825" y="514350"/>
            <a:ext cx="11107500" cy="6212700"/>
          </a:xfrm>
          <a:prstGeom prst="rect">
            <a:avLst/>
          </a:prstGeom>
          <a:noFill/>
          <a:ln>
            <a:noFill/>
          </a:ln>
        </p:spPr>
        <p:txBody>
          <a:bodyPr anchorCtr="0" anchor="t" bIns="45700" lIns="91425" spcFirstLastPara="1" rIns="91425" wrap="square" tIns="45700">
            <a:normAutofit lnSpcReduction="10000"/>
          </a:bodyPr>
          <a:lstStyle/>
          <a:p>
            <a:pPr indent="-381000" lvl="0" marL="457200" rtl="0" algn="l">
              <a:lnSpc>
                <a:spcPct val="90000"/>
              </a:lnSpc>
              <a:spcBef>
                <a:spcPts val="0"/>
              </a:spcBef>
              <a:spcAft>
                <a:spcPts val="0"/>
              </a:spcAft>
              <a:buClr>
                <a:srgbClr val="000000"/>
              </a:buClr>
              <a:buSzPts val="2400"/>
              <a:buAutoNum type="arabicPeriod"/>
            </a:pPr>
            <a:r>
              <a:rPr b="1" lang="de-DE" sz="2400">
                <a:solidFill>
                  <a:srgbClr val="000000"/>
                </a:solidFill>
              </a:rPr>
              <a:t>DEL OCENE:  ODDAN PRISPEVEK</a:t>
            </a:r>
            <a:endParaRPr b="1" sz="2400">
              <a:solidFill>
                <a:srgbClr val="000000"/>
              </a:solidFill>
            </a:endParaRPr>
          </a:p>
          <a:p>
            <a:pPr indent="0" lvl="0" marL="0" rtl="0" algn="l">
              <a:lnSpc>
                <a:spcPct val="90000"/>
              </a:lnSpc>
              <a:spcBef>
                <a:spcPts val="0"/>
              </a:spcBef>
              <a:spcAft>
                <a:spcPts val="0"/>
              </a:spcAft>
              <a:buSzPts val="1800"/>
              <a:buNone/>
            </a:pPr>
            <a:r>
              <a:t/>
            </a:r>
            <a:endParaRPr b="1" sz="2400">
              <a:solidFill>
                <a:srgbClr val="000000"/>
              </a:solidFill>
            </a:endParaRPr>
          </a:p>
          <a:p>
            <a:pPr indent="-381000" lvl="0" marL="457200" rtl="0" algn="just">
              <a:lnSpc>
                <a:spcPct val="90000"/>
              </a:lnSpc>
              <a:spcBef>
                <a:spcPts val="0"/>
              </a:spcBef>
              <a:spcAft>
                <a:spcPts val="0"/>
              </a:spcAft>
              <a:buClr>
                <a:srgbClr val="000000"/>
              </a:buClr>
              <a:buSzPts val="2400"/>
              <a:buChar char="-"/>
            </a:pPr>
            <a:r>
              <a:rPr lang="de-DE" sz="2400">
                <a:solidFill>
                  <a:srgbClr val="000000"/>
                </a:solidFill>
              </a:rPr>
              <a:t>Izbereš si eno umetniško delo izbranega umetnika in ga </a:t>
            </a:r>
            <a:r>
              <a:rPr b="1" lang="de-DE" sz="2400">
                <a:solidFill>
                  <a:srgbClr val="000000"/>
                </a:solidFill>
              </a:rPr>
              <a:t>analiziraš;</a:t>
            </a:r>
            <a:r>
              <a:rPr lang="de-DE" sz="2400">
                <a:solidFill>
                  <a:srgbClr val="000000"/>
                </a:solidFill>
              </a:rPr>
              <a:t> kdaj in kje je delo nastalo (če so podatki na voljo), zakaj je nastalo (ali je bil kakšen povod za nastanek npr. družbeno kritični prispevek avtorja?), kaj delo predstavlja vsebinsko?, kaj ti vidiš v tem delu (simbolika barv, stil slikanja, oblika in dimenzije kipa)?, kakšne so bile kritike do dela včasih in kakšne so danes?, kakšna je cena dela in ali se je s časom spremenila?, kakšno je tvoje mnenje o tem delu?...</a:t>
            </a:r>
            <a:endParaRPr sz="2400">
              <a:solidFill>
                <a:srgbClr val="000000"/>
              </a:solidFill>
            </a:endParaRPr>
          </a:p>
          <a:p>
            <a:pPr indent="0" lvl="0" marL="457200" rtl="0" algn="just">
              <a:lnSpc>
                <a:spcPct val="90000"/>
              </a:lnSpc>
              <a:spcBef>
                <a:spcPts val="0"/>
              </a:spcBef>
              <a:spcAft>
                <a:spcPts val="0"/>
              </a:spcAft>
              <a:buSzPts val="1800"/>
              <a:buNone/>
            </a:pPr>
            <a:r>
              <a:t/>
            </a:r>
            <a:endParaRPr sz="2400">
              <a:solidFill>
                <a:srgbClr val="000000"/>
              </a:solidFill>
            </a:endParaRPr>
          </a:p>
          <a:p>
            <a:pPr indent="-381000" lvl="0" marL="457200" rtl="0" algn="just">
              <a:lnSpc>
                <a:spcPct val="90000"/>
              </a:lnSpc>
              <a:spcBef>
                <a:spcPts val="0"/>
              </a:spcBef>
              <a:spcAft>
                <a:spcPts val="0"/>
              </a:spcAft>
              <a:buClr>
                <a:srgbClr val="000000"/>
              </a:buClr>
              <a:buSzPts val="2400"/>
              <a:buChar char="-"/>
            </a:pPr>
            <a:r>
              <a:rPr b="1" lang="de-DE" sz="2400">
                <a:solidFill>
                  <a:srgbClr val="000000"/>
                </a:solidFill>
              </a:rPr>
              <a:t>Naloga naj vsebuje naslov tvojega prispevka: Ime in priimek umetnika, naslov umetniškega dela, letnica izdelave, vrsta dela (slika, kip, performans, itd.), dimenzije, kraj nahajališča (kateri muzej): Analiza umetniškega dela</a:t>
            </a:r>
            <a:endParaRPr b="1" sz="2400">
              <a:solidFill>
                <a:srgbClr val="000000"/>
              </a:solidFill>
            </a:endParaRPr>
          </a:p>
          <a:p>
            <a:pPr indent="0" lvl="0" marL="0" rtl="0" algn="l">
              <a:lnSpc>
                <a:spcPct val="90000"/>
              </a:lnSpc>
              <a:spcBef>
                <a:spcPts val="0"/>
              </a:spcBef>
              <a:spcAft>
                <a:spcPts val="0"/>
              </a:spcAft>
              <a:buSzPts val="1800"/>
              <a:buNone/>
            </a:pPr>
            <a:r>
              <a:t/>
            </a:r>
            <a:endParaRPr b="1" sz="2400">
              <a:solidFill>
                <a:srgbClr val="000000"/>
              </a:solidFill>
            </a:endParaRPr>
          </a:p>
          <a:p>
            <a:pPr indent="-381000" lvl="0" marL="457200" rtl="0" algn="l">
              <a:lnSpc>
                <a:spcPct val="90000"/>
              </a:lnSpc>
              <a:spcBef>
                <a:spcPts val="0"/>
              </a:spcBef>
              <a:spcAft>
                <a:spcPts val="0"/>
              </a:spcAft>
              <a:buClr>
                <a:srgbClr val="000000"/>
              </a:buClr>
              <a:buSzPts val="2400"/>
              <a:buChar char="-"/>
            </a:pPr>
            <a:r>
              <a:rPr lang="de-DE" sz="2400">
                <a:solidFill>
                  <a:srgbClr val="000000"/>
                </a:solidFill>
              </a:rPr>
              <a:t>V nalogo vključite fotografije umetniškega dela (lahko tudi umetnika).</a:t>
            </a:r>
            <a:endParaRPr sz="2400">
              <a:solidFill>
                <a:srgbClr val="000000"/>
              </a:solidFill>
            </a:endParaRPr>
          </a:p>
          <a:p>
            <a:pPr indent="-381000" lvl="0" marL="457200" rtl="0" algn="l">
              <a:lnSpc>
                <a:spcPct val="90000"/>
              </a:lnSpc>
              <a:spcBef>
                <a:spcPts val="0"/>
              </a:spcBef>
              <a:spcAft>
                <a:spcPts val="0"/>
              </a:spcAft>
              <a:buClr>
                <a:srgbClr val="000000"/>
              </a:buClr>
              <a:buSzPts val="2400"/>
              <a:buChar char="-"/>
            </a:pPr>
            <a:r>
              <a:rPr lang="de-DE" sz="2400">
                <a:solidFill>
                  <a:srgbClr val="000000"/>
                </a:solidFill>
              </a:rPr>
              <a:t>Besedilo naj bo dolgo vsaj pol strani v Word dokumentu (pri tem naj bo pisava Times New Roman, velikost: 12).</a:t>
            </a:r>
            <a:endParaRPr sz="2400">
              <a:solidFill>
                <a:srgbClr val="000000"/>
              </a:solidFill>
            </a:endParaRPr>
          </a:p>
          <a:p>
            <a:pPr indent="-381000" lvl="0" marL="457200" rtl="0" algn="l">
              <a:lnSpc>
                <a:spcPct val="90000"/>
              </a:lnSpc>
              <a:spcBef>
                <a:spcPts val="0"/>
              </a:spcBef>
              <a:spcAft>
                <a:spcPts val="0"/>
              </a:spcAft>
              <a:buClr>
                <a:srgbClr val="000000"/>
              </a:buClr>
              <a:buSzPts val="2400"/>
              <a:buChar char="-"/>
            </a:pPr>
            <a:r>
              <a:rPr lang="de-DE" sz="2400">
                <a:solidFill>
                  <a:srgbClr val="000000"/>
                </a:solidFill>
              </a:rPr>
              <a:t>Uporaba platforme chatGPT ali druge vrste UI je prepovedana.</a:t>
            </a:r>
            <a:endParaRPr sz="2400">
              <a:solidFill>
                <a:srgbClr val="000000"/>
              </a:solidFill>
            </a:endParaRPr>
          </a:p>
          <a:p>
            <a:pPr indent="-381000" lvl="0" marL="457200" rtl="0" algn="l">
              <a:lnSpc>
                <a:spcPct val="90000"/>
              </a:lnSpc>
              <a:spcBef>
                <a:spcPts val="0"/>
              </a:spcBef>
              <a:spcAft>
                <a:spcPts val="0"/>
              </a:spcAft>
              <a:buClr>
                <a:srgbClr val="000000"/>
              </a:buClr>
              <a:buSzPts val="2400"/>
              <a:buChar char="-"/>
            </a:pPr>
            <a:r>
              <a:rPr lang="de-DE" sz="2400">
                <a:solidFill>
                  <a:srgbClr val="000000"/>
                </a:solidFill>
              </a:rPr>
              <a:t>Naloga se odda po e-mailu: </a:t>
            </a:r>
            <a:r>
              <a:rPr lang="de-DE" sz="2400" u="sng">
                <a:solidFill>
                  <a:schemeClr val="hlink"/>
                </a:solidFill>
                <a:hlinkClick r:id="rId3"/>
              </a:rPr>
              <a:t>monika.plemen@ssts.si</a:t>
            </a:r>
            <a:r>
              <a:rPr lang="de-DE" sz="2400">
                <a:solidFill>
                  <a:srgbClr val="000000"/>
                </a:solidFill>
              </a:rPr>
              <a:t> in sicer </a:t>
            </a:r>
            <a:r>
              <a:rPr lang="de-DE" sz="2400" u="sng">
                <a:solidFill>
                  <a:srgbClr val="000000"/>
                </a:solidFill>
              </a:rPr>
              <a:t>najmanj 3 dni pred predstavitvijo,</a:t>
            </a:r>
            <a:r>
              <a:rPr lang="de-DE" sz="2400">
                <a:solidFill>
                  <a:srgbClr val="000000"/>
                </a:solidFill>
              </a:rPr>
              <a:t> v kolikor je oddaja prepozna se del ocene ne prizna.</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g31171e5d247_0_0"/>
          <p:cNvSpPr txBox="1"/>
          <p:nvPr>
            <p:ph idx="1" type="body"/>
          </p:nvPr>
        </p:nvSpPr>
        <p:spPr>
          <a:xfrm>
            <a:off x="838200" y="705350"/>
            <a:ext cx="10515600" cy="54714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1800"/>
              <a:buNone/>
            </a:pPr>
            <a:r>
              <a:rPr b="1" lang="de-DE" sz="2400"/>
              <a:t>2.   DEL OCENE: PREDSTAVITEV</a:t>
            </a:r>
            <a:endParaRPr b="1" sz="2400"/>
          </a:p>
          <a:p>
            <a:pPr indent="0" lvl="0" marL="0" rtl="0" algn="l">
              <a:lnSpc>
                <a:spcPct val="90000"/>
              </a:lnSpc>
              <a:spcBef>
                <a:spcPts val="0"/>
              </a:spcBef>
              <a:spcAft>
                <a:spcPts val="0"/>
              </a:spcAft>
              <a:buClr>
                <a:schemeClr val="dk1"/>
              </a:buClr>
              <a:buSzPts val="2400"/>
              <a:buFont typeface="Arial"/>
              <a:buNone/>
            </a:pPr>
            <a:r>
              <a:t/>
            </a:r>
            <a:endParaRPr b="1" sz="2400"/>
          </a:p>
          <a:p>
            <a:pPr indent="-374650" lvl="0" marL="457200" rtl="0" algn="l">
              <a:lnSpc>
                <a:spcPct val="107916"/>
              </a:lnSpc>
              <a:spcBef>
                <a:spcPts val="0"/>
              </a:spcBef>
              <a:spcAft>
                <a:spcPts val="0"/>
              </a:spcAft>
              <a:buSzPts val="2300"/>
              <a:buFont typeface="Calibri"/>
              <a:buChar char="•"/>
            </a:pPr>
            <a:r>
              <a:rPr lang="de-DE" sz="2300" u="sng"/>
              <a:t>nastop:     </a:t>
            </a:r>
            <a:r>
              <a:rPr lang="de-DE" sz="2300"/>
              <a:t>                                                                                                                                                                                         govorjenje brez lista oz. ta je lahko v pomoč.                                                                       </a:t>
            </a:r>
            <a:endParaRPr sz="2300"/>
          </a:p>
          <a:p>
            <a:pPr indent="-374650" lvl="0" marL="457200" rtl="0" algn="l">
              <a:lnSpc>
                <a:spcPct val="107916"/>
              </a:lnSpc>
              <a:spcBef>
                <a:spcPts val="0"/>
              </a:spcBef>
              <a:spcAft>
                <a:spcPts val="0"/>
              </a:spcAft>
              <a:buSzPts val="2300"/>
              <a:buFont typeface="Calibri"/>
              <a:buChar char="•"/>
            </a:pPr>
            <a:r>
              <a:rPr lang="de-DE" sz="2300" u="sng"/>
              <a:t>powerpoint ali druga vrsta prikaza:</a:t>
            </a:r>
            <a:endParaRPr sz="2300" u="sng"/>
          </a:p>
          <a:p>
            <a:pPr indent="0" lvl="0" marL="457200" rtl="0" algn="l">
              <a:lnSpc>
                <a:spcPct val="107916"/>
              </a:lnSpc>
              <a:spcBef>
                <a:spcPts val="0"/>
              </a:spcBef>
              <a:spcAft>
                <a:spcPts val="0"/>
              </a:spcAft>
              <a:buClr>
                <a:schemeClr val="dk1"/>
              </a:buClr>
              <a:buSzPts val="1100"/>
              <a:buFont typeface="Arial"/>
              <a:buNone/>
            </a:pPr>
            <a:r>
              <a:rPr lang="de-DE" sz="2300"/>
              <a:t>večinoma fotografije, teksta je malo.</a:t>
            </a:r>
            <a:endParaRPr sz="2300"/>
          </a:p>
          <a:p>
            <a:pPr indent="-374650" lvl="0" marL="457200" rtl="0" algn="l">
              <a:lnSpc>
                <a:spcPct val="107916"/>
              </a:lnSpc>
              <a:spcBef>
                <a:spcPts val="0"/>
              </a:spcBef>
              <a:spcAft>
                <a:spcPts val="0"/>
              </a:spcAft>
              <a:buSzPts val="2300"/>
              <a:buChar char="•"/>
            </a:pPr>
            <a:r>
              <a:rPr lang="de-DE" sz="2300" u="sng"/>
              <a:t>vsebina:</a:t>
            </a:r>
            <a:endParaRPr sz="2300" u="sng"/>
          </a:p>
          <a:p>
            <a:pPr indent="0" lvl="0" marL="457200" rtl="0" algn="l">
              <a:lnSpc>
                <a:spcPct val="107916"/>
              </a:lnSpc>
              <a:spcBef>
                <a:spcPts val="0"/>
              </a:spcBef>
              <a:spcAft>
                <a:spcPts val="0"/>
              </a:spcAft>
              <a:buClr>
                <a:schemeClr val="dk1"/>
              </a:buClr>
              <a:buSzPts val="1100"/>
              <a:buFont typeface="Arial"/>
              <a:buNone/>
            </a:pPr>
            <a:r>
              <a:rPr lang="de-DE" sz="2300"/>
              <a:t>obravnavanje vseh treh vprašanj</a:t>
            </a:r>
            <a:endParaRPr sz="2300"/>
          </a:p>
          <a:p>
            <a:pPr indent="-374650" lvl="0" marL="457200" rtl="0" algn="l">
              <a:lnSpc>
                <a:spcPct val="107916"/>
              </a:lnSpc>
              <a:spcBef>
                <a:spcPts val="0"/>
              </a:spcBef>
              <a:spcAft>
                <a:spcPts val="0"/>
              </a:spcAft>
              <a:buSzPts val="2300"/>
              <a:buChar char="•"/>
            </a:pPr>
            <a:r>
              <a:rPr lang="de-DE" sz="2300" u="sng"/>
              <a:t>dolžina</a:t>
            </a:r>
            <a:r>
              <a:rPr lang="de-DE" sz="2300"/>
              <a:t>: 5 minut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3"/>
          <p:cNvSpPr txBox="1"/>
          <p:nvPr>
            <p:ph idx="1" type="body"/>
          </p:nvPr>
        </p:nvSpPr>
        <p:spPr>
          <a:xfrm>
            <a:off x="838200" y="781050"/>
            <a:ext cx="10515600" cy="5395913"/>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000000"/>
              </a:buClr>
              <a:buSzPts val="2400"/>
              <a:buFont typeface="Calibri"/>
              <a:buAutoNum type="arabicPeriod"/>
            </a:pPr>
            <a:r>
              <a:rPr b="1" i="0" lang="de-DE" sz="2400" u="none" strike="noStrike">
                <a:solidFill>
                  <a:srgbClr val="000000"/>
                </a:solidFill>
                <a:latin typeface="Calibri"/>
                <a:ea typeface="Calibri"/>
                <a:cs typeface="Calibri"/>
                <a:sym typeface="Calibri"/>
              </a:rPr>
              <a:t>Nekaj besed o času v katerem je avtor/-ica živel/-a;</a:t>
            </a:r>
            <a:r>
              <a:rPr b="0" i="0" lang="de-DE" sz="2400" u="none" strike="noStrike">
                <a:solidFill>
                  <a:srgbClr val="000000"/>
                </a:solidFill>
                <a:latin typeface="Calibri"/>
                <a:ea typeface="Calibri"/>
                <a:cs typeface="Calibri"/>
                <a:sym typeface="Calibri"/>
              </a:rPr>
              <a:t> kaj so značilnosti tega časa? Od kdaj do kdaj je gibanje (npr. kubizem) trajalo?</a:t>
            </a:r>
            <a:endParaRPr sz="2400">
              <a:solidFill>
                <a:srgbClr val="000000"/>
              </a:solidFill>
              <a:latin typeface="Calibri"/>
              <a:ea typeface="Calibri"/>
              <a:cs typeface="Calibri"/>
              <a:sym typeface="Calibri"/>
            </a:endParaRPr>
          </a:p>
          <a:p>
            <a:pPr indent="-76200" lvl="0" marL="228600" rtl="0" algn="l">
              <a:lnSpc>
                <a:spcPct val="90000"/>
              </a:lnSpc>
              <a:spcBef>
                <a:spcPts val="0"/>
              </a:spcBef>
              <a:spcAft>
                <a:spcPts val="0"/>
              </a:spcAft>
              <a:buClr>
                <a:schemeClr val="dk1"/>
              </a:buClr>
              <a:buSzPts val="2400"/>
              <a:buFont typeface="Calibri"/>
              <a:buNone/>
            </a:pPr>
            <a:r>
              <a:t/>
            </a:r>
            <a:endParaRPr sz="2400">
              <a:solidFill>
                <a:srgbClr val="000000"/>
              </a:solidFill>
              <a:latin typeface="Calibri"/>
              <a:ea typeface="Calibri"/>
              <a:cs typeface="Calibri"/>
              <a:sym typeface="Calibri"/>
            </a:endParaRPr>
          </a:p>
          <a:p>
            <a:pPr indent="0" lvl="0" marL="0" rtl="0" algn="l">
              <a:lnSpc>
                <a:spcPct val="90000"/>
              </a:lnSpc>
              <a:spcBef>
                <a:spcPts val="0"/>
              </a:spcBef>
              <a:spcAft>
                <a:spcPts val="0"/>
              </a:spcAft>
              <a:buClr>
                <a:srgbClr val="000000"/>
              </a:buClr>
              <a:buSzPts val="2400"/>
              <a:buNone/>
            </a:pPr>
            <a:r>
              <a:rPr lang="de-DE" sz="2400">
                <a:solidFill>
                  <a:srgbClr val="000000"/>
                </a:solidFill>
                <a:latin typeface="Calibri"/>
                <a:ea typeface="Calibri"/>
                <a:cs typeface="Calibri"/>
                <a:sym typeface="Calibri"/>
              </a:rPr>
              <a:t>Primer: </a:t>
            </a:r>
            <a:endParaRPr/>
          </a:p>
          <a:p>
            <a:pPr indent="0" lvl="0" marL="0" rtl="0" algn="l">
              <a:lnSpc>
                <a:spcPct val="90000"/>
              </a:lnSpc>
              <a:spcBef>
                <a:spcPts val="0"/>
              </a:spcBef>
              <a:spcAft>
                <a:spcPts val="0"/>
              </a:spcAft>
              <a:buClr>
                <a:schemeClr val="dk1"/>
              </a:buClr>
              <a:buSzPts val="2400"/>
              <a:buNone/>
            </a:pPr>
            <a:r>
              <a:t/>
            </a:r>
            <a:endParaRPr sz="2400">
              <a:solidFill>
                <a:srgbClr val="000000"/>
              </a:solidFill>
              <a:latin typeface="Calibri"/>
              <a:ea typeface="Calibri"/>
              <a:cs typeface="Calibri"/>
              <a:sym typeface="Calibri"/>
            </a:endParaRPr>
          </a:p>
          <a:p>
            <a:pPr indent="0" lvl="0" marL="0" rtl="0" algn="just">
              <a:lnSpc>
                <a:spcPct val="90000"/>
              </a:lnSpc>
              <a:spcBef>
                <a:spcPts val="0"/>
              </a:spcBef>
              <a:spcAft>
                <a:spcPts val="0"/>
              </a:spcAft>
              <a:buClr>
                <a:srgbClr val="000000"/>
              </a:buClr>
              <a:buSzPts val="2400"/>
              <a:buNone/>
            </a:pPr>
            <a:r>
              <a:rPr lang="de-DE" sz="2400">
                <a:solidFill>
                  <a:srgbClr val="000000"/>
                </a:solidFill>
                <a:latin typeface="Calibri"/>
                <a:ea typeface="Calibri"/>
                <a:cs typeface="Calibri"/>
                <a:sym typeface="Calibri"/>
              </a:rPr>
              <a:t>Kubizem je umetniška smer v sodobnem slikarstvu. Smer sta leta 1907 utemeljila Pablo Picasso in Georges Braque. Gibanje se je pojavilo v Franciji, to je čas francoske revolucije, čas po 2. industrijski revoluciji, ko so rentgenski žarki in mikroskopi omogočili pogled na resničnost, ki je bila dotlej nedostopna in se umetniki niso več ukvarjali z iluzionističnimi upodabljanjem realnosti, marveč so se tudi sami zanimali za analizo s pogledom, ki ponazarja geometrično strukturo stvari. Značilnost kubizma je, da se naslikani predmet ali podoba predstavi iz različnih zornih kotov hkrati, itd.</a:t>
            </a:r>
            <a:endParaRPr/>
          </a:p>
          <a:p>
            <a:pPr indent="0" lvl="0" marL="0" rtl="0" algn="l">
              <a:lnSpc>
                <a:spcPct val="90000"/>
              </a:lnSpc>
              <a:spcBef>
                <a:spcPts val="0"/>
              </a:spcBef>
              <a:spcAft>
                <a:spcPts val="0"/>
              </a:spcAft>
              <a:buClr>
                <a:schemeClr val="dk1"/>
              </a:buClr>
              <a:buSzPts val="2400"/>
              <a:buNone/>
            </a:pPr>
            <a:r>
              <a:t/>
            </a:r>
            <a:endParaRPr sz="2400">
              <a:solidFill>
                <a:srgbClr val="000000"/>
              </a:solidFill>
              <a:latin typeface="Calibri"/>
              <a:ea typeface="Calibri"/>
              <a:cs typeface="Calibri"/>
              <a:sym typeface="Calibri"/>
            </a:endParaRPr>
          </a:p>
          <a:p>
            <a:pPr indent="-76200" lvl="0" marL="228600" rtl="0" algn="l">
              <a:lnSpc>
                <a:spcPct val="90000"/>
              </a:lnSpc>
              <a:spcBef>
                <a:spcPts val="0"/>
              </a:spcBef>
              <a:spcAft>
                <a:spcPts val="0"/>
              </a:spcAft>
              <a:buClr>
                <a:schemeClr val="dk1"/>
              </a:buClr>
              <a:buSzPts val="2400"/>
              <a:buFont typeface="Calibri"/>
              <a:buNone/>
            </a:pPr>
            <a:r>
              <a:t/>
            </a:r>
            <a:endParaRPr sz="2400">
              <a:solidFill>
                <a:srgbClr val="000000"/>
              </a:solidFill>
              <a:latin typeface="Calibri"/>
              <a:ea typeface="Calibri"/>
              <a:cs typeface="Calibri"/>
              <a:sym typeface="Calibri"/>
            </a:endParaRPr>
          </a:p>
          <a:p>
            <a:pPr indent="-76200" lvl="0" marL="228600" rtl="0" algn="l">
              <a:lnSpc>
                <a:spcPct val="90000"/>
              </a:lnSpc>
              <a:spcBef>
                <a:spcPts val="0"/>
              </a:spcBef>
              <a:spcAft>
                <a:spcPts val="0"/>
              </a:spcAft>
              <a:buClr>
                <a:schemeClr val="dk1"/>
              </a:buClr>
              <a:buSzPts val="2400"/>
              <a:buFont typeface="Calibri"/>
              <a:buNone/>
            </a:pPr>
            <a:r>
              <a:t/>
            </a:r>
            <a:endParaRPr b="0" i="0" sz="2400" u="none" strike="noStrike">
              <a:solidFill>
                <a:srgbClr val="000000"/>
              </a:solidFill>
              <a:latin typeface="Calibri"/>
              <a:ea typeface="Calibri"/>
              <a:cs typeface="Calibri"/>
              <a:sym typeface="Calibri"/>
            </a:endParaRPr>
          </a:p>
          <a:p>
            <a:pPr indent="0" lvl="0" marL="0" rtl="0" algn="l">
              <a:lnSpc>
                <a:spcPct val="90000"/>
              </a:lnSpc>
              <a:spcBef>
                <a:spcPts val="0"/>
              </a:spcBef>
              <a:spcAft>
                <a:spcPts val="0"/>
              </a:spcAft>
              <a:buClr>
                <a:schemeClr val="dk1"/>
              </a:buClr>
              <a:buSzPts val="2400"/>
              <a:buNone/>
            </a:pPr>
            <a:r>
              <a:t/>
            </a:r>
            <a:endParaRPr b="0" i="0" sz="2400" u="none" strike="noStrike">
              <a:solidFill>
                <a:srgbClr val="00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4"/>
          <p:cNvSpPr txBox="1"/>
          <p:nvPr>
            <p:ph idx="1" type="body"/>
          </p:nvPr>
        </p:nvSpPr>
        <p:spPr>
          <a:xfrm>
            <a:off x="838200" y="819150"/>
            <a:ext cx="10515600" cy="5357813"/>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rgbClr val="000000"/>
              </a:buClr>
              <a:buSzPts val="2400"/>
              <a:buNone/>
            </a:pPr>
            <a:r>
              <a:rPr b="1" i="0" lang="de-DE" sz="2400" u="none" strike="noStrike">
                <a:solidFill>
                  <a:srgbClr val="000000"/>
                </a:solidFill>
                <a:latin typeface="Calibri"/>
                <a:ea typeface="Calibri"/>
                <a:cs typeface="Calibri"/>
                <a:sym typeface="Calibri"/>
              </a:rPr>
              <a:t>2. kaj predstavljajo in kaj izpostavljajo njegova/njena umetniška dela nasploh</a:t>
            </a:r>
            <a:r>
              <a:rPr b="0" i="0" lang="de-DE" sz="2400" u="none" strike="noStrike">
                <a:solidFill>
                  <a:srgbClr val="000000"/>
                </a:solidFill>
                <a:latin typeface="Calibri"/>
                <a:ea typeface="Calibri"/>
                <a:cs typeface="Calibri"/>
                <a:sym typeface="Calibri"/>
              </a:rPr>
              <a:t>? Ali so to bolj politične, družbene teme, ali so likovni motivi bolj človeške figure/krajina/tihožitje, itd. kaj so značilnosti?</a:t>
            </a:r>
            <a:endParaRPr b="0" i="0" sz="2400" u="none" strike="noStrike">
              <a:solidFill>
                <a:srgbClr val="000000"/>
              </a:solidFill>
              <a:latin typeface="Calibri"/>
              <a:ea typeface="Calibri"/>
              <a:cs typeface="Calibri"/>
              <a:sym typeface="Calibri"/>
            </a:endParaRPr>
          </a:p>
          <a:p>
            <a:pPr indent="0" lvl="0" marL="0" rtl="0" algn="l">
              <a:lnSpc>
                <a:spcPct val="90000"/>
              </a:lnSpc>
              <a:spcBef>
                <a:spcPts val="1000"/>
              </a:spcBef>
              <a:spcAft>
                <a:spcPts val="0"/>
              </a:spcAft>
              <a:buClr>
                <a:schemeClr val="dk1"/>
              </a:buClr>
              <a:buSzPts val="2800"/>
              <a:buNone/>
            </a:pPr>
            <a:r>
              <a:t/>
            </a:r>
            <a:endParaRPr>
              <a:solidFill>
                <a:srgbClr val="000000"/>
              </a:solidFill>
              <a:latin typeface="Calibri"/>
              <a:ea typeface="Calibri"/>
              <a:cs typeface="Calibri"/>
              <a:sym typeface="Calibri"/>
            </a:endParaRPr>
          </a:p>
          <a:p>
            <a:pPr indent="0" lvl="0" marL="0" rtl="0" algn="l">
              <a:lnSpc>
                <a:spcPct val="90000"/>
              </a:lnSpc>
              <a:spcBef>
                <a:spcPts val="1000"/>
              </a:spcBef>
              <a:spcAft>
                <a:spcPts val="0"/>
              </a:spcAft>
              <a:buClr>
                <a:srgbClr val="000000"/>
              </a:buClr>
              <a:buSzPts val="2400"/>
              <a:buNone/>
            </a:pPr>
            <a:r>
              <a:rPr lang="de-DE" sz="2400">
                <a:solidFill>
                  <a:srgbClr val="000000"/>
                </a:solidFill>
                <a:latin typeface="Calibri"/>
                <a:ea typeface="Calibri"/>
                <a:cs typeface="Calibri"/>
                <a:sym typeface="Calibri"/>
              </a:rPr>
              <a:t>Primer: </a:t>
            </a:r>
            <a:endParaRPr/>
          </a:p>
          <a:p>
            <a:pPr indent="0" lvl="0" marL="0" rtl="0" algn="just">
              <a:lnSpc>
                <a:spcPct val="90000"/>
              </a:lnSpc>
              <a:spcBef>
                <a:spcPts val="1000"/>
              </a:spcBef>
              <a:spcAft>
                <a:spcPts val="0"/>
              </a:spcAft>
              <a:buClr>
                <a:srgbClr val="000000"/>
              </a:buClr>
              <a:buSzPts val="2400"/>
              <a:buNone/>
            </a:pPr>
            <a:r>
              <a:rPr lang="de-DE" sz="2400">
                <a:solidFill>
                  <a:srgbClr val="000000"/>
                </a:solidFill>
              </a:rPr>
              <a:t>Večina njegovih </a:t>
            </a:r>
            <a:r>
              <a:rPr lang="de-DE" sz="2400">
                <a:solidFill>
                  <a:srgbClr val="000000"/>
                </a:solidFill>
                <a:latin typeface="Calibri"/>
                <a:ea typeface="Calibri"/>
                <a:cs typeface="Calibri"/>
                <a:sym typeface="Calibri"/>
              </a:rPr>
              <a:t>del predstavlja</a:t>
            </a:r>
            <a:r>
              <a:rPr lang="de-DE" sz="2400">
                <a:solidFill>
                  <a:srgbClr val="000000"/>
                </a:solidFill>
              </a:rPr>
              <a:t> </a:t>
            </a:r>
            <a:r>
              <a:rPr lang="de-DE" sz="2400">
                <a:solidFill>
                  <a:srgbClr val="000000"/>
                </a:solidFill>
                <a:latin typeface="Calibri"/>
                <a:ea typeface="Calibri"/>
                <a:cs typeface="Calibri"/>
                <a:sym typeface="Calibri"/>
              </a:rPr>
              <a:t>popačene obraze in figure. Avtor se ukvarja z deformiranjem likovnih oblik. Zanima ga prikaz obraza iz vseh perspektiv hkrati. Slikar je uporabljal </a:t>
            </a:r>
            <a:r>
              <a:rPr lang="de-DE" sz="2400">
                <a:solidFill>
                  <a:srgbClr val="000000"/>
                </a:solidFill>
              </a:rPr>
              <a:t>široko barvno paleto odtenkov, po drugi strani pa je ustvaril tudi črno - belo sliko, ki je merila kar 350 cm v širino in 776 cm v višino. Veliko se je ukvarjal z družbenimi, predvsem s političnimi tematikami. Na primer njegovo delo Guernica izpostavlja kritiko na b</a:t>
            </a:r>
            <a:r>
              <a:rPr lang="de-DE" sz="2400"/>
              <a:t>ombardiranje baskovskega mesta Guernica, ki so ga nacisti bombardirali 26. aprila 1937 v znak podpore generalu Franciscu Francu.</a:t>
            </a:r>
            <a:endParaRPr/>
          </a:p>
          <a:p>
            <a:pPr indent="0" lvl="0" marL="0" rtl="0" algn="l">
              <a:lnSpc>
                <a:spcPct val="90000"/>
              </a:lnSpc>
              <a:spcBef>
                <a:spcPts val="1000"/>
              </a:spcBef>
              <a:spcAft>
                <a:spcPts val="0"/>
              </a:spcAft>
              <a:buClr>
                <a:schemeClr val="dk1"/>
              </a:buClr>
              <a:buSzPts val="2800"/>
              <a:buNone/>
            </a:pPr>
            <a:r>
              <a:t/>
            </a:r>
            <a:endParaRPr b="0" i="0" sz="2800" u="none" strike="noStrike">
              <a:solidFill>
                <a:srgbClr val="000000"/>
              </a:solidFill>
              <a:latin typeface="Calibri"/>
              <a:ea typeface="Calibri"/>
              <a:cs typeface="Calibri"/>
              <a:sym typeface="Calibri"/>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5"/>
          <p:cNvSpPr txBox="1"/>
          <p:nvPr>
            <p:ph idx="1" type="body"/>
          </p:nvPr>
        </p:nvSpPr>
        <p:spPr>
          <a:xfrm>
            <a:off x="838200" y="742950"/>
            <a:ext cx="10744200" cy="5876925"/>
          </a:xfrm>
          <a:prstGeom prst="rect">
            <a:avLst/>
          </a:prstGeom>
          <a:noFill/>
          <a:ln>
            <a:noFill/>
          </a:ln>
        </p:spPr>
        <p:txBody>
          <a:bodyPr anchorCtr="0" anchor="t" bIns="45700" lIns="91425" spcFirstLastPara="1" rIns="91425" wrap="square" tIns="45700">
            <a:normAutofit lnSpcReduction="10000"/>
          </a:bodyPr>
          <a:lstStyle/>
          <a:p>
            <a:pPr indent="0" lvl="0" marL="0" rtl="0" algn="just">
              <a:lnSpc>
                <a:spcPct val="90000"/>
              </a:lnSpc>
              <a:spcBef>
                <a:spcPts val="0"/>
              </a:spcBef>
              <a:spcAft>
                <a:spcPts val="0"/>
              </a:spcAft>
              <a:buClr>
                <a:srgbClr val="000000"/>
              </a:buClr>
              <a:buSzPts val="2400"/>
              <a:buNone/>
            </a:pPr>
            <a:r>
              <a:rPr b="1" i="0" lang="de-DE" sz="2400" u="none" strike="noStrike">
                <a:solidFill>
                  <a:srgbClr val="000000"/>
                </a:solidFill>
                <a:latin typeface="Calibri"/>
                <a:ea typeface="Calibri"/>
                <a:cs typeface="Calibri"/>
                <a:sym typeface="Calibri"/>
              </a:rPr>
              <a:t>3. Izberi si eno umetniško delo izbranega umetnika/-ce in ga predstavi</a:t>
            </a:r>
            <a:r>
              <a:rPr b="0" i="0" lang="de-DE" sz="2400" u="none" strike="noStrike">
                <a:solidFill>
                  <a:srgbClr val="000000"/>
                </a:solidFill>
                <a:latin typeface="Calibri"/>
                <a:ea typeface="Calibri"/>
                <a:cs typeface="Calibri"/>
                <a:sym typeface="Calibri"/>
              </a:rPr>
              <a:t>. Kaj je na umetniškemu delu predstavljeno? Kako je to avtor prikazal, naslikal,  naredil? Kaj je bilo bistvo performansa/akcije?</a:t>
            </a:r>
            <a:endParaRPr b="0" i="0" sz="2400" u="none" strike="noStrike">
              <a:solidFill>
                <a:srgbClr val="000000"/>
              </a:solidFill>
              <a:latin typeface="Calibri"/>
              <a:ea typeface="Calibri"/>
              <a:cs typeface="Calibri"/>
              <a:sym typeface="Calibri"/>
            </a:endParaRPr>
          </a:p>
          <a:p>
            <a:pPr indent="0" lvl="0" marL="0" rtl="0" algn="just">
              <a:lnSpc>
                <a:spcPct val="90000"/>
              </a:lnSpc>
              <a:spcBef>
                <a:spcPts val="1000"/>
              </a:spcBef>
              <a:spcAft>
                <a:spcPts val="0"/>
              </a:spcAft>
              <a:buClr>
                <a:schemeClr val="dk1"/>
              </a:buClr>
              <a:buSzPts val="2400"/>
              <a:buNone/>
            </a:pPr>
            <a:r>
              <a:t/>
            </a:r>
            <a:endParaRPr b="0" i="0" sz="2400" u="none" strike="noStrike">
              <a:solidFill>
                <a:srgbClr val="000000"/>
              </a:solidFill>
              <a:latin typeface="Calibri"/>
              <a:ea typeface="Calibri"/>
              <a:cs typeface="Calibri"/>
              <a:sym typeface="Calibri"/>
            </a:endParaRPr>
          </a:p>
          <a:p>
            <a:pPr indent="0" lvl="0" marL="0" rtl="0" algn="l">
              <a:lnSpc>
                <a:spcPct val="90000"/>
              </a:lnSpc>
              <a:spcBef>
                <a:spcPts val="0"/>
              </a:spcBef>
              <a:spcAft>
                <a:spcPts val="0"/>
              </a:spcAft>
              <a:buClr>
                <a:srgbClr val="000000"/>
              </a:buClr>
              <a:buSzPts val="2000"/>
              <a:buNone/>
            </a:pPr>
            <a:r>
              <a:rPr b="1" i="0" lang="de-DE" sz="2000" u="sng">
                <a:solidFill>
                  <a:srgbClr val="000000"/>
                </a:solidFill>
                <a:latin typeface="Calibri"/>
                <a:ea typeface="Calibri"/>
                <a:cs typeface="Calibri"/>
                <a:sym typeface="Calibri"/>
              </a:rPr>
              <a:t>Izbrano delo:</a:t>
            </a:r>
            <a:endParaRPr b="0" sz="1800"/>
          </a:p>
          <a:p>
            <a:pPr indent="-228600" lvl="0" marL="228600" rtl="0" algn="l">
              <a:lnSpc>
                <a:spcPct val="90000"/>
              </a:lnSpc>
              <a:spcBef>
                <a:spcPts val="800"/>
              </a:spcBef>
              <a:spcAft>
                <a:spcPts val="0"/>
              </a:spcAft>
              <a:buClr>
                <a:srgbClr val="000000"/>
              </a:buClr>
              <a:buSzPts val="2000"/>
              <a:buChar char="•"/>
            </a:pPr>
            <a:r>
              <a:rPr b="1" i="0" lang="de-DE" sz="2000" u="sng">
                <a:solidFill>
                  <a:srgbClr val="000000"/>
                </a:solidFill>
                <a:latin typeface="Calibri"/>
                <a:ea typeface="Calibri"/>
                <a:cs typeface="Calibri"/>
                <a:sym typeface="Calibri"/>
              </a:rPr>
              <a:t>1. Napiši osnovne podatke:</a:t>
            </a:r>
            <a:r>
              <a:rPr b="1" i="0" lang="de-DE" sz="2000" u="none" strike="noStrike">
                <a:solidFill>
                  <a:srgbClr val="000000"/>
                </a:solidFill>
                <a:latin typeface="Calibri"/>
                <a:ea typeface="Calibri"/>
                <a:cs typeface="Calibri"/>
                <a:sym typeface="Calibri"/>
              </a:rPr>
              <a:t> Ime avtorja, naslov umetniškega dela, tehnika izdelave, velikost dela, letnica</a:t>
            </a:r>
            <a:r>
              <a:rPr b="1" lang="de-DE" sz="2000">
                <a:solidFill>
                  <a:srgbClr val="000000"/>
                </a:solidFill>
                <a:latin typeface="Calibri"/>
                <a:ea typeface="Calibri"/>
                <a:cs typeface="Calibri"/>
                <a:sym typeface="Calibri"/>
              </a:rPr>
              <a:t> izdelave.</a:t>
            </a:r>
            <a:endParaRPr b="1" i="0" sz="2000" u="none" strike="noStrike">
              <a:solidFill>
                <a:srgbClr val="000000"/>
              </a:solidFill>
              <a:latin typeface="Calibri"/>
              <a:ea typeface="Calibri"/>
              <a:cs typeface="Calibri"/>
              <a:sym typeface="Calibri"/>
            </a:endParaRPr>
          </a:p>
          <a:p>
            <a:pPr indent="0" lvl="0" marL="0" rtl="0" algn="l">
              <a:lnSpc>
                <a:spcPct val="90000"/>
              </a:lnSpc>
              <a:spcBef>
                <a:spcPts val="800"/>
              </a:spcBef>
              <a:spcAft>
                <a:spcPts val="0"/>
              </a:spcAft>
              <a:buClr>
                <a:schemeClr val="dk1"/>
              </a:buClr>
              <a:buSzPts val="1800"/>
              <a:buNone/>
            </a:pPr>
            <a:r>
              <a:t/>
            </a:r>
            <a:endParaRPr b="0" sz="1800"/>
          </a:p>
          <a:p>
            <a:pPr indent="0" lvl="0" marL="0" rtl="0" algn="l">
              <a:lnSpc>
                <a:spcPct val="90000"/>
              </a:lnSpc>
              <a:spcBef>
                <a:spcPts val="800"/>
              </a:spcBef>
              <a:spcAft>
                <a:spcPts val="0"/>
              </a:spcAft>
              <a:buClr>
                <a:srgbClr val="C00000"/>
              </a:buClr>
              <a:buSzPts val="2000"/>
              <a:buNone/>
            </a:pPr>
            <a:r>
              <a:rPr b="1" i="0" lang="de-DE" sz="2000" u="none" strike="noStrike">
                <a:solidFill>
                  <a:srgbClr val="C00000"/>
                </a:solidFill>
                <a:latin typeface="Calibri"/>
                <a:ea typeface="Calibri"/>
                <a:cs typeface="Calibri"/>
                <a:sym typeface="Calibri"/>
              </a:rPr>
              <a:t>Primer:</a:t>
            </a:r>
            <a:r>
              <a:rPr b="0" i="0" lang="de-DE" sz="2000" u="none" strike="noStrike">
                <a:solidFill>
                  <a:srgbClr val="C00000"/>
                </a:solidFill>
                <a:latin typeface="Calibri"/>
                <a:ea typeface="Calibri"/>
                <a:cs typeface="Calibri"/>
                <a:sym typeface="Calibri"/>
              </a:rPr>
              <a:t> Pablo Picasso, Avtoportret, olje na platno, ni podatka, 1907</a:t>
            </a:r>
            <a:endParaRPr b="0" sz="1800">
              <a:solidFill>
                <a:srgbClr val="C00000"/>
              </a:solidFill>
            </a:endParaRPr>
          </a:p>
          <a:p>
            <a:pPr indent="0" lvl="0" marL="0" rtl="0" algn="l">
              <a:lnSpc>
                <a:spcPct val="90000"/>
              </a:lnSpc>
              <a:spcBef>
                <a:spcPts val="800"/>
              </a:spcBef>
              <a:spcAft>
                <a:spcPts val="0"/>
              </a:spcAft>
              <a:buClr>
                <a:schemeClr val="dk1"/>
              </a:buClr>
              <a:buSzPts val="2000"/>
              <a:buNone/>
            </a:pPr>
            <a:r>
              <a:t/>
            </a:r>
            <a:endParaRPr b="0" i="0" sz="2000" u="none" strike="noStrike">
              <a:solidFill>
                <a:srgbClr val="000000"/>
              </a:solidFill>
              <a:latin typeface="Calibri"/>
              <a:ea typeface="Calibri"/>
              <a:cs typeface="Calibri"/>
              <a:sym typeface="Calibri"/>
            </a:endParaRPr>
          </a:p>
          <a:p>
            <a:pPr indent="0" lvl="0" marL="0" rtl="0" algn="l">
              <a:lnSpc>
                <a:spcPct val="90000"/>
              </a:lnSpc>
              <a:spcBef>
                <a:spcPts val="800"/>
              </a:spcBef>
              <a:spcAft>
                <a:spcPts val="0"/>
              </a:spcAft>
              <a:buClr>
                <a:srgbClr val="000000"/>
              </a:buClr>
              <a:buSzPts val="2000"/>
              <a:buNone/>
            </a:pPr>
            <a:r>
              <a:rPr b="0" i="0" lang="de-DE" sz="2000" u="none" strike="noStrike">
                <a:solidFill>
                  <a:srgbClr val="000000"/>
                </a:solidFill>
                <a:latin typeface="Calibri"/>
                <a:ea typeface="Calibri"/>
                <a:cs typeface="Calibri"/>
                <a:sym typeface="Calibri"/>
              </a:rPr>
              <a:t>Slika predstavlja njegov avtoportret, ko je bil star 25 let. Svoj obraz je upodobil na način da je popačil posamezne dele obraze, na primer lica, nos, očesi itd. Poudarjene so njegove oči, nos in ušesa, </a:t>
            </a:r>
            <a:r>
              <a:rPr lang="de-DE" sz="2000">
                <a:solidFill>
                  <a:srgbClr val="000000"/>
                </a:solidFill>
                <a:latin typeface="Calibri"/>
                <a:ea typeface="Calibri"/>
                <a:cs typeface="Calibri"/>
                <a:sym typeface="Calibri"/>
              </a:rPr>
              <a:t>tako </a:t>
            </a:r>
            <a:r>
              <a:rPr b="0" i="0" lang="de-DE" sz="2000" u="none" strike="noStrike">
                <a:solidFill>
                  <a:srgbClr val="000000"/>
                </a:solidFill>
                <a:latin typeface="Calibri"/>
                <a:ea typeface="Calibri"/>
                <a:cs typeface="Calibri"/>
                <a:sym typeface="Calibri"/>
              </a:rPr>
              <a:t>da so povečane</a:t>
            </a:r>
            <a:r>
              <a:rPr lang="de-DE" sz="2000">
                <a:solidFill>
                  <a:srgbClr val="000000"/>
                </a:solidFill>
              </a:rPr>
              <a:t>…</a:t>
            </a:r>
            <a:endParaRPr b="0" sz="1800"/>
          </a:p>
          <a:p>
            <a:pPr indent="0" lvl="0" marL="0" rtl="0" algn="l">
              <a:lnSpc>
                <a:spcPct val="90000"/>
              </a:lnSpc>
              <a:spcBef>
                <a:spcPts val="800"/>
              </a:spcBef>
              <a:spcAft>
                <a:spcPts val="0"/>
              </a:spcAft>
              <a:buClr>
                <a:schemeClr val="dk1"/>
              </a:buClr>
              <a:buSzPts val="1800"/>
              <a:buNone/>
            </a:pPr>
            <a:br>
              <a:rPr b="0" lang="de-DE" sz="1800"/>
            </a:br>
            <a:r>
              <a:rPr b="1" i="0" lang="de-DE" sz="2000" u="sng">
                <a:solidFill>
                  <a:srgbClr val="000000"/>
                </a:solidFill>
                <a:latin typeface="Calibri"/>
                <a:ea typeface="Calibri"/>
                <a:cs typeface="Calibri"/>
                <a:sym typeface="Calibri"/>
              </a:rPr>
              <a:t>2. V kolikor gre za performans ali drugo vrsto akcije/dogodka, pa navedemo delo na takšen način:</a:t>
            </a:r>
            <a:endParaRPr b="0" sz="1800"/>
          </a:p>
          <a:p>
            <a:pPr indent="0" lvl="0" marL="0" rtl="0" algn="l">
              <a:lnSpc>
                <a:spcPct val="90000"/>
              </a:lnSpc>
              <a:spcBef>
                <a:spcPts val="800"/>
              </a:spcBef>
              <a:spcAft>
                <a:spcPts val="0"/>
              </a:spcAft>
              <a:buClr>
                <a:srgbClr val="000000"/>
              </a:buClr>
              <a:buSzPts val="2000"/>
              <a:buNone/>
            </a:pPr>
            <a:r>
              <a:rPr b="1" i="0" lang="de-DE" sz="2000" u="none" strike="noStrike">
                <a:solidFill>
                  <a:srgbClr val="000000"/>
                </a:solidFill>
                <a:latin typeface="Calibri"/>
                <a:ea typeface="Calibri"/>
                <a:cs typeface="Calibri"/>
                <a:sym typeface="Calibri"/>
              </a:rPr>
              <a:t>Ime avtorja, naslov akcije, vrsta akcije: performans, dolžina performansa, letnica</a:t>
            </a:r>
            <a:r>
              <a:rPr b="1" lang="de-DE" sz="2000">
                <a:solidFill>
                  <a:srgbClr val="000000"/>
                </a:solidFill>
                <a:latin typeface="Calibri"/>
                <a:ea typeface="Calibri"/>
                <a:cs typeface="Calibri"/>
                <a:sym typeface="Calibri"/>
              </a:rPr>
              <a:t> izvedbe.</a:t>
            </a:r>
            <a:endParaRPr b="1" i="0" sz="2000" u="none" strike="noStrike">
              <a:solidFill>
                <a:srgbClr val="000000"/>
              </a:solidFill>
              <a:latin typeface="Calibri"/>
              <a:ea typeface="Calibri"/>
              <a:cs typeface="Calibri"/>
              <a:sym typeface="Calibri"/>
            </a:endParaRPr>
          </a:p>
          <a:p>
            <a:pPr indent="-114300" lvl="0" marL="228600" rtl="0" algn="l">
              <a:lnSpc>
                <a:spcPct val="90000"/>
              </a:lnSpc>
              <a:spcBef>
                <a:spcPts val="800"/>
              </a:spcBef>
              <a:spcAft>
                <a:spcPts val="0"/>
              </a:spcAft>
              <a:buClr>
                <a:schemeClr val="dk1"/>
              </a:buClr>
              <a:buSzPts val="1800"/>
              <a:buNone/>
            </a:pPr>
            <a:r>
              <a:t/>
            </a:r>
            <a:endParaRPr b="0" sz="1800"/>
          </a:p>
          <a:p>
            <a:pPr indent="0" lvl="0" marL="0" rtl="0" algn="l">
              <a:lnSpc>
                <a:spcPct val="90000"/>
              </a:lnSpc>
              <a:spcBef>
                <a:spcPts val="800"/>
              </a:spcBef>
              <a:spcAft>
                <a:spcPts val="0"/>
              </a:spcAft>
              <a:buClr>
                <a:srgbClr val="C00000"/>
              </a:buClr>
              <a:buSzPts val="2000"/>
              <a:buNone/>
            </a:pPr>
            <a:r>
              <a:rPr b="1" i="0" lang="de-DE" sz="2000" u="none" strike="noStrike">
                <a:solidFill>
                  <a:srgbClr val="C00000"/>
                </a:solidFill>
                <a:latin typeface="Calibri"/>
                <a:ea typeface="Calibri"/>
                <a:cs typeface="Calibri"/>
                <a:sym typeface="Calibri"/>
              </a:rPr>
              <a:t>Primer: </a:t>
            </a:r>
            <a:r>
              <a:rPr b="0" i="0" lang="de-DE" sz="2000" u="none" strike="noStrike">
                <a:solidFill>
                  <a:srgbClr val="C00000"/>
                </a:solidFill>
                <a:latin typeface="Calibri"/>
                <a:ea typeface="Calibri"/>
                <a:cs typeface="Calibri"/>
                <a:sym typeface="Calibri"/>
              </a:rPr>
              <a:t>Marina Abramovič, Ritem 0, performans, 6 ur, 1974</a:t>
            </a:r>
            <a:endParaRPr b="0" sz="1800">
              <a:solidFill>
                <a:srgbClr val="C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g1724dee08d0_0_0"/>
          <p:cNvSpPr txBox="1"/>
          <p:nvPr>
            <p:ph type="title"/>
          </p:nvPr>
        </p:nvSpPr>
        <p:spPr>
          <a:xfrm rot="746661">
            <a:off x="10427533" y="1874910"/>
            <a:ext cx="772653" cy="216284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SzPts val="1800"/>
              <a:buNone/>
            </a:pPr>
            <a:r>
              <a:rPr lang="de-DE" sz="12000">
                <a:solidFill>
                  <a:srgbClr val="FF0000"/>
                </a:solidFill>
                <a:latin typeface="Georgia"/>
                <a:ea typeface="Georgia"/>
                <a:cs typeface="Georgia"/>
                <a:sym typeface="Georgia"/>
              </a:rPr>
              <a:t>!</a:t>
            </a:r>
            <a:endParaRPr sz="12000">
              <a:solidFill>
                <a:srgbClr val="FF0000"/>
              </a:solidFill>
              <a:latin typeface="Georgia"/>
              <a:ea typeface="Georgia"/>
              <a:cs typeface="Georgia"/>
              <a:sym typeface="Georgia"/>
            </a:endParaRPr>
          </a:p>
        </p:txBody>
      </p:sp>
      <p:sp>
        <p:nvSpPr>
          <p:cNvPr id="116" name="Google Shape;116;g1724dee08d0_0_0"/>
          <p:cNvSpPr txBox="1"/>
          <p:nvPr>
            <p:ph idx="1" type="body"/>
          </p:nvPr>
        </p:nvSpPr>
        <p:spPr>
          <a:xfrm>
            <a:off x="776800" y="1253400"/>
            <a:ext cx="8919600" cy="4351200"/>
          </a:xfrm>
          <a:prstGeom prst="rect">
            <a:avLst/>
          </a:prstGeom>
          <a:noFill/>
          <a:ln>
            <a:noFill/>
          </a:ln>
        </p:spPr>
        <p:txBody>
          <a:bodyPr anchorCtr="0" anchor="t" bIns="45700" lIns="91425" spcFirstLastPara="1" rIns="91425" wrap="square" tIns="45700">
            <a:normAutofit/>
          </a:bodyPr>
          <a:lstStyle/>
          <a:p>
            <a:pPr indent="-342900" lvl="0" marL="457200" rtl="0" algn="just">
              <a:lnSpc>
                <a:spcPct val="90000"/>
              </a:lnSpc>
              <a:spcBef>
                <a:spcPts val="1000"/>
              </a:spcBef>
              <a:spcAft>
                <a:spcPts val="0"/>
              </a:spcAft>
              <a:buSzPts val="1800"/>
              <a:buChar char="-"/>
            </a:pPr>
            <a:r>
              <a:rPr lang="de-DE"/>
              <a:t>V primeru bolezni mi prosim javite kakšen dan prej da bomo vašo predstavitev prestavili.</a:t>
            </a:r>
            <a:endParaRPr/>
          </a:p>
          <a:p>
            <a:pPr indent="-342900" lvl="0" marL="457200" rtl="0" algn="just">
              <a:lnSpc>
                <a:spcPct val="90000"/>
              </a:lnSpc>
              <a:spcBef>
                <a:spcPts val="1000"/>
              </a:spcBef>
              <a:spcAft>
                <a:spcPts val="0"/>
              </a:spcAft>
              <a:buSzPts val="1800"/>
              <a:buChar char="-"/>
            </a:pPr>
            <a:r>
              <a:rPr lang="de-DE"/>
              <a:t>Če na dan predstavitve nimate pripravljene predstavitve, se vam odšteje ena ocena.</a:t>
            </a:r>
            <a:endParaRPr/>
          </a:p>
          <a:p>
            <a:pPr indent="0" lvl="0" marL="457200" rtl="0" algn="just">
              <a:lnSpc>
                <a:spcPct val="90000"/>
              </a:lnSpc>
              <a:spcBef>
                <a:spcPts val="1000"/>
              </a:spcBef>
              <a:spcAft>
                <a:spcPts val="0"/>
              </a:spcAft>
              <a:buSzPts val="1800"/>
              <a:buNone/>
            </a:pPr>
            <a:r>
              <a:t/>
            </a:r>
            <a:endParaRPr/>
          </a:p>
          <a:p>
            <a:pPr indent="0" lvl="0" marL="0" rtl="0" algn="just">
              <a:lnSpc>
                <a:spcPct val="90000"/>
              </a:lnSpc>
              <a:spcBef>
                <a:spcPts val="1000"/>
              </a:spcBef>
              <a:spcAft>
                <a:spcPts val="0"/>
              </a:spcAft>
              <a:buSzPts val="18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ova tema">
  <a:themeElements>
    <a:clrScheme name="Pisarn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2022-10-22T15:54:43Z</dcterms:created>
  <dc:creator>Monika Plemen</dc:creator>
</cp:coreProperties>
</file>