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8" r:id="rId2"/>
    <p:sldId id="256" r:id="rId3"/>
    <p:sldId id="273" r:id="rId4"/>
    <p:sldId id="257" r:id="rId5"/>
    <p:sldId id="269" r:id="rId6"/>
    <p:sldId id="270" r:id="rId7"/>
    <p:sldId id="274" r:id="rId8"/>
    <p:sldId id="272" r:id="rId9"/>
    <p:sldId id="275" r:id="rId10"/>
    <p:sldId id="267" r:id="rId11"/>
    <p:sldId id="260" r:id="rId12"/>
    <p:sldId id="276" r:id="rId13"/>
    <p:sldId id="259" r:id="rId14"/>
    <p:sldId id="266" r:id="rId15"/>
    <p:sldId id="27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2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78580E6F-DE16-4253-8431-68B6C35825D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C184A6DB-D5B6-4AC6-976F-423CB7A90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171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0E6F-DE16-4253-8431-68B6C35825D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4A6DB-D5B6-4AC6-976F-423CB7A90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04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0E6F-DE16-4253-8431-68B6C35825D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4A6DB-D5B6-4AC6-976F-423CB7A90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203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0E6F-DE16-4253-8431-68B6C35825D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4A6DB-D5B6-4AC6-976F-423CB7A90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521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0E6F-DE16-4253-8431-68B6C35825D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4A6DB-D5B6-4AC6-976F-423CB7A90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251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0E6F-DE16-4253-8431-68B6C35825D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4A6DB-D5B6-4AC6-976F-423CB7A90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580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0E6F-DE16-4253-8431-68B6C35825D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4A6DB-D5B6-4AC6-976F-423CB7A90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40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0E6F-DE16-4253-8431-68B6C35825D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4A6DB-D5B6-4AC6-976F-423CB7A90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791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0E6F-DE16-4253-8431-68B6C35825D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4A6DB-D5B6-4AC6-976F-423CB7A90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99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0E6F-DE16-4253-8431-68B6C35825D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C184A6DB-D5B6-4AC6-976F-423CB7A90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351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78580E6F-DE16-4253-8431-68B6C35825D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C184A6DB-D5B6-4AC6-976F-423CB7A90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7606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78580E6F-DE16-4253-8431-68B6C35825D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C184A6DB-D5B6-4AC6-976F-423CB7A90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715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D70CE93-734D-4A28-8DB5-76A58E2D8F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504" y="770466"/>
            <a:ext cx="10782300" cy="4350173"/>
          </a:xfrm>
        </p:spPr>
        <p:txBody>
          <a:bodyPr/>
          <a:lstStyle/>
          <a:p>
            <a:r>
              <a:rPr lang="sl-SI" b="1" dirty="0" smtClean="0"/>
              <a:t>ŠTEVILSKI </a:t>
            </a:r>
            <a:r>
              <a:rPr lang="sl-SI" b="1" dirty="0"/>
              <a:t>IZRAZI</a:t>
            </a:r>
          </a:p>
        </p:txBody>
      </p:sp>
      <p:sp>
        <p:nvSpPr>
          <p:cNvPr id="3" name="Pravokotnik 2"/>
          <p:cNvSpPr/>
          <p:nvPr/>
        </p:nvSpPr>
        <p:spPr>
          <a:xfrm>
            <a:off x="705394" y="3244334"/>
            <a:ext cx="63485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b="1" dirty="0" smtClean="0"/>
              <a:t>SREDA, 3. 2. </a:t>
            </a:r>
            <a:r>
              <a:rPr lang="sl-SI" sz="2800" b="1" dirty="0"/>
              <a:t>2021 - </a:t>
            </a:r>
            <a:r>
              <a:rPr lang="sl-SI" sz="2800" b="1" dirty="0">
                <a:solidFill>
                  <a:srgbClr val="008000"/>
                </a:solidFill>
              </a:rPr>
              <a:t>MATEMATIKA 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3609134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0DE005A-AFDD-4E99-96AB-40D29DEBB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343122"/>
          </a:xfrm>
        </p:spPr>
        <p:txBody>
          <a:bodyPr/>
          <a:lstStyle/>
          <a:p>
            <a:r>
              <a:rPr lang="sl-SI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PRIMER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8E6AF18-9461-4962-85F8-9E051EFFD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842655"/>
            <a:ext cx="10753725" cy="27293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3200" b="1" dirty="0">
                <a:solidFill>
                  <a:schemeClr val="bg1">
                    <a:lumMod val="50000"/>
                  </a:schemeClr>
                </a:solidFill>
              </a:rPr>
              <a:t>Seštevanje in odštevanje: </a:t>
            </a:r>
            <a:r>
              <a:rPr lang="sl-SI" sz="4800" dirty="0"/>
              <a:t>5 + 3 – 2 = </a:t>
            </a:r>
          </a:p>
          <a:p>
            <a:endParaRPr lang="sl-SI" sz="4800" dirty="0"/>
          </a:p>
          <a:p>
            <a:r>
              <a:rPr lang="sl-SI" sz="3200" b="1" dirty="0">
                <a:solidFill>
                  <a:schemeClr val="bg2">
                    <a:lumMod val="50000"/>
                  </a:schemeClr>
                </a:solidFill>
              </a:rPr>
              <a:t>Množenje in deljenje:   </a:t>
            </a:r>
            <a:r>
              <a:rPr lang="sl-SI" sz="4800" dirty="0"/>
              <a:t>3 ∙ 6 : 2 =</a:t>
            </a:r>
            <a:endParaRPr lang="en-US" sz="4800" dirty="0"/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05A90F29-F452-4630-85F6-695A447FCF1D}"/>
              </a:ext>
            </a:extLst>
          </p:cNvPr>
          <p:cNvSpPr txBox="1"/>
          <p:nvPr/>
        </p:nvSpPr>
        <p:spPr>
          <a:xfrm>
            <a:off x="7461139" y="1683026"/>
            <a:ext cx="24320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8 </a:t>
            </a:r>
            <a:r>
              <a:rPr lang="sl-SI" sz="4800" dirty="0"/>
              <a:t>–</a:t>
            </a:r>
            <a:r>
              <a:rPr lang="sl-SI" sz="4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2 = 6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F185A88D-EA68-4426-BB27-70462FFCBF72}"/>
              </a:ext>
            </a:extLst>
          </p:cNvPr>
          <p:cNvSpPr txBox="1"/>
          <p:nvPr/>
        </p:nvSpPr>
        <p:spPr>
          <a:xfrm>
            <a:off x="7042616" y="3365437"/>
            <a:ext cx="24609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800" dirty="0"/>
              <a:t>18 : 2 = 9</a:t>
            </a:r>
            <a:endParaRPr lang="en-US" sz="4800" dirty="0"/>
          </a:p>
        </p:txBody>
      </p:sp>
      <p:sp>
        <p:nvSpPr>
          <p:cNvPr id="6" name="Lok 5">
            <a:extLst>
              <a:ext uri="{FF2B5EF4-FFF2-40B4-BE49-F238E27FC236}">
                <a16:creationId xmlns:a16="http://schemas.microsoft.com/office/drawing/2014/main" id="{C3D4F26A-1020-4B83-9007-7DCC261312C2}"/>
              </a:ext>
            </a:extLst>
          </p:cNvPr>
          <p:cNvSpPr/>
          <p:nvPr/>
        </p:nvSpPr>
        <p:spPr>
          <a:xfrm>
            <a:off x="5049711" y="1500053"/>
            <a:ext cx="874644" cy="365946"/>
          </a:xfrm>
          <a:prstGeom prst="arc">
            <a:avLst>
              <a:gd name="adj1" fmla="val 9825069"/>
              <a:gd name="adj2" fmla="val 149922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Lok 6">
            <a:extLst>
              <a:ext uri="{FF2B5EF4-FFF2-40B4-BE49-F238E27FC236}">
                <a16:creationId xmlns:a16="http://schemas.microsoft.com/office/drawing/2014/main" id="{168A3D41-B561-4319-BE21-3F81CF5DFA0C}"/>
              </a:ext>
            </a:extLst>
          </p:cNvPr>
          <p:cNvSpPr/>
          <p:nvPr/>
        </p:nvSpPr>
        <p:spPr>
          <a:xfrm>
            <a:off x="4652779" y="3185777"/>
            <a:ext cx="874644" cy="365946"/>
          </a:xfrm>
          <a:prstGeom prst="arc">
            <a:avLst>
              <a:gd name="adj1" fmla="val 9825069"/>
              <a:gd name="adj2" fmla="val 149922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3935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>
            <a:extLst>
              <a:ext uri="{FF2B5EF4-FFF2-40B4-BE49-F238E27FC236}">
                <a16:creationId xmlns:a16="http://schemas.microsoft.com/office/drawing/2014/main" id="{72B40701-A481-410D-AA13-5C148D088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221673"/>
            <a:ext cx="10772775" cy="1371600"/>
          </a:xfrm>
        </p:spPr>
        <p:txBody>
          <a:bodyPr>
            <a:noAutofit/>
          </a:bodyPr>
          <a:lstStyle/>
          <a:p>
            <a:r>
              <a:rPr lang="sl-SI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PRAVILO</a:t>
            </a:r>
            <a:endParaRPr lang="en-US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značba mesta vsebine 7">
            <a:extLst>
              <a:ext uri="{FF2B5EF4-FFF2-40B4-BE49-F238E27FC236}">
                <a16:creationId xmlns:a16="http://schemas.microsoft.com/office/drawing/2014/main" id="{BBAF00F6-24ED-4B5F-9C76-2C8FF0BAD3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482436"/>
            <a:ext cx="10753725" cy="5153891"/>
          </a:xfrm>
        </p:spPr>
        <p:txBody>
          <a:bodyPr>
            <a:normAutofit/>
          </a:bodyPr>
          <a:lstStyle/>
          <a:p>
            <a:pPr algn="ctr"/>
            <a:endParaRPr lang="sl-SI" sz="32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sl-SI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V številskem izrazu imata</a:t>
            </a:r>
            <a:endParaRPr lang="sl-SI" sz="48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sl-SI" sz="4800" b="1" dirty="0">
                <a:solidFill>
                  <a:schemeClr val="accent2">
                    <a:lumMod val="75000"/>
                  </a:schemeClr>
                </a:solidFill>
              </a:rPr>
              <a:t>množenje in deljenje</a:t>
            </a:r>
            <a:endParaRPr lang="sl-SI" sz="48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sl-SI" sz="48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PREDNOST</a:t>
            </a:r>
          </a:p>
          <a:p>
            <a:pPr algn="ctr"/>
            <a:r>
              <a:rPr lang="sl-SI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pred seštevanjem in odštevanjem. </a:t>
            </a:r>
          </a:p>
        </p:txBody>
      </p:sp>
      <p:pic>
        <p:nvPicPr>
          <p:cNvPr id="6148" name="Picture 4" descr="the champ">
            <a:extLst>
              <a:ext uri="{FF2B5EF4-FFF2-40B4-BE49-F238E27FC236}">
                <a16:creationId xmlns:a16="http://schemas.microsoft.com/office/drawing/2014/main" id="{D5748608-B70B-4024-B337-817707CB0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965" y="4889939"/>
            <a:ext cx="1746388" cy="1746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781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>
            <a:extLst>
              <a:ext uri="{FF2B5EF4-FFF2-40B4-BE49-F238E27FC236}">
                <a16:creationId xmlns:a16="http://schemas.microsoft.com/office/drawing/2014/main" id="{18F50E07-6483-44CA-8C8D-25C7B571A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130" y="324027"/>
            <a:ext cx="10772775" cy="1658198"/>
          </a:xfrm>
        </p:spPr>
        <p:txBody>
          <a:bodyPr/>
          <a:lstStyle/>
          <a:p>
            <a:r>
              <a:rPr lang="sl-SI" dirty="0"/>
              <a:t>PRIMER</a:t>
            </a:r>
            <a:endParaRPr lang="en-US" dirty="0"/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C0A06CBE-E529-4DB5-B042-97ADB79A8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869543"/>
          </a:xfrm>
        </p:spPr>
        <p:txBody>
          <a:bodyPr/>
          <a:lstStyle/>
          <a:p>
            <a:r>
              <a:rPr lang="sl-SI" dirty="0"/>
              <a:t> </a:t>
            </a:r>
            <a:r>
              <a:rPr lang="sl-SI" sz="4400" dirty="0"/>
              <a:t>3 + 4 ∙ 4 =</a:t>
            </a:r>
            <a:endParaRPr lang="en-US" sz="4400" dirty="0"/>
          </a:p>
        </p:txBody>
      </p:sp>
      <p:cxnSp>
        <p:nvCxnSpPr>
          <p:cNvPr id="8" name="Raven povezovalnik 7">
            <a:extLst>
              <a:ext uri="{FF2B5EF4-FFF2-40B4-BE49-F238E27FC236}">
                <a16:creationId xmlns:a16="http://schemas.microsoft.com/office/drawing/2014/main" id="{6261162A-EDC2-4FDD-B95B-8A50F43974D7}"/>
              </a:ext>
            </a:extLst>
          </p:cNvPr>
          <p:cNvCxnSpPr>
            <a:cxnSpLocks/>
          </p:cNvCxnSpPr>
          <p:nvPr/>
        </p:nvCxnSpPr>
        <p:spPr>
          <a:xfrm>
            <a:off x="1742536" y="2596552"/>
            <a:ext cx="992037" cy="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548C5BC2-2D2C-4FB3-8FFF-A02FEE26CD97}"/>
              </a:ext>
            </a:extLst>
          </p:cNvPr>
          <p:cNvSpPr txBox="1"/>
          <p:nvPr/>
        </p:nvSpPr>
        <p:spPr>
          <a:xfrm>
            <a:off x="4011284" y="1915063"/>
            <a:ext cx="11645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dirty="0">
                <a:solidFill>
                  <a:schemeClr val="accent1">
                    <a:lumMod val="75000"/>
                  </a:schemeClr>
                </a:solidFill>
              </a:rPr>
              <a:t>16</a:t>
            </a:r>
            <a:r>
              <a:rPr lang="sl-SI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=</a:t>
            </a:r>
            <a:r>
              <a:rPr lang="sl-SI" dirty="0"/>
              <a:t> </a:t>
            </a:r>
            <a:endParaRPr lang="en-US" dirty="0"/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D467713B-CCD9-4A11-93AB-B213F5D469CA}"/>
              </a:ext>
            </a:extLst>
          </p:cNvPr>
          <p:cNvSpPr txBox="1"/>
          <p:nvPr/>
        </p:nvSpPr>
        <p:spPr>
          <a:xfrm>
            <a:off x="5106312" y="1915062"/>
            <a:ext cx="7553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19</a:t>
            </a:r>
            <a:endParaRPr 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3C8FF296-7753-48E7-8BA0-8CE1AC585DA1}"/>
              </a:ext>
            </a:extLst>
          </p:cNvPr>
          <p:cNvSpPr txBox="1"/>
          <p:nvPr/>
        </p:nvSpPr>
        <p:spPr>
          <a:xfrm>
            <a:off x="3187198" y="1915061"/>
            <a:ext cx="91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dirty="0"/>
              <a:t>3 +</a:t>
            </a:r>
            <a:endParaRPr lang="en-US" sz="4400" dirty="0"/>
          </a:p>
        </p:txBody>
      </p:sp>
      <p:sp>
        <p:nvSpPr>
          <p:cNvPr id="16" name="Označba mesta vsebine 5">
            <a:extLst>
              <a:ext uri="{FF2B5EF4-FFF2-40B4-BE49-F238E27FC236}">
                <a16:creationId xmlns:a16="http://schemas.microsoft.com/office/drawing/2014/main" id="{996B2EF4-EF9F-40DA-B2E8-427E985D2E05}"/>
              </a:ext>
            </a:extLst>
          </p:cNvPr>
          <p:cNvSpPr txBox="1">
            <a:spLocks/>
          </p:cNvSpPr>
          <p:nvPr/>
        </p:nvSpPr>
        <p:spPr>
          <a:xfrm>
            <a:off x="676656" y="3314271"/>
            <a:ext cx="10753725" cy="869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dirty="0"/>
              <a:t> </a:t>
            </a:r>
            <a:r>
              <a:rPr lang="sl-SI" sz="4400" dirty="0"/>
              <a:t>5 - 9 : 3 = </a:t>
            </a:r>
            <a:endParaRPr lang="en-US" sz="4400" dirty="0"/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B84CA945-5E79-4B3E-B813-C83CC8DFB26A}"/>
              </a:ext>
            </a:extLst>
          </p:cNvPr>
          <p:cNvSpPr txBox="1"/>
          <p:nvPr/>
        </p:nvSpPr>
        <p:spPr>
          <a:xfrm>
            <a:off x="3213077" y="3207337"/>
            <a:ext cx="8996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5 - </a:t>
            </a:r>
            <a:endParaRPr 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2D860BBB-7A8E-4AA7-9BEB-6DA0FACC8203}"/>
              </a:ext>
            </a:extLst>
          </p:cNvPr>
          <p:cNvSpPr txBox="1"/>
          <p:nvPr/>
        </p:nvSpPr>
        <p:spPr>
          <a:xfrm>
            <a:off x="4101598" y="3207337"/>
            <a:ext cx="8873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dirty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sl-SI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=</a:t>
            </a:r>
            <a:endParaRPr 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8F278E6A-1A9E-4664-858D-650618060380}"/>
              </a:ext>
            </a:extLst>
          </p:cNvPr>
          <p:cNvSpPr txBox="1"/>
          <p:nvPr/>
        </p:nvSpPr>
        <p:spPr>
          <a:xfrm>
            <a:off x="4940850" y="3207336"/>
            <a:ext cx="4700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</a:t>
            </a:r>
            <a:endParaRPr 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0" name="Raven povezovalnik 19">
            <a:extLst>
              <a:ext uri="{FF2B5EF4-FFF2-40B4-BE49-F238E27FC236}">
                <a16:creationId xmlns:a16="http://schemas.microsoft.com/office/drawing/2014/main" id="{55990B8C-0841-4FC0-9F9A-28C4222F98C9}"/>
              </a:ext>
            </a:extLst>
          </p:cNvPr>
          <p:cNvCxnSpPr>
            <a:cxnSpLocks/>
          </p:cNvCxnSpPr>
          <p:nvPr/>
        </p:nvCxnSpPr>
        <p:spPr>
          <a:xfrm>
            <a:off x="1739661" y="3896265"/>
            <a:ext cx="992037" cy="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Označba mesta vsebine 5">
            <a:extLst>
              <a:ext uri="{FF2B5EF4-FFF2-40B4-BE49-F238E27FC236}">
                <a16:creationId xmlns:a16="http://schemas.microsoft.com/office/drawing/2014/main" id="{6C83ABAA-1A3D-4341-9708-A93A01F9DAC6}"/>
              </a:ext>
            </a:extLst>
          </p:cNvPr>
          <p:cNvSpPr txBox="1">
            <a:spLocks/>
          </p:cNvSpPr>
          <p:nvPr/>
        </p:nvSpPr>
        <p:spPr>
          <a:xfrm>
            <a:off x="676656" y="4610159"/>
            <a:ext cx="10753725" cy="869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dirty="0"/>
              <a:t> </a:t>
            </a:r>
            <a:r>
              <a:rPr lang="sl-SI" sz="4400" dirty="0"/>
              <a:t>10 : 2 + 4 =  </a:t>
            </a:r>
            <a:endParaRPr lang="en-US" sz="4400" dirty="0"/>
          </a:p>
        </p:txBody>
      </p:sp>
      <p:cxnSp>
        <p:nvCxnSpPr>
          <p:cNvPr id="22" name="Raven povezovalnik 21">
            <a:extLst>
              <a:ext uri="{FF2B5EF4-FFF2-40B4-BE49-F238E27FC236}">
                <a16:creationId xmlns:a16="http://schemas.microsoft.com/office/drawing/2014/main" id="{DBB06921-F056-46C6-9091-663D2F561A62}"/>
              </a:ext>
            </a:extLst>
          </p:cNvPr>
          <p:cNvCxnSpPr>
            <a:cxnSpLocks/>
          </p:cNvCxnSpPr>
          <p:nvPr/>
        </p:nvCxnSpPr>
        <p:spPr>
          <a:xfrm>
            <a:off x="994913" y="5290869"/>
            <a:ext cx="1171754" cy="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32847B0A-27B8-4951-B24F-D890C0266162}"/>
              </a:ext>
            </a:extLst>
          </p:cNvPr>
          <p:cNvSpPr txBox="1"/>
          <p:nvPr/>
        </p:nvSpPr>
        <p:spPr>
          <a:xfrm>
            <a:off x="4247091" y="4521428"/>
            <a:ext cx="8873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4 =</a:t>
            </a:r>
            <a:endParaRPr 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284120C5-C017-4420-A4BF-70B9C4773742}"/>
              </a:ext>
            </a:extLst>
          </p:cNvPr>
          <p:cNvSpPr txBox="1"/>
          <p:nvPr/>
        </p:nvSpPr>
        <p:spPr>
          <a:xfrm>
            <a:off x="5106312" y="4521427"/>
            <a:ext cx="4700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9</a:t>
            </a:r>
            <a:endParaRPr 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4DA523B2-453B-457C-B97B-808D56BDF791}"/>
              </a:ext>
            </a:extLst>
          </p:cNvPr>
          <p:cNvSpPr txBox="1"/>
          <p:nvPr/>
        </p:nvSpPr>
        <p:spPr>
          <a:xfrm>
            <a:off x="3386258" y="4521426"/>
            <a:ext cx="10070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400" dirty="0">
                <a:solidFill>
                  <a:schemeClr val="accent1">
                    <a:lumMod val="75000"/>
                  </a:schemeClr>
                </a:solidFill>
              </a:rPr>
              <a:t>5</a:t>
            </a:r>
            <a:r>
              <a:rPr lang="sl-SI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+ </a:t>
            </a:r>
            <a:endParaRPr 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9" name="Oblaček govora: pravokotnik z zaobljenimi vogali 28">
            <a:extLst>
              <a:ext uri="{FF2B5EF4-FFF2-40B4-BE49-F238E27FC236}">
                <a16:creationId xmlns:a16="http://schemas.microsoft.com/office/drawing/2014/main" id="{BE13FC31-25B6-42E3-81D2-549A837AB067}"/>
              </a:ext>
            </a:extLst>
          </p:cNvPr>
          <p:cNvSpPr/>
          <p:nvPr/>
        </p:nvSpPr>
        <p:spPr>
          <a:xfrm>
            <a:off x="6053517" y="1250443"/>
            <a:ext cx="6007607" cy="1076665"/>
          </a:xfrm>
          <a:prstGeom prst="wedgeRoundRectCallout">
            <a:avLst>
              <a:gd name="adj1" fmla="val 3461"/>
              <a:gd name="adj2" fmla="val 179207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5EC00519-F8B6-4B33-9B9D-52F948ADE0D7}"/>
              </a:ext>
            </a:extLst>
          </p:cNvPr>
          <p:cNvSpPr txBox="1"/>
          <p:nvPr/>
        </p:nvSpPr>
        <p:spPr>
          <a:xfrm>
            <a:off x="6184393" y="1373002"/>
            <a:ext cx="590661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A50021"/>
                </a:solidFill>
              </a:rPr>
              <a:t>Podčrtamo tisto, kar izračunamo najprej</a:t>
            </a:r>
            <a:r>
              <a:rPr lang="sl-SI" sz="2800" b="1" dirty="0"/>
              <a:t>.</a:t>
            </a:r>
          </a:p>
          <a:p>
            <a:r>
              <a:rPr lang="sl-SI" sz="2800" b="1" dirty="0"/>
              <a:t>Nato računam od leve proti desni.</a:t>
            </a:r>
            <a:endParaRPr lang="en-US" sz="2800" b="1" dirty="0"/>
          </a:p>
        </p:txBody>
      </p:sp>
      <p:pic>
        <p:nvPicPr>
          <p:cNvPr id="7170" name="Picture 2" descr="Bitmoji Image">
            <a:extLst>
              <a:ext uri="{FF2B5EF4-FFF2-40B4-BE49-F238E27FC236}">
                <a16:creationId xmlns:a16="http://schemas.microsoft.com/office/drawing/2014/main" id="{83D0F246-5B8A-48DB-A537-70778221C7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818" y="3592056"/>
            <a:ext cx="2010204" cy="2010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Označba mesta vsebine 5">
            <a:extLst>
              <a:ext uri="{FF2B5EF4-FFF2-40B4-BE49-F238E27FC236}">
                <a16:creationId xmlns:a16="http://schemas.microsoft.com/office/drawing/2014/main" id="{A497DB49-973B-40A2-B8DA-7FCB62569022}"/>
              </a:ext>
            </a:extLst>
          </p:cNvPr>
          <p:cNvSpPr txBox="1">
            <a:spLocks/>
          </p:cNvSpPr>
          <p:nvPr/>
        </p:nvSpPr>
        <p:spPr>
          <a:xfrm>
            <a:off x="667130" y="5628479"/>
            <a:ext cx="10753725" cy="869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dirty="0"/>
              <a:t> </a:t>
            </a:r>
            <a:r>
              <a:rPr lang="sl-SI" sz="4400" dirty="0"/>
              <a:t>12 : 3 + 4 ∙ 5 =   </a:t>
            </a:r>
            <a:endParaRPr lang="en-US" sz="4400" dirty="0"/>
          </a:p>
        </p:txBody>
      </p:sp>
      <p:cxnSp>
        <p:nvCxnSpPr>
          <p:cNvPr id="27" name="Raven povezovalnik 26">
            <a:extLst>
              <a:ext uri="{FF2B5EF4-FFF2-40B4-BE49-F238E27FC236}">
                <a16:creationId xmlns:a16="http://schemas.microsoft.com/office/drawing/2014/main" id="{34916B7E-0E5C-420C-9D72-FD525A9A66B7}"/>
              </a:ext>
            </a:extLst>
          </p:cNvPr>
          <p:cNvCxnSpPr>
            <a:cxnSpLocks/>
          </p:cNvCxnSpPr>
          <p:nvPr/>
        </p:nvCxnSpPr>
        <p:spPr>
          <a:xfrm>
            <a:off x="994913" y="6225147"/>
            <a:ext cx="1171754" cy="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Raven povezovalnik 27">
            <a:extLst>
              <a:ext uri="{FF2B5EF4-FFF2-40B4-BE49-F238E27FC236}">
                <a16:creationId xmlns:a16="http://schemas.microsoft.com/office/drawing/2014/main" id="{0373EBF5-2B1D-4B6C-B18C-A189CEEC3E62}"/>
              </a:ext>
            </a:extLst>
          </p:cNvPr>
          <p:cNvCxnSpPr>
            <a:cxnSpLocks/>
          </p:cNvCxnSpPr>
          <p:nvPr/>
        </p:nvCxnSpPr>
        <p:spPr>
          <a:xfrm>
            <a:off x="2518963" y="6225147"/>
            <a:ext cx="1171754" cy="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385E7AF4-D23A-4651-BEB0-6089CE706EF2}"/>
              </a:ext>
            </a:extLst>
          </p:cNvPr>
          <p:cNvSpPr txBox="1"/>
          <p:nvPr/>
        </p:nvSpPr>
        <p:spPr>
          <a:xfrm>
            <a:off x="4168843" y="5507225"/>
            <a:ext cx="10070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400" dirty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sl-SI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+ </a:t>
            </a:r>
            <a:endParaRPr 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9CE0B8AB-6EC8-4294-805B-B026161AB6FE}"/>
              </a:ext>
            </a:extLst>
          </p:cNvPr>
          <p:cNvSpPr txBox="1"/>
          <p:nvPr/>
        </p:nvSpPr>
        <p:spPr>
          <a:xfrm>
            <a:off x="5018856" y="5507225"/>
            <a:ext cx="12371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dirty="0">
                <a:solidFill>
                  <a:srgbClr val="0070C0"/>
                </a:solidFill>
              </a:rPr>
              <a:t>20</a:t>
            </a:r>
            <a:r>
              <a:rPr lang="sl-SI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=</a:t>
            </a:r>
            <a:endParaRPr 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796DAFCD-9954-44AA-92BF-60B4A3803DB6}"/>
              </a:ext>
            </a:extLst>
          </p:cNvPr>
          <p:cNvSpPr txBox="1"/>
          <p:nvPr/>
        </p:nvSpPr>
        <p:spPr>
          <a:xfrm>
            <a:off x="6272934" y="5505921"/>
            <a:ext cx="7553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24</a:t>
            </a:r>
            <a:endParaRPr 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8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4" grpId="0"/>
      <p:bldP spid="15" grpId="0"/>
      <p:bldP spid="17" grpId="0"/>
      <p:bldP spid="18" grpId="0"/>
      <p:bldP spid="19" grpId="0"/>
      <p:bldP spid="24" grpId="0"/>
      <p:bldP spid="25" grpId="0"/>
      <p:bldP spid="26" grpId="0"/>
      <p:bldP spid="29" grpId="0" animBg="1"/>
      <p:bldP spid="30" grpId="0"/>
      <p:bldP spid="31" grpId="0"/>
      <p:bldP spid="32" grpId="0"/>
      <p:bldP spid="3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>
            <a:extLst>
              <a:ext uri="{FF2B5EF4-FFF2-40B4-BE49-F238E27FC236}">
                <a16:creationId xmlns:a16="http://schemas.microsoft.com/office/drawing/2014/main" id="{6CC2C868-1CE9-4A93-8CF4-C5339D9F1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942" y="426796"/>
            <a:ext cx="10451767" cy="1204577"/>
          </a:xfrm>
        </p:spPr>
        <p:txBody>
          <a:bodyPr>
            <a:noAutofit/>
          </a:bodyPr>
          <a:lstStyle/>
          <a:p>
            <a:pPr algn="ctr"/>
            <a:r>
              <a:rPr lang="sl-SI" sz="7200" b="1" dirty="0">
                <a:solidFill>
                  <a:schemeClr val="tx1"/>
                </a:solidFill>
              </a:rPr>
              <a:t>   5 + 5 ∙ 5 = ?</a:t>
            </a:r>
            <a:endParaRPr lang="en-US" sz="7200" b="1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B79B1F0-E045-46D8-85B5-8CFDCB5B74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40339" y="1938868"/>
            <a:ext cx="4663440" cy="3767328"/>
          </a:xfrm>
        </p:spPr>
        <p:txBody>
          <a:bodyPr/>
          <a:lstStyle/>
          <a:p>
            <a:pPr marL="0" indent="0">
              <a:buNone/>
            </a:pPr>
            <a:endParaRPr lang="sl-SI" dirty="0"/>
          </a:p>
          <a:p>
            <a:r>
              <a:rPr lang="sl-SI" sz="4000" dirty="0"/>
              <a:t>5 + 5 </a:t>
            </a:r>
            <a:r>
              <a:rPr lang="sl-SI" sz="4000" dirty="0">
                <a:solidFill>
                  <a:schemeClr val="tx1"/>
                </a:solidFill>
              </a:rPr>
              <a:t>∙ 5 = </a:t>
            </a:r>
            <a:endParaRPr lang="sl-SI" sz="4000" dirty="0"/>
          </a:p>
          <a:p>
            <a:endParaRPr lang="sl-SI" sz="4000" dirty="0"/>
          </a:p>
          <a:p>
            <a:r>
              <a:rPr lang="sl-SI" sz="4000" dirty="0"/>
              <a:t>10</a:t>
            </a:r>
            <a:endParaRPr lang="sl-SI" sz="4000" dirty="0">
              <a:solidFill>
                <a:schemeClr val="tx1"/>
              </a:solidFill>
            </a:endParaRPr>
          </a:p>
          <a:p>
            <a:endParaRPr lang="en-US" sz="4000" dirty="0"/>
          </a:p>
        </p:txBody>
      </p:sp>
      <p:sp>
        <p:nvSpPr>
          <p:cNvPr id="8" name="Označba mesta vsebine 7">
            <a:extLst>
              <a:ext uri="{FF2B5EF4-FFF2-40B4-BE49-F238E27FC236}">
                <a16:creationId xmlns:a16="http://schemas.microsoft.com/office/drawing/2014/main" id="{5CAA13B4-DE86-4EBC-9E44-BDCD662714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61997" y="1938868"/>
            <a:ext cx="4663440" cy="3767328"/>
          </a:xfrm>
        </p:spPr>
        <p:txBody>
          <a:bodyPr/>
          <a:lstStyle/>
          <a:p>
            <a:endParaRPr lang="sl-SI" dirty="0"/>
          </a:p>
          <a:p>
            <a:r>
              <a:rPr lang="sl-SI" sz="4000" dirty="0"/>
              <a:t>5 +  5 ∙ 5  = </a:t>
            </a:r>
          </a:p>
          <a:p>
            <a:pPr marL="0" indent="0">
              <a:buNone/>
            </a:pPr>
            <a:endParaRPr lang="sl-SI" sz="4000" dirty="0"/>
          </a:p>
          <a:p>
            <a:r>
              <a:rPr lang="sl-SI" sz="4000" dirty="0">
                <a:solidFill>
                  <a:schemeClr val="tx1"/>
                </a:solidFill>
              </a:rPr>
              <a:t>5 +</a:t>
            </a:r>
            <a:endParaRPr lang="en-US" sz="4000" dirty="0">
              <a:solidFill>
                <a:schemeClr val="tx1"/>
              </a:solidFill>
            </a:endParaRPr>
          </a:p>
        </p:txBody>
      </p:sp>
      <p:cxnSp>
        <p:nvCxnSpPr>
          <p:cNvPr id="5" name="Raven puščični povezovalnik 4">
            <a:extLst>
              <a:ext uri="{FF2B5EF4-FFF2-40B4-BE49-F238E27FC236}">
                <a16:creationId xmlns:a16="http://schemas.microsoft.com/office/drawing/2014/main" id="{0110D79A-A589-481F-9488-3620C092ED35}"/>
              </a:ext>
            </a:extLst>
          </p:cNvPr>
          <p:cNvCxnSpPr>
            <a:cxnSpLocks/>
          </p:cNvCxnSpPr>
          <p:nvPr/>
        </p:nvCxnSpPr>
        <p:spPr>
          <a:xfrm>
            <a:off x="1756063" y="3429001"/>
            <a:ext cx="1797627" cy="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Elipsa 8">
            <a:extLst>
              <a:ext uri="{FF2B5EF4-FFF2-40B4-BE49-F238E27FC236}">
                <a16:creationId xmlns:a16="http://schemas.microsoft.com/office/drawing/2014/main" id="{BE93165D-8168-4930-8979-0572CDA78777}"/>
              </a:ext>
            </a:extLst>
          </p:cNvPr>
          <p:cNvSpPr/>
          <p:nvPr/>
        </p:nvSpPr>
        <p:spPr>
          <a:xfrm>
            <a:off x="7551658" y="2373116"/>
            <a:ext cx="1138703" cy="644236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F60E0E3F-3DFE-41B5-AA91-9A5241429AA8}"/>
              </a:ext>
            </a:extLst>
          </p:cNvPr>
          <p:cNvSpPr txBox="1"/>
          <p:nvPr/>
        </p:nvSpPr>
        <p:spPr>
          <a:xfrm>
            <a:off x="7551658" y="3685713"/>
            <a:ext cx="18245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/>
              <a:t>25 =  30</a:t>
            </a:r>
            <a:endParaRPr lang="en-US" sz="4000" dirty="0"/>
          </a:p>
        </p:txBody>
      </p:sp>
      <p:sp>
        <p:nvSpPr>
          <p:cNvPr id="15" name="Pravokotnik 14">
            <a:extLst>
              <a:ext uri="{FF2B5EF4-FFF2-40B4-BE49-F238E27FC236}">
                <a16:creationId xmlns:a16="http://schemas.microsoft.com/office/drawing/2014/main" id="{9C5E3469-A67D-4D8A-9DE0-CA31C769C8D6}"/>
              </a:ext>
            </a:extLst>
          </p:cNvPr>
          <p:cNvSpPr/>
          <p:nvPr/>
        </p:nvSpPr>
        <p:spPr>
          <a:xfrm>
            <a:off x="3283395" y="3730005"/>
            <a:ext cx="779318" cy="7896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ravokotnik 16">
            <a:extLst>
              <a:ext uri="{FF2B5EF4-FFF2-40B4-BE49-F238E27FC236}">
                <a16:creationId xmlns:a16="http://schemas.microsoft.com/office/drawing/2014/main" id="{69FF6A3E-AD1D-41AC-A138-FEF514B98843}"/>
              </a:ext>
            </a:extLst>
          </p:cNvPr>
          <p:cNvSpPr/>
          <p:nvPr/>
        </p:nvSpPr>
        <p:spPr>
          <a:xfrm>
            <a:off x="8604058" y="3685713"/>
            <a:ext cx="779318" cy="7896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BAACF9CA-F018-4B05-9463-4BA8F77AE39F}"/>
              </a:ext>
            </a:extLst>
          </p:cNvPr>
          <p:cNvSpPr txBox="1"/>
          <p:nvPr/>
        </p:nvSpPr>
        <p:spPr>
          <a:xfrm>
            <a:off x="4917507" y="4315500"/>
            <a:ext cx="128483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5000" dirty="0">
                <a:solidFill>
                  <a:srgbClr val="FF0000"/>
                </a:solidFill>
              </a:rPr>
              <a:t>?</a:t>
            </a:r>
            <a:endParaRPr lang="en-US" sz="15000" dirty="0">
              <a:solidFill>
                <a:srgbClr val="FF0000"/>
              </a:solidFill>
            </a:endParaRP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182D4A67-D522-4345-9004-C84DC3C97D59}"/>
              </a:ext>
            </a:extLst>
          </p:cNvPr>
          <p:cNvSpPr txBox="1"/>
          <p:nvPr/>
        </p:nvSpPr>
        <p:spPr>
          <a:xfrm>
            <a:off x="2308845" y="3684390"/>
            <a:ext cx="16898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>
                <a:solidFill>
                  <a:schemeClr val="tx1"/>
                </a:solidFill>
              </a:rPr>
              <a:t>∙ 5 = 50</a:t>
            </a:r>
            <a:endParaRPr lang="en-US" sz="4000" dirty="0"/>
          </a:p>
        </p:txBody>
      </p:sp>
      <p:pic>
        <p:nvPicPr>
          <p:cNvPr id="1026" name="Picture 2" descr="check box">
            <a:extLst>
              <a:ext uri="{FF2B5EF4-FFF2-40B4-BE49-F238E27FC236}">
                <a16:creationId xmlns:a16="http://schemas.microsoft.com/office/drawing/2014/main" id="{427E082F-A0D5-4267-A408-833BFA58F8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970" y="3687738"/>
            <a:ext cx="2018458" cy="20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498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3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  <p:bldP spid="17" grpId="0" animBg="1"/>
      <p:bldP spid="18" grpId="0"/>
      <p:bldP spid="18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6FAFA13-7DF2-418D-9A50-623E37FD5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304329"/>
          </a:xfrm>
        </p:spPr>
        <p:txBody>
          <a:bodyPr>
            <a:normAutofit/>
          </a:bodyPr>
          <a:lstStyle/>
          <a:p>
            <a:r>
              <a:rPr lang="sl-SI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REŠEVANJE NALOG V </a:t>
            </a:r>
            <a:r>
              <a:rPr lang="sl-SI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UČBENIKU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FB24EFD-2F92-4CC3-B398-0C1813175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07127"/>
            <a:ext cx="10753725" cy="504305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l-SI" sz="2800" dirty="0"/>
              <a:t>V </a:t>
            </a:r>
            <a:r>
              <a:rPr lang="sl-SI" sz="2800" dirty="0"/>
              <a:t>U</a:t>
            </a:r>
            <a:r>
              <a:rPr lang="sl-SI" sz="2800" dirty="0" smtClean="0"/>
              <a:t>, </a:t>
            </a:r>
            <a:r>
              <a:rPr lang="sl-SI" sz="2800" dirty="0"/>
              <a:t>str. </a:t>
            </a:r>
            <a:r>
              <a:rPr lang="sl-SI" sz="2800" dirty="0" smtClean="0"/>
              <a:t>137</a:t>
            </a:r>
            <a:r>
              <a:rPr lang="sl-SI" sz="2800" dirty="0" smtClean="0"/>
              <a:t> </a:t>
            </a:r>
            <a:r>
              <a:rPr lang="sl-SI" sz="2800" dirty="0"/>
              <a:t>reši </a:t>
            </a:r>
            <a:r>
              <a:rPr lang="sl-SI" sz="2800" b="1" dirty="0">
                <a:solidFill>
                  <a:srgbClr val="006699"/>
                </a:solidFill>
              </a:rPr>
              <a:t>To znam, že nekaj veljam</a:t>
            </a:r>
            <a:r>
              <a:rPr lang="sl-SI" sz="2800" dirty="0"/>
              <a:t>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l-SI" sz="2800" dirty="0"/>
              <a:t>Preberi </a:t>
            </a:r>
            <a:r>
              <a:rPr lang="sl-SI" sz="2800" b="1" dirty="0">
                <a:solidFill>
                  <a:srgbClr val="006699"/>
                </a:solidFill>
              </a:rPr>
              <a:t>Učenost je modrost</a:t>
            </a:r>
            <a:r>
              <a:rPr lang="sl-SI" sz="2800" dirty="0"/>
              <a:t>, </a:t>
            </a:r>
            <a:r>
              <a:rPr lang="sl-SI" sz="2800" dirty="0" smtClean="0"/>
              <a:t>U,</a:t>
            </a:r>
            <a:r>
              <a:rPr lang="sl-SI" sz="2800" dirty="0" smtClean="0"/>
              <a:t> </a:t>
            </a:r>
            <a:r>
              <a:rPr lang="sl-SI" sz="2800" dirty="0"/>
              <a:t>str. </a:t>
            </a:r>
            <a:r>
              <a:rPr lang="sl-SI" sz="2800" dirty="0" smtClean="0"/>
              <a:t>137 </a:t>
            </a:r>
            <a:r>
              <a:rPr lang="sl-SI" sz="2800" dirty="0"/>
              <a:t>in </a:t>
            </a:r>
            <a:r>
              <a:rPr lang="sl-SI" sz="2800" dirty="0" smtClean="0"/>
              <a:t>138</a:t>
            </a:r>
            <a:r>
              <a:rPr lang="sl-SI" sz="2800" dirty="0" smtClean="0"/>
              <a:t>.</a:t>
            </a:r>
            <a:endParaRPr lang="sl-SI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l-SI" sz="2800" dirty="0"/>
              <a:t>Reši še </a:t>
            </a:r>
            <a:r>
              <a:rPr lang="sl-SI" sz="2800" u="sng" dirty="0"/>
              <a:t>Minuta za poštevanko</a:t>
            </a:r>
            <a:r>
              <a:rPr lang="sl-SI" sz="2800" dirty="0"/>
              <a:t>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l-SI" sz="2800" b="1" dirty="0">
                <a:solidFill>
                  <a:srgbClr val="006699"/>
                </a:solidFill>
              </a:rPr>
              <a:t>Vaja dela mojstra</a:t>
            </a:r>
            <a:r>
              <a:rPr lang="sl-SI" sz="2800" dirty="0"/>
              <a:t>, str. </a:t>
            </a:r>
            <a:r>
              <a:rPr lang="sl-SI" sz="2800" dirty="0" smtClean="0"/>
              <a:t>139</a:t>
            </a:r>
            <a:r>
              <a:rPr lang="sl-SI" sz="2800" dirty="0" smtClean="0"/>
              <a:t>/</a:t>
            </a:r>
            <a:r>
              <a:rPr lang="sl-SI" sz="2800" dirty="0" err="1" smtClean="0"/>
              <a:t>nal</a:t>
            </a:r>
            <a:r>
              <a:rPr lang="sl-SI" sz="2800" dirty="0"/>
              <a:t>. 3, 4 in </a:t>
            </a:r>
            <a:r>
              <a:rPr lang="sl-SI" sz="2800" dirty="0" smtClean="0"/>
              <a:t>5 – prvi stolpec.</a:t>
            </a:r>
            <a:endParaRPr lang="sl-SI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l-SI" sz="2800" dirty="0"/>
              <a:t>Reši še </a:t>
            </a:r>
            <a:r>
              <a:rPr lang="sl-SI" sz="2800" i="1" u="sng" dirty="0"/>
              <a:t>besedilno nalogo </a:t>
            </a:r>
            <a:r>
              <a:rPr lang="sl-SI" sz="2800" dirty="0"/>
              <a:t>str. </a:t>
            </a:r>
            <a:r>
              <a:rPr lang="sl-SI" sz="2800" dirty="0" smtClean="0"/>
              <a:t>139</a:t>
            </a:r>
            <a:r>
              <a:rPr lang="sl-SI" sz="2800" dirty="0" smtClean="0"/>
              <a:t>/</a:t>
            </a:r>
            <a:r>
              <a:rPr lang="sl-SI" sz="2800" dirty="0" err="1" smtClean="0"/>
              <a:t>nal</a:t>
            </a:r>
            <a:r>
              <a:rPr lang="sl-SI" sz="2800" dirty="0"/>
              <a:t>. </a:t>
            </a:r>
            <a:r>
              <a:rPr lang="sl-SI" sz="2800" dirty="0" smtClean="0"/>
              <a:t>6.</a:t>
            </a:r>
            <a:endParaRPr lang="sl-SI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sl-SI" sz="44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sl-SI" sz="4400" dirty="0"/>
          </a:p>
          <a:p>
            <a:endParaRPr lang="en-US" dirty="0"/>
          </a:p>
        </p:txBody>
      </p:sp>
      <p:pic>
        <p:nvPicPr>
          <p:cNvPr id="5" name="Picture 2" descr="MATEMATIKA 4, 2. del, samostojni delovni zvezek za matematiko v 4. razredu  osnovne šole: Karla Leban,Tadeja Drašler,Marina Rugelj,Tanja Bogataj,Lara  Kozarski: 9789610143628: Učbeniki in potrebščine 2020/21 | Emka.si">
            <a:extLst>
              <a:ext uri="{FF2B5EF4-FFF2-40B4-BE49-F238E27FC236}">
                <a16:creationId xmlns:a16="http://schemas.microsoft.com/office/drawing/2014/main" id="{00066CF1-F3A1-4A0E-83A2-D628B6DC10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1964" y="3622999"/>
            <a:ext cx="1831993" cy="2592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483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2A971FE-8107-42FE-A827-E79CF0136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chemeClr val="tx1"/>
                </a:solidFill>
              </a:rPr>
              <a:t>ZAPIS V ZVEZEK</a:t>
            </a:r>
          </a:p>
        </p:txBody>
      </p:sp>
      <p:sp>
        <p:nvSpPr>
          <p:cNvPr id="4" name="Označba mesta vsebine 2">
            <a:extLst>
              <a:ext uri="{FF2B5EF4-FFF2-40B4-BE49-F238E27FC236}">
                <a16:creationId xmlns:a16="http://schemas.microsoft.com/office/drawing/2014/main" id="{96334B9B-5C3E-4C2E-82D0-9331D5630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5" y="2011363"/>
            <a:ext cx="10753725" cy="3767137"/>
          </a:xfrm>
        </p:spPr>
        <p:txBody>
          <a:bodyPr/>
          <a:lstStyle/>
          <a:p>
            <a:r>
              <a:rPr lang="sl-SI" sz="3600" dirty="0"/>
              <a:t>Napiši naslov: </a:t>
            </a:r>
            <a:r>
              <a:rPr lang="sl-SI" sz="3600" b="1" dirty="0">
                <a:solidFill>
                  <a:srgbClr val="FF0000"/>
                </a:solidFill>
              </a:rPr>
              <a:t>ŠTEVILSKI IZRAZI</a:t>
            </a:r>
          </a:p>
          <a:p>
            <a:endParaRPr lang="sl-SI" sz="2800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l-SI" sz="2800" dirty="0">
                <a:solidFill>
                  <a:schemeClr val="tx1"/>
                </a:solidFill>
              </a:rPr>
              <a:t>Prepiši 9., 10., 11. in 12. diaprojekcijo.</a:t>
            </a:r>
            <a:r>
              <a:rPr lang="sl-SI" sz="2800" b="1" dirty="0">
                <a:solidFill>
                  <a:srgbClr val="FF0000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sz="2800" b="1" dirty="0">
              <a:solidFill>
                <a:srgbClr val="FF0000"/>
              </a:solidFill>
            </a:endParaRPr>
          </a:p>
          <a:p>
            <a:r>
              <a:rPr lang="sl-SI" sz="2800" dirty="0">
                <a:solidFill>
                  <a:schemeClr val="tx1"/>
                </a:solidFill>
              </a:rPr>
              <a:t>Nov naslov</a:t>
            </a:r>
            <a:r>
              <a:rPr lang="sl-SI" sz="2800" b="1" dirty="0">
                <a:solidFill>
                  <a:srgbClr val="FF0000"/>
                </a:solidFill>
              </a:rPr>
              <a:t>: </a:t>
            </a:r>
            <a:r>
              <a:rPr lang="sl-SI" sz="2800" b="1" dirty="0" smtClean="0">
                <a:solidFill>
                  <a:srgbClr val="FF0000"/>
                </a:solidFill>
              </a:rPr>
              <a:t>VAJA DELA MOJSTRA </a:t>
            </a:r>
            <a:endParaRPr lang="sl-SI" sz="2800" b="1" dirty="0">
              <a:solidFill>
                <a:srgbClr val="FF0000"/>
              </a:solidFill>
            </a:endParaRPr>
          </a:p>
          <a:p>
            <a:endParaRPr lang="sl-SI" sz="2800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l-SI" sz="2800" dirty="0">
                <a:solidFill>
                  <a:schemeClr val="tx1"/>
                </a:solidFill>
              </a:rPr>
              <a:t>Reši v </a:t>
            </a:r>
            <a:r>
              <a:rPr lang="sl-SI" sz="2800" dirty="0" smtClean="0">
                <a:solidFill>
                  <a:schemeClr val="tx1"/>
                </a:solidFill>
              </a:rPr>
              <a:t> U, str</a:t>
            </a:r>
            <a:r>
              <a:rPr lang="sl-SI" sz="2800" dirty="0">
                <a:solidFill>
                  <a:schemeClr val="tx1"/>
                </a:solidFill>
              </a:rPr>
              <a:t>. </a:t>
            </a:r>
            <a:r>
              <a:rPr lang="sl-SI" sz="2800" dirty="0" smtClean="0">
                <a:solidFill>
                  <a:schemeClr val="tx1"/>
                </a:solidFill>
              </a:rPr>
              <a:t>140/</a:t>
            </a:r>
            <a:r>
              <a:rPr lang="sl-SI" sz="2800" dirty="0" err="1" smtClean="0">
                <a:solidFill>
                  <a:schemeClr val="tx1"/>
                </a:solidFill>
              </a:rPr>
              <a:t>nal</a:t>
            </a:r>
            <a:r>
              <a:rPr lang="sl-SI" sz="2800" dirty="0">
                <a:solidFill>
                  <a:schemeClr val="tx1"/>
                </a:solidFill>
              </a:rPr>
              <a:t>. </a:t>
            </a:r>
            <a:r>
              <a:rPr lang="sl-SI" sz="2800" dirty="0" smtClean="0">
                <a:solidFill>
                  <a:schemeClr val="tx1"/>
                </a:solidFill>
              </a:rPr>
              <a:t>11 </a:t>
            </a:r>
            <a:r>
              <a:rPr lang="sl-SI" sz="2800" smtClean="0">
                <a:solidFill>
                  <a:schemeClr val="tx1"/>
                </a:solidFill>
              </a:rPr>
              <a:t>ali 12.</a:t>
            </a:r>
            <a:endParaRPr lang="sl-SI" sz="2800" dirty="0">
              <a:solidFill>
                <a:schemeClr val="tx1"/>
              </a:solidFill>
            </a:endParaRPr>
          </a:p>
          <a:p>
            <a:endParaRPr lang="sl-SI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2" descr="check box">
            <a:extLst>
              <a:ext uri="{FF2B5EF4-FFF2-40B4-BE49-F238E27FC236}">
                <a16:creationId xmlns:a16="http://schemas.microsoft.com/office/drawing/2014/main" id="{9A55BF59-9F8A-4BBF-9CE7-FC1A1FE293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1198" y="4272979"/>
            <a:ext cx="2085488" cy="2085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848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95C6350A-08C9-424E-A506-E7218582636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13" r="1522" b="11215"/>
          <a:stretch/>
        </p:blipFill>
        <p:spPr>
          <a:xfrm>
            <a:off x="178904" y="220334"/>
            <a:ext cx="11834192" cy="6458762"/>
          </a:xfrm>
          <a:prstGeom prst="rect">
            <a:avLst/>
          </a:prstGeom>
        </p:spPr>
      </p:pic>
      <p:sp>
        <p:nvSpPr>
          <p:cNvPr id="4" name="Pravokotnik 3">
            <a:extLst>
              <a:ext uri="{FF2B5EF4-FFF2-40B4-BE49-F238E27FC236}">
                <a16:creationId xmlns:a16="http://schemas.microsoft.com/office/drawing/2014/main" id="{187EE1A2-F6D2-4EDF-81B6-7EF107739811}"/>
              </a:ext>
            </a:extLst>
          </p:cNvPr>
          <p:cNvSpPr/>
          <p:nvPr/>
        </p:nvSpPr>
        <p:spPr>
          <a:xfrm>
            <a:off x="993913" y="4487090"/>
            <a:ext cx="8242852" cy="7023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Račun seštevanja: 4 + 4 + 4 = 12</a:t>
            </a:r>
          </a:p>
        </p:txBody>
      </p:sp>
      <p:sp>
        <p:nvSpPr>
          <p:cNvPr id="5" name="Pravokotnik 4">
            <a:extLst>
              <a:ext uri="{FF2B5EF4-FFF2-40B4-BE49-F238E27FC236}">
                <a16:creationId xmlns:a16="http://schemas.microsoft.com/office/drawing/2014/main" id="{0D2B4295-3114-4D50-B43F-57708CAFD7FE}"/>
              </a:ext>
            </a:extLst>
          </p:cNvPr>
          <p:cNvSpPr/>
          <p:nvPr/>
        </p:nvSpPr>
        <p:spPr>
          <a:xfrm>
            <a:off x="993913" y="5603829"/>
            <a:ext cx="8242852" cy="7023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Račun množenja: 3</a:t>
            </a:r>
            <a:r>
              <a:rPr lang="sl-SI" sz="2800" dirty="0"/>
              <a:t> </a:t>
            </a:r>
            <a:r>
              <a:rPr lang="sl-SI" sz="2800" dirty="0">
                <a:solidFill>
                  <a:schemeClr val="tx1"/>
                </a:solidFill>
              </a:rPr>
              <a:t>∙ 4 = 12</a:t>
            </a:r>
          </a:p>
        </p:txBody>
      </p:sp>
    </p:spTree>
    <p:extLst>
      <p:ext uri="{BB962C8B-B14F-4D97-AF65-F5344CB8AC3E}">
        <p14:creationId xmlns:p14="http://schemas.microsoft.com/office/powerpoint/2010/main" val="44910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FBEF75-83A1-46D1-9EF7-63FA8F332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chemeClr val="tx1"/>
                </a:solidFill>
              </a:rPr>
              <a:t>KAJ JE ŠTEVILSKI IZRAZ?</a:t>
            </a:r>
          </a:p>
        </p:txBody>
      </p:sp>
      <p:sp>
        <p:nvSpPr>
          <p:cNvPr id="4" name="Označba mesta vsebine 5">
            <a:extLst>
              <a:ext uri="{FF2B5EF4-FFF2-40B4-BE49-F238E27FC236}">
                <a16:creationId xmlns:a16="http://schemas.microsoft.com/office/drawing/2014/main" id="{580EA835-B07E-4D1A-B13B-34F5120C9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5" y="1815548"/>
            <a:ext cx="10753725" cy="474427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dirty="0"/>
              <a:t> Je zapis, sestavljen iz števil (1, 2, 5…), računskih operacij(+, -, x, : ) ter oklepajev () , ki se sklada z danim matematičnim problemom (besedilno nalogo).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sz="2800" dirty="0"/>
              <a:t>3 + 7 + 20 + 8 = ?</a:t>
            </a:r>
          </a:p>
          <a:p>
            <a:r>
              <a:rPr lang="sl-SI" sz="2800" dirty="0"/>
              <a:t>Kadar v računu nastopa več števil in računska operacija, je to ŠTEVILSKI IZRAZ.</a:t>
            </a:r>
          </a:p>
          <a:p>
            <a:endParaRPr lang="sl-SI" sz="2800" dirty="0"/>
          </a:p>
          <a:p>
            <a:r>
              <a:rPr lang="sl-SI" sz="2800" dirty="0"/>
              <a:t>3 + 4 ∙ 4 - 8 =?</a:t>
            </a:r>
          </a:p>
          <a:p>
            <a:r>
              <a:rPr lang="sl-SI" sz="2800" dirty="0"/>
              <a:t>Kadar nastopa v računu več računskih operacij, je to SESTAVLJEN ŠTEVILSKI IZRAZ.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833287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E8B2AE4-536F-40F1-A1B5-CC9D7FF0E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>
                <a:solidFill>
                  <a:schemeClr val="tx1"/>
                </a:solidFill>
              </a:rPr>
              <a:t>PONOVIMO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A9D74B3-FEF6-444E-B492-BA36C8C19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262" y="2015836"/>
            <a:ext cx="10753725" cy="4342631"/>
          </a:xfrm>
        </p:spPr>
        <p:txBody>
          <a:bodyPr>
            <a:normAutofit fontScale="92500" lnSpcReduction="10000"/>
          </a:bodyPr>
          <a:lstStyle/>
          <a:p>
            <a:r>
              <a:rPr lang="sl-SI" sz="6000" dirty="0">
                <a:solidFill>
                  <a:schemeClr val="accent1">
                    <a:lumMod val="75000"/>
                  </a:schemeClr>
                </a:solidFill>
              </a:rPr>
              <a:t>SEŠTEVANJE</a:t>
            </a:r>
            <a:r>
              <a:rPr lang="sl-SI" sz="6000" dirty="0"/>
              <a:t>               </a:t>
            </a:r>
            <a:r>
              <a:rPr lang="sl-SI" sz="6000" dirty="0">
                <a:solidFill>
                  <a:schemeClr val="bg2">
                    <a:lumMod val="50000"/>
                  </a:schemeClr>
                </a:solidFill>
              </a:rPr>
              <a:t>ODŠTEVANJE</a:t>
            </a:r>
          </a:p>
          <a:p>
            <a:r>
              <a:rPr lang="sl-SI" sz="6000" dirty="0"/>
              <a:t>       </a:t>
            </a:r>
            <a:r>
              <a:rPr lang="sl-SI" sz="6000" dirty="0"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sl-SI" sz="6000" dirty="0"/>
              <a:t>                                     </a:t>
            </a:r>
            <a:r>
              <a:rPr lang="sl-SI" sz="6000" dirty="0">
                <a:solidFill>
                  <a:schemeClr val="bg2">
                    <a:lumMod val="50000"/>
                  </a:schemeClr>
                </a:solidFill>
              </a:rPr>
              <a:t>-</a:t>
            </a:r>
          </a:p>
          <a:p>
            <a:endParaRPr lang="sl-SI" sz="6000" dirty="0"/>
          </a:p>
          <a:p>
            <a:r>
              <a:rPr lang="sl-SI" sz="6000" dirty="0">
                <a:solidFill>
                  <a:schemeClr val="accent4">
                    <a:lumMod val="50000"/>
                  </a:schemeClr>
                </a:solidFill>
              </a:rPr>
              <a:t>MNOŽENJE</a:t>
            </a:r>
            <a:r>
              <a:rPr lang="sl-SI" sz="6000" dirty="0"/>
              <a:t>                     </a:t>
            </a:r>
            <a:r>
              <a:rPr lang="sl-SI" sz="6000" dirty="0">
                <a:solidFill>
                  <a:schemeClr val="bg1">
                    <a:lumMod val="50000"/>
                  </a:schemeClr>
                </a:solidFill>
              </a:rPr>
              <a:t>DELJENJE</a:t>
            </a:r>
          </a:p>
          <a:p>
            <a:r>
              <a:rPr lang="sl-SI" sz="6000" dirty="0"/>
              <a:t>        </a:t>
            </a:r>
            <a:r>
              <a:rPr lang="sl-SI" sz="6000" dirty="0">
                <a:solidFill>
                  <a:schemeClr val="accent4">
                    <a:lumMod val="50000"/>
                  </a:schemeClr>
                </a:solidFill>
              </a:rPr>
              <a:t>•</a:t>
            </a:r>
            <a:r>
              <a:rPr lang="sl-SI" sz="6000" dirty="0"/>
              <a:t>                                    </a:t>
            </a:r>
            <a:r>
              <a:rPr lang="sl-SI" sz="6000" dirty="0">
                <a:solidFill>
                  <a:schemeClr val="bg1">
                    <a:lumMod val="50000"/>
                  </a:schemeClr>
                </a:solidFill>
              </a:rPr>
              <a:t>:</a:t>
            </a:r>
            <a:endParaRPr lang="en-US" sz="6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119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30FEBA-BA85-4B2C-A56F-6225BCF0D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chemeClr val="tx1"/>
                </a:solidFill>
              </a:rPr>
              <a:t>SEŠTEVANJE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7554DD6-AFE9-4B19-8EB3-758086948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654163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sz="4000" dirty="0"/>
              <a:t>Iz danih števil sestavi račun </a:t>
            </a:r>
          </a:p>
          <a:p>
            <a:pPr marL="0" indent="0">
              <a:buNone/>
            </a:pPr>
            <a:endParaRPr lang="sl-SI" sz="4000" dirty="0"/>
          </a:p>
          <a:p>
            <a:pPr marL="0" indent="0">
              <a:buNone/>
            </a:pPr>
            <a:r>
              <a:rPr lang="sl-SI" sz="4000" dirty="0"/>
              <a:t>3 + 4 + 6 = 13</a:t>
            </a:r>
          </a:p>
          <a:p>
            <a:pPr marL="0" indent="0">
              <a:buNone/>
            </a:pPr>
            <a:endParaRPr lang="sl-SI" sz="4000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4000" dirty="0"/>
              <a:t>Računamo po vrsti, od leve proti desni strani: (3 + 4) + 6 = 7 + 6 = 13</a:t>
            </a:r>
          </a:p>
          <a:p>
            <a:endParaRPr lang="sl-SI" sz="4000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4000" dirty="0"/>
              <a:t>Lahko pa poenostavimo in si naredimo drugačen vrstni red: </a:t>
            </a:r>
          </a:p>
          <a:p>
            <a:r>
              <a:rPr lang="sl-SI" sz="4000" dirty="0"/>
              <a:t>(6 + 4) + 3 = 10 + 3 = 13</a:t>
            </a:r>
          </a:p>
          <a:p>
            <a:endParaRPr lang="sl-SI" sz="4000" dirty="0"/>
          </a:p>
          <a:p>
            <a:r>
              <a:rPr lang="sl-SI" sz="4000" b="1" dirty="0"/>
              <a:t>Uporabili smo zakon o združevanju.</a:t>
            </a:r>
          </a:p>
          <a:p>
            <a:endParaRPr lang="sl-SI" dirty="0"/>
          </a:p>
        </p:txBody>
      </p:sp>
      <p:sp>
        <p:nvSpPr>
          <p:cNvPr id="4" name="Pravokotnik 3">
            <a:extLst>
              <a:ext uri="{FF2B5EF4-FFF2-40B4-BE49-F238E27FC236}">
                <a16:creationId xmlns:a16="http://schemas.microsoft.com/office/drawing/2014/main" id="{D6ACAA1B-05D8-4674-BF36-DE96BBDB406F}"/>
              </a:ext>
            </a:extLst>
          </p:cNvPr>
          <p:cNvSpPr/>
          <p:nvPr/>
        </p:nvSpPr>
        <p:spPr>
          <a:xfrm>
            <a:off x="5618922" y="887896"/>
            <a:ext cx="596348" cy="861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" name="Pravokotnik 5">
            <a:extLst>
              <a:ext uri="{FF2B5EF4-FFF2-40B4-BE49-F238E27FC236}">
                <a16:creationId xmlns:a16="http://schemas.microsoft.com/office/drawing/2014/main" id="{05BACFC2-1A30-4D0B-A221-9F3F6526E8AE}"/>
              </a:ext>
            </a:extLst>
          </p:cNvPr>
          <p:cNvSpPr/>
          <p:nvPr/>
        </p:nvSpPr>
        <p:spPr>
          <a:xfrm>
            <a:off x="6520070" y="887895"/>
            <a:ext cx="596348" cy="861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" name="Pravokotnik 6">
            <a:extLst>
              <a:ext uri="{FF2B5EF4-FFF2-40B4-BE49-F238E27FC236}">
                <a16:creationId xmlns:a16="http://schemas.microsoft.com/office/drawing/2014/main" id="{E2E34DCE-110B-4DF8-BC67-2625ED7BFE69}"/>
              </a:ext>
            </a:extLst>
          </p:cNvPr>
          <p:cNvSpPr/>
          <p:nvPr/>
        </p:nvSpPr>
        <p:spPr>
          <a:xfrm>
            <a:off x="7421218" y="897881"/>
            <a:ext cx="596348" cy="861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790325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923B8EF-4516-4755-B67C-6F7F06050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chemeClr val="tx1"/>
                </a:solidFill>
              </a:rPr>
              <a:t>MNOŽENJE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AC0F7B5-0802-4D17-AE70-2CD0AF444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574650"/>
          </a:xfrm>
        </p:spPr>
        <p:txBody>
          <a:bodyPr>
            <a:normAutofit fontScale="55000" lnSpcReduction="20000"/>
          </a:bodyPr>
          <a:lstStyle/>
          <a:p>
            <a:pPr lvl="0"/>
            <a:endParaRPr lang="sl-SI" sz="2800" dirty="0"/>
          </a:p>
          <a:p>
            <a:r>
              <a:rPr lang="sl-SI" sz="5100" dirty="0"/>
              <a:t>5 ∙ 2 ∙ 3 =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5100" dirty="0"/>
              <a:t>Računamo od leve proti desni: (5 ∙ 2) ∙ 3 = 10 ∙ 3 = 30</a:t>
            </a:r>
          </a:p>
          <a:p>
            <a:endParaRPr lang="sl-SI" sz="5100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5100" dirty="0"/>
              <a:t>Lahko pa poljubno združimo.</a:t>
            </a:r>
          </a:p>
          <a:p>
            <a:endParaRPr lang="sl-SI" sz="5100" dirty="0"/>
          </a:p>
          <a:p>
            <a:r>
              <a:rPr lang="sl-SI" sz="5100" dirty="0"/>
              <a:t>5 ∙ (2 ∙ 3) = 5 ∙ 6 = 30</a:t>
            </a:r>
          </a:p>
          <a:p>
            <a:endParaRPr lang="sl-SI" sz="5100" dirty="0"/>
          </a:p>
          <a:p>
            <a:endParaRPr lang="sl-SI" sz="5100" b="1" dirty="0"/>
          </a:p>
          <a:p>
            <a:r>
              <a:rPr lang="sl-SI" sz="5100" b="1" dirty="0"/>
              <a:t>Zakon o združevanju velja tudi pri množenju.</a:t>
            </a:r>
          </a:p>
        </p:txBody>
      </p:sp>
      <p:sp>
        <p:nvSpPr>
          <p:cNvPr id="5" name="Pravokotnik 4">
            <a:extLst>
              <a:ext uri="{FF2B5EF4-FFF2-40B4-BE49-F238E27FC236}">
                <a16:creationId xmlns:a16="http://schemas.microsoft.com/office/drawing/2014/main" id="{39C4C0C8-2A7C-462A-9C7D-C550A9F4ABC3}"/>
              </a:ext>
            </a:extLst>
          </p:cNvPr>
          <p:cNvSpPr/>
          <p:nvPr/>
        </p:nvSpPr>
        <p:spPr>
          <a:xfrm>
            <a:off x="5797826" y="897935"/>
            <a:ext cx="596348" cy="861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" name="Pravokotnik 5">
            <a:extLst>
              <a:ext uri="{FF2B5EF4-FFF2-40B4-BE49-F238E27FC236}">
                <a16:creationId xmlns:a16="http://schemas.microsoft.com/office/drawing/2014/main" id="{5D66EAA8-7E49-41A8-AA1B-57C7A9BA5C49}"/>
              </a:ext>
            </a:extLst>
          </p:cNvPr>
          <p:cNvSpPr/>
          <p:nvPr/>
        </p:nvSpPr>
        <p:spPr>
          <a:xfrm>
            <a:off x="6922604" y="897936"/>
            <a:ext cx="596348" cy="861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7" name="Pravokotnik 6">
            <a:extLst>
              <a:ext uri="{FF2B5EF4-FFF2-40B4-BE49-F238E27FC236}">
                <a16:creationId xmlns:a16="http://schemas.microsoft.com/office/drawing/2014/main" id="{B24F301D-7A4E-4BEB-9F94-41211326E7C0}"/>
              </a:ext>
            </a:extLst>
          </p:cNvPr>
          <p:cNvSpPr/>
          <p:nvPr/>
        </p:nvSpPr>
        <p:spPr>
          <a:xfrm>
            <a:off x="8226286" y="897936"/>
            <a:ext cx="596348" cy="861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084187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30FEBA-BA85-4B2C-A56F-6225BCF0D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chemeClr val="tx1"/>
                </a:solidFill>
              </a:rPr>
              <a:t>ODŠTEVANJE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7554DD6-AFE9-4B19-8EB3-758086948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l-SI" sz="3000" dirty="0"/>
              <a:t>8 – 4 – 1 = 3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3000" dirty="0"/>
              <a:t>Računamo od leve proti desni.</a:t>
            </a:r>
          </a:p>
          <a:p>
            <a:pPr marL="0" indent="0">
              <a:buNone/>
            </a:pPr>
            <a:endParaRPr lang="sl-SI" sz="3000" dirty="0"/>
          </a:p>
          <a:p>
            <a:pPr marL="0" indent="0">
              <a:buNone/>
            </a:pPr>
            <a:r>
              <a:rPr lang="sl-SI" sz="3000" dirty="0"/>
              <a:t>8 – (4 – 1) = 8 – 3 = 5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3000" dirty="0"/>
              <a:t>Poljubno združimo?</a:t>
            </a:r>
          </a:p>
          <a:p>
            <a:pPr marL="0" indent="0">
              <a:buNone/>
            </a:pPr>
            <a:endParaRPr lang="sl-SI" sz="3000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3000" dirty="0"/>
              <a:t>Rezultata nista enaka.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3000" dirty="0"/>
              <a:t>Uporabili smo zakon o združevanju.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3000" b="1" dirty="0"/>
              <a:t>Pri odštevanju pa zakon o združevanju </a:t>
            </a:r>
            <a:r>
              <a:rPr lang="sl-SI" sz="3000" b="1" dirty="0">
                <a:solidFill>
                  <a:srgbClr val="FF0000"/>
                </a:solidFill>
              </a:rPr>
              <a:t>ne velja.</a:t>
            </a:r>
          </a:p>
          <a:p>
            <a:endParaRPr lang="sl-SI" dirty="0"/>
          </a:p>
        </p:txBody>
      </p:sp>
      <p:sp>
        <p:nvSpPr>
          <p:cNvPr id="4" name="Pravokotnik 3">
            <a:extLst>
              <a:ext uri="{FF2B5EF4-FFF2-40B4-BE49-F238E27FC236}">
                <a16:creationId xmlns:a16="http://schemas.microsoft.com/office/drawing/2014/main" id="{D6ACAA1B-05D8-4674-BF36-DE96BBDB406F}"/>
              </a:ext>
            </a:extLst>
          </p:cNvPr>
          <p:cNvSpPr/>
          <p:nvPr/>
        </p:nvSpPr>
        <p:spPr>
          <a:xfrm>
            <a:off x="5618922" y="887896"/>
            <a:ext cx="596348" cy="861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6" name="Pravokotnik 5">
            <a:extLst>
              <a:ext uri="{FF2B5EF4-FFF2-40B4-BE49-F238E27FC236}">
                <a16:creationId xmlns:a16="http://schemas.microsoft.com/office/drawing/2014/main" id="{05BACFC2-1A30-4D0B-A221-9F3F6526E8AE}"/>
              </a:ext>
            </a:extLst>
          </p:cNvPr>
          <p:cNvSpPr/>
          <p:nvPr/>
        </p:nvSpPr>
        <p:spPr>
          <a:xfrm>
            <a:off x="6520070" y="887895"/>
            <a:ext cx="596348" cy="861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" name="Pravokotnik 6">
            <a:extLst>
              <a:ext uri="{FF2B5EF4-FFF2-40B4-BE49-F238E27FC236}">
                <a16:creationId xmlns:a16="http://schemas.microsoft.com/office/drawing/2014/main" id="{E2E34DCE-110B-4DF8-BC67-2625ED7BFE69}"/>
              </a:ext>
            </a:extLst>
          </p:cNvPr>
          <p:cNvSpPr/>
          <p:nvPr/>
        </p:nvSpPr>
        <p:spPr>
          <a:xfrm>
            <a:off x="7421218" y="897881"/>
            <a:ext cx="596348" cy="861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1</a:t>
            </a:r>
          </a:p>
        </p:txBody>
      </p:sp>
      <p:pic>
        <p:nvPicPr>
          <p:cNvPr id="8" name="Picture 2" descr="hand pointer">
            <a:extLst>
              <a:ext uri="{FF2B5EF4-FFF2-40B4-BE49-F238E27FC236}">
                <a16:creationId xmlns:a16="http://schemas.microsoft.com/office/drawing/2014/main" id="{A90B28F9-AC15-415B-9BF3-49E43DF54D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1498" y="5006331"/>
            <a:ext cx="1352136" cy="1352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6917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D34418B-6836-404A-BFF9-28DC6CC73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chemeClr val="tx1"/>
                </a:solidFill>
              </a:rPr>
              <a:t>DELJENJE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C22E88B-4843-4396-9681-323748931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sz="3000" dirty="0"/>
              <a:t>30 : 5 : 2 =</a:t>
            </a:r>
          </a:p>
          <a:p>
            <a:endParaRPr lang="sl-SI" sz="3000" dirty="0"/>
          </a:p>
          <a:p>
            <a:r>
              <a:rPr lang="sl-SI" sz="3000" dirty="0"/>
              <a:t>Računam od leve proti desni.</a:t>
            </a:r>
          </a:p>
          <a:p>
            <a:r>
              <a:rPr lang="sl-SI" sz="3000" dirty="0"/>
              <a:t>(30 : 5) : 2 = 2</a:t>
            </a:r>
          </a:p>
          <a:p>
            <a:endParaRPr lang="sl-SI" sz="3000" dirty="0"/>
          </a:p>
          <a:p>
            <a:r>
              <a:rPr lang="sl-SI" sz="3000" dirty="0"/>
              <a:t>Poljubno združim.</a:t>
            </a:r>
          </a:p>
          <a:p>
            <a:r>
              <a:rPr lang="sl-SI" sz="3000" dirty="0"/>
              <a:t>(30 : 2) : 5 = 15 : 3 = 5</a:t>
            </a:r>
          </a:p>
          <a:p>
            <a:pPr marL="0" indent="0">
              <a:buNone/>
            </a:pPr>
            <a:endParaRPr lang="sl-SI" sz="3000" dirty="0"/>
          </a:p>
          <a:p>
            <a:r>
              <a:rPr lang="sl-SI" sz="3000" dirty="0"/>
              <a:t>Pri deljenju zakon o združevanju </a:t>
            </a:r>
            <a:r>
              <a:rPr lang="sl-SI" sz="3000" b="1" dirty="0">
                <a:solidFill>
                  <a:srgbClr val="FF0000"/>
                </a:solidFill>
              </a:rPr>
              <a:t>ne velja.</a:t>
            </a:r>
          </a:p>
          <a:p>
            <a:endParaRPr lang="sl-SI" sz="2800" b="1" dirty="0">
              <a:solidFill>
                <a:srgbClr val="FF0000"/>
              </a:solidFill>
            </a:endParaRPr>
          </a:p>
          <a:p>
            <a:endParaRPr lang="sl-SI" sz="2800" b="1" dirty="0">
              <a:solidFill>
                <a:srgbClr val="FF0000"/>
              </a:solidFill>
            </a:endParaRPr>
          </a:p>
        </p:txBody>
      </p:sp>
      <p:pic>
        <p:nvPicPr>
          <p:cNvPr id="5" name="Picture 2" descr="hand pointer">
            <a:extLst>
              <a:ext uri="{FF2B5EF4-FFF2-40B4-BE49-F238E27FC236}">
                <a16:creationId xmlns:a16="http://schemas.microsoft.com/office/drawing/2014/main" id="{2E1A3FB5-57EF-4A13-9AB1-864DAE4CB2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517" y="4844829"/>
            <a:ext cx="1866072" cy="1866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avokotnik 5">
            <a:extLst>
              <a:ext uri="{FF2B5EF4-FFF2-40B4-BE49-F238E27FC236}">
                <a16:creationId xmlns:a16="http://schemas.microsoft.com/office/drawing/2014/main" id="{EED9AA35-CC02-4943-B74F-1FF54150D09E}"/>
              </a:ext>
            </a:extLst>
          </p:cNvPr>
          <p:cNvSpPr/>
          <p:nvPr/>
        </p:nvSpPr>
        <p:spPr>
          <a:xfrm>
            <a:off x="5618922" y="887896"/>
            <a:ext cx="596348" cy="861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7" name="Pravokotnik 6">
            <a:extLst>
              <a:ext uri="{FF2B5EF4-FFF2-40B4-BE49-F238E27FC236}">
                <a16:creationId xmlns:a16="http://schemas.microsoft.com/office/drawing/2014/main" id="{256D12CD-AB57-48BE-A70B-3E819401A657}"/>
              </a:ext>
            </a:extLst>
          </p:cNvPr>
          <p:cNvSpPr/>
          <p:nvPr/>
        </p:nvSpPr>
        <p:spPr>
          <a:xfrm>
            <a:off x="6773517" y="879945"/>
            <a:ext cx="596348" cy="861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" name="Pravokotnik 7">
            <a:extLst>
              <a:ext uri="{FF2B5EF4-FFF2-40B4-BE49-F238E27FC236}">
                <a16:creationId xmlns:a16="http://schemas.microsoft.com/office/drawing/2014/main" id="{2EF18A0D-3601-4E44-B99F-5E0D93384D65}"/>
              </a:ext>
            </a:extLst>
          </p:cNvPr>
          <p:cNvSpPr/>
          <p:nvPr/>
        </p:nvSpPr>
        <p:spPr>
          <a:xfrm>
            <a:off x="7928112" y="897936"/>
            <a:ext cx="596348" cy="861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81019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155436A-39C2-4E80-8132-BC85593C1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315820"/>
          </a:xfrm>
        </p:spPr>
        <p:txBody>
          <a:bodyPr/>
          <a:lstStyle/>
          <a:p>
            <a:r>
              <a:rPr lang="sl-SI" b="1" dirty="0">
                <a:solidFill>
                  <a:schemeClr val="tx1"/>
                </a:solidFill>
              </a:rPr>
              <a:t>1. PRAVILO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8B6967F-A605-4107-B83D-2A0572F18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071" y="2080415"/>
            <a:ext cx="7351238" cy="33521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l-SI" sz="3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Kadar v številskem izrazu nastopata </a:t>
            </a:r>
          </a:p>
          <a:p>
            <a:pPr algn="ctr"/>
            <a:r>
              <a:rPr lang="sl-SI" sz="3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samo </a:t>
            </a:r>
            <a:r>
              <a:rPr lang="sl-SI" sz="3600" b="1" dirty="0">
                <a:solidFill>
                  <a:schemeClr val="bg1">
                    <a:lumMod val="65000"/>
                  </a:schemeClr>
                </a:solidFill>
              </a:rPr>
              <a:t>seštevanje in odštevanje </a:t>
            </a:r>
          </a:p>
          <a:p>
            <a:pPr algn="ctr"/>
            <a:r>
              <a:rPr lang="sl-SI" sz="3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ali samo</a:t>
            </a:r>
            <a:r>
              <a:rPr lang="sl-SI" sz="3600" b="1" dirty="0">
                <a:solidFill>
                  <a:schemeClr val="accent2">
                    <a:lumMod val="75000"/>
                  </a:schemeClr>
                </a:solidFill>
              </a:rPr>
              <a:t> množenje in deljenje</a:t>
            </a:r>
            <a:r>
              <a:rPr lang="sl-SI" sz="3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, </a:t>
            </a:r>
          </a:p>
          <a:p>
            <a:pPr algn="ctr"/>
            <a:r>
              <a:rPr lang="sl-SI" sz="3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računamo </a:t>
            </a:r>
          </a:p>
          <a:p>
            <a:pPr algn="ctr"/>
            <a:r>
              <a:rPr lang="sl-SI" sz="3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OD LEVE PROTI DESNI.</a:t>
            </a:r>
            <a:endParaRPr lang="en-US" sz="36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Oblaček govora: pravokotnik z zaobljenimi vogali 9">
            <a:extLst>
              <a:ext uri="{FF2B5EF4-FFF2-40B4-BE49-F238E27FC236}">
                <a16:creationId xmlns:a16="http://schemas.microsoft.com/office/drawing/2014/main" id="{20BC8F97-C801-41A3-A54A-61323AE0AB73}"/>
              </a:ext>
            </a:extLst>
          </p:cNvPr>
          <p:cNvSpPr/>
          <p:nvPr/>
        </p:nvSpPr>
        <p:spPr>
          <a:xfrm>
            <a:off x="363071" y="2014680"/>
            <a:ext cx="7566669" cy="3417933"/>
          </a:xfrm>
          <a:prstGeom prst="wedgeRoundRectCallout">
            <a:avLst>
              <a:gd name="adj1" fmla="val 82242"/>
              <a:gd name="adj2" fmla="val 19598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852ED8FD-4F1E-42E6-BE68-51B9CEE3D826}"/>
              </a:ext>
            </a:extLst>
          </p:cNvPr>
          <p:cNvSpPr txBox="1"/>
          <p:nvPr/>
        </p:nvSpPr>
        <p:spPr>
          <a:xfrm>
            <a:off x="703328" y="5840927"/>
            <a:ext cx="21280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10 – 8 + 6 = </a:t>
            </a:r>
            <a:endParaRPr lang="en-US" sz="3200" dirty="0"/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3C403B6B-2DCD-44A5-B0BC-311BA01AEEA2}"/>
              </a:ext>
            </a:extLst>
          </p:cNvPr>
          <p:cNvSpPr txBox="1"/>
          <p:nvPr/>
        </p:nvSpPr>
        <p:spPr>
          <a:xfrm>
            <a:off x="2698427" y="5840927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/>
              <a:t>2</a:t>
            </a:r>
            <a:endParaRPr lang="en-US" sz="3200" dirty="0"/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2C95E314-FFC2-415F-A877-4F1395B88FDE}"/>
              </a:ext>
            </a:extLst>
          </p:cNvPr>
          <p:cNvSpPr txBox="1"/>
          <p:nvPr/>
        </p:nvSpPr>
        <p:spPr>
          <a:xfrm>
            <a:off x="3027860" y="5840926"/>
            <a:ext cx="10823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/>
              <a:t>+ 6 = </a:t>
            </a:r>
            <a:endParaRPr lang="en-US" sz="3200" dirty="0"/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03706138-A176-4DF6-8A6E-23E864C84879}"/>
              </a:ext>
            </a:extLst>
          </p:cNvPr>
          <p:cNvSpPr txBox="1"/>
          <p:nvPr/>
        </p:nvSpPr>
        <p:spPr>
          <a:xfrm>
            <a:off x="3913680" y="5840925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/>
              <a:t>8</a:t>
            </a:r>
            <a:endParaRPr lang="en-US" sz="3200" dirty="0"/>
          </a:p>
        </p:txBody>
      </p:sp>
      <p:cxnSp>
        <p:nvCxnSpPr>
          <p:cNvPr id="18" name="Raven puščični povezovalnik 17">
            <a:extLst>
              <a:ext uri="{FF2B5EF4-FFF2-40B4-BE49-F238E27FC236}">
                <a16:creationId xmlns:a16="http://schemas.microsoft.com/office/drawing/2014/main" id="{A910B529-4CE7-43AD-8BDF-619E631C4E87}"/>
              </a:ext>
            </a:extLst>
          </p:cNvPr>
          <p:cNvCxnSpPr>
            <a:cxnSpLocks/>
          </p:cNvCxnSpPr>
          <p:nvPr/>
        </p:nvCxnSpPr>
        <p:spPr>
          <a:xfrm>
            <a:off x="700813" y="6548717"/>
            <a:ext cx="1746552" cy="0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074" name="Picture 2" descr="pointing up">
            <a:extLst>
              <a:ext uri="{FF2B5EF4-FFF2-40B4-BE49-F238E27FC236}">
                <a16:creationId xmlns:a16="http://schemas.microsoft.com/office/drawing/2014/main" id="{A5A103BA-02EC-4F36-8F96-30B43D0EBF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714309" y="3116381"/>
            <a:ext cx="2316232" cy="2316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0159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3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Metropolitanska">
  <a:themeElements>
    <a:clrScheme name="Metropolitanska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sk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Mestno</Template>
  <TotalTime>871</TotalTime>
  <Words>633</Words>
  <Application>Microsoft Office PowerPoint</Application>
  <PresentationFormat>Širokozaslonsko</PresentationFormat>
  <Paragraphs>140</Paragraphs>
  <Slides>15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15</vt:i4>
      </vt:variant>
    </vt:vector>
  </HeadingPairs>
  <TitlesOfParts>
    <vt:vector size="19" baseType="lpstr">
      <vt:lpstr>Arial</vt:lpstr>
      <vt:lpstr>Calibri Light</vt:lpstr>
      <vt:lpstr>Wingdings</vt:lpstr>
      <vt:lpstr>Metropolitanska</vt:lpstr>
      <vt:lpstr>ŠTEVILSKI IZRAZI</vt:lpstr>
      <vt:lpstr>PowerPointova predstavitev</vt:lpstr>
      <vt:lpstr>KAJ JE ŠTEVILSKI IZRAZ?</vt:lpstr>
      <vt:lpstr>PONOVIMO</vt:lpstr>
      <vt:lpstr>SEŠTEVANJE</vt:lpstr>
      <vt:lpstr>MNOŽENJE</vt:lpstr>
      <vt:lpstr>ODŠTEVANJE</vt:lpstr>
      <vt:lpstr>DELJENJE</vt:lpstr>
      <vt:lpstr>1. PRAVILO</vt:lpstr>
      <vt:lpstr>PRIMER</vt:lpstr>
      <vt:lpstr>2. PRAVILO</vt:lpstr>
      <vt:lpstr>PRIMER</vt:lpstr>
      <vt:lpstr>   5 + 5 ∙ 5 = ?</vt:lpstr>
      <vt:lpstr>REŠEVANJE NALOG V UČBENIKU</vt:lpstr>
      <vt:lpstr>ZAPIS V ZVEZEK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ŠTEVILSKI IZRAZI</dc:title>
  <dc:creator>Alenka</dc:creator>
  <cp:lastModifiedBy>Mateja</cp:lastModifiedBy>
  <cp:revision>79</cp:revision>
  <dcterms:created xsi:type="dcterms:W3CDTF">2020-11-10T08:39:12Z</dcterms:created>
  <dcterms:modified xsi:type="dcterms:W3CDTF">2021-02-02T21:01:46Z</dcterms:modified>
</cp:coreProperties>
</file>