
<file path=[Content_Types].xml><?xml version="1.0" encoding="utf-8"?>
<Types xmlns="http://schemas.openxmlformats.org/package/2006/content-types">
  <Default ContentType="application/x-fontdata" Extension="fntdata"/>
  <Default ContentType="image/jpeg" Extension="jpe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13"/>
    <p:sldId id="257" r:id="rId14"/>
    <p:sldId id="258" r:id="rId15"/>
    <p:sldId id="259" r:id="rId16"/>
    <p:sldId id="260" r:id="rId17"/>
    <p:sldId id="261" r:id="rId18"/>
    <p:sldId id="262" r:id="rId19"/>
    <p:sldId id="263" r:id="rId20"/>
    <p:sldId id="264" r:id="rId21"/>
    <p:sldId id="265" r:id="rId22"/>
    <p:sldId id="266" r:id="rId23"/>
    <p:sldId id="267" r:id="rId24"/>
    <p:sldId id="268" r:id="rId25"/>
    <p:sldId id="269" r:id="rId26"/>
    <p:sldId id="270" r:id="rId27"/>
    <p:sldId id="271" r:id="rId28"/>
    <p:sldId id="272" r:id="rId29"/>
    <p:sldId id="273" r:id="rId30"/>
    <p:sldId id="274" r:id="rId31"/>
    <p:sldId id="275" r:id="rId32"/>
    <p:sldId id="276" r:id="rId33"/>
    <p:sldId id="277" r:id="rId34"/>
    <p:sldId id="278" r:id="rId35"/>
    <p:sldId id="279" r:id="rId36"/>
    <p:sldId id="280" r:id="rId37"/>
    <p:sldId id="281" r:id="rId38"/>
    <p:sldId id="282" r:id="rId39"/>
    <p:sldId id="283" r:id="rId40"/>
  </p:sldIdLst>
  <p:sldSz cx="18288000" cy="10287000"/>
  <p:notesSz cx="6858000" cy="9144000"/>
  <p:embeddedFontLst>
    <p:embeddedFont>
      <p:font typeface="Libre Baskerville" charset="1" panose="02000000000000000000"/>
      <p:regular r:id="rId6"/>
    </p:embeddedFont>
    <p:embeddedFont>
      <p:font typeface="Libre Baskerville Bold" charset="1" panose="02000000000000000000"/>
      <p:regular r:id="rId7"/>
    </p:embeddedFont>
    <p:embeddedFont>
      <p:font typeface="Libre Baskerville Italics" charset="1" panose="02000000000000000000"/>
      <p:regular r:id="rId8"/>
    </p:embeddedFont>
    <p:embeddedFont>
      <p:font typeface="Arimo" charset="1" panose="020B0604020202020204"/>
      <p:regular r:id="rId9"/>
    </p:embeddedFont>
    <p:embeddedFont>
      <p:font typeface="Arimo Bold" charset="1" panose="020B0704020202020204"/>
      <p:regular r:id="rId10"/>
    </p:embeddedFont>
    <p:embeddedFont>
      <p:font typeface="Arimo Italics" charset="1" panose="020B0604020202090204"/>
      <p:regular r:id="rId11"/>
    </p:embeddedFont>
    <p:embeddedFont>
      <p:font typeface="Arimo Bold Italics" charset="1" panose="020B0704020202090204"/>
      <p:regular r:id="rId1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slides/slide1.xml" Type="http://schemas.openxmlformats.org/officeDocument/2006/relationships/slide"/><Relationship Id="rId14" Target="slides/slide2.xml" Type="http://schemas.openxmlformats.org/officeDocument/2006/relationships/slide"/><Relationship Id="rId15" Target="slides/slide3.xml" Type="http://schemas.openxmlformats.org/officeDocument/2006/relationships/slide"/><Relationship Id="rId16" Target="slides/slide4.xml" Type="http://schemas.openxmlformats.org/officeDocument/2006/relationships/slide"/><Relationship Id="rId17" Target="slides/slide5.xml" Type="http://schemas.openxmlformats.org/officeDocument/2006/relationships/slide"/><Relationship Id="rId18" Target="slides/slide6.xml" Type="http://schemas.openxmlformats.org/officeDocument/2006/relationships/slide"/><Relationship Id="rId19" Target="slides/slide7.xml" Type="http://schemas.openxmlformats.org/officeDocument/2006/relationships/slide"/><Relationship Id="rId2" Target="presProps.xml" Type="http://schemas.openxmlformats.org/officeDocument/2006/relationships/presProps"/><Relationship Id="rId20" Target="slides/slide8.xml" Type="http://schemas.openxmlformats.org/officeDocument/2006/relationships/slide"/><Relationship Id="rId21" Target="slides/slide9.xml" Type="http://schemas.openxmlformats.org/officeDocument/2006/relationships/slide"/><Relationship Id="rId22" Target="slides/slide10.xml" Type="http://schemas.openxmlformats.org/officeDocument/2006/relationships/slide"/><Relationship Id="rId23" Target="slides/slide11.xml" Type="http://schemas.openxmlformats.org/officeDocument/2006/relationships/slide"/><Relationship Id="rId24" Target="slides/slide12.xml" Type="http://schemas.openxmlformats.org/officeDocument/2006/relationships/slide"/><Relationship Id="rId25" Target="slides/slide13.xml" Type="http://schemas.openxmlformats.org/officeDocument/2006/relationships/slide"/><Relationship Id="rId26" Target="slides/slide14.xml" Type="http://schemas.openxmlformats.org/officeDocument/2006/relationships/slide"/><Relationship Id="rId27" Target="slides/slide15.xml" Type="http://schemas.openxmlformats.org/officeDocument/2006/relationships/slide"/><Relationship Id="rId28" Target="slides/slide16.xml" Type="http://schemas.openxmlformats.org/officeDocument/2006/relationships/slide"/><Relationship Id="rId29" Target="slides/slide17.xml" Type="http://schemas.openxmlformats.org/officeDocument/2006/relationships/slide"/><Relationship Id="rId3" Target="viewProps.xml" Type="http://schemas.openxmlformats.org/officeDocument/2006/relationships/viewProps"/><Relationship Id="rId30" Target="slides/slide18.xml" Type="http://schemas.openxmlformats.org/officeDocument/2006/relationships/slide"/><Relationship Id="rId31" Target="slides/slide19.xml" Type="http://schemas.openxmlformats.org/officeDocument/2006/relationships/slide"/><Relationship Id="rId32" Target="slides/slide20.xml" Type="http://schemas.openxmlformats.org/officeDocument/2006/relationships/slide"/><Relationship Id="rId33" Target="slides/slide21.xml" Type="http://schemas.openxmlformats.org/officeDocument/2006/relationships/slide"/><Relationship Id="rId34" Target="slides/slide22.xml" Type="http://schemas.openxmlformats.org/officeDocument/2006/relationships/slide"/><Relationship Id="rId35" Target="slides/slide23.xml" Type="http://schemas.openxmlformats.org/officeDocument/2006/relationships/slide"/><Relationship Id="rId36" Target="slides/slide24.xml" Type="http://schemas.openxmlformats.org/officeDocument/2006/relationships/slide"/><Relationship Id="rId37" Target="slides/slide25.xml" Type="http://schemas.openxmlformats.org/officeDocument/2006/relationships/slide"/><Relationship Id="rId38" Target="slides/slide26.xml" Type="http://schemas.openxmlformats.org/officeDocument/2006/relationships/slide"/><Relationship Id="rId39" Target="slides/slide27.xml" Type="http://schemas.openxmlformats.org/officeDocument/2006/relationships/slide"/><Relationship Id="rId4" Target="theme/theme1.xml" Type="http://schemas.openxmlformats.org/officeDocument/2006/relationships/theme"/><Relationship Id="rId40" Target="slides/slide28.xml" Type="http://schemas.openxmlformats.org/officeDocument/2006/relationships/slide"/><Relationship Id="rId5" Target="tableStyles.xml" Type="http://schemas.openxmlformats.org/officeDocument/2006/relationships/tableStyles"/><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jpe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2.jpe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3.jpeg"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4.jpeg" Type="http://schemas.openxmlformats.org/officeDocument/2006/relationships/image"/></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s>
</file>

<file path=ppt/slides/_rels/slide1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6.jpeg" Type="http://schemas.openxmlformats.org/officeDocument/2006/relationships/image"/></Relationships>
</file>

<file path=ppt/slides/_rels/slide1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7.jpeg" Type="http://schemas.openxmlformats.org/officeDocument/2006/relationships/image"/></Relationships>
</file>

<file path=ppt/slides/_rels/slide1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s>
</file>

<file path=ppt/slides/_rels/slide1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9.jpe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jpeg" Type="http://schemas.openxmlformats.org/officeDocument/2006/relationships/image"/></Relationships>
</file>

<file path=ppt/slides/_rels/slide2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0.jpeg" Type="http://schemas.openxmlformats.org/officeDocument/2006/relationships/image"/></Relationships>
</file>

<file path=ppt/slides/_rels/slide2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1.jpeg" Type="http://schemas.openxmlformats.org/officeDocument/2006/relationships/image"/></Relationships>
</file>

<file path=ppt/slides/_rels/slide2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2.jpeg" Type="http://schemas.openxmlformats.org/officeDocument/2006/relationships/image"/></Relationships>
</file>

<file path=ppt/slides/_rels/slide2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3.jpeg" Type="http://schemas.openxmlformats.org/officeDocument/2006/relationships/image"/></Relationships>
</file>

<file path=ppt/slides/_rels/slide2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4.jpeg" Type="http://schemas.openxmlformats.org/officeDocument/2006/relationships/image"/></Relationships>
</file>

<file path=ppt/slides/_rels/slide2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5.jpeg" Type="http://schemas.openxmlformats.org/officeDocument/2006/relationships/image"/></Relationships>
</file>

<file path=ppt/slides/_rels/slide2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6.jpeg" Type="http://schemas.openxmlformats.org/officeDocument/2006/relationships/image"/></Relationships>
</file>

<file path=ppt/slides/_rels/slide2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7.jpeg" Type="http://schemas.openxmlformats.org/officeDocument/2006/relationships/image"/></Relationships>
</file>

<file path=ppt/slides/_rels/slide28.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jpeg" Type="http://schemas.openxmlformats.org/officeDocument/2006/relationships/image"/><Relationship Id="rId3" Target="../media/image4.jpe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EFEBE0"/>
        </a:solidFill>
      </p:bgPr>
    </p:bg>
    <p:spTree>
      <p:nvGrpSpPr>
        <p:cNvPr id="1" name=""/>
        <p:cNvGrpSpPr/>
        <p:nvPr/>
      </p:nvGrpSpPr>
      <p:grpSpPr>
        <a:xfrm>
          <a:off x="0" y="0"/>
          <a:ext cx="0" cy="0"/>
          <a:chOff x="0" y="0"/>
          <a:chExt cx="0" cy="0"/>
        </a:xfrm>
      </p:grpSpPr>
      <p:sp>
        <p:nvSpPr>
          <p:cNvPr name="AutoShape 2" id="2"/>
          <p:cNvSpPr/>
          <p:nvPr/>
        </p:nvSpPr>
        <p:spPr>
          <a:xfrm rot="0">
            <a:off x="9552094" y="1264753"/>
            <a:ext cx="2381250" cy="76200"/>
          </a:xfrm>
          <a:prstGeom prst="rect">
            <a:avLst/>
          </a:prstGeom>
          <a:solidFill>
            <a:srgbClr val="1D1B1E"/>
          </a:solidFill>
        </p:spPr>
      </p:sp>
      <p:grpSp>
        <p:nvGrpSpPr>
          <p:cNvPr name="Group 3" id="3"/>
          <p:cNvGrpSpPr/>
          <p:nvPr/>
        </p:nvGrpSpPr>
        <p:grpSpPr>
          <a:xfrm rot="0">
            <a:off x="-781049" y="2929621"/>
            <a:ext cx="10477900" cy="5094184"/>
            <a:chOff x="0" y="0"/>
            <a:chExt cx="13970533" cy="6792245"/>
          </a:xfrm>
        </p:grpSpPr>
        <p:sp>
          <p:nvSpPr>
            <p:cNvPr name="TextBox 4" id="4"/>
            <p:cNvSpPr txBox="true"/>
            <p:nvPr/>
          </p:nvSpPr>
          <p:spPr>
            <a:xfrm rot="0">
              <a:off x="2413000" y="0"/>
              <a:ext cx="11557533" cy="6322219"/>
            </a:xfrm>
            <a:prstGeom prst="rect">
              <a:avLst/>
            </a:prstGeom>
          </p:spPr>
          <p:txBody>
            <a:bodyPr anchor="t" rtlCol="false" tIns="0" lIns="0" bIns="0" rIns="0">
              <a:spAutoFit/>
            </a:bodyPr>
            <a:lstStyle/>
            <a:p>
              <a:pPr algn="l">
                <a:lnSpc>
                  <a:spcPts val="12479"/>
                </a:lnSpc>
              </a:pPr>
              <a:r>
                <a:rPr lang="en-US" sz="10399">
                  <a:solidFill>
                    <a:srgbClr val="6C5336"/>
                  </a:solidFill>
                  <a:latin typeface="Libre Baskerville Italics"/>
                </a:rPr>
                <a:t>Viniške razglednice</a:t>
              </a:r>
            </a:p>
            <a:p>
              <a:pPr algn="l">
                <a:lnSpc>
                  <a:spcPts val="12480"/>
                </a:lnSpc>
              </a:pPr>
            </a:p>
          </p:txBody>
        </p:sp>
        <p:sp>
          <p:nvSpPr>
            <p:cNvPr name="AutoShape 5" id="5"/>
            <p:cNvSpPr/>
            <p:nvPr/>
          </p:nvSpPr>
          <p:spPr>
            <a:xfrm rot="0">
              <a:off x="0" y="6690645"/>
              <a:ext cx="4826000" cy="101600"/>
            </a:xfrm>
            <a:prstGeom prst="rect">
              <a:avLst/>
            </a:prstGeom>
            <a:solidFill>
              <a:srgbClr val="1D1B1E"/>
            </a:solidFill>
          </p:spPr>
        </p:sp>
      </p:grpSp>
      <p:sp>
        <p:nvSpPr>
          <p:cNvPr name="Freeform 6" id="6"/>
          <p:cNvSpPr/>
          <p:nvPr/>
        </p:nvSpPr>
        <p:spPr>
          <a:xfrm flipH="false" flipV="false" rot="0">
            <a:off x="12103886" y="663338"/>
            <a:ext cx="5846612" cy="8960325"/>
          </a:xfrm>
          <a:custGeom>
            <a:avLst/>
            <a:gdLst/>
            <a:ahLst/>
            <a:cxnLst/>
            <a:rect r="r" b="b" t="t" l="l"/>
            <a:pathLst>
              <a:path h="8960325" w="5846612">
                <a:moveTo>
                  <a:pt x="0" y="0"/>
                </a:moveTo>
                <a:lnTo>
                  <a:pt x="5846612" y="0"/>
                </a:lnTo>
                <a:lnTo>
                  <a:pt x="5846612" y="8960324"/>
                </a:lnTo>
                <a:lnTo>
                  <a:pt x="0" y="8960324"/>
                </a:lnTo>
                <a:lnTo>
                  <a:pt x="0" y="0"/>
                </a:lnTo>
                <a:close/>
              </a:path>
            </a:pathLst>
          </a:custGeom>
          <a:blipFill>
            <a:blip r:embed="rId2"/>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EFEBE0"/>
        </a:solidFill>
      </p:bgPr>
    </p:bg>
    <p:spTree>
      <p:nvGrpSpPr>
        <p:cNvPr id="1" name=""/>
        <p:cNvGrpSpPr/>
        <p:nvPr/>
      </p:nvGrpSpPr>
      <p:grpSpPr>
        <a:xfrm>
          <a:off x="0" y="0"/>
          <a:ext cx="0" cy="0"/>
          <a:chOff x="0" y="0"/>
          <a:chExt cx="0" cy="0"/>
        </a:xfrm>
      </p:grpSpPr>
      <p:sp>
        <p:nvSpPr>
          <p:cNvPr name="AutoShape 2" id="2"/>
          <p:cNvSpPr/>
          <p:nvPr/>
        </p:nvSpPr>
        <p:spPr>
          <a:xfrm rot="0">
            <a:off x="-523875" y="8458200"/>
            <a:ext cx="2381250" cy="76200"/>
          </a:xfrm>
          <a:prstGeom prst="rect">
            <a:avLst/>
          </a:prstGeom>
          <a:solidFill>
            <a:srgbClr val="1D1B1E"/>
          </a:solidFill>
        </p:spPr>
      </p:sp>
      <p:grpSp>
        <p:nvGrpSpPr>
          <p:cNvPr name="Group 3" id="3"/>
          <p:cNvGrpSpPr/>
          <p:nvPr/>
        </p:nvGrpSpPr>
        <p:grpSpPr>
          <a:xfrm rot="0">
            <a:off x="8128511" y="5650170"/>
            <a:ext cx="9146097" cy="4027230"/>
            <a:chOff x="0" y="0"/>
            <a:chExt cx="12194796" cy="5369639"/>
          </a:xfrm>
        </p:grpSpPr>
        <p:sp>
          <p:nvSpPr>
            <p:cNvPr name="TextBox 4" id="4"/>
            <p:cNvSpPr txBox="true"/>
            <p:nvPr/>
          </p:nvSpPr>
          <p:spPr>
            <a:xfrm rot="0">
              <a:off x="0" y="3918426"/>
              <a:ext cx="12192533" cy="642938"/>
            </a:xfrm>
            <a:prstGeom prst="rect">
              <a:avLst/>
            </a:prstGeom>
          </p:spPr>
          <p:txBody>
            <a:bodyPr anchor="t" rtlCol="false" tIns="0" lIns="0" bIns="0" rIns="0">
              <a:spAutoFit/>
            </a:bodyPr>
            <a:lstStyle/>
            <a:p>
              <a:pPr algn="r">
                <a:lnSpc>
                  <a:spcPts val="3839"/>
                </a:lnSpc>
              </a:pPr>
              <a:r>
                <a:rPr lang="en-US" sz="3199" spc="-31">
                  <a:solidFill>
                    <a:srgbClr val="6C5336"/>
                  </a:solidFill>
                  <a:latin typeface="Libre Baskerville"/>
                </a:rPr>
                <a:t>Oblačilna kultura</a:t>
              </a:r>
            </a:p>
          </p:txBody>
        </p:sp>
        <p:sp>
          <p:nvSpPr>
            <p:cNvPr name="TextBox 5" id="5"/>
            <p:cNvSpPr txBox="true"/>
            <p:nvPr/>
          </p:nvSpPr>
          <p:spPr>
            <a:xfrm rot="0">
              <a:off x="0" y="0"/>
              <a:ext cx="12192533" cy="642938"/>
            </a:xfrm>
            <a:prstGeom prst="rect">
              <a:avLst/>
            </a:prstGeom>
          </p:spPr>
          <p:txBody>
            <a:bodyPr anchor="t" rtlCol="false" tIns="0" lIns="0" bIns="0" rIns="0">
              <a:spAutoFit/>
            </a:bodyPr>
            <a:lstStyle/>
            <a:p>
              <a:pPr algn="r">
                <a:lnSpc>
                  <a:spcPts val="3839"/>
                </a:lnSpc>
              </a:pPr>
              <a:r>
                <a:rPr lang="en-US" sz="3199" spc="-31">
                  <a:solidFill>
                    <a:srgbClr val="6C5336"/>
                  </a:solidFill>
                  <a:latin typeface="Libre Baskerville"/>
                </a:rPr>
                <a:t>Veduta</a:t>
              </a:r>
            </a:p>
          </p:txBody>
        </p:sp>
        <p:sp>
          <p:nvSpPr>
            <p:cNvPr name="TextBox 6" id="6"/>
            <p:cNvSpPr txBox="true"/>
            <p:nvPr/>
          </p:nvSpPr>
          <p:spPr>
            <a:xfrm rot="0">
              <a:off x="2262" y="1959213"/>
              <a:ext cx="12192533" cy="642938"/>
            </a:xfrm>
            <a:prstGeom prst="rect">
              <a:avLst/>
            </a:prstGeom>
          </p:spPr>
          <p:txBody>
            <a:bodyPr anchor="t" rtlCol="false" tIns="0" lIns="0" bIns="0" rIns="0">
              <a:spAutoFit/>
            </a:bodyPr>
            <a:lstStyle/>
            <a:p>
              <a:pPr algn="r">
                <a:lnSpc>
                  <a:spcPts val="3839"/>
                </a:lnSpc>
              </a:pPr>
              <a:r>
                <a:rPr lang="en-US" sz="3199" spc="-31">
                  <a:solidFill>
                    <a:srgbClr val="6C5336"/>
                  </a:solidFill>
                  <a:latin typeface="Libre Baskerville"/>
                </a:rPr>
                <a:t>Sakralna dediščina</a:t>
              </a:r>
            </a:p>
          </p:txBody>
        </p:sp>
        <p:sp>
          <p:nvSpPr>
            <p:cNvPr name="TextBox 7" id="7"/>
            <p:cNvSpPr txBox="true"/>
            <p:nvPr/>
          </p:nvSpPr>
          <p:spPr>
            <a:xfrm rot="0">
              <a:off x="0" y="4729639"/>
              <a:ext cx="12194796" cy="640001"/>
            </a:xfrm>
            <a:prstGeom prst="rect">
              <a:avLst/>
            </a:prstGeom>
          </p:spPr>
          <p:txBody>
            <a:bodyPr anchor="t" rtlCol="false" tIns="0" lIns="0" bIns="0" rIns="0">
              <a:spAutoFit/>
            </a:bodyPr>
            <a:lstStyle/>
            <a:p>
              <a:pPr algn="r">
                <a:lnSpc>
                  <a:spcPts val="4200"/>
                </a:lnSpc>
              </a:pPr>
              <a:r>
                <a:rPr lang="en-US" sz="2800">
                  <a:solidFill>
                    <a:srgbClr val="1D1B1E"/>
                  </a:solidFill>
                  <a:latin typeface="Libre Baskerville"/>
                </a:rPr>
                <a:t>kako so bili oblečeni ljudje</a:t>
              </a:r>
            </a:p>
          </p:txBody>
        </p:sp>
        <p:sp>
          <p:nvSpPr>
            <p:cNvPr name="TextBox 8" id="8"/>
            <p:cNvSpPr txBox="true"/>
            <p:nvPr/>
          </p:nvSpPr>
          <p:spPr>
            <a:xfrm rot="0">
              <a:off x="0" y="811212"/>
              <a:ext cx="12194796" cy="640001"/>
            </a:xfrm>
            <a:prstGeom prst="rect">
              <a:avLst/>
            </a:prstGeom>
          </p:spPr>
          <p:txBody>
            <a:bodyPr anchor="t" rtlCol="false" tIns="0" lIns="0" bIns="0" rIns="0">
              <a:spAutoFit/>
            </a:bodyPr>
            <a:lstStyle/>
            <a:p>
              <a:pPr algn="r">
                <a:lnSpc>
                  <a:spcPts val="4200"/>
                </a:lnSpc>
              </a:pPr>
              <a:r>
                <a:rPr lang="en-US" sz="2800">
                  <a:solidFill>
                    <a:srgbClr val="1D1B1E"/>
                  </a:solidFill>
                  <a:latin typeface="Libre Baskerville"/>
                </a:rPr>
                <a:t>naselje</a:t>
              </a:r>
            </a:p>
          </p:txBody>
        </p:sp>
        <p:sp>
          <p:nvSpPr>
            <p:cNvPr name="TextBox 9" id="9"/>
            <p:cNvSpPr txBox="true"/>
            <p:nvPr/>
          </p:nvSpPr>
          <p:spPr>
            <a:xfrm rot="0">
              <a:off x="0" y="2770426"/>
              <a:ext cx="12194796" cy="640001"/>
            </a:xfrm>
            <a:prstGeom prst="rect">
              <a:avLst/>
            </a:prstGeom>
          </p:spPr>
          <p:txBody>
            <a:bodyPr anchor="t" rtlCol="false" tIns="0" lIns="0" bIns="0" rIns="0">
              <a:spAutoFit/>
            </a:bodyPr>
            <a:lstStyle/>
            <a:p>
              <a:pPr algn="r">
                <a:lnSpc>
                  <a:spcPts val="4200"/>
                </a:lnSpc>
              </a:pPr>
              <a:r>
                <a:rPr lang="en-US" sz="2800">
                  <a:solidFill>
                    <a:srgbClr val="1D1B1E"/>
                  </a:solidFill>
                  <a:latin typeface="Libre Baskerville"/>
                </a:rPr>
                <a:t>cerkev</a:t>
              </a:r>
            </a:p>
          </p:txBody>
        </p:sp>
      </p:grpSp>
      <p:grpSp>
        <p:nvGrpSpPr>
          <p:cNvPr name="Group 10" id="10"/>
          <p:cNvGrpSpPr/>
          <p:nvPr/>
        </p:nvGrpSpPr>
        <p:grpSpPr>
          <a:xfrm rot="0">
            <a:off x="8042393" y="647700"/>
            <a:ext cx="10483732" cy="1607344"/>
            <a:chOff x="0" y="0"/>
            <a:chExt cx="13978309" cy="2143125"/>
          </a:xfrm>
        </p:grpSpPr>
        <p:sp>
          <p:nvSpPr>
            <p:cNvPr name="TextBox 11" id="11"/>
            <p:cNvSpPr txBox="true"/>
            <p:nvPr/>
          </p:nvSpPr>
          <p:spPr>
            <a:xfrm rot="0">
              <a:off x="0" y="696516"/>
              <a:ext cx="12390809" cy="1446609"/>
            </a:xfrm>
            <a:prstGeom prst="rect">
              <a:avLst/>
            </a:prstGeom>
          </p:spPr>
          <p:txBody>
            <a:bodyPr anchor="t" rtlCol="false" tIns="0" lIns="0" bIns="0" rIns="0">
              <a:spAutoFit/>
            </a:bodyPr>
            <a:lstStyle/>
            <a:p>
              <a:pPr algn="r">
                <a:lnSpc>
                  <a:spcPts val="8640"/>
                </a:lnSpc>
              </a:pPr>
              <a:r>
                <a:rPr lang="en-US" sz="7200" spc="144">
                  <a:solidFill>
                    <a:srgbClr val="6C5336"/>
                  </a:solidFill>
                  <a:latin typeface="Libre Baskerville Italics"/>
                </a:rPr>
                <a:t>OK. 1910</a:t>
              </a:r>
            </a:p>
          </p:txBody>
        </p:sp>
        <p:sp>
          <p:nvSpPr>
            <p:cNvPr name="AutoShape 12" id="12"/>
            <p:cNvSpPr/>
            <p:nvPr/>
          </p:nvSpPr>
          <p:spPr>
            <a:xfrm rot="0">
              <a:off x="10803309" y="0"/>
              <a:ext cx="3175000" cy="101600"/>
            </a:xfrm>
            <a:prstGeom prst="rect">
              <a:avLst/>
            </a:prstGeom>
            <a:solidFill>
              <a:srgbClr val="1D1B1E"/>
            </a:solidFill>
          </p:spPr>
        </p:sp>
      </p:grpSp>
      <p:sp>
        <p:nvSpPr>
          <p:cNvPr name="Freeform 13" id="13"/>
          <p:cNvSpPr/>
          <p:nvPr/>
        </p:nvSpPr>
        <p:spPr>
          <a:xfrm flipH="false" flipV="false" rot="0">
            <a:off x="666750" y="1375047"/>
            <a:ext cx="11397967" cy="7536906"/>
          </a:xfrm>
          <a:custGeom>
            <a:avLst/>
            <a:gdLst/>
            <a:ahLst/>
            <a:cxnLst/>
            <a:rect r="r" b="b" t="t" l="l"/>
            <a:pathLst>
              <a:path h="7536906" w="11397967">
                <a:moveTo>
                  <a:pt x="0" y="0"/>
                </a:moveTo>
                <a:lnTo>
                  <a:pt x="11397967" y="0"/>
                </a:lnTo>
                <a:lnTo>
                  <a:pt x="11397967" y="7536906"/>
                </a:lnTo>
                <a:lnTo>
                  <a:pt x="0" y="7536906"/>
                </a:lnTo>
                <a:lnTo>
                  <a:pt x="0" y="0"/>
                </a:lnTo>
                <a:close/>
              </a:path>
            </a:pathLst>
          </a:custGeom>
          <a:blipFill>
            <a:blip r:embed="rId2"/>
            <a:stretch>
              <a:fillRect l="0" t="0" r="0"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EFEBE0"/>
        </a:solidFill>
      </p:bgPr>
    </p:bg>
    <p:spTree>
      <p:nvGrpSpPr>
        <p:cNvPr id="1" name=""/>
        <p:cNvGrpSpPr/>
        <p:nvPr/>
      </p:nvGrpSpPr>
      <p:grpSpPr>
        <a:xfrm>
          <a:off x="0" y="0"/>
          <a:ext cx="0" cy="0"/>
          <a:chOff x="0" y="0"/>
          <a:chExt cx="0" cy="0"/>
        </a:xfrm>
      </p:grpSpPr>
      <p:sp>
        <p:nvSpPr>
          <p:cNvPr name="AutoShape 2" id="2"/>
          <p:cNvSpPr/>
          <p:nvPr/>
        </p:nvSpPr>
        <p:spPr>
          <a:xfrm rot="0">
            <a:off x="-523875" y="8458200"/>
            <a:ext cx="2381250" cy="76200"/>
          </a:xfrm>
          <a:prstGeom prst="rect">
            <a:avLst/>
          </a:prstGeom>
          <a:solidFill>
            <a:srgbClr val="1D1B1E"/>
          </a:solidFill>
        </p:spPr>
      </p:sp>
      <p:grpSp>
        <p:nvGrpSpPr>
          <p:cNvPr name="Group 3" id="3"/>
          <p:cNvGrpSpPr/>
          <p:nvPr/>
        </p:nvGrpSpPr>
        <p:grpSpPr>
          <a:xfrm rot="0">
            <a:off x="8128511" y="5650170"/>
            <a:ext cx="9146097" cy="4027230"/>
            <a:chOff x="0" y="0"/>
            <a:chExt cx="12194796" cy="5369639"/>
          </a:xfrm>
        </p:grpSpPr>
        <p:sp>
          <p:nvSpPr>
            <p:cNvPr name="TextBox 4" id="4"/>
            <p:cNvSpPr txBox="true"/>
            <p:nvPr/>
          </p:nvSpPr>
          <p:spPr>
            <a:xfrm rot="0">
              <a:off x="0" y="3918426"/>
              <a:ext cx="12192533" cy="642938"/>
            </a:xfrm>
            <a:prstGeom prst="rect">
              <a:avLst/>
            </a:prstGeom>
          </p:spPr>
          <p:txBody>
            <a:bodyPr anchor="t" rtlCol="false" tIns="0" lIns="0" bIns="0" rIns="0">
              <a:spAutoFit/>
            </a:bodyPr>
            <a:lstStyle/>
            <a:p>
              <a:pPr algn="r">
                <a:lnSpc>
                  <a:spcPts val="3839"/>
                </a:lnSpc>
              </a:pPr>
            </a:p>
          </p:txBody>
        </p:sp>
        <p:sp>
          <p:nvSpPr>
            <p:cNvPr name="TextBox 5" id="5"/>
            <p:cNvSpPr txBox="true"/>
            <p:nvPr/>
          </p:nvSpPr>
          <p:spPr>
            <a:xfrm rot="0">
              <a:off x="0" y="0"/>
              <a:ext cx="12192533" cy="642938"/>
            </a:xfrm>
            <a:prstGeom prst="rect">
              <a:avLst/>
            </a:prstGeom>
          </p:spPr>
          <p:txBody>
            <a:bodyPr anchor="t" rtlCol="false" tIns="0" lIns="0" bIns="0" rIns="0">
              <a:spAutoFit/>
            </a:bodyPr>
            <a:lstStyle/>
            <a:p>
              <a:pPr algn="r">
                <a:lnSpc>
                  <a:spcPts val="3839"/>
                </a:lnSpc>
              </a:pPr>
              <a:r>
                <a:rPr lang="en-US" sz="3199" spc="-31">
                  <a:solidFill>
                    <a:srgbClr val="6C5336"/>
                  </a:solidFill>
                  <a:latin typeface="Libre Baskerville"/>
                </a:rPr>
                <a:t>Dediščina gradov</a:t>
              </a:r>
            </a:p>
          </p:txBody>
        </p:sp>
        <p:sp>
          <p:nvSpPr>
            <p:cNvPr name="TextBox 6" id="6"/>
            <p:cNvSpPr txBox="true"/>
            <p:nvPr/>
          </p:nvSpPr>
          <p:spPr>
            <a:xfrm rot="0">
              <a:off x="2262" y="1959213"/>
              <a:ext cx="12192533" cy="642938"/>
            </a:xfrm>
            <a:prstGeom prst="rect">
              <a:avLst/>
            </a:prstGeom>
          </p:spPr>
          <p:txBody>
            <a:bodyPr anchor="t" rtlCol="false" tIns="0" lIns="0" bIns="0" rIns="0">
              <a:spAutoFit/>
            </a:bodyPr>
            <a:lstStyle/>
            <a:p>
              <a:pPr algn="r">
                <a:lnSpc>
                  <a:spcPts val="3839"/>
                </a:lnSpc>
              </a:pPr>
            </a:p>
          </p:txBody>
        </p:sp>
        <p:sp>
          <p:nvSpPr>
            <p:cNvPr name="TextBox 7" id="7"/>
            <p:cNvSpPr txBox="true"/>
            <p:nvPr/>
          </p:nvSpPr>
          <p:spPr>
            <a:xfrm rot="0">
              <a:off x="0" y="4729639"/>
              <a:ext cx="12194796" cy="640001"/>
            </a:xfrm>
            <a:prstGeom prst="rect">
              <a:avLst/>
            </a:prstGeom>
          </p:spPr>
          <p:txBody>
            <a:bodyPr anchor="t" rtlCol="false" tIns="0" lIns="0" bIns="0" rIns="0">
              <a:spAutoFit/>
            </a:bodyPr>
            <a:lstStyle/>
            <a:p>
              <a:pPr algn="r">
                <a:lnSpc>
                  <a:spcPts val="4200"/>
                </a:lnSpc>
              </a:pPr>
            </a:p>
          </p:txBody>
        </p:sp>
        <p:sp>
          <p:nvSpPr>
            <p:cNvPr name="TextBox 8" id="8"/>
            <p:cNvSpPr txBox="true"/>
            <p:nvPr/>
          </p:nvSpPr>
          <p:spPr>
            <a:xfrm rot="0">
              <a:off x="0" y="811212"/>
              <a:ext cx="12194796" cy="640001"/>
            </a:xfrm>
            <a:prstGeom prst="rect">
              <a:avLst/>
            </a:prstGeom>
          </p:spPr>
          <p:txBody>
            <a:bodyPr anchor="t" rtlCol="false" tIns="0" lIns="0" bIns="0" rIns="0">
              <a:spAutoFit/>
            </a:bodyPr>
            <a:lstStyle/>
            <a:p>
              <a:pPr algn="r">
                <a:lnSpc>
                  <a:spcPts val="4200"/>
                </a:lnSpc>
              </a:pPr>
              <a:r>
                <a:rPr lang="en-US" sz="2800">
                  <a:solidFill>
                    <a:srgbClr val="1D1B1E"/>
                  </a:solidFill>
                  <a:latin typeface="Libre Baskerville"/>
                </a:rPr>
                <a:t>grad</a:t>
              </a:r>
            </a:p>
          </p:txBody>
        </p:sp>
        <p:sp>
          <p:nvSpPr>
            <p:cNvPr name="TextBox 9" id="9"/>
            <p:cNvSpPr txBox="true"/>
            <p:nvPr/>
          </p:nvSpPr>
          <p:spPr>
            <a:xfrm rot="0">
              <a:off x="0" y="2770426"/>
              <a:ext cx="12194796" cy="640001"/>
            </a:xfrm>
            <a:prstGeom prst="rect">
              <a:avLst/>
            </a:prstGeom>
          </p:spPr>
          <p:txBody>
            <a:bodyPr anchor="t" rtlCol="false" tIns="0" lIns="0" bIns="0" rIns="0">
              <a:spAutoFit/>
            </a:bodyPr>
            <a:lstStyle/>
            <a:p>
              <a:pPr algn="r">
                <a:lnSpc>
                  <a:spcPts val="4200"/>
                </a:lnSpc>
              </a:pPr>
            </a:p>
          </p:txBody>
        </p:sp>
      </p:grpSp>
      <p:grpSp>
        <p:nvGrpSpPr>
          <p:cNvPr name="Group 10" id="10"/>
          <p:cNvGrpSpPr/>
          <p:nvPr/>
        </p:nvGrpSpPr>
        <p:grpSpPr>
          <a:xfrm rot="0">
            <a:off x="7950544" y="678316"/>
            <a:ext cx="10483732" cy="1151930"/>
            <a:chOff x="0" y="0"/>
            <a:chExt cx="13978309" cy="1535906"/>
          </a:xfrm>
        </p:grpSpPr>
        <p:sp>
          <p:nvSpPr>
            <p:cNvPr name="TextBox 11" id="11"/>
            <p:cNvSpPr txBox="true"/>
            <p:nvPr/>
          </p:nvSpPr>
          <p:spPr>
            <a:xfrm rot="0">
              <a:off x="0" y="696516"/>
              <a:ext cx="12390809" cy="839391"/>
            </a:xfrm>
            <a:prstGeom prst="rect">
              <a:avLst/>
            </a:prstGeom>
          </p:spPr>
          <p:txBody>
            <a:bodyPr anchor="t" rtlCol="false" tIns="0" lIns="0" bIns="0" rIns="0">
              <a:spAutoFit/>
            </a:bodyPr>
            <a:lstStyle/>
            <a:p>
              <a:pPr algn="r">
                <a:lnSpc>
                  <a:spcPts val="5040"/>
                </a:lnSpc>
              </a:pPr>
              <a:r>
                <a:rPr lang="en-US" sz="4200" spc="84">
                  <a:solidFill>
                    <a:srgbClr val="6C5336"/>
                  </a:solidFill>
                  <a:latin typeface="Libre Baskerville"/>
                </a:rPr>
                <a:t>POSLANA 1966</a:t>
              </a:r>
            </a:p>
          </p:txBody>
        </p:sp>
        <p:sp>
          <p:nvSpPr>
            <p:cNvPr name="AutoShape 12" id="12"/>
            <p:cNvSpPr/>
            <p:nvPr/>
          </p:nvSpPr>
          <p:spPr>
            <a:xfrm rot="0">
              <a:off x="10803309" y="0"/>
              <a:ext cx="3175000" cy="101600"/>
            </a:xfrm>
            <a:prstGeom prst="rect">
              <a:avLst/>
            </a:prstGeom>
            <a:solidFill>
              <a:srgbClr val="1D1B1E"/>
            </a:solidFill>
          </p:spPr>
        </p:sp>
      </p:grpSp>
      <p:sp>
        <p:nvSpPr>
          <p:cNvPr name="Freeform 13" id="13"/>
          <p:cNvSpPr/>
          <p:nvPr/>
        </p:nvSpPr>
        <p:spPr>
          <a:xfrm flipH="false" flipV="false" rot="0">
            <a:off x="574073" y="1165261"/>
            <a:ext cx="11787375" cy="7956478"/>
          </a:xfrm>
          <a:custGeom>
            <a:avLst/>
            <a:gdLst/>
            <a:ahLst/>
            <a:cxnLst/>
            <a:rect r="r" b="b" t="t" l="l"/>
            <a:pathLst>
              <a:path h="7956478" w="11787375">
                <a:moveTo>
                  <a:pt x="0" y="0"/>
                </a:moveTo>
                <a:lnTo>
                  <a:pt x="11787375" y="0"/>
                </a:lnTo>
                <a:lnTo>
                  <a:pt x="11787375" y="7956478"/>
                </a:lnTo>
                <a:lnTo>
                  <a:pt x="0" y="7956478"/>
                </a:lnTo>
                <a:lnTo>
                  <a:pt x="0" y="0"/>
                </a:lnTo>
                <a:close/>
              </a:path>
            </a:pathLst>
          </a:custGeom>
          <a:blipFill>
            <a:blip r:embed="rId2"/>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EFEBE0"/>
        </a:solidFill>
      </p:bgPr>
    </p:bg>
    <p:spTree>
      <p:nvGrpSpPr>
        <p:cNvPr id="1" name=""/>
        <p:cNvGrpSpPr/>
        <p:nvPr/>
      </p:nvGrpSpPr>
      <p:grpSpPr>
        <a:xfrm>
          <a:off x="0" y="0"/>
          <a:ext cx="0" cy="0"/>
          <a:chOff x="0" y="0"/>
          <a:chExt cx="0" cy="0"/>
        </a:xfrm>
      </p:grpSpPr>
      <p:sp>
        <p:nvSpPr>
          <p:cNvPr name="AutoShape 2" id="2"/>
          <p:cNvSpPr/>
          <p:nvPr/>
        </p:nvSpPr>
        <p:spPr>
          <a:xfrm rot="0">
            <a:off x="-523875" y="8458200"/>
            <a:ext cx="2381250" cy="76200"/>
          </a:xfrm>
          <a:prstGeom prst="rect">
            <a:avLst/>
          </a:prstGeom>
          <a:solidFill>
            <a:srgbClr val="1D1B1E"/>
          </a:solidFill>
        </p:spPr>
      </p:sp>
      <p:grpSp>
        <p:nvGrpSpPr>
          <p:cNvPr name="Group 3" id="3"/>
          <p:cNvGrpSpPr/>
          <p:nvPr/>
        </p:nvGrpSpPr>
        <p:grpSpPr>
          <a:xfrm rot="0">
            <a:off x="8128511" y="5650170"/>
            <a:ext cx="9146097" cy="4027230"/>
            <a:chOff x="0" y="0"/>
            <a:chExt cx="12194796" cy="5369639"/>
          </a:xfrm>
        </p:grpSpPr>
        <p:sp>
          <p:nvSpPr>
            <p:cNvPr name="TextBox 4" id="4"/>
            <p:cNvSpPr txBox="true"/>
            <p:nvPr/>
          </p:nvSpPr>
          <p:spPr>
            <a:xfrm rot="0">
              <a:off x="0" y="3918426"/>
              <a:ext cx="12192533" cy="642938"/>
            </a:xfrm>
            <a:prstGeom prst="rect">
              <a:avLst/>
            </a:prstGeom>
          </p:spPr>
          <p:txBody>
            <a:bodyPr anchor="t" rtlCol="false" tIns="0" lIns="0" bIns="0" rIns="0">
              <a:spAutoFit/>
            </a:bodyPr>
            <a:lstStyle/>
            <a:p>
              <a:pPr algn="r">
                <a:lnSpc>
                  <a:spcPts val="3839"/>
                </a:lnSpc>
              </a:pPr>
              <a:r>
                <a:rPr lang="en-US" sz="3199" spc="-31">
                  <a:solidFill>
                    <a:srgbClr val="6C5336"/>
                  </a:solidFill>
                  <a:latin typeface="Libre Baskerville"/>
                </a:rPr>
                <a:t>Promet</a:t>
              </a:r>
            </a:p>
          </p:txBody>
        </p:sp>
        <p:sp>
          <p:nvSpPr>
            <p:cNvPr name="TextBox 5" id="5"/>
            <p:cNvSpPr txBox="true"/>
            <p:nvPr/>
          </p:nvSpPr>
          <p:spPr>
            <a:xfrm rot="0">
              <a:off x="0" y="0"/>
              <a:ext cx="12192533" cy="642938"/>
            </a:xfrm>
            <a:prstGeom prst="rect">
              <a:avLst/>
            </a:prstGeom>
          </p:spPr>
          <p:txBody>
            <a:bodyPr anchor="t" rtlCol="false" tIns="0" lIns="0" bIns="0" rIns="0">
              <a:spAutoFit/>
            </a:bodyPr>
            <a:lstStyle/>
            <a:p>
              <a:pPr algn="r">
                <a:lnSpc>
                  <a:spcPts val="3839"/>
                </a:lnSpc>
              </a:pPr>
              <a:r>
                <a:rPr lang="en-US" sz="3199" spc="-31">
                  <a:solidFill>
                    <a:srgbClr val="6C5336"/>
                  </a:solidFill>
                  <a:latin typeface="Libre Baskerville"/>
                </a:rPr>
                <a:t>Dediščina gradov</a:t>
              </a:r>
            </a:p>
          </p:txBody>
        </p:sp>
        <p:sp>
          <p:nvSpPr>
            <p:cNvPr name="TextBox 6" id="6"/>
            <p:cNvSpPr txBox="true"/>
            <p:nvPr/>
          </p:nvSpPr>
          <p:spPr>
            <a:xfrm rot="0">
              <a:off x="2262" y="1959213"/>
              <a:ext cx="12192533" cy="642938"/>
            </a:xfrm>
            <a:prstGeom prst="rect">
              <a:avLst/>
            </a:prstGeom>
          </p:spPr>
          <p:txBody>
            <a:bodyPr anchor="t" rtlCol="false" tIns="0" lIns="0" bIns="0" rIns="0">
              <a:spAutoFit/>
            </a:bodyPr>
            <a:lstStyle/>
            <a:p>
              <a:pPr algn="r">
                <a:lnSpc>
                  <a:spcPts val="3839"/>
                </a:lnSpc>
              </a:pPr>
              <a:r>
                <a:rPr lang="en-US" sz="3199" spc="-31">
                  <a:solidFill>
                    <a:srgbClr val="6C5336"/>
                  </a:solidFill>
                  <a:latin typeface="Libre Baskerville"/>
                </a:rPr>
                <a:t>Turizem</a:t>
              </a:r>
            </a:p>
          </p:txBody>
        </p:sp>
        <p:sp>
          <p:nvSpPr>
            <p:cNvPr name="TextBox 7" id="7"/>
            <p:cNvSpPr txBox="true"/>
            <p:nvPr/>
          </p:nvSpPr>
          <p:spPr>
            <a:xfrm rot="0">
              <a:off x="0" y="4729639"/>
              <a:ext cx="12194796" cy="640001"/>
            </a:xfrm>
            <a:prstGeom prst="rect">
              <a:avLst/>
            </a:prstGeom>
          </p:spPr>
          <p:txBody>
            <a:bodyPr anchor="t" rtlCol="false" tIns="0" lIns="0" bIns="0" rIns="0">
              <a:spAutoFit/>
            </a:bodyPr>
            <a:lstStyle/>
            <a:p>
              <a:pPr algn="r">
                <a:lnSpc>
                  <a:spcPts val="4200"/>
                </a:lnSpc>
              </a:pPr>
              <a:r>
                <a:rPr lang="en-US" sz="2800">
                  <a:solidFill>
                    <a:srgbClr val="1D1B1E"/>
                  </a:solidFill>
                  <a:latin typeface="Libre Baskerville"/>
                </a:rPr>
                <a:t>avtomobili</a:t>
              </a:r>
            </a:p>
          </p:txBody>
        </p:sp>
        <p:sp>
          <p:nvSpPr>
            <p:cNvPr name="TextBox 8" id="8"/>
            <p:cNvSpPr txBox="true"/>
            <p:nvPr/>
          </p:nvSpPr>
          <p:spPr>
            <a:xfrm rot="0">
              <a:off x="0" y="811212"/>
              <a:ext cx="12194796" cy="640001"/>
            </a:xfrm>
            <a:prstGeom prst="rect">
              <a:avLst/>
            </a:prstGeom>
          </p:spPr>
          <p:txBody>
            <a:bodyPr anchor="t" rtlCol="false" tIns="0" lIns="0" bIns="0" rIns="0">
              <a:spAutoFit/>
            </a:bodyPr>
            <a:lstStyle/>
            <a:p>
              <a:pPr algn="r">
                <a:lnSpc>
                  <a:spcPts val="4200"/>
                </a:lnSpc>
              </a:pPr>
              <a:r>
                <a:rPr lang="en-US" sz="2800">
                  <a:solidFill>
                    <a:srgbClr val="1D1B1E"/>
                  </a:solidFill>
                  <a:latin typeface="Libre Baskerville"/>
                </a:rPr>
                <a:t>grad</a:t>
              </a:r>
            </a:p>
          </p:txBody>
        </p:sp>
        <p:sp>
          <p:nvSpPr>
            <p:cNvPr name="TextBox 9" id="9"/>
            <p:cNvSpPr txBox="true"/>
            <p:nvPr/>
          </p:nvSpPr>
          <p:spPr>
            <a:xfrm rot="0">
              <a:off x="0" y="2770426"/>
              <a:ext cx="12194796" cy="640001"/>
            </a:xfrm>
            <a:prstGeom prst="rect">
              <a:avLst/>
            </a:prstGeom>
          </p:spPr>
          <p:txBody>
            <a:bodyPr anchor="t" rtlCol="false" tIns="0" lIns="0" bIns="0" rIns="0">
              <a:spAutoFit/>
            </a:bodyPr>
            <a:lstStyle/>
            <a:p>
              <a:pPr algn="r">
                <a:lnSpc>
                  <a:spcPts val="4200"/>
                </a:lnSpc>
              </a:pPr>
              <a:r>
                <a:rPr lang="en-US" sz="2800">
                  <a:solidFill>
                    <a:srgbClr val="1D1B1E"/>
                  </a:solidFill>
                  <a:latin typeface="Libre Baskerville"/>
                </a:rPr>
                <a:t>kamp</a:t>
              </a:r>
            </a:p>
          </p:txBody>
        </p:sp>
      </p:grpSp>
      <p:grpSp>
        <p:nvGrpSpPr>
          <p:cNvPr name="Group 10" id="10"/>
          <p:cNvGrpSpPr/>
          <p:nvPr/>
        </p:nvGrpSpPr>
        <p:grpSpPr>
          <a:xfrm rot="0">
            <a:off x="8042393" y="647700"/>
            <a:ext cx="10483732" cy="1607344"/>
            <a:chOff x="0" y="0"/>
            <a:chExt cx="13978309" cy="2143125"/>
          </a:xfrm>
        </p:grpSpPr>
        <p:sp>
          <p:nvSpPr>
            <p:cNvPr name="TextBox 11" id="11"/>
            <p:cNvSpPr txBox="true"/>
            <p:nvPr/>
          </p:nvSpPr>
          <p:spPr>
            <a:xfrm rot="0">
              <a:off x="0" y="696516"/>
              <a:ext cx="12390809" cy="1446609"/>
            </a:xfrm>
            <a:prstGeom prst="rect">
              <a:avLst/>
            </a:prstGeom>
          </p:spPr>
          <p:txBody>
            <a:bodyPr anchor="t" rtlCol="false" tIns="0" lIns="0" bIns="0" rIns="0">
              <a:spAutoFit/>
            </a:bodyPr>
            <a:lstStyle/>
            <a:p>
              <a:pPr algn="r">
                <a:lnSpc>
                  <a:spcPts val="8640"/>
                </a:lnSpc>
              </a:pPr>
            </a:p>
          </p:txBody>
        </p:sp>
        <p:sp>
          <p:nvSpPr>
            <p:cNvPr name="AutoShape 12" id="12"/>
            <p:cNvSpPr/>
            <p:nvPr/>
          </p:nvSpPr>
          <p:spPr>
            <a:xfrm rot="0">
              <a:off x="10803309" y="0"/>
              <a:ext cx="3175000" cy="101600"/>
            </a:xfrm>
            <a:prstGeom prst="rect">
              <a:avLst/>
            </a:prstGeom>
            <a:solidFill>
              <a:srgbClr val="1D1B1E"/>
            </a:solidFill>
          </p:spPr>
        </p:sp>
      </p:grpSp>
      <p:sp>
        <p:nvSpPr>
          <p:cNvPr name="Freeform 13" id="13"/>
          <p:cNvSpPr/>
          <p:nvPr/>
        </p:nvSpPr>
        <p:spPr>
          <a:xfrm flipH="false" flipV="false" rot="0">
            <a:off x="666750" y="1028700"/>
            <a:ext cx="11841151" cy="8229600"/>
          </a:xfrm>
          <a:custGeom>
            <a:avLst/>
            <a:gdLst/>
            <a:ahLst/>
            <a:cxnLst/>
            <a:rect r="r" b="b" t="t" l="l"/>
            <a:pathLst>
              <a:path h="8229600" w="11841151">
                <a:moveTo>
                  <a:pt x="0" y="0"/>
                </a:moveTo>
                <a:lnTo>
                  <a:pt x="11841151" y="0"/>
                </a:lnTo>
                <a:lnTo>
                  <a:pt x="11841151" y="8229600"/>
                </a:lnTo>
                <a:lnTo>
                  <a:pt x="0" y="8229600"/>
                </a:lnTo>
                <a:lnTo>
                  <a:pt x="0" y="0"/>
                </a:lnTo>
                <a:close/>
              </a:path>
            </a:pathLst>
          </a:custGeom>
          <a:blipFill>
            <a:blip r:embed="rId2"/>
            <a:stretch>
              <a:fillRect l="0" t="0" r="0" b="0"/>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EFEBE0"/>
        </a:solidFill>
      </p:bgPr>
    </p:bg>
    <p:spTree>
      <p:nvGrpSpPr>
        <p:cNvPr id="1" name=""/>
        <p:cNvGrpSpPr/>
        <p:nvPr/>
      </p:nvGrpSpPr>
      <p:grpSpPr>
        <a:xfrm>
          <a:off x="0" y="0"/>
          <a:ext cx="0" cy="0"/>
          <a:chOff x="0" y="0"/>
          <a:chExt cx="0" cy="0"/>
        </a:xfrm>
      </p:grpSpPr>
      <p:sp>
        <p:nvSpPr>
          <p:cNvPr name="AutoShape 2" id="2"/>
          <p:cNvSpPr/>
          <p:nvPr/>
        </p:nvSpPr>
        <p:spPr>
          <a:xfrm rot="0">
            <a:off x="-523875" y="8458200"/>
            <a:ext cx="2381250" cy="76200"/>
          </a:xfrm>
          <a:prstGeom prst="rect">
            <a:avLst/>
          </a:prstGeom>
          <a:solidFill>
            <a:srgbClr val="1D1B1E"/>
          </a:solidFill>
        </p:spPr>
      </p:sp>
      <p:grpSp>
        <p:nvGrpSpPr>
          <p:cNvPr name="Group 3" id="3"/>
          <p:cNvGrpSpPr/>
          <p:nvPr/>
        </p:nvGrpSpPr>
        <p:grpSpPr>
          <a:xfrm rot="0">
            <a:off x="8128511" y="5650170"/>
            <a:ext cx="9146097" cy="4027230"/>
            <a:chOff x="0" y="0"/>
            <a:chExt cx="12194796" cy="5369639"/>
          </a:xfrm>
        </p:grpSpPr>
        <p:sp>
          <p:nvSpPr>
            <p:cNvPr name="TextBox 4" id="4"/>
            <p:cNvSpPr txBox="true"/>
            <p:nvPr/>
          </p:nvSpPr>
          <p:spPr>
            <a:xfrm rot="0">
              <a:off x="0" y="3918426"/>
              <a:ext cx="12192533" cy="642938"/>
            </a:xfrm>
            <a:prstGeom prst="rect">
              <a:avLst/>
            </a:prstGeom>
          </p:spPr>
          <p:txBody>
            <a:bodyPr anchor="t" rtlCol="false" tIns="0" lIns="0" bIns="0" rIns="0">
              <a:spAutoFit/>
            </a:bodyPr>
            <a:lstStyle/>
            <a:p>
              <a:pPr algn="r">
                <a:lnSpc>
                  <a:spcPts val="3839"/>
                </a:lnSpc>
              </a:pPr>
            </a:p>
          </p:txBody>
        </p:sp>
        <p:sp>
          <p:nvSpPr>
            <p:cNvPr name="TextBox 5" id="5"/>
            <p:cNvSpPr txBox="true"/>
            <p:nvPr/>
          </p:nvSpPr>
          <p:spPr>
            <a:xfrm rot="0">
              <a:off x="0" y="0"/>
              <a:ext cx="12192533" cy="642938"/>
            </a:xfrm>
            <a:prstGeom prst="rect">
              <a:avLst/>
            </a:prstGeom>
          </p:spPr>
          <p:txBody>
            <a:bodyPr anchor="t" rtlCol="false" tIns="0" lIns="0" bIns="0" rIns="0">
              <a:spAutoFit/>
            </a:bodyPr>
            <a:lstStyle/>
            <a:p>
              <a:pPr algn="r">
                <a:lnSpc>
                  <a:spcPts val="3839"/>
                </a:lnSpc>
              </a:pPr>
              <a:r>
                <a:rPr lang="en-US" sz="3199" spc="-31">
                  <a:solidFill>
                    <a:srgbClr val="6C5336"/>
                  </a:solidFill>
                  <a:latin typeface="Libre Baskerville"/>
                </a:rPr>
                <a:t>Arhitektura</a:t>
              </a:r>
            </a:p>
          </p:txBody>
        </p:sp>
        <p:sp>
          <p:nvSpPr>
            <p:cNvPr name="TextBox 6" id="6"/>
            <p:cNvSpPr txBox="true"/>
            <p:nvPr/>
          </p:nvSpPr>
          <p:spPr>
            <a:xfrm rot="0">
              <a:off x="2262" y="1959213"/>
              <a:ext cx="12192533" cy="642938"/>
            </a:xfrm>
            <a:prstGeom prst="rect">
              <a:avLst/>
            </a:prstGeom>
          </p:spPr>
          <p:txBody>
            <a:bodyPr anchor="t" rtlCol="false" tIns="0" lIns="0" bIns="0" rIns="0">
              <a:spAutoFit/>
            </a:bodyPr>
            <a:lstStyle/>
            <a:p>
              <a:pPr algn="r">
                <a:lnSpc>
                  <a:spcPts val="3839"/>
                </a:lnSpc>
              </a:pPr>
              <a:r>
                <a:rPr lang="en-US" sz="3199" spc="-31">
                  <a:solidFill>
                    <a:srgbClr val="6C5336"/>
                  </a:solidFill>
                  <a:latin typeface="Libre Baskerville"/>
                </a:rPr>
                <a:t>Gospodarske dejavnosti</a:t>
              </a:r>
            </a:p>
          </p:txBody>
        </p:sp>
        <p:sp>
          <p:nvSpPr>
            <p:cNvPr name="TextBox 7" id="7"/>
            <p:cNvSpPr txBox="true"/>
            <p:nvPr/>
          </p:nvSpPr>
          <p:spPr>
            <a:xfrm rot="0">
              <a:off x="0" y="4729639"/>
              <a:ext cx="12194796" cy="640001"/>
            </a:xfrm>
            <a:prstGeom prst="rect">
              <a:avLst/>
            </a:prstGeom>
          </p:spPr>
          <p:txBody>
            <a:bodyPr anchor="t" rtlCol="false" tIns="0" lIns="0" bIns="0" rIns="0">
              <a:spAutoFit/>
            </a:bodyPr>
            <a:lstStyle/>
            <a:p>
              <a:pPr algn="r">
                <a:lnSpc>
                  <a:spcPts val="4200"/>
                </a:lnSpc>
              </a:pPr>
            </a:p>
          </p:txBody>
        </p:sp>
        <p:sp>
          <p:nvSpPr>
            <p:cNvPr name="TextBox 8" id="8"/>
            <p:cNvSpPr txBox="true"/>
            <p:nvPr/>
          </p:nvSpPr>
          <p:spPr>
            <a:xfrm rot="0">
              <a:off x="0" y="811212"/>
              <a:ext cx="12194796" cy="640001"/>
            </a:xfrm>
            <a:prstGeom prst="rect">
              <a:avLst/>
            </a:prstGeom>
          </p:spPr>
          <p:txBody>
            <a:bodyPr anchor="t" rtlCol="false" tIns="0" lIns="0" bIns="0" rIns="0">
              <a:spAutoFit/>
            </a:bodyPr>
            <a:lstStyle/>
            <a:p>
              <a:pPr algn="r">
                <a:lnSpc>
                  <a:spcPts val="4200"/>
                </a:lnSpc>
              </a:pPr>
              <a:r>
                <a:rPr lang="en-US" sz="2800">
                  <a:solidFill>
                    <a:srgbClr val="1D1B1E"/>
                  </a:solidFill>
                  <a:latin typeface="Libre Baskerville"/>
                </a:rPr>
                <a:t>trg</a:t>
              </a:r>
            </a:p>
          </p:txBody>
        </p:sp>
        <p:sp>
          <p:nvSpPr>
            <p:cNvPr name="TextBox 9" id="9"/>
            <p:cNvSpPr txBox="true"/>
            <p:nvPr/>
          </p:nvSpPr>
          <p:spPr>
            <a:xfrm rot="0">
              <a:off x="0" y="2770426"/>
              <a:ext cx="12194796" cy="640001"/>
            </a:xfrm>
            <a:prstGeom prst="rect">
              <a:avLst/>
            </a:prstGeom>
          </p:spPr>
          <p:txBody>
            <a:bodyPr anchor="t" rtlCol="false" tIns="0" lIns="0" bIns="0" rIns="0">
              <a:spAutoFit/>
            </a:bodyPr>
            <a:lstStyle/>
            <a:p>
              <a:pPr algn="r">
                <a:lnSpc>
                  <a:spcPts val="4200"/>
                </a:lnSpc>
              </a:pPr>
              <a:r>
                <a:rPr lang="en-US" sz="2800">
                  <a:solidFill>
                    <a:srgbClr val="1D1B1E"/>
                  </a:solidFill>
                  <a:latin typeface="Libre Baskerville"/>
                </a:rPr>
                <a:t>trgovina</a:t>
              </a:r>
            </a:p>
          </p:txBody>
        </p:sp>
      </p:grpSp>
      <p:grpSp>
        <p:nvGrpSpPr>
          <p:cNvPr name="Group 10" id="10"/>
          <p:cNvGrpSpPr/>
          <p:nvPr/>
        </p:nvGrpSpPr>
        <p:grpSpPr>
          <a:xfrm rot="0">
            <a:off x="8042393" y="647700"/>
            <a:ext cx="10483732" cy="1607344"/>
            <a:chOff x="0" y="0"/>
            <a:chExt cx="13978309" cy="2143125"/>
          </a:xfrm>
        </p:grpSpPr>
        <p:sp>
          <p:nvSpPr>
            <p:cNvPr name="TextBox 11" id="11"/>
            <p:cNvSpPr txBox="true"/>
            <p:nvPr/>
          </p:nvSpPr>
          <p:spPr>
            <a:xfrm rot="0">
              <a:off x="0" y="696516"/>
              <a:ext cx="12390809" cy="1446609"/>
            </a:xfrm>
            <a:prstGeom prst="rect">
              <a:avLst/>
            </a:prstGeom>
          </p:spPr>
          <p:txBody>
            <a:bodyPr anchor="t" rtlCol="false" tIns="0" lIns="0" bIns="0" rIns="0">
              <a:spAutoFit/>
            </a:bodyPr>
            <a:lstStyle/>
            <a:p>
              <a:pPr algn="r">
                <a:lnSpc>
                  <a:spcPts val="8640"/>
                </a:lnSpc>
              </a:pPr>
            </a:p>
          </p:txBody>
        </p:sp>
        <p:sp>
          <p:nvSpPr>
            <p:cNvPr name="AutoShape 12" id="12"/>
            <p:cNvSpPr/>
            <p:nvPr/>
          </p:nvSpPr>
          <p:spPr>
            <a:xfrm rot="0">
              <a:off x="10803309" y="0"/>
              <a:ext cx="3175000" cy="101600"/>
            </a:xfrm>
            <a:prstGeom prst="rect">
              <a:avLst/>
            </a:prstGeom>
            <a:solidFill>
              <a:srgbClr val="1D1B1E"/>
            </a:solidFill>
          </p:spPr>
        </p:sp>
      </p:grpSp>
      <p:sp>
        <p:nvSpPr>
          <p:cNvPr name="Freeform 13" id="13"/>
          <p:cNvSpPr/>
          <p:nvPr/>
        </p:nvSpPr>
        <p:spPr>
          <a:xfrm flipH="false" flipV="false" rot="0">
            <a:off x="537338" y="1557121"/>
            <a:ext cx="11295681" cy="7172757"/>
          </a:xfrm>
          <a:custGeom>
            <a:avLst/>
            <a:gdLst/>
            <a:ahLst/>
            <a:cxnLst/>
            <a:rect r="r" b="b" t="t" l="l"/>
            <a:pathLst>
              <a:path h="7172757" w="11295681">
                <a:moveTo>
                  <a:pt x="0" y="0"/>
                </a:moveTo>
                <a:lnTo>
                  <a:pt x="11295681" y="0"/>
                </a:lnTo>
                <a:lnTo>
                  <a:pt x="11295681" y="7172758"/>
                </a:lnTo>
                <a:lnTo>
                  <a:pt x="0" y="7172758"/>
                </a:lnTo>
                <a:lnTo>
                  <a:pt x="0" y="0"/>
                </a:lnTo>
                <a:close/>
              </a:path>
            </a:pathLst>
          </a:custGeom>
          <a:blipFill>
            <a:blip r:embed="rId2"/>
            <a:stretch>
              <a:fillRect l="0" t="0" r="0" b="0"/>
            </a:stretch>
          </a:blip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EFEBE0"/>
        </a:solidFill>
      </p:bgPr>
    </p:bg>
    <p:spTree>
      <p:nvGrpSpPr>
        <p:cNvPr id="1" name=""/>
        <p:cNvGrpSpPr/>
        <p:nvPr/>
      </p:nvGrpSpPr>
      <p:grpSpPr>
        <a:xfrm>
          <a:off x="0" y="0"/>
          <a:ext cx="0" cy="0"/>
          <a:chOff x="0" y="0"/>
          <a:chExt cx="0" cy="0"/>
        </a:xfrm>
      </p:grpSpPr>
      <p:sp>
        <p:nvSpPr>
          <p:cNvPr name="AutoShape 2" id="2"/>
          <p:cNvSpPr/>
          <p:nvPr/>
        </p:nvSpPr>
        <p:spPr>
          <a:xfrm rot="0">
            <a:off x="-523875" y="8458200"/>
            <a:ext cx="2381250" cy="76200"/>
          </a:xfrm>
          <a:prstGeom prst="rect">
            <a:avLst/>
          </a:prstGeom>
          <a:solidFill>
            <a:srgbClr val="1D1B1E"/>
          </a:solidFill>
        </p:spPr>
      </p:sp>
      <p:grpSp>
        <p:nvGrpSpPr>
          <p:cNvPr name="Group 3" id="3"/>
          <p:cNvGrpSpPr/>
          <p:nvPr/>
        </p:nvGrpSpPr>
        <p:grpSpPr>
          <a:xfrm rot="0">
            <a:off x="8128511" y="5650170"/>
            <a:ext cx="9146097" cy="4027230"/>
            <a:chOff x="0" y="0"/>
            <a:chExt cx="12194796" cy="5369639"/>
          </a:xfrm>
        </p:grpSpPr>
        <p:sp>
          <p:nvSpPr>
            <p:cNvPr name="TextBox 4" id="4"/>
            <p:cNvSpPr txBox="true"/>
            <p:nvPr/>
          </p:nvSpPr>
          <p:spPr>
            <a:xfrm rot="0">
              <a:off x="0" y="3918426"/>
              <a:ext cx="12192533" cy="642938"/>
            </a:xfrm>
            <a:prstGeom prst="rect">
              <a:avLst/>
            </a:prstGeom>
          </p:spPr>
          <p:txBody>
            <a:bodyPr anchor="t" rtlCol="false" tIns="0" lIns="0" bIns="0" rIns="0">
              <a:spAutoFit/>
            </a:bodyPr>
            <a:lstStyle/>
            <a:p>
              <a:pPr algn="r">
                <a:lnSpc>
                  <a:spcPts val="3839"/>
                </a:lnSpc>
              </a:pPr>
            </a:p>
          </p:txBody>
        </p:sp>
        <p:sp>
          <p:nvSpPr>
            <p:cNvPr name="TextBox 5" id="5"/>
            <p:cNvSpPr txBox="true"/>
            <p:nvPr/>
          </p:nvSpPr>
          <p:spPr>
            <a:xfrm rot="0">
              <a:off x="0" y="0"/>
              <a:ext cx="12192533" cy="642938"/>
            </a:xfrm>
            <a:prstGeom prst="rect">
              <a:avLst/>
            </a:prstGeom>
          </p:spPr>
          <p:txBody>
            <a:bodyPr anchor="t" rtlCol="false" tIns="0" lIns="0" bIns="0" rIns="0">
              <a:spAutoFit/>
            </a:bodyPr>
            <a:lstStyle/>
            <a:p>
              <a:pPr algn="r">
                <a:lnSpc>
                  <a:spcPts val="3839"/>
                </a:lnSpc>
              </a:pPr>
              <a:r>
                <a:rPr lang="en-US" sz="3199" spc="-31">
                  <a:solidFill>
                    <a:srgbClr val="6C5336"/>
                  </a:solidFill>
                  <a:latin typeface="Libre Baskerville"/>
                </a:rPr>
                <a:t>Arhitektura</a:t>
              </a:r>
            </a:p>
          </p:txBody>
        </p:sp>
        <p:sp>
          <p:nvSpPr>
            <p:cNvPr name="TextBox 6" id="6"/>
            <p:cNvSpPr txBox="true"/>
            <p:nvPr/>
          </p:nvSpPr>
          <p:spPr>
            <a:xfrm rot="0">
              <a:off x="2262" y="1959213"/>
              <a:ext cx="12192533" cy="642938"/>
            </a:xfrm>
            <a:prstGeom prst="rect">
              <a:avLst/>
            </a:prstGeom>
          </p:spPr>
          <p:txBody>
            <a:bodyPr anchor="t" rtlCol="false" tIns="0" lIns="0" bIns="0" rIns="0">
              <a:spAutoFit/>
            </a:bodyPr>
            <a:lstStyle/>
            <a:p>
              <a:pPr algn="r">
                <a:lnSpc>
                  <a:spcPts val="3839"/>
                </a:lnSpc>
              </a:pPr>
              <a:r>
                <a:rPr lang="en-US" sz="3199" spc="-31">
                  <a:solidFill>
                    <a:srgbClr val="6C5336"/>
                  </a:solidFill>
                  <a:latin typeface="Libre Baskerville"/>
                </a:rPr>
                <a:t>Gospodarske dejavnosti</a:t>
              </a:r>
            </a:p>
          </p:txBody>
        </p:sp>
        <p:sp>
          <p:nvSpPr>
            <p:cNvPr name="TextBox 7" id="7"/>
            <p:cNvSpPr txBox="true"/>
            <p:nvPr/>
          </p:nvSpPr>
          <p:spPr>
            <a:xfrm rot="0">
              <a:off x="0" y="4729639"/>
              <a:ext cx="12194796" cy="640001"/>
            </a:xfrm>
            <a:prstGeom prst="rect">
              <a:avLst/>
            </a:prstGeom>
          </p:spPr>
          <p:txBody>
            <a:bodyPr anchor="t" rtlCol="false" tIns="0" lIns="0" bIns="0" rIns="0">
              <a:spAutoFit/>
            </a:bodyPr>
            <a:lstStyle/>
            <a:p>
              <a:pPr algn="r">
                <a:lnSpc>
                  <a:spcPts val="4200"/>
                </a:lnSpc>
              </a:pPr>
            </a:p>
          </p:txBody>
        </p:sp>
        <p:sp>
          <p:nvSpPr>
            <p:cNvPr name="TextBox 8" id="8"/>
            <p:cNvSpPr txBox="true"/>
            <p:nvPr/>
          </p:nvSpPr>
          <p:spPr>
            <a:xfrm rot="0">
              <a:off x="0" y="811212"/>
              <a:ext cx="12194796" cy="640001"/>
            </a:xfrm>
            <a:prstGeom prst="rect">
              <a:avLst/>
            </a:prstGeom>
          </p:spPr>
          <p:txBody>
            <a:bodyPr anchor="t" rtlCol="false" tIns="0" lIns="0" bIns="0" rIns="0">
              <a:spAutoFit/>
            </a:bodyPr>
            <a:lstStyle/>
            <a:p>
              <a:pPr algn="r">
                <a:lnSpc>
                  <a:spcPts val="4200"/>
                </a:lnSpc>
              </a:pPr>
              <a:r>
                <a:rPr lang="en-US" sz="2800">
                  <a:solidFill>
                    <a:srgbClr val="1D1B1E"/>
                  </a:solidFill>
                  <a:latin typeface="Libre Baskerville"/>
                </a:rPr>
                <a:t>trg</a:t>
              </a:r>
            </a:p>
          </p:txBody>
        </p:sp>
        <p:sp>
          <p:nvSpPr>
            <p:cNvPr name="TextBox 9" id="9"/>
            <p:cNvSpPr txBox="true"/>
            <p:nvPr/>
          </p:nvSpPr>
          <p:spPr>
            <a:xfrm rot="0">
              <a:off x="0" y="2770426"/>
              <a:ext cx="12194796" cy="640001"/>
            </a:xfrm>
            <a:prstGeom prst="rect">
              <a:avLst/>
            </a:prstGeom>
          </p:spPr>
          <p:txBody>
            <a:bodyPr anchor="t" rtlCol="false" tIns="0" lIns="0" bIns="0" rIns="0">
              <a:spAutoFit/>
            </a:bodyPr>
            <a:lstStyle/>
            <a:p>
              <a:pPr algn="r">
                <a:lnSpc>
                  <a:spcPts val="4200"/>
                </a:lnSpc>
              </a:pPr>
              <a:r>
                <a:rPr lang="en-US" sz="2800">
                  <a:solidFill>
                    <a:srgbClr val="1D1B1E"/>
                  </a:solidFill>
                  <a:latin typeface="Libre Baskerville"/>
                </a:rPr>
                <a:t>trgovina, gostilna, mizar</a:t>
              </a:r>
            </a:p>
          </p:txBody>
        </p:sp>
      </p:grpSp>
      <p:grpSp>
        <p:nvGrpSpPr>
          <p:cNvPr name="Group 10" id="10"/>
          <p:cNvGrpSpPr/>
          <p:nvPr/>
        </p:nvGrpSpPr>
        <p:grpSpPr>
          <a:xfrm rot="0">
            <a:off x="8042393" y="647700"/>
            <a:ext cx="10483732" cy="1607344"/>
            <a:chOff x="0" y="0"/>
            <a:chExt cx="13978309" cy="2143125"/>
          </a:xfrm>
        </p:grpSpPr>
        <p:sp>
          <p:nvSpPr>
            <p:cNvPr name="TextBox 11" id="11"/>
            <p:cNvSpPr txBox="true"/>
            <p:nvPr/>
          </p:nvSpPr>
          <p:spPr>
            <a:xfrm rot="0">
              <a:off x="0" y="696516"/>
              <a:ext cx="12390809" cy="1446609"/>
            </a:xfrm>
            <a:prstGeom prst="rect">
              <a:avLst/>
            </a:prstGeom>
          </p:spPr>
          <p:txBody>
            <a:bodyPr anchor="t" rtlCol="false" tIns="0" lIns="0" bIns="0" rIns="0">
              <a:spAutoFit/>
            </a:bodyPr>
            <a:lstStyle/>
            <a:p>
              <a:pPr algn="r">
                <a:lnSpc>
                  <a:spcPts val="8640"/>
                </a:lnSpc>
              </a:pPr>
              <a:r>
                <a:rPr lang="en-US" sz="7200" spc="144">
                  <a:solidFill>
                    <a:srgbClr val="6C5336"/>
                  </a:solidFill>
                  <a:latin typeface="Libre Baskerville"/>
                </a:rPr>
                <a:t>OK. 1900</a:t>
              </a:r>
            </a:p>
          </p:txBody>
        </p:sp>
        <p:sp>
          <p:nvSpPr>
            <p:cNvPr name="AutoShape 12" id="12"/>
            <p:cNvSpPr/>
            <p:nvPr/>
          </p:nvSpPr>
          <p:spPr>
            <a:xfrm rot="0">
              <a:off x="10803309" y="0"/>
              <a:ext cx="3175000" cy="101600"/>
            </a:xfrm>
            <a:prstGeom prst="rect">
              <a:avLst/>
            </a:prstGeom>
            <a:solidFill>
              <a:srgbClr val="1D1B1E"/>
            </a:solidFill>
          </p:spPr>
        </p:sp>
      </p:grpSp>
      <p:sp>
        <p:nvSpPr>
          <p:cNvPr name="Freeform 13" id="13"/>
          <p:cNvSpPr/>
          <p:nvPr/>
        </p:nvSpPr>
        <p:spPr>
          <a:xfrm flipH="false" flipV="false" rot="0">
            <a:off x="666750" y="516476"/>
            <a:ext cx="6165510" cy="9254049"/>
          </a:xfrm>
          <a:custGeom>
            <a:avLst/>
            <a:gdLst/>
            <a:ahLst/>
            <a:cxnLst/>
            <a:rect r="r" b="b" t="t" l="l"/>
            <a:pathLst>
              <a:path h="9254049" w="6165510">
                <a:moveTo>
                  <a:pt x="0" y="0"/>
                </a:moveTo>
                <a:lnTo>
                  <a:pt x="6165510" y="0"/>
                </a:lnTo>
                <a:lnTo>
                  <a:pt x="6165510" y="9254048"/>
                </a:lnTo>
                <a:lnTo>
                  <a:pt x="0" y="9254048"/>
                </a:lnTo>
                <a:lnTo>
                  <a:pt x="0" y="0"/>
                </a:lnTo>
                <a:close/>
              </a:path>
            </a:pathLst>
          </a:custGeom>
          <a:blipFill>
            <a:blip r:embed="rId2"/>
            <a:stretch>
              <a:fillRect l="0" t="0" r="0" b="0"/>
            </a:stretch>
          </a:blipFill>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EFEBE0"/>
        </a:solidFill>
      </p:bgPr>
    </p:bg>
    <p:spTree>
      <p:nvGrpSpPr>
        <p:cNvPr id="1" name=""/>
        <p:cNvGrpSpPr/>
        <p:nvPr/>
      </p:nvGrpSpPr>
      <p:grpSpPr>
        <a:xfrm>
          <a:off x="0" y="0"/>
          <a:ext cx="0" cy="0"/>
          <a:chOff x="0" y="0"/>
          <a:chExt cx="0" cy="0"/>
        </a:xfrm>
      </p:grpSpPr>
      <p:sp>
        <p:nvSpPr>
          <p:cNvPr name="AutoShape 2" id="2"/>
          <p:cNvSpPr/>
          <p:nvPr/>
        </p:nvSpPr>
        <p:spPr>
          <a:xfrm rot="0">
            <a:off x="-523875" y="8458200"/>
            <a:ext cx="2381250" cy="76200"/>
          </a:xfrm>
          <a:prstGeom prst="rect">
            <a:avLst/>
          </a:prstGeom>
          <a:solidFill>
            <a:srgbClr val="1D1B1E"/>
          </a:solidFill>
        </p:spPr>
      </p:sp>
      <p:grpSp>
        <p:nvGrpSpPr>
          <p:cNvPr name="Group 3" id="3"/>
          <p:cNvGrpSpPr/>
          <p:nvPr/>
        </p:nvGrpSpPr>
        <p:grpSpPr>
          <a:xfrm rot="0">
            <a:off x="8113203" y="5696095"/>
            <a:ext cx="9146097" cy="4027230"/>
            <a:chOff x="0" y="0"/>
            <a:chExt cx="12194796" cy="5369639"/>
          </a:xfrm>
        </p:grpSpPr>
        <p:sp>
          <p:nvSpPr>
            <p:cNvPr name="TextBox 4" id="4"/>
            <p:cNvSpPr txBox="true"/>
            <p:nvPr/>
          </p:nvSpPr>
          <p:spPr>
            <a:xfrm rot="0">
              <a:off x="0" y="3918426"/>
              <a:ext cx="12192533" cy="642938"/>
            </a:xfrm>
            <a:prstGeom prst="rect">
              <a:avLst/>
            </a:prstGeom>
          </p:spPr>
          <p:txBody>
            <a:bodyPr anchor="t" rtlCol="false" tIns="0" lIns="0" bIns="0" rIns="0">
              <a:spAutoFit/>
            </a:bodyPr>
            <a:lstStyle/>
            <a:p>
              <a:pPr algn="r">
                <a:lnSpc>
                  <a:spcPts val="3839"/>
                </a:lnSpc>
              </a:pPr>
              <a:r>
                <a:rPr lang="en-US" sz="3199" spc="-31">
                  <a:solidFill>
                    <a:srgbClr val="6C5336"/>
                  </a:solidFill>
                  <a:latin typeface="Libre Baskerville"/>
                </a:rPr>
                <a:t>Oblačilna kultura</a:t>
              </a:r>
            </a:p>
          </p:txBody>
        </p:sp>
        <p:sp>
          <p:nvSpPr>
            <p:cNvPr name="TextBox 5" id="5"/>
            <p:cNvSpPr txBox="true"/>
            <p:nvPr/>
          </p:nvSpPr>
          <p:spPr>
            <a:xfrm rot="0">
              <a:off x="0" y="0"/>
              <a:ext cx="12192533" cy="642938"/>
            </a:xfrm>
            <a:prstGeom prst="rect">
              <a:avLst/>
            </a:prstGeom>
          </p:spPr>
          <p:txBody>
            <a:bodyPr anchor="t" rtlCol="false" tIns="0" lIns="0" bIns="0" rIns="0">
              <a:spAutoFit/>
            </a:bodyPr>
            <a:lstStyle/>
            <a:p>
              <a:pPr algn="r">
                <a:lnSpc>
                  <a:spcPts val="3839"/>
                </a:lnSpc>
              </a:pPr>
              <a:r>
                <a:rPr lang="en-US" sz="3199" spc="-31">
                  <a:solidFill>
                    <a:srgbClr val="6C5336"/>
                  </a:solidFill>
                  <a:latin typeface="Libre Baskerville"/>
                </a:rPr>
                <a:t>Izobraževanje</a:t>
              </a:r>
            </a:p>
          </p:txBody>
        </p:sp>
        <p:sp>
          <p:nvSpPr>
            <p:cNvPr name="TextBox 6" id="6"/>
            <p:cNvSpPr txBox="true"/>
            <p:nvPr/>
          </p:nvSpPr>
          <p:spPr>
            <a:xfrm rot="0">
              <a:off x="2262" y="1959213"/>
              <a:ext cx="12192533" cy="642938"/>
            </a:xfrm>
            <a:prstGeom prst="rect">
              <a:avLst/>
            </a:prstGeom>
          </p:spPr>
          <p:txBody>
            <a:bodyPr anchor="t" rtlCol="false" tIns="0" lIns="0" bIns="0" rIns="0">
              <a:spAutoFit/>
            </a:bodyPr>
            <a:lstStyle/>
            <a:p>
              <a:pPr algn="r">
                <a:lnSpc>
                  <a:spcPts val="3839"/>
                </a:lnSpc>
              </a:pPr>
              <a:r>
                <a:rPr lang="en-US" sz="3199" spc="-31">
                  <a:solidFill>
                    <a:srgbClr val="6C5336"/>
                  </a:solidFill>
                  <a:latin typeface="Libre Baskerville"/>
                </a:rPr>
                <a:t>Kultura</a:t>
              </a:r>
            </a:p>
          </p:txBody>
        </p:sp>
        <p:sp>
          <p:nvSpPr>
            <p:cNvPr name="TextBox 7" id="7"/>
            <p:cNvSpPr txBox="true"/>
            <p:nvPr/>
          </p:nvSpPr>
          <p:spPr>
            <a:xfrm rot="0">
              <a:off x="0" y="4729639"/>
              <a:ext cx="12194796" cy="640001"/>
            </a:xfrm>
            <a:prstGeom prst="rect">
              <a:avLst/>
            </a:prstGeom>
          </p:spPr>
          <p:txBody>
            <a:bodyPr anchor="t" rtlCol="false" tIns="0" lIns="0" bIns="0" rIns="0">
              <a:spAutoFit/>
            </a:bodyPr>
            <a:lstStyle/>
            <a:p>
              <a:pPr algn="r">
                <a:lnSpc>
                  <a:spcPts val="4200"/>
                </a:lnSpc>
              </a:pPr>
              <a:r>
                <a:rPr lang="en-US" sz="2800">
                  <a:solidFill>
                    <a:srgbClr val="1D1B1E"/>
                  </a:solidFill>
                  <a:latin typeface="Libre Baskerville"/>
                </a:rPr>
                <a:t>obleka (učitelja?)</a:t>
              </a:r>
            </a:p>
          </p:txBody>
        </p:sp>
        <p:sp>
          <p:nvSpPr>
            <p:cNvPr name="TextBox 8" id="8"/>
            <p:cNvSpPr txBox="true"/>
            <p:nvPr/>
          </p:nvSpPr>
          <p:spPr>
            <a:xfrm rot="0">
              <a:off x="0" y="811212"/>
              <a:ext cx="12194796" cy="640001"/>
            </a:xfrm>
            <a:prstGeom prst="rect">
              <a:avLst/>
            </a:prstGeom>
          </p:spPr>
          <p:txBody>
            <a:bodyPr anchor="t" rtlCol="false" tIns="0" lIns="0" bIns="0" rIns="0">
              <a:spAutoFit/>
            </a:bodyPr>
            <a:lstStyle/>
            <a:p>
              <a:pPr algn="r">
                <a:lnSpc>
                  <a:spcPts val="4200"/>
                </a:lnSpc>
              </a:pPr>
              <a:r>
                <a:rPr lang="en-US" sz="2800">
                  <a:solidFill>
                    <a:srgbClr val="1D1B1E"/>
                  </a:solidFill>
                  <a:latin typeface="Libre Baskerville"/>
                </a:rPr>
                <a:t>šola</a:t>
              </a:r>
            </a:p>
          </p:txBody>
        </p:sp>
        <p:sp>
          <p:nvSpPr>
            <p:cNvPr name="TextBox 9" id="9"/>
            <p:cNvSpPr txBox="true"/>
            <p:nvPr/>
          </p:nvSpPr>
          <p:spPr>
            <a:xfrm rot="0">
              <a:off x="0" y="2770426"/>
              <a:ext cx="12194796" cy="640001"/>
            </a:xfrm>
            <a:prstGeom prst="rect">
              <a:avLst/>
            </a:prstGeom>
          </p:spPr>
          <p:txBody>
            <a:bodyPr anchor="t" rtlCol="false" tIns="0" lIns="0" bIns="0" rIns="0">
              <a:spAutoFit/>
            </a:bodyPr>
            <a:lstStyle/>
            <a:p>
              <a:pPr algn="r">
                <a:lnSpc>
                  <a:spcPts val="4200"/>
                </a:lnSpc>
              </a:pPr>
              <a:r>
                <a:rPr lang="en-US" sz="2800">
                  <a:solidFill>
                    <a:srgbClr val="1D1B1E"/>
                  </a:solidFill>
                  <a:latin typeface="Libre Baskerville"/>
                </a:rPr>
                <a:t>spominska plošča (Ljudevit Tomšič)</a:t>
              </a:r>
            </a:p>
          </p:txBody>
        </p:sp>
      </p:grpSp>
      <p:grpSp>
        <p:nvGrpSpPr>
          <p:cNvPr name="Group 10" id="10"/>
          <p:cNvGrpSpPr/>
          <p:nvPr/>
        </p:nvGrpSpPr>
        <p:grpSpPr>
          <a:xfrm rot="0">
            <a:off x="7935236" y="846706"/>
            <a:ext cx="10483732" cy="1607344"/>
            <a:chOff x="0" y="0"/>
            <a:chExt cx="13978309" cy="2143125"/>
          </a:xfrm>
        </p:grpSpPr>
        <p:sp>
          <p:nvSpPr>
            <p:cNvPr name="TextBox 11" id="11"/>
            <p:cNvSpPr txBox="true"/>
            <p:nvPr/>
          </p:nvSpPr>
          <p:spPr>
            <a:xfrm rot="0">
              <a:off x="0" y="696516"/>
              <a:ext cx="12390809" cy="1446609"/>
            </a:xfrm>
            <a:prstGeom prst="rect">
              <a:avLst/>
            </a:prstGeom>
          </p:spPr>
          <p:txBody>
            <a:bodyPr anchor="t" rtlCol="false" tIns="0" lIns="0" bIns="0" rIns="0">
              <a:spAutoFit/>
            </a:bodyPr>
            <a:lstStyle/>
            <a:p>
              <a:pPr algn="r">
                <a:lnSpc>
                  <a:spcPts val="8640"/>
                </a:lnSpc>
              </a:pPr>
              <a:r>
                <a:rPr lang="en-US" sz="7200" spc="144">
                  <a:solidFill>
                    <a:srgbClr val="6C5336"/>
                  </a:solidFill>
                  <a:latin typeface="Libre Baskerville Italics"/>
                </a:rPr>
                <a:t>OK. 1900</a:t>
              </a:r>
            </a:p>
          </p:txBody>
        </p:sp>
        <p:sp>
          <p:nvSpPr>
            <p:cNvPr name="AutoShape 12" id="12"/>
            <p:cNvSpPr/>
            <p:nvPr/>
          </p:nvSpPr>
          <p:spPr>
            <a:xfrm rot="0">
              <a:off x="10803309" y="0"/>
              <a:ext cx="3175000" cy="101600"/>
            </a:xfrm>
            <a:prstGeom prst="rect">
              <a:avLst/>
            </a:prstGeom>
            <a:solidFill>
              <a:srgbClr val="1D1B1E"/>
            </a:solidFill>
          </p:spPr>
        </p:sp>
      </p:grpSp>
      <p:sp>
        <p:nvSpPr>
          <p:cNvPr name="Freeform 13" id="13"/>
          <p:cNvSpPr/>
          <p:nvPr/>
        </p:nvSpPr>
        <p:spPr>
          <a:xfrm flipH="false" flipV="false" rot="0">
            <a:off x="666750" y="380694"/>
            <a:ext cx="6286904" cy="9525612"/>
          </a:xfrm>
          <a:custGeom>
            <a:avLst/>
            <a:gdLst/>
            <a:ahLst/>
            <a:cxnLst/>
            <a:rect r="r" b="b" t="t" l="l"/>
            <a:pathLst>
              <a:path h="9525612" w="6286904">
                <a:moveTo>
                  <a:pt x="0" y="0"/>
                </a:moveTo>
                <a:lnTo>
                  <a:pt x="6286904" y="0"/>
                </a:lnTo>
                <a:lnTo>
                  <a:pt x="6286904" y="9525612"/>
                </a:lnTo>
                <a:lnTo>
                  <a:pt x="0" y="9525612"/>
                </a:lnTo>
                <a:lnTo>
                  <a:pt x="0" y="0"/>
                </a:lnTo>
                <a:close/>
              </a:path>
            </a:pathLst>
          </a:custGeom>
          <a:blipFill>
            <a:blip r:embed="rId2"/>
            <a:stretch>
              <a:fillRect l="0" t="0" r="0" b="0"/>
            </a:stretch>
          </a:blipFill>
        </p:spPr>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EFEBE0"/>
        </a:solidFill>
      </p:bgPr>
    </p:bg>
    <p:spTree>
      <p:nvGrpSpPr>
        <p:cNvPr id="1" name=""/>
        <p:cNvGrpSpPr/>
        <p:nvPr/>
      </p:nvGrpSpPr>
      <p:grpSpPr>
        <a:xfrm>
          <a:off x="0" y="0"/>
          <a:ext cx="0" cy="0"/>
          <a:chOff x="0" y="0"/>
          <a:chExt cx="0" cy="0"/>
        </a:xfrm>
      </p:grpSpPr>
      <p:sp>
        <p:nvSpPr>
          <p:cNvPr name="AutoShape 2" id="2"/>
          <p:cNvSpPr/>
          <p:nvPr/>
        </p:nvSpPr>
        <p:spPr>
          <a:xfrm rot="0">
            <a:off x="-523875" y="8458200"/>
            <a:ext cx="2381250" cy="76200"/>
          </a:xfrm>
          <a:prstGeom prst="rect">
            <a:avLst/>
          </a:prstGeom>
          <a:solidFill>
            <a:srgbClr val="1D1B1E"/>
          </a:solidFill>
        </p:spPr>
      </p:sp>
      <p:grpSp>
        <p:nvGrpSpPr>
          <p:cNvPr name="Group 3" id="3"/>
          <p:cNvGrpSpPr/>
          <p:nvPr/>
        </p:nvGrpSpPr>
        <p:grpSpPr>
          <a:xfrm rot="0">
            <a:off x="8113203" y="5696095"/>
            <a:ext cx="9146097" cy="4027230"/>
            <a:chOff x="0" y="0"/>
            <a:chExt cx="12194796" cy="5369639"/>
          </a:xfrm>
        </p:grpSpPr>
        <p:sp>
          <p:nvSpPr>
            <p:cNvPr name="TextBox 4" id="4"/>
            <p:cNvSpPr txBox="true"/>
            <p:nvPr/>
          </p:nvSpPr>
          <p:spPr>
            <a:xfrm rot="0">
              <a:off x="0" y="3918426"/>
              <a:ext cx="12192533" cy="642938"/>
            </a:xfrm>
            <a:prstGeom prst="rect">
              <a:avLst/>
            </a:prstGeom>
          </p:spPr>
          <p:txBody>
            <a:bodyPr anchor="t" rtlCol="false" tIns="0" lIns="0" bIns="0" rIns="0">
              <a:spAutoFit/>
            </a:bodyPr>
            <a:lstStyle/>
            <a:p>
              <a:pPr algn="r">
                <a:lnSpc>
                  <a:spcPts val="3839"/>
                </a:lnSpc>
              </a:pPr>
            </a:p>
          </p:txBody>
        </p:sp>
        <p:sp>
          <p:nvSpPr>
            <p:cNvPr name="TextBox 5" id="5"/>
            <p:cNvSpPr txBox="true"/>
            <p:nvPr/>
          </p:nvSpPr>
          <p:spPr>
            <a:xfrm rot="0">
              <a:off x="0" y="0"/>
              <a:ext cx="12192533" cy="642938"/>
            </a:xfrm>
            <a:prstGeom prst="rect">
              <a:avLst/>
            </a:prstGeom>
          </p:spPr>
          <p:txBody>
            <a:bodyPr anchor="t" rtlCol="false" tIns="0" lIns="0" bIns="0" rIns="0">
              <a:spAutoFit/>
            </a:bodyPr>
            <a:lstStyle/>
            <a:p>
              <a:pPr algn="r">
                <a:lnSpc>
                  <a:spcPts val="3839"/>
                </a:lnSpc>
              </a:pPr>
              <a:r>
                <a:rPr lang="en-US" sz="3199" spc="-31">
                  <a:solidFill>
                    <a:srgbClr val="6C5336"/>
                  </a:solidFill>
                  <a:latin typeface="Libre Baskerville"/>
                </a:rPr>
                <a:t>Veduta</a:t>
              </a:r>
            </a:p>
          </p:txBody>
        </p:sp>
        <p:sp>
          <p:nvSpPr>
            <p:cNvPr name="TextBox 6" id="6"/>
            <p:cNvSpPr txBox="true"/>
            <p:nvPr/>
          </p:nvSpPr>
          <p:spPr>
            <a:xfrm rot="0">
              <a:off x="2262" y="1959213"/>
              <a:ext cx="12192533" cy="642938"/>
            </a:xfrm>
            <a:prstGeom prst="rect">
              <a:avLst/>
            </a:prstGeom>
          </p:spPr>
          <p:txBody>
            <a:bodyPr anchor="t" rtlCol="false" tIns="0" lIns="0" bIns="0" rIns="0">
              <a:spAutoFit/>
            </a:bodyPr>
            <a:lstStyle/>
            <a:p>
              <a:pPr algn="r">
                <a:lnSpc>
                  <a:spcPts val="3839"/>
                </a:lnSpc>
              </a:pPr>
              <a:r>
                <a:rPr lang="en-US" sz="3199" spc="-31">
                  <a:solidFill>
                    <a:srgbClr val="6C5336"/>
                  </a:solidFill>
                  <a:latin typeface="Libre Baskerville"/>
                </a:rPr>
                <a:t>Gospodarske dejavnosti</a:t>
              </a:r>
            </a:p>
          </p:txBody>
        </p:sp>
        <p:sp>
          <p:nvSpPr>
            <p:cNvPr name="TextBox 7" id="7"/>
            <p:cNvSpPr txBox="true"/>
            <p:nvPr/>
          </p:nvSpPr>
          <p:spPr>
            <a:xfrm rot="0">
              <a:off x="0" y="4729639"/>
              <a:ext cx="12194796" cy="640001"/>
            </a:xfrm>
            <a:prstGeom prst="rect">
              <a:avLst/>
            </a:prstGeom>
          </p:spPr>
          <p:txBody>
            <a:bodyPr anchor="t" rtlCol="false" tIns="0" lIns="0" bIns="0" rIns="0">
              <a:spAutoFit/>
            </a:bodyPr>
            <a:lstStyle/>
            <a:p>
              <a:pPr algn="r">
                <a:lnSpc>
                  <a:spcPts val="4200"/>
                </a:lnSpc>
              </a:pPr>
            </a:p>
          </p:txBody>
        </p:sp>
        <p:sp>
          <p:nvSpPr>
            <p:cNvPr name="TextBox 8" id="8"/>
            <p:cNvSpPr txBox="true"/>
            <p:nvPr/>
          </p:nvSpPr>
          <p:spPr>
            <a:xfrm rot="0">
              <a:off x="0" y="811212"/>
              <a:ext cx="12194796" cy="640001"/>
            </a:xfrm>
            <a:prstGeom prst="rect">
              <a:avLst/>
            </a:prstGeom>
          </p:spPr>
          <p:txBody>
            <a:bodyPr anchor="t" rtlCol="false" tIns="0" lIns="0" bIns="0" rIns="0">
              <a:spAutoFit/>
            </a:bodyPr>
            <a:lstStyle/>
            <a:p>
              <a:pPr algn="r">
                <a:lnSpc>
                  <a:spcPts val="4200"/>
                </a:lnSpc>
              </a:pPr>
              <a:r>
                <a:rPr lang="en-US" sz="2800">
                  <a:solidFill>
                    <a:srgbClr val="1D1B1E"/>
                  </a:solidFill>
                  <a:latin typeface="Libre Baskerville"/>
                </a:rPr>
                <a:t>razvoj, širitev kraja</a:t>
              </a:r>
            </a:p>
          </p:txBody>
        </p:sp>
        <p:sp>
          <p:nvSpPr>
            <p:cNvPr name="TextBox 9" id="9"/>
            <p:cNvSpPr txBox="true"/>
            <p:nvPr/>
          </p:nvSpPr>
          <p:spPr>
            <a:xfrm rot="0">
              <a:off x="0" y="2770426"/>
              <a:ext cx="12194796" cy="640001"/>
            </a:xfrm>
            <a:prstGeom prst="rect">
              <a:avLst/>
            </a:prstGeom>
          </p:spPr>
          <p:txBody>
            <a:bodyPr anchor="t" rtlCol="false" tIns="0" lIns="0" bIns="0" rIns="0">
              <a:spAutoFit/>
            </a:bodyPr>
            <a:lstStyle/>
            <a:p>
              <a:pPr algn="r">
                <a:lnSpc>
                  <a:spcPts val="4200"/>
                </a:lnSpc>
              </a:pPr>
              <a:r>
                <a:rPr lang="en-US" sz="2800">
                  <a:solidFill>
                    <a:srgbClr val="1D1B1E"/>
                  </a:solidFill>
                  <a:latin typeface="Libre Baskerville"/>
                </a:rPr>
                <a:t>kmetijstvo</a:t>
              </a:r>
            </a:p>
          </p:txBody>
        </p:sp>
      </p:grpSp>
      <p:grpSp>
        <p:nvGrpSpPr>
          <p:cNvPr name="Group 10" id="10"/>
          <p:cNvGrpSpPr/>
          <p:nvPr/>
        </p:nvGrpSpPr>
        <p:grpSpPr>
          <a:xfrm rot="0">
            <a:off x="7935236" y="846706"/>
            <a:ext cx="10483732" cy="1245692"/>
            <a:chOff x="0" y="0"/>
            <a:chExt cx="13978309" cy="1660922"/>
          </a:xfrm>
        </p:grpSpPr>
        <p:sp>
          <p:nvSpPr>
            <p:cNvPr name="TextBox 11" id="11"/>
            <p:cNvSpPr txBox="true"/>
            <p:nvPr/>
          </p:nvSpPr>
          <p:spPr>
            <a:xfrm rot="0">
              <a:off x="0" y="696516"/>
              <a:ext cx="12390809" cy="964406"/>
            </a:xfrm>
            <a:prstGeom prst="rect">
              <a:avLst/>
            </a:prstGeom>
          </p:spPr>
          <p:txBody>
            <a:bodyPr anchor="t" rtlCol="false" tIns="0" lIns="0" bIns="0" rIns="0">
              <a:spAutoFit/>
            </a:bodyPr>
            <a:lstStyle/>
            <a:p>
              <a:pPr algn="r">
                <a:lnSpc>
                  <a:spcPts val="5759"/>
                </a:lnSpc>
              </a:pPr>
              <a:r>
                <a:rPr lang="en-US" sz="4800" spc="96">
                  <a:solidFill>
                    <a:srgbClr val="6C5336"/>
                  </a:solidFill>
                  <a:latin typeface="Libre Baskerville"/>
                </a:rPr>
                <a:t>POSLANA 1962</a:t>
              </a:r>
            </a:p>
          </p:txBody>
        </p:sp>
        <p:sp>
          <p:nvSpPr>
            <p:cNvPr name="AutoShape 12" id="12"/>
            <p:cNvSpPr/>
            <p:nvPr/>
          </p:nvSpPr>
          <p:spPr>
            <a:xfrm rot="0">
              <a:off x="10803309" y="0"/>
              <a:ext cx="3175000" cy="101600"/>
            </a:xfrm>
            <a:prstGeom prst="rect">
              <a:avLst/>
            </a:prstGeom>
            <a:solidFill>
              <a:srgbClr val="1D1B1E"/>
            </a:solidFill>
          </p:spPr>
        </p:sp>
      </p:grpSp>
      <p:sp>
        <p:nvSpPr>
          <p:cNvPr name="Freeform 13" id="13"/>
          <p:cNvSpPr/>
          <p:nvPr/>
        </p:nvSpPr>
        <p:spPr>
          <a:xfrm flipH="false" flipV="false" rot="0">
            <a:off x="448645" y="1576349"/>
            <a:ext cx="10510942" cy="7134302"/>
          </a:xfrm>
          <a:custGeom>
            <a:avLst/>
            <a:gdLst/>
            <a:ahLst/>
            <a:cxnLst/>
            <a:rect r="r" b="b" t="t" l="l"/>
            <a:pathLst>
              <a:path h="7134302" w="10510942">
                <a:moveTo>
                  <a:pt x="0" y="0"/>
                </a:moveTo>
                <a:lnTo>
                  <a:pt x="10510942" y="0"/>
                </a:lnTo>
                <a:lnTo>
                  <a:pt x="10510942" y="7134302"/>
                </a:lnTo>
                <a:lnTo>
                  <a:pt x="0" y="7134302"/>
                </a:lnTo>
                <a:lnTo>
                  <a:pt x="0" y="0"/>
                </a:lnTo>
                <a:close/>
              </a:path>
            </a:pathLst>
          </a:custGeom>
          <a:blipFill>
            <a:blip r:embed="rId2"/>
            <a:stretch>
              <a:fillRect l="0" t="0" r="0" b="0"/>
            </a:stretch>
          </a:blipFill>
        </p:spPr>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EFEBE0"/>
        </a:solidFill>
      </p:bgPr>
    </p:bg>
    <p:spTree>
      <p:nvGrpSpPr>
        <p:cNvPr id="1" name=""/>
        <p:cNvGrpSpPr/>
        <p:nvPr/>
      </p:nvGrpSpPr>
      <p:grpSpPr>
        <a:xfrm>
          <a:off x="0" y="0"/>
          <a:ext cx="0" cy="0"/>
          <a:chOff x="0" y="0"/>
          <a:chExt cx="0" cy="0"/>
        </a:xfrm>
      </p:grpSpPr>
      <p:sp>
        <p:nvSpPr>
          <p:cNvPr name="AutoShape 2" id="2"/>
          <p:cNvSpPr/>
          <p:nvPr/>
        </p:nvSpPr>
        <p:spPr>
          <a:xfrm rot="0">
            <a:off x="-523875" y="8458200"/>
            <a:ext cx="2381250" cy="76200"/>
          </a:xfrm>
          <a:prstGeom prst="rect">
            <a:avLst/>
          </a:prstGeom>
          <a:solidFill>
            <a:srgbClr val="1D1B1E"/>
          </a:solidFill>
        </p:spPr>
      </p:sp>
      <p:grpSp>
        <p:nvGrpSpPr>
          <p:cNvPr name="Group 3" id="3"/>
          <p:cNvGrpSpPr/>
          <p:nvPr/>
        </p:nvGrpSpPr>
        <p:grpSpPr>
          <a:xfrm rot="0">
            <a:off x="8113203" y="5696095"/>
            <a:ext cx="9146097" cy="4027230"/>
            <a:chOff x="0" y="0"/>
            <a:chExt cx="12194796" cy="5369639"/>
          </a:xfrm>
        </p:grpSpPr>
        <p:sp>
          <p:nvSpPr>
            <p:cNvPr name="TextBox 4" id="4"/>
            <p:cNvSpPr txBox="true"/>
            <p:nvPr/>
          </p:nvSpPr>
          <p:spPr>
            <a:xfrm rot="0">
              <a:off x="0" y="3918426"/>
              <a:ext cx="12192533" cy="642938"/>
            </a:xfrm>
            <a:prstGeom prst="rect">
              <a:avLst/>
            </a:prstGeom>
          </p:spPr>
          <p:txBody>
            <a:bodyPr anchor="t" rtlCol="false" tIns="0" lIns="0" bIns="0" rIns="0">
              <a:spAutoFit/>
            </a:bodyPr>
            <a:lstStyle/>
            <a:p>
              <a:pPr algn="r">
                <a:lnSpc>
                  <a:spcPts val="3839"/>
                </a:lnSpc>
              </a:pPr>
            </a:p>
          </p:txBody>
        </p:sp>
        <p:sp>
          <p:nvSpPr>
            <p:cNvPr name="TextBox 5" id="5"/>
            <p:cNvSpPr txBox="true"/>
            <p:nvPr/>
          </p:nvSpPr>
          <p:spPr>
            <a:xfrm rot="0">
              <a:off x="0" y="0"/>
              <a:ext cx="12192533" cy="642938"/>
            </a:xfrm>
            <a:prstGeom prst="rect">
              <a:avLst/>
            </a:prstGeom>
          </p:spPr>
          <p:txBody>
            <a:bodyPr anchor="t" rtlCol="false" tIns="0" lIns="0" bIns="0" rIns="0">
              <a:spAutoFit/>
            </a:bodyPr>
            <a:lstStyle/>
            <a:p>
              <a:pPr algn="r">
                <a:lnSpc>
                  <a:spcPts val="3839"/>
                </a:lnSpc>
              </a:pPr>
              <a:r>
                <a:rPr lang="en-US" sz="3199" spc="-31">
                  <a:solidFill>
                    <a:srgbClr val="6C5336"/>
                  </a:solidFill>
                  <a:latin typeface="Libre Baskerville"/>
                </a:rPr>
                <a:t>Veduta</a:t>
              </a:r>
            </a:p>
          </p:txBody>
        </p:sp>
        <p:sp>
          <p:nvSpPr>
            <p:cNvPr name="TextBox 6" id="6"/>
            <p:cNvSpPr txBox="true"/>
            <p:nvPr/>
          </p:nvSpPr>
          <p:spPr>
            <a:xfrm rot="0">
              <a:off x="2262" y="1959213"/>
              <a:ext cx="12192533" cy="642938"/>
            </a:xfrm>
            <a:prstGeom prst="rect">
              <a:avLst/>
            </a:prstGeom>
          </p:spPr>
          <p:txBody>
            <a:bodyPr anchor="t" rtlCol="false" tIns="0" lIns="0" bIns="0" rIns="0">
              <a:spAutoFit/>
            </a:bodyPr>
            <a:lstStyle/>
            <a:p>
              <a:pPr algn="r">
                <a:lnSpc>
                  <a:spcPts val="3839"/>
                </a:lnSpc>
              </a:pPr>
              <a:r>
                <a:rPr lang="en-US" sz="3199" spc="-31">
                  <a:solidFill>
                    <a:srgbClr val="6C5336"/>
                  </a:solidFill>
                  <a:latin typeface="Libre Baskerville"/>
                </a:rPr>
                <a:t>Gospodarske dejavnosti</a:t>
              </a:r>
            </a:p>
          </p:txBody>
        </p:sp>
        <p:sp>
          <p:nvSpPr>
            <p:cNvPr name="TextBox 7" id="7"/>
            <p:cNvSpPr txBox="true"/>
            <p:nvPr/>
          </p:nvSpPr>
          <p:spPr>
            <a:xfrm rot="0">
              <a:off x="0" y="4729639"/>
              <a:ext cx="12194796" cy="640001"/>
            </a:xfrm>
            <a:prstGeom prst="rect">
              <a:avLst/>
            </a:prstGeom>
          </p:spPr>
          <p:txBody>
            <a:bodyPr anchor="t" rtlCol="false" tIns="0" lIns="0" bIns="0" rIns="0">
              <a:spAutoFit/>
            </a:bodyPr>
            <a:lstStyle/>
            <a:p>
              <a:pPr algn="r">
                <a:lnSpc>
                  <a:spcPts val="4200"/>
                </a:lnSpc>
              </a:pPr>
            </a:p>
          </p:txBody>
        </p:sp>
        <p:sp>
          <p:nvSpPr>
            <p:cNvPr name="TextBox 8" id="8"/>
            <p:cNvSpPr txBox="true"/>
            <p:nvPr/>
          </p:nvSpPr>
          <p:spPr>
            <a:xfrm rot="0">
              <a:off x="0" y="811212"/>
              <a:ext cx="12194796" cy="640001"/>
            </a:xfrm>
            <a:prstGeom prst="rect">
              <a:avLst/>
            </a:prstGeom>
          </p:spPr>
          <p:txBody>
            <a:bodyPr anchor="t" rtlCol="false" tIns="0" lIns="0" bIns="0" rIns="0">
              <a:spAutoFit/>
            </a:bodyPr>
            <a:lstStyle/>
            <a:p>
              <a:pPr algn="r">
                <a:lnSpc>
                  <a:spcPts val="4200"/>
                </a:lnSpc>
              </a:pPr>
              <a:r>
                <a:rPr lang="en-US" sz="2800">
                  <a:solidFill>
                    <a:srgbClr val="1D1B1E"/>
                  </a:solidFill>
                  <a:latin typeface="Libre Baskerville"/>
                </a:rPr>
                <a:t>razvoj, širitev kraja</a:t>
              </a:r>
            </a:p>
          </p:txBody>
        </p:sp>
        <p:sp>
          <p:nvSpPr>
            <p:cNvPr name="TextBox 9" id="9"/>
            <p:cNvSpPr txBox="true"/>
            <p:nvPr/>
          </p:nvSpPr>
          <p:spPr>
            <a:xfrm rot="0">
              <a:off x="0" y="2770426"/>
              <a:ext cx="12194796" cy="640001"/>
            </a:xfrm>
            <a:prstGeom prst="rect">
              <a:avLst/>
            </a:prstGeom>
          </p:spPr>
          <p:txBody>
            <a:bodyPr anchor="t" rtlCol="false" tIns="0" lIns="0" bIns="0" rIns="0">
              <a:spAutoFit/>
            </a:bodyPr>
            <a:lstStyle/>
            <a:p>
              <a:pPr algn="r">
                <a:lnSpc>
                  <a:spcPts val="4200"/>
                </a:lnSpc>
              </a:pPr>
              <a:r>
                <a:rPr lang="en-US" sz="2800">
                  <a:solidFill>
                    <a:srgbClr val="1D1B1E"/>
                  </a:solidFill>
                  <a:latin typeface="Libre Baskerville"/>
                </a:rPr>
                <a:t>kmetijstvo</a:t>
              </a:r>
            </a:p>
          </p:txBody>
        </p:sp>
      </p:grpSp>
      <p:grpSp>
        <p:nvGrpSpPr>
          <p:cNvPr name="Group 10" id="10"/>
          <p:cNvGrpSpPr/>
          <p:nvPr/>
        </p:nvGrpSpPr>
        <p:grpSpPr>
          <a:xfrm rot="0">
            <a:off x="7935236" y="846706"/>
            <a:ext cx="10483732" cy="1151930"/>
            <a:chOff x="0" y="0"/>
            <a:chExt cx="13978309" cy="1535906"/>
          </a:xfrm>
        </p:grpSpPr>
        <p:sp>
          <p:nvSpPr>
            <p:cNvPr name="TextBox 11" id="11"/>
            <p:cNvSpPr txBox="true"/>
            <p:nvPr/>
          </p:nvSpPr>
          <p:spPr>
            <a:xfrm rot="0">
              <a:off x="0" y="696516"/>
              <a:ext cx="12390809" cy="839391"/>
            </a:xfrm>
            <a:prstGeom prst="rect">
              <a:avLst/>
            </a:prstGeom>
          </p:spPr>
          <p:txBody>
            <a:bodyPr anchor="t" rtlCol="false" tIns="0" lIns="0" bIns="0" rIns="0">
              <a:spAutoFit/>
            </a:bodyPr>
            <a:lstStyle/>
            <a:p>
              <a:pPr algn="r">
                <a:lnSpc>
                  <a:spcPts val="5040"/>
                </a:lnSpc>
              </a:pPr>
              <a:r>
                <a:rPr lang="en-US" sz="4200" spc="84">
                  <a:solidFill>
                    <a:srgbClr val="6C5336"/>
                  </a:solidFill>
                  <a:latin typeface="Libre Baskerville"/>
                </a:rPr>
                <a:t>POSLANA 1940</a:t>
              </a:r>
            </a:p>
          </p:txBody>
        </p:sp>
        <p:sp>
          <p:nvSpPr>
            <p:cNvPr name="AutoShape 12" id="12"/>
            <p:cNvSpPr/>
            <p:nvPr/>
          </p:nvSpPr>
          <p:spPr>
            <a:xfrm rot="0">
              <a:off x="10803309" y="0"/>
              <a:ext cx="3175000" cy="101600"/>
            </a:xfrm>
            <a:prstGeom prst="rect">
              <a:avLst/>
            </a:prstGeom>
            <a:solidFill>
              <a:srgbClr val="1D1B1E"/>
            </a:solidFill>
          </p:spPr>
        </p:sp>
      </p:grpSp>
      <p:sp>
        <p:nvSpPr>
          <p:cNvPr name="Freeform 13" id="13"/>
          <p:cNvSpPr/>
          <p:nvPr/>
        </p:nvSpPr>
        <p:spPr>
          <a:xfrm flipH="false" flipV="false" rot="0">
            <a:off x="443563" y="1408391"/>
            <a:ext cx="11066991" cy="7470219"/>
          </a:xfrm>
          <a:custGeom>
            <a:avLst/>
            <a:gdLst/>
            <a:ahLst/>
            <a:cxnLst/>
            <a:rect r="r" b="b" t="t" l="l"/>
            <a:pathLst>
              <a:path h="7470219" w="11066991">
                <a:moveTo>
                  <a:pt x="0" y="0"/>
                </a:moveTo>
                <a:lnTo>
                  <a:pt x="11066991" y="0"/>
                </a:lnTo>
                <a:lnTo>
                  <a:pt x="11066991" y="7470218"/>
                </a:lnTo>
                <a:lnTo>
                  <a:pt x="0" y="7470218"/>
                </a:lnTo>
                <a:lnTo>
                  <a:pt x="0" y="0"/>
                </a:lnTo>
                <a:close/>
              </a:path>
            </a:pathLst>
          </a:custGeom>
          <a:blipFill>
            <a:blip r:embed="rId2"/>
            <a:stretch>
              <a:fillRect l="0" t="0" r="0" b="0"/>
            </a:stretch>
          </a:blipFill>
        </p:spPr>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EFEBE0"/>
        </a:solidFill>
      </p:bgPr>
    </p:bg>
    <p:spTree>
      <p:nvGrpSpPr>
        <p:cNvPr id="1" name=""/>
        <p:cNvGrpSpPr/>
        <p:nvPr/>
      </p:nvGrpSpPr>
      <p:grpSpPr>
        <a:xfrm>
          <a:off x="0" y="0"/>
          <a:ext cx="0" cy="0"/>
          <a:chOff x="0" y="0"/>
          <a:chExt cx="0" cy="0"/>
        </a:xfrm>
      </p:grpSpPr>
      <p:sp>
        <p:nvSpPr>
          <p:cNvPr name="AutoShape 2" id="2"/>
          <p:cNvSpPr/>
          <p:nvPr/>
        </p:nvSpPr>
        <p:spPr>
          <a:xfrm rot="0">
            <a:off x="-523875" y="8458200"/>
            <a:ext cx="2381250" cy="76200"/>
          </a:xfrm>
          <a:prstGeom prst="rect">
            <a:avLst/>
          </a:prstGeom>
          <a:solidFill>
            <a:srgbClr val="1D1B1E"/>
          </a:solidFill>
        </p:spPr>
      </p:sp>
      <p:grpSp>
        <p:nvGrpSpPr>
          <p:cNvPr name="Group 3" id="3"/>
          <p:cNvGrpSpPr/>
          <p:nvPr/>
        </p:nvGrpSpPr>
        <p:grpSpPr>
          <a:xfrm rot="0">
            <a:off x="8113203" y="5696095"/>
            <a:ext cx="9146097" cy="4027230"/>
            <a:chOff x="0" y="0"/>
            <a:chExt cx="12194796" cy="5369639"/>
          </a:xfrm>
        </p:grpSpPr>
        <p:sp>
          <p:nvSpPr>
            <p:cNvPr name="TextBox 4" id="4"/>
            <p:cNvSpPr txBox="true"/>
            <p:nvPr/>
          </p:nvSpPr>
          <p:spPr>
            <a:xfrm rot="0">
              <a:off x="0" y="3918426"/>
              <a:ext cx="12192533" cy="642938"/>
            </a:xfrm>
            <a:prstGeom prst="rect">
              <a:avLst/>
            </a:prstGeom>
          </p:spPr>
          <p:txBody>
            <a:bodyPr anchor="t" rtlCol="false" tIns="0" lIns="0" bIns="0" rIns="0">
              <a:spAutoFit/>
            </a:bodyPr>
            <a:lstStyle/>
            <a:p>
              <a:pPr algn="r">
                <a:lnSpc>
                  <a:spcPts val="3839"/>
                </a:lnSpc>
              </a:pPr>
            </a:p>
          </p:txBody>
        </p:sp>
        <p:sp>
          <p:nvSpPr>
            <p:cNvPr name="TextBox 5" id="5"/>
            <p:cNvSpPr txBox="true"/>
            <p:nvPr/>
          </p:nvSpPr>
          <p:spPr>
            <a:xfrm rot="0">
              <a:off x="0" y="0"/>
              <a:ext cx="12192533" cy="642938"/>
            </a:xfrm>
            <a:prstGeom prst="rect">
              <a:avLst/>
            </a:prstGeom>
          </p:spPr>
          <p:txBody>
            <a:bodyPr anchor="t" rtlCol="false" tIns="0" lIns="0" bIns="0" rIns="0">
              <a:spAutoFit/>
            </a:bodyPr>
            <a:lstStyle/>
            <a:p>
              <a:pPr algn="r">
                <a:lnSpc>
                  <a:spcPts val="3839"/>
                </a:lnSpc>
              </a:pPr>
              <a:r>
                <a:rPr lang="en-US" sz="3199" spc="-31">
                  <a:solidFill>
                    <a:srgbClr val="6C5336"/>
                  </a:solidFill>
                  <a:latin typeface="Libre Baskerville"/>
                </a:rPr>
                <a:t>Veduta</a:t>
              </a:r>
            </a:p>
          </p:txBody>
        </p:sp>
        <p:sp>
          <p:nvSpPr>
            <p:cNvPr name="TextBox 6" id="6"/>
            <p:cNvSpPr txBox="true"/>
            <p:nvPr/>
          </p:nvSpPr>
          <p:spPr>
            <a:xfrm rot="0">
              <a:off x="2262" y="1959213"/>
              <a:ext cx="12192533" cy="642938"/>
            </a:xfrm>
            <a:prstGeom prst="rect">
              <a:avLst/>
            </a:prstGeom>
          </p:spPr>
          <p:txBody>
            <a:bodyPr anchor="t" rtlCol="false" tIns="0" lIns="0" bIns="0" rIns="0">
              <a:spAutoFit/>
            </a:bodyPr>
            <a:lstStyle/>
            <a:p>
              <a:pPr algn="r">
                <a:lnSpc>
                  <a:spcPts val="3839"/>
                </a:lnSpc>
              </a:pPr>
              <a:r>
                <a:rPr lang="en-US" sz="3199" spc="-31">
                  <a:solidFill>
                    <a:srgbClr val="6C5336"/>
                  </a:solidFill>
                  <a:latin typeface="Libre Baskerville"/>
                </a:rPr>
                <a:t>Gospodarske dejavnosti</a:t>
              </a:r>
            </a:p>
          </p:txBody>
        </p:sp>
        <p:sp>
          <p:nvSpPr>
            <p:cNvPr name="TextBox 7" id="7"/>
            <p:cNvSpPr txBox="true"/>
            <p:nvPr/>
          </p:nvSpPr>
          <p:spPr>
            <a:xfrm rot="0">
              <a:off x="0" y="4729639"/>
              <a:ext cx="12194796" cy="640001"/>
            </a:xfrm>
            <a:prstGeom prst="rect">
              <a:avLst/>
            </a:prstGeom>
          </p:spPr>
          <p:txBody>
            <a:bodyPr anchor="t" rtlCol="false" tIns="0" lIns="0" bIns="0" rIns="0">
              <a:spAutoFit/>
            </a:bodyPr>
            <a:lstStyle/>
            <a:p>
              <a:pPr algn="r">
                <a:lnSpc>
                  <a:spcPts val="4200"/>
                </a:lnSpc>
              </a:pPr>
            </a:p>
          </p:txBody>
        </p:sp>
        <p:sp>
          <p:nvSpPr>
            <p:cNvPr name="TextBox 8" id="8"/>
            <p:cNvSpPr txBox="true"/>
            <p:nvPr/>
          </p:nvSpPr>
          <p:spPr>
            <a:xfrm rot="0">
              <a:off x="0" y="811212"/>
              <a:ext cx="12194796" cy="640001"/>
            </a:xfrm>
            <a:prstGeom prst="rect">
              <a:avLst/>
            </a:prstGeom>
          </p:spPr>
          <p:txBody>
            <a:bodyPr anchor="t" rtlCol="false" tIns="0" lIns="0" bIns="0" rIns="0">
              <a:spAutoFit/>
            </a:bodyPr>
            <a:lstStyle/>
            <a:p>
              <a:pPr algn="r">
                <a:lnSpc>
                  <a:spcPts val="4200"/>
                </a:lnSpc>
              </a:pPr>
              <a:r>
                <a:rPr lang="en-US" sz="2800">
                  <a:solidFill>
                    <a:srgbClr val="1D1B1E"/>
                  </a:solidFill>
                  <a:latin typeface="Libre Baskerville"/>
                </a:rPr>
                <a:t>razvoj, širitev kraja</a:t>
              </a:r>
            </a:p>
          </p:txBody>
        </p:sp>
        <p:sp>
          <p:nvSpPr>
            <p:cNvPr name="TextBox 9" id="9"/>
            <p:cNvSpPr txBox="true"/>
            <p:nvPr/>
          </p:nvSpPr>
          <p:spPr>
            <a:xfrm rot="0">
              <a:off x="0" y="2770426"/>
              <a:ext cx="12194796" cy="640001"/>
            </a:xfrm>
            <a:prstGeom prst="rect">
              <a:avLst/>
            </a:prstGeom>
          </p:spPr>
          <p:txBody>
            <a:bodyPr anchor="t" rtlCol="false" tIns="0" lIns="0" bIns="0" rIns="0">
              <a:spAutoFit/>
            </a:bodyPr>
            <a:lstStyle/>
            <a:p>
              <a:pPr algn="r">
                <a:lnSpc>
                  <a:spcPts val="4200"/>
                </a:lnSpc>
              </a:pPr>
              <a:r>
                <a:rPr lang="en-US" sz="2800">
                  <a:solidFill>
                    <a:srgbClr val="1D1B1E"/>
                  </a:solidFill>
                  <a:latin typeface="Libre Baskerville"/>
                </a:rPr>
                <a:t>kmetijstvo</a:t>
              </a:r>
            </a:p>
          </p:txBody>
        </p:sp>
      </p:grpSp>
      <p:grpSp>
        <p:nvGrpSpPr>
          <p:cNvPr name="Group 10" id="10"/>
          <p:cNvGrpSpPr/>
          <p:nvPr/>
        </p:nvGrpSpPr>
        <p:grpSpPr>
          <a:xfrm rot="0">
            <a:off x="7935236" y="846706"/>
            <a:ext cx="10483732" cy="1245692"/>
            <a:chOff x="0" y="0"/>
            <a:chExt cx="13978309" cy="1660922"/>
          </a:xfrm>
        </p:grpSpPr>
        <p:sp>
          <p:nvSpPr>
            <p:cNvPr name="TextBox 11" id="11"/>
            <p:cNvSpPr txBox="true"/>
            <p:nvPr/>
          </p:nvSpPr>
          <p:spPr>
            <a:xfrm rot="0">
              <a:off x="0" y="696516"/>
              <a:ext cx="12390809" cy="964406"/>
            </a:xfrm>
            <a:prstGeom prst="rect">
              <a:avLst/>
            </a:prstGeom>
          </p:spPr>
          <p:txBody>
            <a:bodyPr anchor="t" rtlCol="false" tIns="0" lIns="0" bIns="0" rIns="0">
              <a:spAutoFit/>
            </a:bodyPr>
            <a:lstStyle/>
            <a:p>
              <a:pPr algn="r">
                <a:lnSpc>
                  <a:spcPts val="5759"/>
                </a:lnSpc>
              </a:pPr>
              <a:r>
                <a:rPr lang="en-US" sz="4800" spc="96">
                  <a:solidFill>
                    <a:srgbClr val="6C5336"/>
                  </a:solidFill>
                  <a:latin typeface="Libre Baskerville"/>
                </a:rPr>
                <a:t>POSLANA 1967</a:t>
              </a:r>
            </a:p>
          </p:txBody>
        </p:sp>
        <p:sp>
          <p:nvSpPr>
            <p:cNvPr name="AutoShape 12" id="12"/>
            <p:cNvSpPr/>
            <p:nvPr/>
          </p:nvSpPr>
          <p:spPr>
            <a:xfrm rot="0">
              <a:off x="10803309" y="0"/>
              <a:ext cx="3175000" cy="101600"/>
            </a:xfrm>
            <a:prstGeom prst="rect">
              <a:avLst/>
            </a:prstGeom>
            <a:solidFill>
              <a:srgbClr val="1D1B1E"/>
            </a:solidFill>
          </p:spPr>
        </p:sp>
      </p:grpSp>
      <p:sp>
        <p:nvSpPr>
          <p:cNvPr name="Freeform 13" id="13"/>
          <p:cNvSpPr/>
          <p:nvPr/>
        </p:nvSpPr>
        <p:spPr>
          <a:xfrm flipH="false" flipV="false" rot="0">
            <a:off x="666750" y="1425927"/>
            <a:ext cx="11097233" cy="7435146"/>
          </a:xfrm>
          <a:custGeom>
            <a:avLst/>
            <a:gdLst/>
            <a:ahLst/>
            <a:cxnLst/>
            <a:rect r="r" b="b" t="t" l="l"/>
            <a:pathLst>
              <a:path h="7435146" w="11097233">
                <a:moveTo>
                  <a:pt x="0" y="0"/>
                </a:moveTo>
                <a:lnTo>
                  <a:pt x="11097233" y="0"/>
                </a:lnTo>
                <a:lnTo>
                  <a:pt x="11097233" y="7435146"/>
                </a:lnTo>
                <a:lnTo>
                  <a:pt x="0" y="7435146"/>
                </a:lnTo>
                <a:lnTo>
                  <a:pt x="0" y="0"/>
                </a:lnTo>
                <a:close/>
              </a:path>
            </a:pathLst>
          </a:custGeom>
          <a:blipFill>
            <a:blip r:embed="rId2"/>
            <a:stretch>
              <a:fillRect l="0" t="0" r="0" b="0"/>
            </a:stretch>
          </a:blipFill>
        </p:spPr>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EFEBE0"/>
        </a:solidFill>
      </p:bgPr>
    </p:bg>
    <p:spTree>
      <p:nvGrpSpPr>
        <p:cNvPr id="1" name=""/>
        <p:cNvGrpSpPr/>
        <p:nvPr/>
      </p:nvGrpSpPr>
      <p:grpSpPr>
        <a:xfrm>
          <a:off x="0" y="0"/>
          <a:ext cx="0" cy="0"/>
          <a:chOff x="0" y="0"/>
          <a:chExt cx="0" cy="0"/>
        </a:xfrm>
      </p:grpSpPr>
      <p:sp>
        <p:nvSpPr>
          <p:cNvPr name="AutoShape 2" id="2"/>
          <p:cNvSpPr/>
          <p:nvPr/>
        </p:nvSpPr>
        <p:spPr>
          <a:xfrm rot="0">
            <a:off x="-523875" y="8458200"/>
            <a:ext cx="2381250" cy="76200"/>
          </a:xfrm>
          <a:prstGeom prst="rect">
            <a:avLst/>
          </a:prstGeom>
          <a:solidFill>
            <a:srgbClr val="1D1B1E"/>
          </a:solidFill>
        </p:spPr>
      </p:sp>
      <p:grpSp>
        <p:nvGrpSpPr>
          <p:cNvPr name="Group 3" id="3"/>
          <p:cNvGrpSpPr/>
          <p:nvPr/>
        </p:nvGrpSpPr>
        <p:grpSpPr>
          <a:xfrm rot="0">
            <a:off x="8113203" y="5696095"/>
            <a:ext cx="9146097" cy="4027230"/>
            <a:chOff x="0" y="0"/>
            <a:chExt cx="12194796" cy="5369639"/>
          </a:xfrm>
        </p:grpSpPr>
        <p:sp>
          <p:nvSpPr>
            <p:cNvPr name="TextBox 4" id="4"/>
            <p:cNvSpPr txBox="true"/>
            <p:nvPr/>
          </p:nvSpPr>
          <p:spPr>
            <a:xfrm rot="0">
              <a:off x="0" y="3918426"/>
              <a:ext cx="12192533" cy="642938"/>
            </a:xfrm>
            <a:prstGeom prst="rect">
              <a:avLst/>
            </a:prstGeom>
          </p:spPr>
          <p:txBody>
            <a:bodyPr anchor="t" rtlCol="false" tIns="0" lIns="0" bIns="0" rIns="0">
              <a:spAutoFit/>
            </a:bodyPr>
            <a:lstStyle/>
            <a:p>
              <a:pPr algn="r">
                <a:lnSpc>
                  <a:spcPts val="3839"/>
                </a:lnSpc>
              </a:pPr>
            </a:p>
          </p:txBody>
        </p:sp>
        <p:sp>
          <p:nvSpPr>
            <p:cNvPr name="TextBox 5" id="5"/>
            <p:cNvSpPr txBox="true"/>
            <p:nvPr/>
          </p:nvSpPr>
          <p:spPr>
            <a:xfrm rot="0">
              <a:off x="0" y="0"/>
              <a:ext cx="12192533" cy="642938"/>
            </a:xfrm>
            <a:prstGeom prst="rect">
              <a:avLst/>
            </a:prstGeom>
          </p:spPr>
          <p:txBody>
            <a:bodyPr anchor="t" rtlCol="false" tIns="0" lIns="0" bIns="0" rIns="0">
              <a:spAutoFit/>
            </a:bodyPr>
            <a:lstStyle/>
            <a:p>
              <a:pPr algn="r">
                <a:lnSpc>
                  <a:spcPts val="3839"/>
                </a:lnSpc>
              </a:pPr>
              <a:r>
                <a:rPr lang="en-US" sz="3199" spc="-31">
                  <a:solidFill>
                    <a:srgbClr val="6C5336"/>
                  </a:solidFill>
                  <a:latin typeface="Libre Baskerville"/>
                </a:rPr>
                <a:t>Veduta</a:t>
              </a:r>
            </a:p>
          </p:txBody>
        </p:sp>
        <p:sp>
          <p:nvSpPr>
            <p:cNvPr name="TextBox 6" id="6"/>
            <p:cNvSpPr txBox="true"/>
            <p:nvPr/>
          </p:nvSpPr>
          <p:spPr>
            <a:xfrm rot="0">
              <a:off x="2262" y="1959213"/>
              <a:ext cx="12192533" cy="642938"/>
            </a:xfrm>
            <a:prstGeom prst="rect">
              <a:avLst/>
            </a:prstGeom>
          </p:spPr>
          <p:txBody>
            <a:bodyPr anchor="t" rtlCol="false" tIns="0" lIns="0" bIns="0" rIns="0">
              <a:spAutoFit/>
            </a:bodyPr>
            <a:lstStyle/>
            <a:p>
              <a:pPr algn="r">
                <a:lnSpc>
                  <a:spcPts val="3839"/>
                </a:lnSpc>
              </a:pPr>
              <a:r>
                <a:rPr lang="en-US" sz="3199" spc="-31">
                  <a:solidFill>
                    <a:srgbClr val="6C5336"/>
                  </a:solidFill>
                  <a:latin typeface="Libre Baskerville"/>
                </a:rPr>
                <a:t>Gospodarske dejavnosti</a:t>
              </a:r>
            </a:p>
          </p:txBody>
        </p:sp>
        <p:sp>
          <p:nvSpPr>
            <p:cNvPr name="TextBox 7" id="7"/>
            <p:cNvSpPr txBox="true"/>
            <p:nvPr/>
          </p:nvSpPr>
          <p:spPr>
            <a:xfrm rot="0">
              <a:off x="0" y="4729639"/>
              <a:ext cx="12194796" cy="640001"/>
            </a:xfrm>
            <a:prstGeom prst="rect">
              <a:avLst/>
            </a:prstGeom>
          </p:spPr>
          <p:txBody>
            <a:bodyPr anchor="t" rtlCol="false" tIns="0" lIns="0" bIns="0" rIns="0">
              <a:spAutoFit/>
            </a:bodyPr>
            <a:lstStyle/>
            <a:p>
              <a:pPr algn="r">
                <a:lnSpc>
                  <a:spcPts val="4200"/>
                </a:lnSpc>
              </a:pPr>
            </a:p>
          </p:txBody>
        </p:sp>
        <p:sp>
          <p:nvSpPr>
            <p:cNvPr name="TextBox 8" id="8"/>
            <p:cNvSpPr txBox="true"/>
            <p:nvPr/>
          </p:nvSpPr>
          <p:spPr>
            <a:xfrm rot="0">
              <a:off x="0" y="811212"/>
              <a:ext cx="12194796" cy="640001"/>
            </a:xfrm>
            <a:prstGeom prst="rect">
              <a:avLst/>
            </a:prstGeom>
          </p:spPr>
          <p:txBody>
            <a:bodyPr anchor="t" rtlCol="false" tIns="0" lIns="0" bIns="0" rIns="0">
              <a:spAutoFit/>
            </a:bodyPr>
            <a:lstStyle/>
            <a:p>
              <a:pPr algn="r">
                <a:lnSpc>
                  <a:spcPts val="4200"/>
                </a:lnSpc>
              </a:pPr>
              <a:r>
                <a:rPr lang="en-US" sz="2800">
                  <a:solidFill>
                    <a:srgbClr val="1D1B1E"/>
                  </a:solidFill>
                  <a:latin typeface="Libre Baskerville"/>
                </a:rPr>
                <a:t>razvoj, širitev kraja</a:t>
              </a:r>
            </a:p>
          </p:txBody>
        </p:sp>
        <p:sp>
          <p:nvSpPr>
            <p:cNvPr name="TextBox 9" id="9"/>
            <p:cNvSpPr txBox="true"/>
            <p:nvPr/>
          </p:nvSpPr>
          <p:spPr>
            <a:xfrm rot="0">
              <a:off x="0" y="2770426"/>
              <a:ext cx="12194796" cy="640001"/>
            </a:xfrm>
            <a:prstGeom prst="rect">
              <a:avLst/>
            </a:prstGeom>
          </p:spPr>
          <p:txBody>
            <a:bodyPr anchor="t" rtlCol="false" tIns="0" lIns="0" bIns="0" rIns="0">
              <a:spAutoFit/>
            </a:bodyPr>
            <a:lstStyle/>
            <a:p>
              <a:pPr algn="r">
                <a:lnSpc>
                  <a:spcPts val="4200"/>
                </a:lnSpc>
              </a:pPr>
              <a:r>
                <a:rPr lang="en-US" sz="2800">
                  <a:solidFill>
                    <a:srgbClr val="1D1B1E"/>
                  </a:solidFill>
                  <a:latin typeface="Libre Baskerville"/>
                </a:rPr>
                <a:t>kmetijstvo</a:t>
              </a:r>
            </a:p>
          </p:txBody>
        </p:sp>
      </p:grpSp>
      <p:grpSp>
        <p:nvGrpSpPr>
          <p:cNvPr name="Group 10" id="10"/>
          <p:cNvGrpSpPr/>
          <p:nvPr/>
        </p:nvGrpSpPr>
        <p:grpSpPr>
          <a:xfrm rot="0">
            <a:off x="7935236" y="846706"/>
            <a:ext cx="10483732" cy="1607344"/>
            <a:chOff x="0" y="0"/>
            <a:chExt cx="13978309" cy="2143125"/>
          </a:xfrm>
        </p:grpSpPr>
        <p:sp>
          <p:nvSpPr>
            <p:cNvPr name="TextBox 11" id="11"/>
            <p:cNvSpPr txBox="true"/>
            <p:nvPr/>
          </p:nvSpPr>
          <p:spPr>
            <a:xfrm rot="0">
              <a:off x="0" y="696516"/>
              <a:ext cx="12390809" cy="1446609"/>
            </a:xfrm>
            <a:prstGeom prst="rect">
              <a:avLst/>
            </a:prstGeom>
          </p:spPr>
          <p:txBody>
            <a:bodyPr anchor="t" rtlCol="false" tIns="0" lIns="0" bIns="0" rIns="0">
              <a:spAutoFit/>
            </a:bodyPr>
            <a:lstStyle/>
            <a:p>
              <a:pPr algn="r">
                <a:lnSpc>
                  <a:spcPts val="8640"/>
                </a:lnSpc>
              </a:pPr>
            </a:p>
          </p:txBody>
        </p:sp>
        <p:sp>
          <p:nvSpPr>
            <p:cNvPr name="AutoShape 12" id="12"/>
            <p:cNvSpPr/>
            <p:nvPr/>
          </p:nvSpPr>
          <p:spPr>
            <a:xfrm rot="0">
              <a:off x="10803309" y="0"/>
              <a:ext cx="3175000" cy="101600"/>
            </a:xfrm>
            <a:prstGeom prst="rect">
              <a:avLst/>
            </a:prstGeom>
            <a:solidFill>
              <a:srgbClr val="1D1B1E"/>
            </a:solidFill>
          </p:spPr>
        </p:sp>
      </p:grpSp>
      <p:sp>
        <p:nvSpPr>
          <p:cNvPr name="Freeform 13" id="13"/>
          <p:cNvSpPr/>
          <p:nvPr/>
        </p:nvSpPr>
        <p:spPr>
          <a:xfrm flipH="false" flipV="false" rot="0">
            <a:off x="448062" y="1028700"/>
            <a:ext cx="11862486" cy="8229600"/>
          </a:xfrm>
          <a:custGeom>
            <a:avLst/>
            <a:gdLst/>
            <a:ahLst/>
            <a:cxnLst/>
            <a:rect r="r" b="b" t="t" l="l"/>
            <a:pathLst>
              <a:path h="8229600" w="11862486">
                <a:moveTo>
                  <a:pt x="0" y="0"/>
                </a:moveTo>
                <a:lnTo>
                  <a:pt x="11862487" y="0"/>
                </a:lnTo>
                <a:lnTo>
                  <a:pt x="11862487" y="8229600"/>
                </a:lnTo>
                <a:lnTo>
                  <a:pt x="0" y="8229600"/>
                </a:lnTo>
                <a:lnTo>
                  <a:pt x="0" y="0"/>
                </a:lnTo>
                <a:close/>
              </a:path>
            </a:pathLst>
          </a:custGeom>
          <a:blipFill>
            <a:blip r:embed="rId2"/>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EFEBE0"/>
        </a:solidFill>
      </p:bgPr>
    </p:bg>
    <p:spTree>
      <p:nvGrpSpPr>
        <p:cNvPr id="1" name=""/>
        <p:cNvGrpSpPr/>
        <p:nvPr/>
      </p:nvGrpSpPr>
      <p:grpSpPr>
        <a:xfrm>
          <a:off x="0" y="0"/>
          <a:ext cx="0" cy="0"/>
          <a:chOff x="0" y="0"/>
          <a:chExt cx="0" cy="0"/>
        </a:xfrm>
      </p:grpSpPr>
      <p:sp>
        <p:nvSpPr>
          <p:cNvPr name="AutoShape 2" id="2"/>
          <p:cNvSpPr/>
          <p:nvPr/>
        </p:nvSpPr>
        <p:spPr>
          <a:xfrm rot="0">
            <a:off x="-781050" y="1143000"/>
            <a:ext cx="3619500" cy="76200"/>
          </a:xfrm>
          <a:prstGeom prst="rect">
            <a:avLst/>
          </a:prstGeom>
          <a:solidFill>
            <a:srgbClr val="EFEBE0"/>
          </a:solidFill>
        </p:spPr>
      </p:sp>
      <p:sp>
        <p:nvSpPr>
          <p:cNvPr name="TextBox 3" id="3"/>
          <p:cNvSpPr txBox="true"/>
          <p:nvPr/>
        </p:nvSpPr>
        <p:spPr>
          <a:xfrm rot="0">
            <a:off x="293908" y="8466465"/>
            <a:ext cx="17390368" cy="1555095"/>
          </a:xfrm>
          <a:prstGeom prst="rect">
            <a:avLst/>
          </a:prstGeom>
        </p:spPr>
        <p:txBody>
          <a:bodyPr anchor="t" rtlCol="false" tIns="0" lIns="0" bIns="0" rIns="0">
            <a:spAutoFit/>
          </a:bodyPr>
          <a:lstStyle/>
          <a:p>
            <a:pPr algn="ctr">
              <a:lnSpc>
                <a:spcPts val="4159"/>
              </a:lnSpc>
            </a:pPr>
            <a:r>
              <a:rPr lang="en-US" sz="3199">
                <a:solidFill>
                  <a:srgbClr val="6C5336"/>
                </a:solidFill>
                <a:latin typeface="Libre Baskerville"/>
              </a:rPr>
              <a:t>Predhodnice razglednic so bile voščilnice, ki so jih sprva izročali osebno, kasneje pa so jih pošiljali tudi po pošti. Prve, ki so bile še ročno narejene in umetniško okrašene, so nastale že v začetku 19. stoletja.</a:t>
            </a:r>
          </a:p>
        </p:txBody>
      </p:sp>
      <p:sp>
        <p:nvSpPr>
          <p:cNvPr name="AutoShape 4" id="4"/>
          <p:cNvSpPr/>
          <p:nvPr/>
        </p:nvSpPr>
        <p:spPr>
          <a:xfrm rot="0">
            <a:off x="15240000" y="8359378"/>
            <a:ext cx="3619500" cy="76200"/>
          </a:xfrm>
          <a:prstGeom prst="rect">
            <a:avLst/>
          </a:prstGeom>
          <a:solidFill>
            <a:srgbClr val="EFEBE0"/>
          </a:solidFill>
        </p:spPr>
      </p:sp>
      <p:sp>
        <p:nvSpPr>
          <p:cNvPr name="Freeform 5" id="5"/>
          <p:cNvSpPr/>
          <p:nvPr/>
        </p:nvSpPr>
        <p:spPr>
          <a:xfrm flipH="false" flipV="false" rot="0">
            <a:off x="3845888" y="606436"/>
            <a:ext cx="10596225" cy="7523319"/>
          </a:xfrm>
          <a:custGeom>
            <a:avLst/>
            <a:gdLst/>
            <a:ahLst/>
            <a:cxnLst/>
            <a:rect r="r" b="b" t="t" l="l"/>
            <a:pathLst>
              <a:path h="7523319" w="10596225">
                <a:moveTo>
                  <a:pt x="0" y="0"/>
                </a:moveTo>
                <a:lnTo>
                  <a:pt x="10596224" y="0"/>
                </a:lnTo>
                <a:lnTo>
                  <a:pt x="10596224" y="7523320"/>
                </a:lnTo>
                <a:lnTo>
                  <a:pt x="0" y="7523320"/>
                </a:lnTo>
                <a:lnTo>
                  <a:pt x="0" y="0"/>
                </a:lnTo>
                <a:close/>
              </a:path>
            </a:pathLst>
          </a:custGeom>
          <a:blipFill>
            <a:blip r:embed="rId2"/>
            <a:stretch>
              <a:fillRect l="0" t="0" r="0" b="0"/>
            </a:stretch>
          </a:blipFill>
        </p:spPr>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EFEBE0"/>
        </a:solidFill>
      </p:bgPr>
    </p:bg>
    <p:spTree>
      <p:nvGrpSpPr>
        <p:cNvPr id="1" name=""/>
        <p:cNvGrpSpPr/>
        <p:nvPr/>
      </p:nvGrpSpPr>
      <p:grpSpPr>
        <a:xfrm>
          <a:off x="0" y="0"/>
          <a:ext cx="0" cy="0"/>
          <a:chOff x="0" y="0"/>
          <a:chExt cx="0" cy="0"/>
        </a:xfrm>
      </p:grpSpPr>
      <p:sp>
        <p:nvSpPr>
          <p:cNvPr name="AutoShape 2" id="2"/>
          <p:cNvSpPr/>
          <p:nvPr/>
        </p:nvSpPr>
        <p:spPr>
          <a:xfrm rot="0">
            <a:off x="-523875" y="8458200"/>
            <a:ext cx="2381250" cy="76200"/>
          </a:xfrm>
          <a:prstGeom prst="rect">
            <a:avLst/>
          </a:prstGeom>
          <a:solidFill>
            <a:srgbClr val="1D1B1E"/>
          </a:solidFill>
        </p:spPr>
      </p:sp>
      <p:grpSp>
        <p:nvGrpSpPr>
          <p:cNvPr name="Group 3" id="3"/>
          <p:cNvGrpSpPr/>
          <p:nvPr/>
        </p:nvGrpSpPr>
        <p:grpSpPr>
          <a:xfrm rot="0">
            <a:off x="8113203" y="5696095"/>
            <a:ext cx="9146097" cy="4027230"/>
            <a:chOff x="0" y="0"/>
            <a:chExt cx="12194796" cy="5369639"/>
          </a:xfrm>
        </p:grpSpPr>
        <p:sp>
          <p:nvSpPr>
            <p:cNvPr name="TextBox 4" id="4"/>
            <p:cNvSpPr txBox="true"/>
            <p:nvPr/>
          </p:nvSpPr>
          <p:spPr>
            <a:xfrm rot="0">
              <a:off x="0" y="3918426"/>
              <a:ext cx="12192533" cy="642938"/>
            </a:xfrm>
            <a:prstGeom prst="rect">
              <a:avLst/>
            </a:prstGeom>
          </p:spPr>
          <p:txBody>
            <a:bodyPr anchor="t" rtlCol="false" tIns="0" lIns="0" bIns="0" rIns="0">
              <a:spAutoFit/>
            </a:bodyPr>
            <a:lstStyle/>
            <a:p>
              <a:pPr algn="r">
                <a:lnSpc>
                  <a:spcPts val="3839"/>
                </a:lnSpc>
              </a:pPr>
            </a:p>
          </p:txBody>
        </p:sp>
        <p:sp>
          <p:nvSpPr>
            <p:cNvPr name="TextBox 5" id="5"/>
            <p:cNvSpPr txBox="true"/>
            <p:nvPr/>
          </p:nvSpPr>
          <p:spPr>
            <a:xfrm rot="0">
              <a:off x="0" y="0"/>
              <a:ext cx="12192533" cy="642938"/>
            </a:xfrm>
            <a:prstGeom prst="rect">
              <a:avLst/>
            </a:prstGeom>
          </p:spPr>
          <p:txBody>
            <a:bodyPr anchor="t" rtlCol="false" tIns="0" lIns="0" bIns="0" rIns="0">
              <a:spAutoFit/>
            </a:bodyPr>
            <a:lstStyle/>
            <a:p>
              <a:pPr algn="r">
                <a:lnSpc>
                  <a:spcPts val="3839"/>
                </a:lnSpc>
              </a:pPr>
              <a:r>
                <a:rPr lang="en-US" sz="3199" spc="-31">
                  <a:solidFill>
                    <a:srgbClr val="6C5336"/>
                  </a:solidFill>
                  <a:latin typeface="Libre Baskerville"/>
                </a:rPr>
                <a:t>Turizem</a:t>
              </a:r>
            </a:p>
          </p:txBody>
        </p:sp>
        <p:sp>
          <p:nvSpPr>
            <p:cNvPr name="TextBox 6" id="6"/>
            <p:cNvSpPr txBox="true"/>
            <p:nvPr/>
          </p:nvSpPr>
          <p:spPr>
            <a:xfrm rot="0">
              <a:off x="2262" y="1959213"/>
              <a:ext cx="12192533" cy="642938"/>
            </a:xfrm>
            <a:prstGeom prst="rect">
              <a:avLst/>
            </a:prstGeom>
          </p:spPr>
          <p:txBody>
            <a:bodyPr anchor="t" rtlCol="false" tIns="0" lIns="0" bIns="0" rIns="0">
              <a:spAutoFit/>
            </a:bodyPr>
            <a:lstStyle/>
            <a:p>
              <a:pPr algn="r">
                <a:lnSpc>
                  <a:spcPts val="3839"/>
                </a:lnSpc>
              </a:pPr>
              <a:r>
                <a:rPr lang="en-US" sz="3199" spc="-31">
                  <a:solidFill>
                    <a:srgbClr val="6C5336"/>
                  </a:solidFill>
                  <a:latin typeface="Libre Baskerville"/>
                </a:rPr>
                <a:t>Gospodarske dejavnosti</a:t>
              </a:r>
            </a:p>
          </p:txBody>
        </p:sp>
        <p:sp>
          <p:nvSpPr>
            <p:cNvPr name="TextBox 7" id="7"/>
            <p:cNvSpPr txBox="true"/>
            <p:nvPr/>
          </p:nvSpPr>
          <p:spPr>
            <a:xfrm rot="0">
              <a:off x="0" y="4729639"/>
              <a:ext cx="12194796" cy="640001"/>
            </a:xfrm>
            <a:prstGeom prst="rect">
              <a:avLst/>
            </a:prstGeom>
          </p:spPr>
          <p:txBody>
            <a:bodyPr anchor="t" rtlCol="false" tIns="0" lIns="0" bIns="0" rIns="0">
              <a:spAutoFit/>
            </a:bodyPr>
            <a:lstStyle/>
            <a:p>
              <a:pPr algn="r">
                <a:lnSpc>
                  <a:spcPts val="4200"/>
                </a:lnSpc>
              </a:pPr>
            </a:p>
          </p:txBody>
        </p:sp>
        <p:sp>
          <p:nvSpPr>
            <p:cNvPr name="TextBox 8" id="8"/>
            <p:cNvSpPr txBox="true"/>
            <p:nvPr/>
          </p:nvSpPr>
          <p:spPr>
            <a:xfrm rot="0">
              <a:off x="0" y="811212"/>
              <a:ext cx="12194796" cy="640001"/>
            </a:xfrm>
            <a:prstGeom prst="rect">
              <a:avLst/>
            </a:prstGeom>
          </p:spPr>
          <p:txBody>
            <a:bodyPr anchor="t" rtlCol="false" tIns="0" lIns="0" bIns="0" rIns="0">
              <a:spAutoFit/>
            </a:bodyPr>
            <a:lstStyle/>
            <a:p>
              <a:pPr algn="r">
                <a:lnSpc>
                  <a:spcPts val="4200"/>
                </a:lnSpc>
              </a:pPr>
              <a:r>
                <a:rPr lang="en-US" sz="2800">
                  <a:solidFill>
                    <a:srgbClr val="1D1B1E"/>
                  </a:solidFill>
                  <a:latin typeface="Libre Baskerville"/>
                </a:rPr>
                <a:t>romarski turizem</a:t>
              </a:r>
            </a:p>
          </p:txBody>
        </p:sp>
        <p:sp>
          <p:nvSpPr>
            <p:cNvPr name="TextBox 9" id="9"/>
            <p:cNvSpPr txBox="true"/>
            <p:nvPr/>
          </p:nvSpPr>
          <p:spPr>
            <a:xfrm rot="0">
              <a:off x="0" y="2770426"/>
              <a:ext cx="12194796" cy="640001"/>
            </a:xfrm>
            <a:prstGeom prst="rect">
              <a:avLst/>
            </a:prstGeom>
          </p:spPr>
          <p:txBody>
            <a:bodyPr anchor="t" rtlCol="false" tIns="0" lIns="0" bIns="0" rIns="0">
              <a:spAutoFit/>
            </a:bodyPr>
            <a:lstStyle/>
            <a:p>
              <a:pPr algn="r">
                <a:lnSpc>
                  <a:spcPts val="4200"/>
                </a:lnSpc>
              </a:pPr>
              <a:r>
                <a:rPr lang="en-US" sz="2800">
                  <a:solidFill>
                    <a:srgbClr val="1D1B1E"/>
                  </a:solidFill>
                  <a:latin typeface="Libre Baskerville"/>
                </a:rPr>
                <a:t>kmetijstvo</a:t>
              </a:r>
            </a:p>
          </p:txBody>
        </p:sp>
      </p:grpSp>
      <p:grpSp>
        <p:nvGrpSpPr>
          <p:cNvPr name="Group 10" id="10"/>
          <p:cNvGrpSpPr/>
          <p:nvPr/>
        </p:nvGrpSpPr>
        <p:grpSpPr>
          <a:xfrm rot="0">
            <a:off x="7935236" y="846706"/>
            <a:ext cx="10483732" cy="1607344"/>
            <a:chOff x="0" y="0"/>
            <a:chExt cx="13978309" cy="2143125"/>
          </a:xfrm>
        </p:grpSpPr>
        <p:sp>
          <p:nvSpPr>
            <p:cNvPr name="TextBox 11" id="11"/>
            <p:cNvSpPr txBox="true"/>
            <p:nvPr/>
          </p:nvSpPr>
          <p:spPr>
            <a:xfrm rot="0">
              <a:off x="0" y="696516"/>
              <a:ext cx="12390809" cy="1446609"/>
            </a:xfrm>
            <a:prstGeom prst="rect">
              <a:avLst/>
            </a:prstGeom>
          </p:spPr>
          <p:txBody>
            <a:bodyPr anchor="t" rtlCol="false" tIns="0" lIns="0" bIns="0" rIns="0">
              <a:spAutoFit/>
            </a:bodyPr>
            <a:lstStyle/>
            <a:p>
              <a:pPr algn="r">
                <a:lnSpc>
                  <a:spcPts val="8640"/>
                </a:lnSpc>
              </a:pPr>
              <a:r>
                <a:rPr lang="en-US" sz="7200" spc="144">
                  <a:solidFill>
                    <a:srgbClr val="6C5336"/>
                  </a:solidFill>
                  <a:latin typeface="Libre Baskerville Italics"/>
                </a:rPr>
                <a:t>OK. 1915</a:t>
              </a:r>
            </a:p>
          </p:txBody>
        </p:sp>
        <p:sp>
          <p:nvSpPr>
            <p:cNvPr name="AutoShape 12" id="12"/>
            <p:cNvSpPr/>
            <p:nvPr/>
          </p:nvSpPr>
          <p:spPr>
            <a:xfrm rot="0">
              <a:off x="10803309" y="0"/>
              <a:ext cx="3175000" cy="101600"/>
            </a:xfrm>
            <a:prstGeom prst="rect">
              <a:avLst/>
            </a:prstGeom>
            <a:solidFill>
              <a:srgbClr val="1D1B1E"/>
            </a:solidFill>
          </p:spPr>
        </p:sp>
      </p:grpSp>
      <p:sp>
        <p:nvSpPr>
          <p:cNvPr name="Freeform 13" id="13"/>
          <p:cNvSpPr/>
          <p:nvPr/>
        </p:nvSpPr>
        <p:spPr>
          <a:xfrm flipH="false" flipV="false" rot="0">
            <a:off x="509640" y="1525168"/>
            <a:ext cx="10985449" cy="7236665"/>
          </a:xfrm>
          <a:custGeom>
            <a:avLst/>
            <a:gdLst/>
            <a:ahLst/>
            <a:cxnLst/>
            <a:rect r="r" b="b" t="t" l="l"/>
            <a:pathLst>
              <a:path h="7236665" w="10985449">
                <a:moveTo>
                  <a:pt x="0" y="0"/>
                </a:moveTo>
                <a:lnTo>
                  <a:pt x="10985449" y="0"/>
                </a:lnTo>
                <a:lnTo>
                  <a:pt x="10985449" y="7236664"/>
                </a:lnTo>
                <a:lnTo>
                  <a:pt x="0" y="7236664"/>
                </a:lnTo>
                <a:lnTo>
                  <a:pt x="0" y="0"/>
                </a:lnTo>
                <a:close/>
              </a:path>
            </a:pathLst>
          </a:custGeom>
          <a:blipFill>
            <a:blip r:embed="rId2"/>
            <a:stretch>
              <a:fillRect l="0" t="0" r="0" b="0"/>
            </a:stretch>
          </a:blipFill>
        </p:spPr>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EFEBE0"/>
        </a:solidFill>
      </p:bgPr>
    </p:bg>
    <p:spTree>
      <p:nvGrpSpPr>
        <p:cNvPr id="1" name=""/>
        <p:cNvGrpSpPr/>
        <p:nvPr/>
      </p:nvGrpSpPr>
      <p:grpSpPr>
        <a:xfrm>
          <a:off x="0" y="0"/>
          <a:ext cx="0" cy="0"/>
          <a:chOff x="0" y="0"/>
          <a:chExt cx="0" cy="0"/>
        </a:xfrm>
      </p:grpSpPr>
      <p:sp>
        <p:nvSpPr>
          <p:cNvPr name="AutoShape 2" id="2"/>
          <p:cNvSpPr/>
          <p:nvPr/>
        </p:nvSpPr>
        <p:spPr>
          <a:xfrm rot="0">
            <a:off x="-523875" y="8458200"/>
            <a:ext cx="2381250" cy="76200"/>
          </a:xfrm>
          <a:prstGeom prst="rect">
            <a:avLst/>
          </a:prstGeom>
          <a:solidFill>
            <a:srgbClr val="1D1B1E"/>
          </a:solidFill>
        </p:spPr>
      </p:sp>
      <p:grpSp>
        <p:nvGrpSpPr>
          <p:cNvPr name="Group 3" id="3"/>
          <p:cNvGrpSpPr/>
          <p:nvPr/>
        </p:nvGrpSpPr>
        <p:grpSpPr>
          <a:xfrm rot="0">
            <a:off x="8113203" y="5588938"/>
            <a:ext cx="9146097" cy="4027230"/>
            <a:chOff x="0" y="0"/>
            <a:chExt cx="12194796" cy="5369639"/>
          </a:xfrm>
        </p:grpSpPr>
        <p:sp>
          <p:nvSpPr>
            <p:cNvPr name="TextBox 4" id="4"/>
            <p:cNvSpPr txBox="true"/>
            <p:nvPr/>
          </p:nvSpPr>
          <p:spPr>
            <a:xfrm rot="0">
              <a:off x="0" y="3918426"/>
              <a:ext cx="12192533" cy="642938"/>
            </a:xfrm>
            <a:prstGeom prst="rect">
              <a:avLst/>
            </a:prstGeom>
          </p:spPr>
          <p:txBody>
            <a:bodyPr anchor="t" rtlCol="false" tIns="0" lIns="0" bIns="0" rIns="0">
              <a:spAutoFit/>
            </a:bodyPr>
            <a:lstStyle/>
            <a:p>
              <a:pPr algn="r">
                <a:lnSpc>
                  <a:spcPts val="3839"/>
                </a:lnSpc>
              </a:pPr>
              <a:r>
                <a:rPr lang="en-US" sz="3199" spc="-31">
                  <a:solidFill>
                    <a:srgbClr val="6C5336"/>
                  </a:solidFill>
                  <a:latin typeface="Libre Baskerville"/>
                </a:rPr>
                <a:t>Turizem</a:t>
              </a:r>
            </a:p>
          </p:txBody>
        </p:sp>
        <p:sp>
          <p:nvSpPr>
            <p:cNvPr name="TextBox 5" id="5"/>
            <p:cNvSpPr txBox="true"/>
            <p:nvPr/>
          </p:nvSpPr>
          <p:spPr>
            <a:xfrm rot="0">
              <a:off x="0" y="0"/>
              <a:ext cx="12192533" cy="642938"/>
            </a:xfrm>
            <a:prstGeom prst="rect">
              <a:avLst/>
            </a:prstGeom>
          </p:spPr>
          <p:txBody>
            <a:bodyPr anchor="t" rtlCol="false" tIns="0" lIns="0" bIns="0" rIns="0">
              <a:spAutoFit/>
            </a:bodyPr>
            <a:lstStyle/>
            <a:p>
              <a:pPr algn="r">
                <a:lnSpc>
                  <a:spcPts val="3839"/>
                </a:lnSpc>
              </a:pPr>
              <a:r>
                <a:rPr lang="en-US" sz="3199" spc="-31">
                  <a:solidFill>
                    <a:srgbClr val="6C5336"/>
                  </a:solidFill>
                  <a:latin typeface="Libre Baskerville"/>
                </a:rPr>
                <a:t>Promet</a:t>
              </a:r>
            </a:p>
          </p:txBody>
        </p:sp>
        <p:sp>
          <p:nvSpPr>
            <p:cNvPr name="TextBox 6" id="6"/>
            <p:cNvSpPr txBox="true"/>
            <p:nvPr/>
          </p:nvSpPr>
          <p:spPr>
            <a:xfrm rot="0">
              <a:off x="2262" y="1959213"/>
              <a:ext cx="12192533" cy="642938"/>
            </a:xfrm>
            <a:prstGeom prst="rect">
              <a:avLst/>
            </a:prstGeom>
          </p:spPr>
          <p:txBody>
            <a:bodyPr anchor="t" rtlCol="false" tIns="0" lIns="0" bIns="0" rIns="0">
              <a:spAutoFit/>
            </a:bodyPr>
            <a:lstStyle/>
            <a:p>
              <a:pPr algn="r">
                <a:lnSpc>
                  <a:spcPts val="3839"/>
                </a:lnSpc>
              </a:pPr>
              <a:r>
                <a:rPr lang="en-US" sz="3199" spc="-31">
                  <a:solidFill>
                    <a:srgbClr val="6C5336"/>
                  </a:solidFill>
                  <a:latin typeface="Libre Baskerville"/>
                </a:rPr>
                <a:t>Gospodarske dejavnosti</a:t>
              </a:r>
            </a:p>
          </p:txBody>
        </p:sp>
        <p:sp>
          <p:nvSpPr>
            <p:cNvPr name="TextBox 7" id="7"/>
            <p:cNvSpPr txBox="true"/>
            <p:nvPr/>
          </p:nvSpPr>
          <p:spPr>
            <a:xfrm rot="0">
              <a:off x="0" y="4729639"/>
              <a:ext cx="12194796" cy="640001"/>
            </a:xfrm>
            <a:prstGeom prst="rect">
              <a:avLst/>
            </a:prstGeom>
          </p:spPr>
          <p:txBody>
            <a:bodyPr anchor="t" rtlCol="false" tIns="0" lIns="0" bIns="0" rIns="0">
              <a:spAutoFit/>
            </a:bodyPr>
            <a:lstStyle/>
            <a:p>
              <a:pPr algn="r">
                <a:lnSpc>
                  <a:spcPts val="4200"/>
                </a:lnSpc>
              </a:pPr>
              <a:r>
                <a:rPr lang="en-US" sz="2800">
                  <a:solidFill>
                    <a:srgbClr val="1D1B1E"/>
                  </a:solidFill>
                  <a:latin typeface="Libre Baskerville"/>
                </a:rPr>
                <a:t>Kolpa</a:t>
              </a:r>
            </a:p>
          </p:txBody>
        </p:sp>
        <p:sp>
          <p:nvSpPr>
            <p:cNvPr name="TextBox 8" id="8"/>
            <p:cNvSpPr txBox="true"/>
            <p:nvPr/>
          </p:nvSpPr>
          <p:spPr>
            <a:xfrm rot="0">
              <a:off x="0" y="811212"/>
              <a:ext cx="12194796" cy="640001"/>
            </a:xfrm>
            <a:prstGeom prst="rect">
              <a:avLst/>
            </a:prstGeom>
          </p:spPr>
          <p:txBody>
            <a:bodyPr anchor="t" rtlCol="false" tIns="0" lIns="0" bIns="0" rIns="0">
              <a:spAutoFit/>
            </a:bodyPr>
            <a:lstStyle/>
            <a:p>
              <a:pPr algn="r">
                <a:lnSpc>
                  <a:spcPts val="4200"/>
                </a:lnSpc>
              </a:pPr>
              <a:r>
                <a:rPr lang="en-US" sz="2800">
                  <a:solidFill>
                    <a:srgbClr val="1D1B1E"/>
                  </a:solidFill>
                  <a:latin typeface="Libre Baskerville"/>
                </a:rPr>
                <a:t>most, meja</a:t>
              </a:r>
            </a:p>
          </p:txBody>
        </p:sp>
        <p:sp>
          <p:nvSpPr>
            <p:cNvPr name="TextBox 9" id="9"/>
            <p:cNvSpPr txBox="true"/>
            <p:nvPr/>
          </p:nvSpPr>
          <p:spPr>
            <a:xfrm rot="0">
              <a:off x="0" y="2770426"/>
              <a:ext cx="12194796" cy="640001"/>
            </a:xfrm>
            <a:prstGeom prst="rect">
              <a:avLst/>
            </a:prstGeom>
          </p:spPr>
          <p:txBody>
            <a:bodyPr anchor="t" rtlCol="false" tIns="0" lIns="0" bIns="0" rIns="0">
              <a:spAutoFit/>
            </a:bodyPr>
            <a:lstStyle/>
            <a:p>
              <a:pPr algn="r">
                <a:lnSpc>
                  <a:spcPts val="4200"/>
                </a:lnSpc>
              </a:pPr>
              <a:r>
                <a:rPr lang="en-US" sz="2800">
                  <a:solidFill>
                    <a:srgbClr val="1D1B1E"/>
                  </a:solidFill>
                  <a:latin typeface="Libre Baskerville"/>
                </a:rPr>
                <a:t>kmetijstvo</a:t>
              </a:r>
            </a:p>
          </p:txBody>
        </p:sp>
      </p:grpSp>
      <p:grpSp>
        <p:nvGrpSpPr>
          <p:cNvPr name="Group 10" id="10"/>
          <p:cNvGrpSpPr/>
          <p:nvPr/>
        </p:nvGrpSpPr>
        <p:grpSpPr>
          <a:xfrm rot="0">
            <a:off x="7935236" y="846706"/>
            <a:ext cx="10483732" cy="1607344"/>
            <a:chOff x="0" y="0"/>
            <a:chExt cx="13978309" cy="2143125"/>
          </a:xfrm>
        </p:grpSpPr>
        <p:sp>
          <p:nvSpPr>
            <p:cNvPr name="TextBox 11" id="11"/>
            <p:cNvSpPr txBox="true"/>
            <p:nvPr/>
          </p:nvSpPr>
          <p:spPr>
            <a:xfrm rot="0">
              <a:off x="0" y="696516"/>
              <a:ext cx="12390809" cy="1446609"/>
            </a:xfrm>
            <a:prstGeom prst="rect">
              <a:avLst/>
            </a:prstGeom>
          </p:spPr>
          <p:txBody>
            <a:bodyPr anchor="t" rtlCol="false" tIns="0" lIns="0" bIns="0" rIns="0">
              <a:spAutoFit/>
            </a:bodyPr>
            <a:lstStyle/>
            <a:p>
              <a:pPr algn="r">
                <a:lnSpc>
                  <a:spcPts val="8640"/>
                </a:lnSpc>
              </a:pPr>
              <a:r>
                <a:rPr lang="en-US" sz="7200" spc="144">
                  <a:solidFill>
                    <a:srgbClr val="6C5336"/>
                  </a:solidFill>
                  <a:latin typeface="Libre Baskerville Italics"/>
                </a:rPr>
                <a:t>OK. 1915</a:t>
              </a:r>
            </a:p>
          </p:txBody>
        </p:sp>
        <p:sp>
          <p:nvSpPr>
            <p:cNvPr name="AutoShape 12" id="12"/>
            <p:cNvSpPr/>
            <p:nvPr/>
          </p:nvSpPr>
          <p:spPr>
            <a:xfrm rot="0">
              <a:off x="10803309" y="0"/>
              <a:ext cx="3175000" cy="101600"/>
            </a:xfrm>
            <a:prstGeom prst="rect">
              <a:avLst/>
            </a:prstGeom>
            <a:solidFill>
              <a:srgbClr val="1D1B1E"/>
            </a:solidFill>
          </p:spPr>
        </p:sp>
      </p:grpSp>
      <p:sp>
        <p:nvSpPr>
          <p:cNvPr name="Freeform 13" id="13"/>
          <p:cNvSpPr/>
          <p:nvPr/>
        </p:nvSpPr>
        <p:spPr>
          <a:xfrm flipH="false" flipV="false" rot="0">
            <a:off x="416817" y="1979879"/>
            <a:ext cx="9426060" cy="6327243"/>
          </a:xfrm>
          <a:custGeom>
            <a:avLst/>
            <a:gdLst/>
            <a:ahLst/>
            <a:cxnLst/>
            <a:rect r="r" b="b" t="t" l="l"/>
            <a:pathLst>
              <a:path h="6327243" w="9426060">
                <a:moveTo>
                  <a:pt x="0" y="0"/>
                </a:moveTo>
                <a:lnTo>
                  <a:pt x="9426060" y="0"/>
                </a:lnTo>
                <a:lnTo>
                  <a:pt x="9426060" y="6327242"/>
                </a:lnTo>
                <a:lnTo>
                  <a:pt x="0" y="6327242"/>
                </a:lnTo>
                <a:lnTo>
                  <a:pt x="0" y="0"/>
                </a:lnTo>
                <a:close/>
              </a:path>
            </a:pathLst>
          </a:custGeom>
          <a:blipFill>
            <a:blip r:embed="rId2"/>
            <a:stretch>
              <a:fillRect l="0" t="0" r="0" b="0"/>
            </a:stretch>
          </a:blipFill>
        </p:spPr>
      </p:sp>
      <p:grpSp>
        <p:nvGrpSpPr>
          <p:cNvPr name="Group 14" id="14"/>
          <p:cNvGrpSpPr/>
          <p:nvPr/>
        </p:nvGrpSpPr>
        <p:grpSpPr>
          <a:xfrm rot="0">
            <a:off x="8113203" y="4225330"/>
            <a:ext cx="9146097" cy="4027230"/>
            <a:chOff x="0" y="0"/>
            <a:chExt cx="12194796" cy="5369639"/>
          </a:xfrm>
        </p:grpSpPr>
        <p:sp>
          <p:nvSpPr>
            <p:cNvPr name="TextBox 15" id="15"/>
            <p:cNvSpPr txBox="true"/>
            <p:nvPr/>
          </p:nvSpPr>
          <p:spPr>
            <a:xfrm rot="0">
              <a:off x="0" y="3918426"/>
              <a:ext cx="12192533" cy="642938"/>
            </a:xfrm>
            <a:prstGeom prst="rect">
              <a:avLst/>
            </a:prstGeom>
          </p:spPr>
          <p:txBody>
            <a:bodyPr anchor="t" rtlCol="false" tIns="0" lIns="0" bIns="0" rIns="0">
              <a:spAutoFit/>
            </a:bodyPr>
            <a:lstStyle/>
            <a:p>
              <a:pPr algn="r">
                <a:lnSpc>
                  <a:spcPts val="3839"/>
                </a:lnSpc>
              </a:pPr>
            </a:p>
          </p:txBody>
        </p:sp>
        <p:sp>
          <p:nvSpPr>
            <p:cNvPr name="TextBox 16" id="16"/>
            <p:cNvSpPr txBox="true"/>
            <p:nvPr/>
          </p:nvSpPr>
          <p:spPr>
            <a:xfrm rot="0">
              <a:off x="0" y="0"/>
              <a:ext cx="12192533" cy="642938"/>
            </a:xfrm>
            <a:prstGeom prst="rect">
              <a:avLst/>
            </a:prstGeom>
          </p:spPr>
          <p:txBody>
            <a:bodyPr anchor="t" rtlCol="false" tIns="0" lIns="0" bIns="0" rIns="0">
              <a:spAutoFit/>
            </a:bodyPr>
            <a:lstStyle/>
            <a:p>
              <a:pPr algn="r">
                <a:lnSpc>
                  <a:spcPts val="3839"/>
                </a:lnSpc>
              </a:pPr>
              <a:r>
                <a:rPr lang="en-US" sz="3199" spc="-31">
                  <a:solidFill>
                    <a:srgbClr val="6C5336"/>
                  </a:solidFill>
                  <a:latin typeface="Libre Baskerville"/>
                </a:rPr>
                <a:t>Folklora, preživljanje prostega časa</a:t>
              </a:r>
            </a:p>
          </p:txBody>
        </p:sp>
        <p:sp>
          <p:nvSpPr>
            <p:cNvPr name="TextBox 17" id="17"/>
            <p:cNvSpPr txBox="true"/>
            <p:nvPr/>
          </p:nvSpPr>
          <p:spPr>
            <a:xfrm rot="0">
              <a:off x="0" y="4729639"/>
              <a:ext cx="12194796" cy="640001"/>
            </a:xfrm>
            <a:prstGeom prst="rect">
              <a:avLst/>
            </a:prstGeom>
          </p:spPr>
          <p:txBody>
            <a:bodyPr anchor="t" rtlCol="false" tIns="0" lIns="0" bIns="0" rIns="0">
              <a:spAutoFit/>
            </a:bodyPr>
            <a:lstStyle/>
            <a:p>
              <a:pPr algn="r">
                <a:lnSpc>
                  <a:spcPts val="4200"/>
                </a:lnSpc>
              </a:pPr>
            </a:p>
          </p:txBody>
        </p:sp>
        <p:sp>
          <p:nvSpPr>
            <p:cNvPr name="TextBox 18" id="18"/>
            <p:cNvSpPr txBox="true"/>
            <p:nvPr/>
          </p:nvSpPr>
          <p:spPr>
            <a:xfrm rot="0">
              <a:off x="0" y="811212"/>
              <a:ext cx="12194796" cy="640001"/>
            </a:xfrm>
            <a:prstGeom prst="rect">
              <a:avLst/>
            </a:prstGeom>
          </p:spPr>
          <p:txBody>
            <a:bodyPr anchor="t" rtlCol="false" tIns="0" lIns="0" bIns="0" rIns="0">
              <a:spAutoFit/>
            </a:bodyPr>
            <a:lstStyle/>
            <a:p>
              <a:pPr algn="r">
                <a:lnSpc>
                  <a:spcPts val="4200"/>
                </a:lnSpc>
              </a:pPr>
              <a:r>
                <a:rPr lang="en-US" sz="2800">
                  <a:solidFill>
                    <a:srgbClr val="1D1B1E"/>
                  </a:solidFill>
                  <a:latin typeface="Libre Baskerville"/>
                </a:rPr>
                <a:t>ples</a:t>
              </a:r>
            </a:p>
          </p:txBody>
        </p:sp>
        <p:sp>
          <p:nvSpPr>
            <p:cNvPr name="TextBox 19" id="19"/>
            <p:cNvSpPr txBox="true"/>
            <p:nvPr/>
          </p:nvSpPr>
          <p:spPr>
            <a:xfrm rot="0">
              <a:off x="0" y="2770426"/>
              <a:ext cx="12194796" cy="640001"/>
            </a:xfrm>
            <a:prstGeom prst="rect">
              <a:avLst/>
            </a:prstGeom>
          </p:spPr>
          <p:txBody>
            <a:bodyPr anchor="t" rtlCol="false" tIns="0" lIns="0" bIns="0" rIns="0">
              <a:spAutoFit/>
            </a:bodyPr>
            <a:lstStyle/>
            <a:p>
              <a:pPr algn="r">
                <a:lnSpc>
                  <a:spcPts val="4200"/>
                </a:lnSpc>
              </a:pPr>
            </a:p>
          </p:txBody>
        </p:sp>
      </p:gr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EFEBE0"/>
        </a:solidFill>
      </p:bgPr>
    </p:bg>
    <p:spTree>
      <p:nvGrpSpPr>
        <p:cNvPr id="1" name=""/>
        <p:cNvGrpSpPr/>
        <p:nvPr/>
      </p:nvGrpSpPr>
      <p:grpSpPr>
        <a:xfrm>
          <a:off x="0" y="0"/>
          <a:ext cx="0" cy="0"/>
          <a:chOff x="0" y="0"/>
          <a:chExt cx="0" cy="0"/>
        </a:xfrm>
      </p:grpSpPr>
      <p:sp>
        <p:nvSpPr>
          <p:cNvPr name="AutoShape 2" id="2"/>
          <p:cNvSpPr/>
          <p:nvPr/>
        </p:nvSpPr>
        <p:spPr>
          <a:xfrm rot="0">
            <a:off x="-523875" y="8458200"/>
            <a:ext cx="2381250" cy="76200"/>
          </a:xfrm>
          <a:prstGeom prst="rect">
            <a:avLst/>
          </a:prstGeom>
          <a:solidFill>
            <a:srgbClr val="1D1B1E"/>
          </a:solidFill>
        </p:spPr>
      </p:sp>
      <p:grpSp>
        <p:nvGrpSpPr>
          <p:cNvPr name="Group 3" id="3"/>
          <p:cNvGrpSpPr/>
          <p:nvPr/>
        </p:nvGrpSpPr>
        <p:grpSpPr>
          <a:xfrm rot="0">
            <a:off x="8113203" y="5588938"/>
            <a:ext cx="9146097" cy="4027230"/>
            <a:chOff x="0" y="0"/>
            <a:chExt cx="12194796" cy="5369639"/>
          </a:xfrm>
        </p:grpSpPr>
        <p:sp>
          <p:nvSpPr>
            <p:cNvPr name="TextBox 4" id="4"/>
            <p:cNvSpPr txBox="true"/>
            <p:nvPr/>
          </p:nvSpPr>
          <p:spPr>
            <a:xfrm rot="0">
              <a:off x="0" y="3918426"/>
              <a:ext cx="12192533" cy="642938"/>
            </a:xfrm>
            <a:prstGeom prst="rect">
              <a:avLst/>
            </a:prstGeom>
          </p:spPr>
          <p:txBody>
            <a:bodyPr anchor="t" rtlCol="false" tIns="0" lIns="0" bIns="0" rIns="0">
              <a:spAutoFit/>
            </a:bodyPr>
            <a:lstStyle/>
            <a:p>
              <a:pPr algn="r">
                <a:lnSpc>
                  <a:spcPts val="3839"/>
                </a:lnSpc>
              </a:pPr>
            </a:p>
          </p:txBody>
        </p:sp>
        <p:sp>
          <p:nvSpPr>
            <p:cNvPr name="TextBox 5" id="5"/>
            <p:cNvSpPr txBox="true"/>
            <p:nvPr/>
          </p:nvSpPr>
          <p:spPr>
            <a:xfrm rot="0">
              <a:off x="0" y="0"/>
              <a:ext cx="12192533" cy="642938"/>
            </a:xfrm>
            <a:prstGeom prst="rect">
              <a:avLst/>
            </a:prstGeom>
          </p:spPr>
          <p:txBody>
            <a:bodyPr anchor="t" rtlCol="false" tIns="0" lIns="0" bIns="0" rIns="0">
              <a:spAutoFit/>
            </a:bodyPr>
            <a:lstStyle/>
            <a:p>
              <a:pPr algn="r">
                <a:lnSpc>
                  <a:spcPts val="3839"/>
                </a:lnSpc>
              </a:pPr>
              <a:r>
                <a:rPr lang="en-US" sz="3199" spc="-31">
                  <a:solidFill>
                    <a:srgbClr val="6C5336"/>
                  </a:solidFill>
                  <a:latin typeface="Libre Baskerville"/>
                </a:rPr>
                <a:t>Promet</a:t>
              </a:r>
            </a:p>
          </p:txBody>
        </p:sp>
        <p:sp>
          <p:nvSpPr>
            <p:cNvPr name="TextBox 6" id="6"/>
            <p:cNvSpPr txBox="true"/>
            <p:nvPr/>
          </p:nvSpPr>
          <p:spPr>
            <a:xfrm rot="0">
              <a:off x="2262" y="1959213"/>
              <a:ext cx="12192533" cy="642938"/>
            </a:xfrm>
            <a:prstGeom prst="rect">
              <a:avLst/>
            </a:prstGeom>
          </p:spPr>
          <p:txBody>
            <a:bodyPr anchor="t" rtlCol="false" tIns="0" lIns="0" bIns="0" rIns="0">
              <a:spAutoFit/>
            </a:bodyPr>
            <a:lstStyle/>
            <a:p>
              <a:pPr algn="r">
                <a:lnSpc>
                  <a:spcPts val="3839"/>
                </a:lnSpc>
              </a:pPr>
              <a:r>
                <a:rPr lang="en-US" sz="3199" spc="-31">
                  <a:solidFill>
                    <a:srgbClr val="6C5336"/>
                  </a:solidFill>
                  <a:latin typeface="Libre Baskerville"/>
                </a:rPr>
                <a:t>Turizem</a:t>
              </a:r>
            </a:p>
          </p:txBody>
        </p:sp>
        <p:sp>
          <p:nvSpPr>
            <p:cNvPr name="TextBox 7" id="7"/>
            <p:cNvSpPr txBox="true"/>
            <p:nvPr/>
          </p:nvSpPr>
          <p:spPr>
            <a:xfrm rot="0">
              <a:off x="0" y="4729639"/>
              <a:ext cx="12194796" cy="640001"/>
            </a:xfrm>
            <a:prstGeom prst="rect">
              <a:avLst/>
            </a:prstGeom>
          </p:spPr>
          <p:txBody>
            <a:bodyPr anchor="t" rtlCol="false" tIns="0" lIns="0" bIns="0" rIns="0">
              <a:spAutoFit/>
            </a:bodyPr>
            <a:lstStyle/>
            <a:p>
              <a:pPr algn="r">
                <a:lnSpc>
                  <a:spcPts val="4200"/>
                </a:lnSpc>
              </a:pPr>
            </a:p>
          </p:txBody>
        </p:sp>
        <p:sp>
          <p:nvSpPr>
            <p:cNvPr name="TextBox 8" id="8"/>
            <p:cNvSpPr txBox="true"/>
            <p:nvPr/>
          </p:nvSpPr>
          <p:spPr>
            <a:xfrm rot="0">
              <a:off x="0" y="811212"/>
              <a:ext cx="12194796" cy="640001"/>
            </a:xfrm>
            <a:prstGeom prst="rect">
              <a:avLst/>
            </a:prstGeom>
          </p:spPr>
          <p:txBody>
            <a:bodyPr anchor="t" rtlCol="false" tIns="0" lIns="0" bIns="0" rIns="0">
              <a:spAutoFit/>
            </a:bodyPr>
            <a:lstStyle/>
            <a:p>
              <a:pPr algn="r">
                <a:lnSpc>
                  <a:spcPts val="4200"/>
                </a:lnSpc>
              </a:pPr>
              <a:r>
                <a:rPr lang="en-US" sz="2800">
                  <a:solidFill>
                    <a:srgbClr val="1D1B1E"/>
                  </a:solidFill>
                  <a:latin typeface="Libre Baskerville"/>
                </a:rPr>
                <a:t>most, meja</a:t>
              </a:r>
            </a:p>
          </p:txBody>
        </p:sp>
        <p:sp>
          <p:nvSpPr>
            <p:cNvPr name="TextBox 9" id="9"/>
            <p:cNvSpPr txBox="true"/>
            <p:nvPr/>
          </p:nvSpPr>
          <p:spPr>
            <a:xfrm rot="0">
              <a:off x="0" y="2770426"/>
              <a:ext cx="12194796" cy="640001"/>
            </a:xfrm>
            <a:prstGeom prst="rect">
              <a:avLst/>
            </a:prstGeom>
          </p:spPr>
          <p:txBody>
            <a:bodyPr anchor="t" rtlCol="false" tIns="0" lIns="0" bIns="0" rIns="0">
              <a:spAutoFit/>
            </a:bodyPr>
            <a:lstStyle/>
            <a:p>
              <a:pPr algn="r">
                <a:lnSpc>
                  <a:spcPts val="4200"/>
                </a:lnSpc>
              </a:pPr>
              <a:r>
                <a:rPr lang="en-US" sz="2800">
                  <a:solidFill>
                    <a:srgbClr val="1D1B1E"/>
                  </a:solidFill>
                  <a:latin typeface="Libre Baskerville"/>
                </a:rPr>
                <a:t>Kolpa</a:t>
              </a:r>
            </a:p>
          </p:txBody>
        </p:sp>
      </p:grpSp>
      <p:grpSp>
        <p:nvGrpSpPr>
          <p:cNvPr name="Group 10" id="10"/>
          <p:cNvGrpSpPr/>
          <p:nvPr/>
        </p:nvGrpSpPr>
        <p:grpSpPr>
          <a:xfrm rot="0">
            <a:off x="7935236" y="846706"/>
            <a:ext cx="10483732" cy="1151930"/>
            <a:chOff x="0" y="0"/>
            <a:chExt cx="13978309" cy="1535906"/>
          </a:xfrm>
        </p:grpSpPr>
        <p:sp>
          <p:nvSpPr>
            <p:cNvPr name="TextBox 11" id="11"/>
            <p:cNvSpPr txBox="true"/>
            <p:nvPr/>
          </p:nvSpPr>
          <p:spPr>
            <a:xfrm rot="0">
              <a:off x="0" y="696516"/>
              <a:ext cx="12390809" cy="839391"/>
            </a:xfrm>
            <a:prstGeom prst="rect">
              <a:avLst/>
            </a:prstGeom>
          </p:spPr>
          <p:txBody>
            <a:bodyPr anchor="t" rtlCol="false" tIns="0" lIns="0" bIns="0" rIns="0">
              <a:spAutoFit/>
            </a:bodyPr>
            <a:lstStyle/>
            <a:p>
              <a:pPr algn="r">
                <a:lnSpc>
                  <a:spcPts val="5040"/>
                </a:lnSpc>
              </a:pPr>
              <a:r>
                <a:rPr lang="en-US" sz="4200" spc="84">
                  <a:solidFill>
                    <a:srgbClr val="6C5336"/>
                  </a:solidFill>
                  <a:latin typeface="Libre Baskerville Italics"/>
                </a:rPr>
                <a:t>70POSLANA 1970</a:t>
              </a:r>
            </a:p>
          </p:txBody>
        </p:sp>
        <p:sp>
          <p:nvSpPr>
            <p:cNvPr name="AutoShape 12" id="12"/>
            <p:cNvSpPr/>
            <p:nvPr/>
          </p:nvSpPr>
          <p:spPr>
            <a:xfrm rot="0">
              <a:off x="10803309" y="0"/>
              <a:ext cx="3175000" cy="101600"/>
            </a:xfrm>
            <a:prstGeom prst="rect">
              <a:avLst/>
            </a:prstGeom>
            <a:solidFill>
              <a:srgbClr val="1D1B1E"/>
            </a:solidFill>
          </p:spPr>
        </p:sp>
      </p:grpSp>
      <p:grpSp>
        <p:nvGrpSpPr>
          <p:cNvPr name="Group 13" id="13"/>
          <p:cNvGrpSpPr/>
          <p:nvPr/>
        </p:nvGrpSpPr>
        <p:grpSpPr>
          <a:xfrm rot="0">
            <a:off x="6138449" y="1787271"/>
            <a:ext cx="9146097" cy="4027230"/>
            <a:chOff x="0" y="0"/>
            <a:chExt cx="12194796" cy="5369639"/>
          </a:xfrm>
        </p:grpSpPr>
        <p:sp>
          <p:nvSpPr>
            <p:cNvPr name="TextBox 14" id="14"/>
            <p:cNvSpPr txBox="true"/>
            <p:nvPr/>
          </p:nvSpPr>
          <p:spPr>
            <a:xfrm rot="0">
              <a:off x="0" y="3918426"/>
              <a:ext cx="12192533" cy="642938"/>
            </a:xfrm>
            <a:prstGeom prst="rect">
              <a:avLst/>
            </a:prstGeom>
          </p:spPr>
          <p:txBody>
            <a:bodyPr anchor="t" rtlCol="false" tIns="0" lIns="0" bIns="0" rIns="0">
              <a:spAutoFit/>
            </a:bodyPr>
            <a:lstStyle/>
            <a:p>
              <a:pPr algn="r">
                <a:lnSpc>
                  <a:spcPts val="3839"/>
                </a:lnSpc>
              </a:pPr>
            </a:p>
          </p:txBody>
        </p:sp>
        <p:sp>
          <p:nvSpPr>
            <p:cNvPr name="TextBox 15" id="15"/>
            <p:cNvSpPr txBox="true"/>
            <p:nvPr/>
          </p:nvSpPr>
          <p:spPr>
            <a:xfrm rot="0">
              <a:off x="0" y="0"/>
              <a:ext cx="12192533" cy="642938"/>
            </a:xfrm>
            <a:prstGeom prst="rect">
              <a:avLst/>
            </a:prstGeom>
          </p:spPr>
          <p:txBody>
            <a:bodyPr anchor="t" rtlCol="false" tIns="0" lIns="0" bIns="0" rIns="0">
              <a:spAutoFit/>
            </a:bodyPr>
            <a:lstStyle/>
            <a:p>
              <a:pPr algn="r">
                <a:lnSpc>
                  <a:spcPts val="3839"/>
                </a:lnSpc>
              </a:pPr>
            </a:p>
          </p:txBody>
        </p:sp>
        <p:sp>
          <p:nvSpPr>
            <p:cNvPr name="TextBox 16" id="16"/>
            <p:cNvSpPr txBox="true"/>
            <p:nvPr/>
          </p:nvSpPr>
          <p:spPr>
            <a:xfrm rot="0">
              <a:off x="0" y="4729639"/>
              <a:ext cx="12194796" cy="640001"/>
            </a:xfrm>
            <a:prstGeom prst="rect">
              <a:avLst/>
            </a:prstGeom>
          </p:spPr>
          <p:txBody>
            <a:bodyPr anchor="t" rtlCol="false" tIns="0" lIns="0" bIns="0" rIns="0">
              <a:spAutoFit/>
            </a:bodyPr>
            <a:lstStyle/>
            <a:p>
              <a:pPr algn="r">
                <a:lnSpc>
                  <a:spcPts val="4200"/>
                </a:lnSpc>
              </a:pPr>
            </a:p>
          </p:txBody>
        </p:sp>
        <p:sp>
          <p:nvSpPr>
            <p:cNvPr name="TextBox 17" id="17"/>
            <p:cNvSpPr txBox="true"/>
            <p:nvPr/>
          </p:nvSpPr>
          <p:spPr>
            <a:xfrm rot="0">
              <a:off x="0" y="811212"/>
              <a:ext cx="12194796" cy="640001"/>
            </a:xfrm>
            <a:prstGeom prst="rect">
              <a:avLst/>
            </a:prstGeom>
          </p:spPr>
          <p:txBody>
            <a:bodyPr anchor="t" rtlCol="false" tIns="0" lIns="0" bIns="0" rIns="0">
              <a:spAutoFit/>
            </a:bodyPr>
            <a:lstStyle/>
            <a:p>
              <a:pPr algn="r">
                <a:lnSpc>
                  <a:spcPts val="4200"/>
                </a:lnSpc>
              </a:pPr>
            </a:p>
          </p:txBody>
        </p:sp>
        <p:sp>
          <p:nvSpPr>
            <p:cNvPr name="TextBox 18" id="18"/>
            <p:cNvSpPr txBox="true"/>
            <p:nvPr/>
          </p:nvSpPr>
          <p:spPr>
            <a:xfrm rot="0">
              <a:off x="0" y="2770426"/>
              <a:ext cx="12194796" cy="640001"/>
            </a:xfrm>
            <a:prstGeom prst="rect">
              <a:avLst/>
            </a:prstGeom>
          </p:spPr>
          <p:txBody>
            <a:bodyPr anchor="t" rtlCol="false" tIns="0" lIns="0" bIns="0" rIns="0">
              <a:spAutoFit/>
            </a:bodyPr>
            <a:lstStyle/>
            <a:p>
              <a:pPr algn="r">
                <a:lnSpc>
                  <a:spcPts val="4200"/>
                </a:lnSpc>
              </a:pPr>
            </a:p>
          </p:txBody>
        </p:sp>
      </p:grpSp>
      <p:sp>
        <p:nvSpPr>
          <p:cNvPr name="Freeform 19" id="19"/>
          <p:cNvSpPr/>
          <p:nvPr/>
        </p:nvSpPr>
        <p:spPr>
          <a:xfrm flipH="false" flipV="false" rot="0">
            <a:off x="455214" y="1130136"/>
            <a:ext cx="12138718" cy="8026727"/>
          </a:xfrm>
          <a:custGeom>
            <a:avLst/>
            <a:gdLst/>
            <a:ahLst/>
            <a:cxnLst/>
            <a:rect r="r" b="b" t="t" l="l"/>
            <a:pathLst>
              <a:path h="8026727" w="12138718">
                <a:moveTo>
                  <a:pt x="0" y="0"/>
                </a:moveTo>
                <a:lnTo>
                  <a:pt x="12138718" y="0"/>
                </a:lnTo>
                <a:lnTo>
                  <a:pt x="12138718" y="8026728"/>
                </a:lnTo>
                <a:lnTo>
                  <a:pt x="0" y="8026728"/>
                </a:lnTo>
                <a:lnTo>
                  <a:pt x="0" y="0"/>
                </a:lnTo>
                <a:close/>
              </a:path>
            </a:pathLst>
          </a:custGeom>
          <a:blipFill>
            <a:blip r:embed="rId2"/>
            <a:stretch>
              <a:fillRect l="0" t="0" r="0" b="0"/>
            </a:stretch>
          </a:blipFill>
        </p:spPr>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EFEBE0"/>
        </a:solidFill>
      </p:bgPr>
    </p:bg>
    <p:spTree>
      <p:nvGrpSpPr>
        <p:cNvPr id="1" name=""/>
        <p:cNvGrpSpPr/>
        <p:nvPr/>
      </p:nvGrpSpPr>
      <p:grpSpPr>
        <a:xfrm>
          <a:off x="0" y="0"/>
          <a:ext cx="0" cy="0"/>
          <a:chOff x="0" y="0"/>
          <a:chExt cx="0" cy="0"/>
        </a:xfrm>
      </p:grpSpPr>
      <p:sp>
        <p:nvSpPr>
          <p:cNvPr name="AutoShape 2" id="2"/>
          <p:cNvSpPr/>
          <p:nvPr/>
        </p:nvSpPr>
        <p:spPr>
          <a:xfrm rot="0">
            <a:off x="-523875" y="8458200"/>
            <a:ext cx="2381250" cy="76200"/>
          </a:xfrm>
          <a:prstGeom prst="rect">
            <a:avLst/>
          </a:prstGeom>
          <a:solidFill>
            <a:srgbClr val="1D1B1E"/>
          </a:solidFill>
        </p:spPr>
      </p:sp>
      <p:grpSp>
        <p:nvGrpSpPr>
          <p:cNvPr name="Group 3" id="3"/>
          <p:cNvGrpSpPr/>
          <p:nvPr/>
        </p:nvGrpSpPr>
        <p:grpSpPr>
          <a:xfrm rot="0">
            <a:off x="8113203" y="5588938"/>
            <a:ext cx="9146097" cy="4027230"/>
            <a:chOff x="0" y="0"/>
            <a:chExt cx="12194796" cy="5369639"/>
          </a:xfrm>
        </p:grpSpPr>
        <p:sp>
          <p:nvSpPr>
            <p:cNvPr name="TextBox 4" id="4"/>
            <p:cNvSpPr txBox="true"/>
            <p:nvPr/>
          </p:nvSpPr>
          <p:spPr>
            <a:xfrm rot="0">
              <a:off x="0" y="3918426"/>
              <a:ext cx="12192533" cy="642938"/>
            </a:xfrm>
            <a:prstGeom prst="rect">
              <a:avLst/>
            </a:prstGeom>
          </p:spPr>
          <p:txBody>
            <a:bodyPr anchor="t" rtlCol="false" tIns="0" lIns="0" bIns="0" rIns="0">
              <a:spAutoFit/>
            </a:bodyPr>
            <a:lstStyle/>
            <a:p>
              <a:pPr algn="r">
                <a:lnSpc>
                  <a:spcPts val="3839"/>
                </a:lnSpc>
              </a:pPr>
              <a:r>
                <a:rPr lang="en-US" sz="3199" spc="-31">
                  <a:solidFill>
                    <a:srgbClr val="6C5336"/>
                  </a:solidFill>
                  <a:latin typeface="Libre Baskerville"/>
                </a:rPr>
                <a:t>Turizem</a:t>
              </a:r>
            </a:p>
          </p:txBody>
        </p:sp>
        <p:sp>
          <p:nvSpPr>
            <p:cNvPr name="TextBox 5" id="5"/>
            <p:cNvSpPr txBox="true"/>
            <p:nvPr/>
          </p:nvSpPr>
          <p:spPr>
            <a:xfrm rot="0">
              <a:off x="0" y="0"/>
              <a:ext cx="12192533" cy="642938"/>
            </a:xfrm>
            <a:prstGeom prst="rect">
              <a:avLst/>
            </a:prstGeom>
          </p:spPr>
          <p:txBody>
            <a:bodyPr anchor="t" rtlCol="false" tIns="0" lIns="0" bIns="0" rIns="0">
              <a:spAutoFit/>
            </a:bodyPr>
            <a:lstStyle/>
            <a:p>
              <a:pPr algn="r">
                <a:lnSpc>
                  <a:spcPts val="3839"/>
                </a:lnSpc>
              </a:pPr>
              <a:r>
                <a:rPr lang="en-US" sz="3199" spc="-31">
                  <a:solidFill>
                    <a:srgbClr val="6C5336"/>
                  </a:solidFill>
                  <a:latin typeface="Libre Baskerville"/>
                </a:rPr>
                <a:t>Dediščina gradov</a:t>
              </a:r>
            </a:p>
          </p:txBody>
        </p:sp>
        <p:sp>
          <p:nvSpPr>
            <p:cNvPr name="TextBox 6" id="6"/>
            <p:cNvSpPr txBox="true"/>
            <p:nvPr/>
          </p:nvSpPr>
          <p:spPr>
            <a:xfrm rot="0">
              <a:off x="2262" y="1959213"/>
              <a:ext cx="12192533" cy="642938"/>
            </a:xfrm>
            <a:prstGeom prst="rect">
              <a:avLst/>
            </a:prstGeom>
          </p:spPr>
          <p:txBody>
            <a:bodyPr anchor="t" rtlCol="false" tIns="0" lIns="0" bIns="0" rIns="0">
              <a:spAutoFit/>
            </a:bodyPr>
            <a:lstStyle/>
            <a:p>
              <a:pPr algn="r">
                <a:lnSpc>
                  <a:spcPts val="3839"/>
                </a:lnSpc>
              </a:pPr>
              <a:r>
                <a:rPr lang="en-US" sz="3199" spc="-31">
                  <a:solidFill>
                    <a:srgbClr val="6C5336"/>
                  </a:solidFill>
                  <a:latin typeface="Libre Baskerville"/>
                </a:rPr>
                <a:t>Gospodarske dejavnosti</a:t>
              </a:r>
            </a:p>
          </p:txBody>
        </p:sp>
        <p:sp>
          <p:nvSpPr>
            <p:cNvPr name="TextBox 7" id="7"/>
            <p:cNvSpPr txBox="true"/>
            <p:nvPr/>
          </p:nvSpPr>
          <p:spPr>
            <a:xfrm rot="0">
              <a:off x="0" y="4729639"/>
              <a:ext cx="12194796" cy="640001"/>
            </a:xfrm>
            <a:prstGeom prst="rect">
              <a:avLst/>
            </a:prstGeom>
          </p:spPr>
          <p:txBody>
            <a:bodyPr anchor="t" rtlCol="false" tIns="0" lIns="0" bIns="0" rIns="0">
              <a:spAutoFit/>
            </a:bodyPr>
            <a:lstStyle/>
            <a:p>
              <a:pPr algn="r">
                <a:lnSpc>
                  <a:spcPts val="4200"/>
                </a:lnSpc>
              </a:pPr>
              <a:r>
                <a:rPr lang="en-US" sz="2800">
                  <a:solidFill>
                    <a:srgbClr val="1D1B1E"/>
                  </a:solidFill>
                  <a:latin typeface="Libre Baskerville"/>
                </a:rPr>
                <a:t>Kolpa</a:t>
              </a:r>
            </a:p>
          </p:txBody>
        </p:sp>
        <p:sp>
          <p:nvSpPr>
            <p:cNvPr name="TextBox 8" id="8"/>
            <p:cNvSpPr txBox="true"/>
            <p:nvPr/>
          </p:nvSpPr>
          <p:spPr>
            <a:xfrm rot="0">
              <a:off x="0" y="811212"/>
              <a:ext cx="12194796" cy="640001"/>
            </a:xfrm>
            <a:prstGeom prst="rect">
              <a:avLst/>
            </a:prstGeom>
          </p:spPr>
          <p:txBody>
            <a:bodyPr anchor="t" rtlCol="false" tIns="0" lIns="0" bIns="0" rIns="0">
              <a:spAutoFit/>
            </a:bodyPr>
            <a:lstStyle/>
            <a:p>
              <a:pPr algn="r">
                <a:lnSpc>
                  <a:spcPts val="4200"/>
                </a:lnSpc>
              </a:pPr>
              <a:r>
                <a:rPr lang="en-US" sz="2800">
                  <a:solidFill>
                    <a:srgbClr val="1D1B1E"/>
                  </a:solidFill>
                  <a:latin typeface="Libre Baskerville"/>
                </a:rPr>
                <a:t>grad</a:t>
              </a:r>
            </a:p>
          </p:txBody>
        </p:sp>
        <p:sp>
          <p:nvSpPr>
            <p:cNvPr name="TextBox 9" id="9"/>
            <p:cNvSpPr txBox="true"/>
            <p:nvPr/>
          </p:nvSpPr>
          <p:spPr>
            <a:xfrm rot="0">
              <a:off x="0" y="2770426"/>
              <a:ext cx="12194796" cy="640001"/>
            </a:xfrm>
            <a:prstGeom prst="rect">
              <a:avLst/>
            </a:prstGeom>
          </p:spPr>
          <p:txBody>
            <a:bodyPr anchor="t" rtlCol="false" tIns="0" lIns="0" bIns="0" rIns="0">
              <a:spAutoFit/>
            </a:bodyPr>
            <a:lstStyle/>
            <a:p>
              <a:pPr algn="r">
                <a:lnSpc>
                  <a:spcPts val="4200"/>
                </a:lnSpc>
              </a:pPr>
              <a:r>
                <a:rPr lang="en-US" sz="2800">
                  <a:solidFill>
                    <a:srgbClr val="1D1B1E"/>
                  </a:solidFill>
                  <a:latin typeface="Libre Baskerville"/>
                </a:rPr>
                <a:t>mlin, žaga</a:t>
              </a:r>
            </a:p>
          </p:txBody>
        </p:sp>
      </p:grpSp>
      <p:grpSp>
        <p:nvGrpSpPr>
          <p:cNvPr name="Group 10" id="10"/>
          <p:cNvGrpSpPr/>
          <p:nvPr/>
        </p:nvGrpSpPr>
        <p:grpSpPr>
          <a:xfrm rot="0">
            <a:off x="7935236" y="846706"/>
            <a:ext cx="10483732" cy="1607344"/>
            <a:chOff x="0" y="0"/>
            <a:chExt cx="13978309" cy="2143125"/>
          </a:xfrm>
        </p:grpSpPr>
        <p:sp>
          <p:nvSpPr>
            <p:cNvPr name="TextBox 11" id="11"/>
            <p:cNvSpPr txBox="true"/>
            <p:nvPr/>
          </p:nvSpPr>
          <p:spPr>
            <a:xfrm rot="0">
              <a:off x="0" y="696516"/>
              <a:ext cx="12390809" cy="1446609"/>
            </a:xfrm>
            <a:prstGeom prst="rect">
              <a:avLst/>
            </a:prstGeom>
          </p:spPr>
          <p:txBody>
            <a:bodyPr anchor="t" rtlCol="false" tIns="0" lIns="0" bIns="0" rIns="0">
              <a:spAutoFit/>
            </a:bodyPr>
            <a:lstStyle/>
            <a:p>
              <a:pPr algn="r">
                <a:lnSpc>
                  <a:spcPts val="8640"/>
                </a:lnSpc>
              </a:pPr>
            </a:p>
          </p:txBody>
        </p:sp>
        <p:sp>
          <p:nvSpPr>
            <p:cNvPr name="AutoShape 12" id="12"/>
            <p:cNvSpPr/>
            <p:nvPr/>
          </p:nvSpPr>
          <p:spPr>
            <a:xfrm rot="0">
              <a:off x="10803309" y="0"/>
              <a:ext cx="3175000" cy="101600"/>
            </a:xfrm>
            <a:prstGeom prst="rect">
              <a:avLst/>
            </a:prstGeom>
            <a:solidFill>
              <a:srgbClr val="1D1B1E"/>
            </a:solidFill>
          </p:spPr>
        </p:sp>
      </p:grpSp>
      <p:grpSp>
        <p:nvGrpSpPr>
          <p:cNvPr name="Group 13" id="13"/>
          <p:cNvGrpSpPr/>
          <p:nvPr/>
        </p:nvGrpSpPr>
        <p:grpSpPr>
          <a:xfrm rot="0">
            <a:off x="3540155" y="2341394"/>
            <a:ext cx="9146097" cy="1885117"/>
            <a:chOff x="0" y="0"/>
            <a:chExt cx="12194796" cy="2513489"/>
          </a:xfrm>
        </p:grpSpPr>
        <p:sp>
          <p:nvSpPr>
            <p:cNvPr name="TextBox 14" id="14"/>
            <p:cNvSpPr txBox="true"/>
            <p:nvPr/>
          </p:nvSpPr>
          <p:spPr>
            <a:xfrm rot="0">
              <a:off x="0" y="1062276"/>
              <a:ext cx="12192533" cy="642938"/>
            </a:xfrm>
            <a:prstGeom prst="rect">
              <a:avLst/>
            </a:prstGeom>
          </p:spPr>
          <p:txBody>
            <a:bodyPr anchor="t" rtlCol="false" tIns="0" lIns="0" bIns="0" rIns="0">
              <a:spAutoFit/>
            </a:bodyPr>
            <a:lstStyle/>
            <a:p>
              <a:pPr algn="r">
                <a:lnSpc>
                  <a:spcPts val="3839"/>
                </a:lnSpc>
              </a:pPr>
            </a:p>
          </p:txBody>
        </p:sp>
        <p:sp>
          <p:nvSpPr>
            <p:cNvPr name="TextBox 15" id="15"/>
            <p:cNvSpPr txBox="true"/>
            <p:nvPr/>
          </p:nvSpPr>
          <p:spPr>
            <a:xfrm rot="0">
              <a:off x="0" y="1873488"/>
              <a:ext cx="12194796" cy="640001"/>
            </a:xfrm>
            <a:prstGeom prst="rect">
              <a:avLst/>
            </a:prstGeom>
          </p:spPr>
          <p:txBody>
            <a:bodyPr anchor="t" rtlCol="false" tIns="0" lIns="0" bIns="0" rIns="0">
              <a:spAutoFit/>
            </a:bodyPr>
            <a:lstStyle/>
            <a:p>
              <a:pPr algn="r">
                <a:lnSpc>
                  <a:spcPts val="4200"/>
                </a:lnSpc>
              </a:pPr>
            </a:p>
          </p:txBody>
        </p:sp>
        <p:sp>
          <p:nvSpPr>
            <p:cNvPr name="TextBox 16" id="16"/>
            <p:cNvSpPr txBox="true"/>
            <p:nvPr/>
          </p:nvSpPr>
          <p:spPr>
            <a:xfrm rot="0">
              <a:off x="0" y="-85725"/>
              <a:ext cx="12194796" cy="640001"/>
            </a:xfrm>
            <a:prstGeom prst="rect">
              <a:avLst/>
            </a:prstGeom>
          </p:spPr>
          <p:txBody>
            <a:bodyPr anchor="t" rtlCol="false" tIns="0" lIns="0" bIns="0" rIns="0">
              <a:spAutoFit/>
            </a:bodyPr>
            <a:lstStyle/>
            <a:p>
              <a:pPr algn="r">
                <a:lnSpc>
                  <a:spcPts val="4200"/>
                </a:lnSpc>
              </a:pPr>
            </a:p>
          </p:txBody>
        </p:sp>
      </p:grpSp>
      <p:sp>
        <p:nvSpPr>
          <p:cNvPr name="Freeform 17" id="17"/>
          <p:cNvSpPr/>
          <p:nvPr/>
        </p:nvSpPr>
        <p:spPr>
          <a:xfrm flipH="false" flipV="false" rot="0">
            <a:off x="666750" y="1560745"/>
            <a:ext cx="11087831" cy="7165511"/>
          </a:xfrm>
          <a:custGeom>
            <a:avLst/>
            <a:gdLst/>
            <a:ahLst/>
            <a:cxnLst/>
            <a:rect r="r" b="b" t="t" l="l"/>
            <a:pathLst>
              <a:path h="7165511" w="11087831">
                <a:moveTo>
                  <a:pt x="0" y="0"/>
                </a:moveTo>
                <a:lnTo>
                  <a:pt x="11087831" y="0"/>
                </a:lnTo>
                <a:lnTo>
                  <a:pt x="11087831" y="7165510"/>
                </a:lnTo>
                <a:lnTo>
                  <a:pt x="0" y="7165510"/>
                </a:lnTo>
                <a:lnTo>
                  <a:pt x="0" y="0"/>
                </a:lnTo>
                <a:close/>
              </a:path>
            </a:pathLst>
          </a:custGeom>
          <a:blipFill>
            <a:blip r:embed="rId2"/>
            <a:stretch>
              <a:fillRect l="0" t="0" r="0" b="0"/>
            </a:stretch>
          </a:blipFill>
        </p:spPr>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EFEBE0"/>
        </a:solidFill>
      </p:bgPr>
    </p:bg>
    <p:spTree>
      <p:nvGrpSpPr>
        <p:cNvPr id="1" name=""/>
        <p:cNvGrpSpPr/>
        <p:nvPr/>
      </p:nvGrpSpPr>
      <p:grpSpPr>
        <a:xfrm>
          <a:off x="0" y="0"/>
          <a:ext cx="0" cy="0"/>
          <a:chOff x="0" y="0"/>
          <a:chExt cx="0" cy="0"/>
        </a:xfrm>
      </p:grpSpPr>
      <p:sp>
        <p:nvSpPr>
          <p:cNvPr name="AutoShape 2" id="2"/>
          <p:cNvSpPr/>
          <p:nvPr/>
        </p:nvSpPr>
        <p:spPr>
          <a:xfrm rot="0">
            <a:off x="-523875" y="8458200"/>
            <a:ext cx="2381250" cy="76200"/>
          </a:xfrm>
          <a:prstGeom prst="rect">
            <a:avLst/>
          </a:prstGeom>
          <a:solidFill>
            <a:srgbClr val="1D1B1E"/>
          </a:solidFill>
        </p:spPr>
      </p:sp>
      <p:grpSp>
        <p:nvGrpSpPr>
          <p:cNvPr name="Group 3" id="3"/>
          <p:cNvGrpSpPr/>
          <p:nvPr/>
        </p:nvGrpSpPr>
        <p:grpSpPr>
          <a:xfrm rot="0">
            <a:off x="8113203" y="5588938"/>
            <a:ext cx="9146097" cy="4027230"/>
            <a:chOff x="0" y="0"/>
            <a:chExt cx="12194796" cy="5369639"/>
          </a:xfrm>
        </p:grpSpPr>
        <p:sp>
          <p:nvSpPr>
            <p:cNvPr name="TextBox 4" id="4"/>
            <p:cNvSpPr txBox="true"/>
            <p:nvPr/>
          </p:nvSpPr>
          <p:spPr>
            <a:xfrm rot="0">
              <a:off x="0" y="3918426"/>
              <a:ext cx="12192533" cy="642938"/>
            </a:xfrm>
            <a:prstGeom prst="rect">
              <a:avLst/>
            </a:prstGeom>
          </p:spPr>
          <p:txBody>
            <a:bodyPr anchor="t" rtlCol="false" tIns="0" lIns="0" bIns="0" rIns="0">
              <a:spAutoFit/>
            </a:bodyPr>
            <a:lstStyle/>
            <a:p>
              <a:pPr algn="r">
                <a:lnSpc>
                  <a:spcPts val="3839"/>
                </a:lnSpc>
              </a:pPr>
            </a:p>
          </p:txBody>
        </p:sp>
        <p:sp>
          <p:nvSpPr>
            <p:cNvPr name="TextBox 5" id="5"/>
            <p:cNvSpPr txBox="true"/>
            <p:nvPr/>
          </p:nvSpPr>
          <p:spPr>
            <a:xfrm rot="0">
              <a:off x="0" y="0"/>
              <a:ext cx="12192533" cy="642938"/>
            </a:xfrm>
            <a:prstGeom prst="rect">
              <a:avLst/>
            </a:prstGeom>
          </p:spPr>
          <p:txBody>
            <a:bodyPr anchor="t" rtlCol="false" tIns="0" lIns="0" bIns="0" rIns="0">
              <a:spAutoFit/>
            </a:bodyPr>
            <a:lstStyle/>
            <a:p>
              <a:pPr algn="r">
                <a:lnSpc>
                  <a:spcPts val="3839"/>
                </a:lnSpc>
              </a:pPr>
              <a:r>
                <a:rPr lang="en-US" sz="3199" spc="-31">
                  <a:solidFill>
                    <a:srgbClr val="6C5336"/>
                  </a:solidFill>
                  <a:latin typeface="Libre Baskerville"/>
                </a:rPr>
                <a:t>Kulturni turizem</a:t>
              </a:r>
            </a:p>
          </p:txBody>
        </p:sp>
        <p:sp>
          <p:nvSpPr>
            <p:cNvPr name="TextBox 6" id="6"/>
            <p:cNvSpPr txBox="true"/>
            <p:nvPr/>
          </p:nvSpPr>
          <p:spPr>
            <a:xfrm rot="0">
              <a:off x="2262" y="1959213"/>
              <a:ext cx="12192533" cy="642938"/>
            </a:xfrm>
            <a:prstGeom prst="rect">
              <a:avLst/>
            </a:prstGeom>
          </p:spPr>
          <p:txBody>
            <a:bodyPr anchor="t" rtlCol="false" tIns="0" lIns="0" bIns="0" rIns="0">
              <a:spAutoFit/>
            </a:bodyPr>
            <a:lstStyle/>
            <a:p>
              <a:pPr algn="r">
                <a:lnSpc>
                  <a:spcPts val="3839"/>
                </a:lnSpc>
              </a:pPr>
              <a:r>
                <a:rPr lang="en-US" sz="3199" spc="-31">
                  <a:solidFill>
                    <a:srgbClr val="6C5336"/>
                  </a:solidFill>
                  <a:latin typeface="Libre Baskerville"/>
                </a:rPr>
                <a:t>Gospodarske dejavnosti</a:t>
              </a:r>
            </a:p>
          </p:txBody>
        </p:sp>
        <p:sp>
          <p:nvSpPr>
            <p:cNvPr name="TextBox 7" id="7"/>
            <p:cNvSpPr txBox="true"/>
            <p:nvPr/>
          </p:nvSpPr>
          <p:spPr>
            <a:xfrm rot="0">
              <a:off x="0" y="4729639"/>
              <a:ext cx="12194796" cy="640001"/>
            </a:xfrm>
            <a:prstGeom prst="rect">
              <a:avLst/>
            </a:prstGeom>
          </p:spPr>
          <p:txBody>
            <a:bodyPr anchor="t" rtlCol="false" tIns="0" lIns="0" bIns="0" rIns="0">
              <a:spAutoFit/>
            </a:bodyPr>
            <a:lstStyle/>
            <a:p>
              <a:pPr algn="r">
                <a:lnSpc>
                  <a:spcPts val="4200"/>
                </a:lnSpc>
              </a:pPr>
            </a:p>
          </p:txBody>
        </p:sp>
        <p:sp>
          <p:nvSpPr>
            <p:cNvPr name="TextBox 8" id="8"/>
            <p:cNvSpPr txBox="true"/>
            <p:nvPr/>
          </p:nvSpPr>
          <p:spPr>
            <a:xfrm rot="0">
              <a:off x="0" y="811212"/>
              <a:ext cx="12194796" cy="640001"/>
            </a:xfrm>
            <a:prstGeom prst="rect">
              <a:avLst/>
            </a:prstGeom>
          </p:spPr>
          <p:txBody>
            <a:bodyPr anchor="t" rtlCol="false" tIns="0" lIns="0" bIns="0" rIns="0">
              <a:spAutoFit/>
            </a:bodyPr>
            <a:lstStyle/>
            <a:p>
              <a:pPr algn="r">
                <a:lnSpc>
                  <a:spcPts val="4200"/>
                </a:lnSpc>
              </a:pPr>
              <a:r>
                <a:rPr lang="en-US" sz="2800">
                  <a:solidFill>
                    <a:srgbClr val="1D1B1E"/>
                  </a:solidFill>
                  <a:latin typeface="Libre Baskerville"/>
                </a:rPr>
                <a:t>Spominska hiša Otona Župančiča</a:t>
              </a:r>
            </a:p>
          </p:txBody>
        </p:sp>
        <p:sp>
          <p:nvSpPr>
            <p:cNvPr name="TextBox 9" id="9"/>
            <p:cNvSpPr txBox="true"/>
            <p:nvPr/>
          </p:nvSpPr>
          <p:spPr>
            <a:xfrm rot="0">
              <a:off x="0" y="2770426"/>
              <a:ext cx="12194796" cy="640001"/>
            </a:xfrm>
            <a:prstGeom prst="rect">
              <a:avLst/>
            </a:prstGeom>
          </p:spPr>
          <p:txBody>
            <a:bodyPr anchor="t" rtlCol="false" tIns="0" lIns="0" bIns="0" rIns="0">
              <a:spAutoFit/>
            </a:bodyPr>
            <a:lstStyle/>
            <a:p>
              <a:pPr algn="r">
                <a:lnSpc>
                  <a:spcPts val="4200"/>
                </a:lnSpc>
              </a:pPr>
              <a:r>
                <a:rPr lang="en-US" sz="2800">
                  <a:solidFill>
                    <a:srgbClr val="1D1B1E"/>
                  </a:solidFill>
                  <a:latin typeface="Libre Baskerville"/>
                </a:rPr>
                <a:t>kulturni turizem</a:t>
              </a:r>
            </a:p>
          </p:txBody>
        </p:sp>
      </p:grpSp>
      <p:grpSp>
        <p:nvGrpSpPr>
          <p:cNvPr name="Group 10" id="10"/>
          <p:cNvGrpSpPr/>
          <p:nvPr/>
        </p:nvGrpSpPr>
        <p:grpSpPr>
          <a:xfrm rot="0">
            <a:off x="7935236" y="846706"/>
            <a:ext cx="10483732" cy="1607344"/>
            <a:chOff x="0" y="0"/>
            <a:chExt cx="13978309" cy="2143125"/>
          </a:xfrm>
        </p:grpSpPr>
        <p:sp>
          <p:nvSpPr>
            <p:cNvPr name="TextBox 11" id="11"/>
            <p:cNvSpPr txBox="true"/>
            <p:nvPr/>
          </p:nvSpPr>
          <p:spPr>
            <a:xfrm rot="0">
              <a:off x="0" y="696516"/>
              <a:ext cx="12390809" cy="1446609"/>
            </a:xfrm>
            <a:prstGeom prst="rect">
              <a:avLst/>
            </a:prstGeom>
          </p:spPr>
          <p:txBody>
            <a:bodyPr anchor="t" rtlCol="false" tIns="0" lIns="0" bIns="0" rIns="0">
              <a:spAutoFit/>
            </a:bodyPr>
            <a:lstStyle/>
            <a:p>
              <a:pPr algn="r">
                <a:lnSpc>
                  <a:spcPts val="8640"/>
                </a:lnSpc>
              </a:pPr>
            </a:p>
          </p:txBody>
        </p:sp>
        <p:sp>
          <p:nvSpPr>
            <p:cNvPr name="AutoShape 12" id="12"/>
            <p:cNvSpPr/>
            <p:nvPr/>
          </p:nvSpPr>
          <p:spPr>
            <a:xfrm rot="0">
              <a:off x="10803309" y="0"/>
              <a:ext cx="3175000" cy="101600"/>
            </a:xfrm>
            <a:prstGeom prst="rect">
              <a:avLst/>
            </a:prstGeom>
            <a:solidFill>
              <a:srgbClr val="1D1B1E"/>
            </a:solidFill>
          </p:spPr>
        </p:sp>
      </p:grpSp>
      <p:grpSp>
        <p:nvGrpSpPr>
          <p:cNvPr name="Group 13" id="13"/>
          <p:cNvGrpSpPr/>
          <p:nvPr/>
        </p:nvGrpSpPr>
        <p:grpSpPr>
          <a:xfrm rot="0">
            <a:off x="3540155" y="2341394"/>
            <a:ext cx="9146097" cy="1885117"/>
            <a:chOff x="0" y="0"/>
            <a:chExt cx="12194796" cy="2513489"/>
          </a:xfrm>
        </p:grpSpPr>
        <p:sp>
          <p:nvSpPr>
            <p:cNvPr name="TextBox 14" id="14"/>
            <p:cNvSpPr txBox="true"/>
            <p:nvPr/>
          </p:nvSpPr>
          <p:spPr>
            <a:xfrm rot="0">
              <a:off x="0" y="1062276"/>
              <a:ext cx="12192533" cy="642938"/>
            </a:xfrm>
            <a:prstGeom prst="rect">
              <a:avLst/>
            </a:prstGeom>
          </p:spPr>
          <p:txBody>
            <a:bodyPr anchor="t" rtlCol="false" tIns="0" lIns="0" bIns="0" rIns="0">
              <a:spAutoFit/>
            </a:bodyPr>
            <a:lstStyle/>
            <a:p>
              <a:pPr algn="r">
                <a:lnSpc>
                  <a:spcPts val="3839"/>
                </a:lnSpc>
              </a:pPr>
            </a:p>
          </p:txBody>
        </p:sp>
        <p:sp>
          <p:nvSpPr>
            <p:cNvPr name="TextBox 15" id="15"/>
            <p:cNvSpPr txBox="true"/>
            <p:nvPr/>
          </p:nvSpPr>
          <p:spPr>
            <a:xfrm rot="0">
              <a:off x="0" y="1873488"/>
              <a:ext cx="12194796" cy="640001"/>
            </a:xfrm>
            <a:prstGeom prst="rect">
              <a:avLst/>
            </a:prstGeom>
          </p:spPr>
          <p:txBody>
            <a:bodyPr anchor="t" rtlCol="false" tIns="0" lIns="0" bIns="0" rIns="0">
              <a:spAutoFit/>
            </a:bodyPr>
            <a:lstStyle/>
            <a:p>
              <a:pPr algn="r">
                <a:lnSpc>
                  <a:spcPts val="4200"/>
                </a:lnSpc>
              </a:pPr>
            </a:p>
          </p:txBody>
        </p:sp>
        <p:sp>
          <p:nvSpPr>
            <p:cNvPr name="TextBox 16" id="16"/>
            <p:cNvSpPr txBox="true"/>
            <p:nvPr/>
          </p:nvSpPr>
          <p:spPr>
            <a:xfrm rot="0">
              <a:off x="0" y="-85725"/>
              <a:ext cx="12194796" cy="640001"/>
            </a:xfrm>
            <a:prstGeom prst="rect">
              <a:avLst/>
            </a:prstGeom>
          </p:spPr>
          <p:txBody>
            <a:bodyPr anchor="t" rtlCol="false" tIns="0" lIns="0" bIns="0" rIns="0">
              <a:spAutoFit/>
            </a:bodyPr>
            <a:lstStyle/>
            <a:p>
              <a:pPr algn="r">
                <a:lnSpc>
                  <a:spcPts val="4200"/>
                </a:lnSpc>
              </a:pPr>
            </a:p>
          </p:txBody>
        </p:sp>
      </p:grpSp>
      <p:sp>
        <p:nvSpPr>
          <p:cNvPr name="Freeform 17" id="17"/>
          <p:cNvSpPr/>
          <p:nvPr/>
        </p:nvSpPr>
        <p:spPr>
          <a:xfrm flipH="false" flipV="false" rot="0">
            <a:off x="549402" y="1420763"/>
            <a:ext cx="9977186" cy="7445475"/>
          </a:xfrm>
          <a:custGeom>
            <a:avLst/>
            <a:gdLst/>
            <a:ahLst/>
            <a:cxnLst/>
            <a:rect r="r" b="b" t="t" l="l"/>
            <a:pathLst>
              <a:path h="7445475" w="9977186">
                <a:moveTo>
                  <a:pt x="0" y="0"/>
                </a:moveTo>
                <a:lnTo>
                  <a:pt x="9977186" y="0"/>
                </a:lnTo>
                <a:lnTo>
                  <a:pt x="9977186" y="7445474"/>
                </a:lnTo>
                <a:lnTo>
                  <a:pt x="0" y="7445474"/>
                </a:lnTo>
                <a:lnTo>
                  <a:pt x="0" y="0"/>
                </a:lnTo>
                <a:close/>
              </a:path>
            </a:pathLst>
          </a:custGeom>
          <a:blipFill>
            <a:blip r:embed="rId2"/>
            <a:stretch>
              <a:fillRect l="0" t="0" r="0" b="0"/>
            </a:stretch>
          </a:blipFill>
        </p:spPr>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EFEBE0"/>
        </a:solidFill>
      </p:bgPr>
    </p:bg>
    <p:spTree>
      <p:nvGrpSpPr>
        <p:cNvPr id="1" name=""/>
        <p:cNvGrpSpPr/>
        <p:nvPr/>
      </p:nvGrpSpPr>
      <p:grpSpPr>
        <a:xfrm>
          <a:off x="0" y="0"/>
          <a:ext cx="0" cy="0"/>
          <a:chOff x="0" y="0"/>
          <a:chExt cx="0" cy="0"/>
        </a:xfrm>
      </p:grpSpPr>
      <p:sp>
        <p:nvSpPr>
          <p:cNvPr name="AutoShape 2" id="2"/>
          <p:cNvSpPr/>
          <p:nvPr/>
        </p:nvSpPr>
        <p:spPr>
          <a:xfrm rot="0">
            <a:off x="-523875" y="8458200"/>
            <a:ext cx="2381250" cy="76200"/>
          </a:xfrm>
          <a:prstGeom prst="rect">
            <a:avLst/>
          </a:prstGeom>
          <a:solidFill>
            <a:srgbClr val="1D1B1E"/>
          </a:solidFill>
        </p:spPr>
      </p:sp>
      <p:grpSp>
        <p:nvGrpSpPr>
          <p:cNvPr name="Group 3" id="3"/>
          <p:cNvGrpSpPr/>
          <p:nvPr/>
        </p:nvGrpSpPr>
        <p:grpSpPr>
          <a:xfrm rot="0">
            <a:off x="8113203" y="5588938"/>
            <a:ext cx="9146097" cy="4027230"/>
            <a:chOff x="0" y="0"/>
            <a:chExt cx="12194796" cy="5369639"/>
          </a:xfrm>
        </p:grpSpPr>
        <p:sp>
          <p:nvSpPr>
            <p:cNvPr name="TextBox 4" id="4"/>
            <p:cNvSpPr txBox="true"/>
            <p:nvPr/>
          </p:nvSpPr>
          <p:spPr>
            <a:xfrm rot="0">
              <a:off x="0" y="3918426"/>
              <a:ext cx="12192533" cy="642938"/>
            </a:xfrm>
            <a:prstGeom prst="rect">
              <a:avLst/>
            </a:prstGeom>
          </p:spPr>
          <p:txBody>
            <a:bodyPr anchor="t" rtlCol="false" tIns="0" lIns="0" bIns="0" rIns="0">
              <a:spAutoFit/>
            </a:bodyPr>
            <a:lstStyle/>
            <a:p>
              <a:pPr algn="r">
                <a:lnSpc>
                  <a:spcPts val="3839"/>
                </a:lnSpc>
              </a:pPr>
            </a:p>
          </p:txBody>
        </p:sp>
        <p:sp>
          <p:nvSpPr>
            <p:cNvPr name="TextBox 5" id="5"/>
            <p:cNvSpPr txBox="true"/>
            <p:nvPr/>
          </p:nvSpPr>
          <p:spPr>
            <a:xfrm rot="0">
              <a:off x="0" y="0"/>
              <a:ext cx="12192533" cy="642938"/>
            </a:xfrm>
            <a:prstGeom prst="rect">
              <a:avLst/>
            </a:prstGeom>
          </p:spPr>
          <p:txBody>
            <a:bodyPr anchor="t" rtlCol="false" tIns="0" lIns="0" bIns="0" rIns="0">
              <a:spAutoFit/>
            </a:bodyPr>
            <a:lstStyle/>
            <a:p>
              <a:pPr algn="r">
                <a:lnSpc>
                  <a:spcPts val="3839"/>
                </a:lnSpc>
              </a:pPr>
              <a:r>
                <a:rPr lang="en-US" sz="3199" spc="-31">
                  <a:solidFill>
                    <a:srgbClr val="6C5336"/>
                  </a:solidFill>
                  <a:latin typeface="Libre Baskerville"/>
                </a:rPr>
                <a:t>Kulturni turizem</a:t>
              </a:r>
            </a:p>
          </p:txBody>
        </p:sp>
        <p:sp>
          <p:nvSpPr>
            <p:cNvPr name="TextBox 6" id="6"/>
            <p:cNvSpPr txBox="true"/>
            <p:nvPr/>
          </p:nvSpPr>
          <p:spPr>
            <a:xfrm rot="0">
              <a:off x="2262" y="1959213"/>
              <a:ext cx="12192533" cy="642938"/>
            </a:xfrm>
            <a:prstGeom prst="rect">
              <a:avLst/>
            </a:prstGeom>
          </p:spPr>
          <p:txBody>
            <a:bodyPr anchor="t" rtlCol="false" tIns="0" lIns="0" bIns="0" rIns="0">
              <a:spAutoFit/>
            </a:bodyPr>
            <a:lstStyle/>
            <a:p>
              <a:pPr algn="r">
                <a:lnSpc>
                  <a:spcPts val="3839"/>
                </a:lnSpc>
              </a:pPr>
              <a:r>
                <a:rPr lang="en-US" sz="3199" spc="-31">
                  <a:solidFill>
                    <a:srgbClr val="6C5336"/>
                  </a:solidFill>
                  <a:latin typeface="Libre Baskerville"/>
                </a:rPr>
                <a:t>Gospodarske dejavnosti</a:t>
              </a:r>
            </a:p>
          </p:txBody>
        </p:sp>
        <p:sp>
          <p:nvSpPr>
            <p:cNvPr name="TextBox 7" id="7"/>
            <p:cNvSpPr txBox="true"/>
            <p:nvPr/>
          </p:nvSpPr>
          <p:spPr>
            <a:xfrm rot="0">
              <a:off x="0" y="4729639"/>
              <a:ext cx="12194796" cy="640001"/>
            </a:xfrm>
            <a:prstGeom prst="rect">
              <a:avLst/>
            </a:prstGeom>
          </p:spPr>
          <p:txBody>
            <a:bodyPr anchor="t" rtlCol="false" tIns="0" lIns="0" bIns="0" rIns="0">
              <a:spAutoFit/>
            </a:bodyPr>
            <a:lstStyle/>
            <a:p>
              <a:pPr algn="r">
                <a:lnSpc>
                  <a:spcPts val="4200"/>
                </a:lnSpc>
              </a:pPr>
            </a:p>
          </p:txBody>
        </p:sp>
        <p:sp>
          <p:nvSpPr>
            <p:cNvPr name="TextBox 8" id="8"/>
            <p:cNvSpPr txBox="true"/>
            <p:nvPr/>
          </p:nvSpPr>
          <p:spPr>
            <a:xfrm rot="0">
              <a:off x="0" y="811212"/>
              <a:ext cx="12194796" cy="640001"/>
            </a:xfrm>
            <a:prstGeom prst="rect">
              <a:avLst/>
            </a:prstGeom>
          </p:spPr>
          <p:txBody>
            <a:bodyPr anchor="t" rtlCol="false" tIns="0" lIns="0" bIns="0" rIns="0">
              <a:spAutoFit/>
            </a:bodyPr>
            <a:lstStyle/>
            <a:p>
              <a:pPr algn="r">
                <a:lnSpc>
                  <a:spcPts val="4200"/>
                </a:lnSpc>
              </a:pPr>
              <a:r>
                <a:rPr lang="en-US" sz="2800">
                  <a:solidFill>
                    <a:srgbClr val="1D1B1E"/>
                  </a:solidFill>
                  <a:latin typeface="Libre Baskerville"/>
                </a:rPr>
                <a:t>Spominska hiša Otona Župančiča</a:t>
              </a:r>
            </a:p>
          </p:txBody>
        </p:sp>
        <p:sp>
          <p:nvSpPr>
            <p:cNvPr name="TextBox 9" id="9"/>
            <p:cNvSpPr txBox="true"/>
            <p:nvPr/>
          </p:nvSpPr>
          <p:spPr>
            <a:xfrm rot="0">
              <a:off x="0" y="2770426"/>
              <a:ext cx="12194796" cy="640001"/>
            </a:xfrm>
            <a:prstGeom prst="rect">
              <a:avLst/>
            </a:prstGeom>
          </p:spPr>
          <p:txBody>
            <a:bodyPr anchor="t" rtlCol="false" tIns="0" lIns="0" bIns="0" rIns="0">
              <a:spAutoFit/>
            </a:bodyPr>
            <a:lstStyle/>
            <a:p>
              <a:pPr algn="r">
                <a:lnSpc>
                  <a:spcPts val="4200"/>
                </a:lnSpc>
              </a:pPr>
              <a:r>
                <a:rPr lang="en-US" sz="2800">
                  <a:solidFill>
                    <a:srgbClr val="1D1B1E"/>
                  </a:solidFill>
                  <a:latin typeface="Libre Baskerville"/>
                </a:rPr>
                <a:t>kulturni turizem</a:t>
              </a:r>
            </a:p>
          </p:txBody>
        </p:sp>
      </p:grpSp>
      <p:grpSp>
        <p:nvGrpSpPr>
          <p:cNvPr name="Group 10" id="10"/>
          <p:cNvGrpSpPr/>
          <p:nvPr/>
        </p:nvGrpSpPr>
        <p:grpSpPr>
          <a:xfrm rot="0">
            <a:off x="7935236" y="846706"/>
            <a:ext cx="10483732" cy="1245692"/>
            <a:chOff x="0" y="0"/>
            <a:chExt cx="13978309" cy="1660922"/>
          </a:xfrm>
        </p:grpSpPr>
        <p:sp>
          <p:nvSpPr>
            <p:cNvPr name="TextBox 11" id="11"/>
            <p:cNvSpPr txBox="true"/>
            <p:nvPr/>
          </p:nvSpPr>
          <p:spPr>
            <a:xfrm rot="0">
              <a:off x="0" y="696516"/>
              <a:ext cx="12390809" cy="964406"/>
            </a:xfrm>
            <a:prstGeom prst="rect">
              <a:avLst/>
            </a:prstGeom>
          </p:spPr>
          <p:txBody>
            <a:bodyPr anchor="t" rtlCol="false" tIns="0" lIns="0" bIns="0" rIns="0">
              <a:spAutoFit/>
            </a:bodyPr>
            <a:lstStyle/>
            <a:p>
              <a:pPr algn="r">
                <a:lnSpc>
                  <a:spcPts val="5759"/>
                </a:lnSpc>
              </a:pPr>
              <a:r>
                <a:rPr lang="en-US" sz="4800" spc="96">
                  <a:solidFill>
                    <a:srgbClr val="6C5336"/>
                  </a:solidFill>
                  <a:latin typeface="Libre Baskerville"/>
                </a:rPr>
                <a:t>POSLANA 1969</a:t>
              </a:r>
            </a:p>
          </p:txBody>
        </p:sp>
        <p:sp>
          <p:nvSpPr>
            <p:cNvPr name="AutoShape 12" id="12"/>
            <p:cNvSpPr/>
            <p:nvPr/>
          </p:nvSpPr>
          <p:spPr>
            <a:xfrm rot="0">
              <a:off x="10803309" y="0"/>
              <a:ext cx="3175000" cy="101600"/>
            </a:xfrm>
            <a:prstGeom prst="rect">
              <a:avLst/>
            </a:prstGeom>
            <a:solidFill>
              <a:srgbClr val="1D1B1E"/>
            </a:solidFill>
          </p:spPr>
        </p:sp>
      </p:grpSp>
      <p:sp>
        <p:nvSpPr>
          <p:cNvPr name="Freeform 13" id="13"/>
          <p:cNvSpPr/>
          <p:nvPr/>
        </p:nvSpPr>
        <p:spPr>
          <a:xfrm flipH="false" flipV="false" rot="0">
            <a:off x="666750" y="404142"/>
            <a:ext cx="6030833" cy="9478716"/>
          </a:xfrm>
          <a:custGeom>
            <a:avLst/>
            <a:gdLst/>
            <a:ahLst/>
            <a:cxnLst/>
            <a:rect r="r" b="b" t="t" l="l"/>
            <a:pathLst>
              <a:path h="9478716" w="6030833">
                <a:moveTo>
                  <a:pt x="0" y="0"/>
                </a:moveTo>
                <a:lnTo>
                  <a:pt x="6030833" y="0"/>
                </a:lnTo>
                <a:lnTo>
                  <a:pt x="6030833" y="9478716"/>
                </a:lnTo>
                <a:lnTo>
                  <a:pt x="0" y="9478716"/>
                </a:lnTo>
                <a:lnTo>
                  <a:pt x="0" y="0"/>
                </a:lnTo>
                <a:close/>
              </a:path>
            </a:pathLst>
          </a:custGeom>
          <a:blipFill>
            <a:blip r:embed="rId2"/>
            <a:stretch>
              <a:fillRect l="0" t="0" r="0" b="0"/>
            </a:stretch>
          </a:blipFill>
        </p:spPr>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EFEBE0"/>
        </a:solidFill>
      </p:bgPr>
    </p:bg>
    <p:spTree>
      <p:nvGrpSpPr>
        <p:cNvPr id="1" name=""/>
        <p:cNvGrpSpPr/>
        <p:nvPr/>
      </p:nvGrpSpPr>
      <p:grpSpPr>
        <a:xfrm>
          <a:off x="0" y="0"/>
          <a:ext cx="0" cy="0"/>
          <a:chOff x="0" y="0"/>
          <a:chExt cx="0" cy="0"/>
        </a:xfrm>
      </p:grpSpPr>
      <p:sp>
        <p:nvSpPr>
          <p:cNvPr name="AutoShape 2" id="2"/>
          <p:cNvSpPr/>
          <p:nvPr/>
        </p:nvSpPr>
        <p:spPr>
          <a:xfrm rot="0">
            <a:off x="-523875" y="8458200"/>
            <a:ext cx="2381250" cy="76200"/>
          </a:xfrm>
          <a:prstGeom prst="rect">
            <a:avLst/>
          </a:prstGeom>
          <a:solidFill>
            <a:srgbClr val="1D1B1E"/>
          </a:solidFill>
        </p:spPr>
      </p:sp>
      <p:grpSp>
        <p:nvGrpSpPr>
          <p:cNvPr name="Group 3" id="3"/>
          <p:cNvGrpSpPr/>
          <p:nvPr/>
        </p:nvGrpSpPr>
        <p:grpSpPr>
          <a:xfrm rot="0">
            <a:off x="8113203" y="5588938"/>
            <a:ext cx="9146097" cy="4027230"/>
            <a:chOff x="0" y="0"/>
            <a:chExt cx="12194796" cy="5369639"/>
          </a:xfrm>
        </p:grpSpPr>
        <p:sp>
          <p:nvSpPr>
            <p:cNvPr name="TextBox 4" id="4"/>
            <p:cNvSpPr txBox="true"/>
            <p:nvPr/>
          </p:nvSpPr>
          <p:spPr>
            <a:xfrm rot="0">
              <a:off x="0" y="3918426"/>
              <a:ext cx="12192533" cy="642938"/>
            </a:xfrm>
            <a:prstGeom prst="rect">
              <a:avLst/>
            </a:prstGeom>
          </p:spPr>
          <p:txBody>
            <a:bodyPr anchor="t" rtlCol="false" tIns="0" lIns="0" bIns="0" rIns="0">
              <a:spAutoFit/>
            </a:bodyPr>
            <a:lstStyle/>
            <a:p>
              <a:pPr algn="r">
                <a:lnSpc>
                  <a:spcPts val="3839"/>
                </a:lnSpc>
              </a:pPr>
            </a:p>
          </p:txBody>
        </p:sp>
        <p:sp>
          <p:nvSpPr>
            <p:cNvPr name="TextBox 5" id="5"/>
            <p:cNvSpPr txBox="true"/>
            <p:nvPr/>
          </p:nvSpPr>
          <p:spPr>
            <a:xfrm rot="0">
              <a:off x="0" y="0"/>
              <a:ext cx="12192533" cy="642938"/>
            </a:xfrm>
            <a:prstGeom prst="rect">
              <a:avLst/>
            </a:prstGeom>
          </p:spPr>
          <p:txBody>
            <a:bodyPr anchor="t" rtlCol="false" tIns="0" lIns="0" bIns="0" rIns="0">
              <a:spAutoFit/>
            </a:bodyPr>
            <a:lstStyle/>
            <a:p>
              <a:pPr algn="r">
                <a:lnSpc>
                  <a:spcPts val="3839"/>
                </a:lnSpc>
              </a:pPr>
            </a:p>
          </p:txBody>
        </p:sp>
        <p:sp>
          <p:nvSpPr>
            <p:cNvPr name="TextBox 6" id="6"/>
            <p:cNvSpPr txBox="true"/>
            <p:nvPr/>
          </p:nvSpPr>
          <p:spPr>
            <a:xfrm rot="0">
              <a:off x="2262" y="1959213"/>
              <a:ext cx="12192533" cy="642938"/>
            </a:xfrm>
            <a:prstGeom prst="rect">
              <a:avLst/>
            </a:prstGeom>
          </p:spPr>
          <p:txBody>
            <a:bodyPr anchor="t" rtlCol="false" tIns="0" lIns="0" bIns="0" rIns="0">
              <a:spAutoFit/>
            </a:bodyPr>
            <a:lstStyle/>
            <a:p>
              <a:pPr algn="r">
                <a:lnSpc>
                  <a:spcPts val="3839"/>
                </a:lnSpc>
              </a:pPr>
            </a:p>
          </p:txBody>
        </p:sp>
        <p:sp>
          <p:nvSpPr>
            <p:cNvPr name="TextBox 7" id="7"/>
            <p:cNvSpPr txBox="true"/>
            <p:nvPr/>
          </p:nvSpPr>
          <p:spPr>
            <a:xfrm rot="0">
              <a:off x="0" y="4729639"/>
              <a:ext cx="12194796" cy="640001"/>
            </a:xfrm>
            <a:prstGeom prst="rect">
              <a:avLst/>
            </a:prstGeom>
          </p:spPr>
          <p:txBody>
            <a:bodyPr anchor="t" rtlCol="false" tIns="0" lIns="0" bIns="0" rIns="0">
              <a:spAutoFit/>
            </a:bodyPr>
            <a:lstStyle/>
            <a:p>
              <a:pPr algn="r">
                <a:lnSpc>
                  <a:spcPts val="4200"/>
                </a:lnSpc>
              </a:pPr>
            </a:p>
          </p:txBody>
        </p:sp>
        <p:sp>
          <p:nvSpPr>
            <p:cNvPr name="TextBox 8" id="8"/>
            <p:cNvSpPr txBox="true"/>
            <p:nvPr/>
          </p:nvSpPr>
          <p:spPr>
            <a:xfrm rot="0">
              <a:off x="0" y="811212"/>
              <a:ext cx="12194796" cy="640001"/>
            </a:xfrm>
            <a:prstGeom prst="rect">
              <a:avLst/>
            </a:prstGeom>
          </p:spPr>
          <p:txBody>
            <a:bodyPr anchor="t" rtlCol="false" tIns="0" lIns="0" bIns="0" rIns="0">
              <a:spAutoFit/>
            </a:bodyPr>
            <a:lstStyle/>
            <a:p>
              <a:pPr algn="r">
                <a:lnSpc>
                  <a:spcPts val="4200"/>
                </a:lnSpc>
              </a:pPr>
            </a:p>
          </p:txBody>
        </p:sp>
        <p:sp>
          <p:nvSpPr>
            <p:cNvPr name="TextBox 9" id="9"/>
            <p:cNvSpPr txBox="true"/>
            <p:nvPr/>
          </p:nvSpPr>
          <p:spPr>
            <a:xfrm rot="0">
              <a:off x="0" y="2770426"/>
              <a:ext cx="12194796" cy="640001"/>
            </a:xfrm>
            <a:prstGeom prst="rect">
              <a:avLst/>
            </a:prstGeom>
          </p:spPr>
          <p:txBody>
            <a:bodyPr anchor="t" rtlCol="false" tIns="0" lIns="0" bIns="0" rIns="0">
              <a:spAutoFit/>
            </a:bodyPr>
            <a:lstStyle/>
            <a:p>
              <a:pPr algn="r">
                <a:lnSpc>
                  <a:spcPts val="4200"/>
                </a:lnSpc>
              </a:pPr>
            </a:p>
          </p:txBody>
        </p:sp>
      </p:grpSp>
      <p:grpSp>
        <p:nvGrpSpPr>
          <p:cNvPr name="Group 10" id="10"/>
          <p:cNvGrpSpPr/>
          <p:nvPr/>
        </p:nvGrpSpPr>
        <p:grpSpPr>
          <a:xfrm rot="0">
            <a:off x="7935236" y="907939"/>
            <a:ext cx="10483732" cy="1245692"/>
            <a:chOff x="0" y="0"/>
            <a:chExt cx="13978309" cy="1660922"/>
          </a:xfrm>
        </p:grpSpPr>
        <p:sp>
          <p:nvSpPr>
            <p:cNvPr name="TextBox 11" id="11"/>
            <p:cNvSpPr txBox="true"/>
            <p:nvPr/>
          </p:nvSpPr>
          <p:spPr>
            <a:xfrm rot="0">
              <a:off x="0" y="696516"/>
              <a:ext cx="12390809" cy="964406"/>
            </a:xfrm>
            <a:prstGeom prst="rect">
              <a:avLst/>
            </a:prstGeom>
          </p:spPr>
          <p:txBody>
            <a:bodyPr anchor="t" rtlCol="false" tIns="0" lIns="0" bIns="0" rIns="0">
              <a:spAutoFit/>
            </a:bodyPr>
            <a:lstStyle/>
            <a:p>
              <a:pPr algn="r">
                <a:lnSpc>
                  <a:spcPts val="5759"/>
                </a:lnSpc>
              </a:pPr>
            </a:p>
          </p:txBody>
        </p:sp>
        <p:sp>
          <p:nvSpPr>
            <p:cNvPr name="AutoShape 12" id="12"/>
            <p:cNvSpPr/>
            <p:nvPr/>
          </p:nvSpPr>
          <p:spPr>
            <a:xfrm rot="0">
              <a:off x="10803309" y="0"/>
              <a:ext cx="3175000" cy="101600"/>
            </a:xfrm>
            <a:prstGeom prst="rect">
              <a:avLst/>
            </a:prstGeom>
            <a:solidFill>
              <a:srgbClr val="1D1B1E"/>
            </a:solidFill>
          </p:spPr>
        </p:sp>
      </p:grpSp>
      <p:sp>
        <p:nvSpPr>
          <p:cNvPr name="Freeform 13" id="13"/>
          <p:cNvSpPr/>
          <p:nvPr/>
        </p:nvSpPr>
        <p:spPr>
          <a:xfrm flipH="false" flipV="false" rot="0">
            <a:off x="2674423" y="606709"/>
            <a:ext cx="12939153" cy="9073581"/>
          </a:xfrm>
          <a:custGeom>
            <a:avLst/>
            <a:gdLst/>
            <a:ahLst/>
            <a:cxnLst/>
            <a:rect r="r" b="b" t="t" l="l"/>
            <a:pathLst>
              <a:path h="9073581" w="12939153">
                <a:moveTo>
                  <a:pt x="0" y="0"/>
                </a:moveTo>
                <a:lnTo>
                  <a:pt x="12939154" y="0"/>
                </a:lnTo>
                <a:lnTo>
                  <a:pt x="12939154" y="9073582"/>
                </a:lnTo>
                <a:lnTo>
                  <a:pt x="0" y="9073582"/>
                </a:lnTo>
                <a:lnTo>
                  <a:pt x="0" y="0"/>
                </a:lnTo>
                <a:close/>
              </a:path>
            </a:pathLst>
          </a:custGeom>
          <a:blipFill>
            <a:blip r:embed="rId2"/>
            <a:stretch>
              <a:fillRect l="0" t="0" r="0" b="0"/>
            </a:stretch>
          </a:blipFill>
        </p:spPr>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bg>
      <p:bgPr>
        <a:solidFill>
          <a:srgbClr val="EFEBE0"/>
        </a:solidFill>
      </p:bgPr>
    </p:bg>
    <p:spTree>
      <p:nvGrpSpPr>
        <p:cNvPr id="1" name=""/>
        <p:cNvGrpSpPr/>
        <p:nvPr/>
      </p:nvGrpSpPr>
      <p:grpSpPr>
        <a:xfrm>
          <a:off x="0" y="0"/>
          <a:ext cx="0" cy="0"/>
          <a:chOff x="0" y="0"/>
          <a:chExt cx="0" cy="0"/>
        </a:xfrm>
      </p:grpSpPr>
      <p:sp>
        <p:nvSpPr>
          <p:cNvPr name="AutoShape 2" id="2"/>
          <p:cNvSpPr/>
          <p:nvPr/>
        </p:nvSpPr>
        <p:spPr>
          <a:xfrm rot="0">
            <a:off x="-523875" y="8458200"/>
            <a:ext cx="2381250" cy="76200"/>
          </a:xfrm>
          <a:prstGeom prst="rect">
            <a:avLst/>
          </a:prstGeom>
          <a:solidFill>
            <a:srgbClr val="1D1B1E"/>
          </a:solidFill>
        </p:spPr>
      </p:sp>
      <p:sp>
        <p:nvSpPr>
          <p:cNvPr name="AutoShape 3" id="3"/>
          <p:cNvSpPr/>
          <p:nvPr/>
        </p:nvSpPr>
        <p:spPr>
          <a:xfrm rot="0">
            <a:off x="16037718" y="846706"/>
            <a:ext cx="2381250" cy="76200"/>
          </a:xfrm>
          <a:prstGeom prst="rect">
            <a:avLst/>
          </a:prstGeom>
          <a:solidFill>
            <a:srgbClr val="1D1B1E"/>
          </a:solidFill>
        </p:spPr>
      </p:sp>
      <p:sp>
        <p:nvSpPr>
          <p:cNvPr name="Freeform 4" id="4"/>
          <p:cNvSpPr/>
          <p:nvPr/>
        </p:nvSpPr>
        <p:spPr>
          <a:xfrm flipH="false" flipV="false" rot="0">
            <a:off x="4467771" y="1957819"/>
            <a:ext cx="9352457" cy="6371362"/>
          </a:xfrm>
          <a:custGeom>
            <a:avLst/>
            <a:gdLst/>
            <a:ahLst/>
            <a:cxnLst/>
            <a:rect r="r" b="b" t="t" l="l"/>
            <a:pathLst>
              <a:path h="6371362" w="9352457">
                <a:moveTo>
                  <a:pt x="0" y="0"/>
                </a:moveTo>
                <a:lnTo>
                  <a:pt x="9352458" y="0"/>
                </a:lnTo>
                <a:lnTo>
                  <a:pt x="9352458" y="6371362"/>
                </a:lnTo>
                <a:lnTo>
                  <a:pt x="0" y="6371362"/>
                </a:lnTo>
                <a:lnTo>
                  <a:pt x="0" y="0"/>
                </a:lnTo>
                <a:close/>
              </a:path>
            </a:pathLst>
          </a:custGeom>
          <a:blipFill>
            <a:blip r:embed="rId2"/>
            <a:stretch>
              <a:fillRect l="0" t="0" r="0" b="0"/>
            </a:stretch>
          </a:blipFill>
        </p:spPr>
      </p:sp>
    </p:spTree>
  </p:cSld>
  <p:clrMapOvr>
    <a:masterClrMapping/>
  </p:clrMapOvr>
</p:sld>
</file>

<file path=ppt/slides/slide28.xml><?xml version="1.0" encoding="utf-8"?>
<p:sld xmlns:p="http://schemas.openxmlformats.org/presentationml/2006/main" xmlns:a="http://schemas.openxmlformats.org/drawingml/2006/main">
  <p:cSld>
    <p:bg>
      <p:bgPr>
        <a:solidFill>
          <a:srgbClr val="EFEBE0"/>
        </a:solidFill>
      </p:bgPr>
    </p:bg>
    <p:spTree>
      <p:nvGrpSpPr>
        <p:cNvPr id="1" name=""/>
        <p:cNvGrpSpPr/>
        <p:nvPr/>
      </p:nvGrpSpPr>
      <p:grpSpPr>
        <a:xfrm>
          <a:off x="0" y="0"/>
          <a:ext cx="0" cy="0"/>
          <a:chOff x="0" y="0"/>
          <a:chExt cx="0" cy="0"/>
        </a:xfrm>
      </p:grpSpPr>
      <p:sp>
        <p:nvSpPr>
          <p:cNvPr name="AutoShape 2" id="2"/>
          <p:cNvSpPr/>
          <p:nvPr/>
        </p:nvSpPr>
        <p:spPr>
          <a:xfrm rot="0">
            <a:off x="-180975" y="5143500"/>
            <a:ext cx="18649950" cy="5334000"/>
          </a:xfrm>
          <a:prstGeom prst="rect">
            <a:avLst/>
          </a:prstGeom>
          <a:solidFill>
            <a:srgbClr val="6C5336"/>
          </a:solidFill>
        </p:spPr>
      </p:sp>
      <p:sp>
        <p:nvSpPr>
          <p:cNvPr name="AutoShape 3" id="3"/>
          <p:cNvSpPr/>
          <p:nvPr/>
        </p:nvSpPr>
        <p:spPr>
          <a:xfrm rot="0">
            <a:off x="-781050" y="1028700"/>
            <a:ext cx="3619500" cy="76200"/>
          </a:xfrm>
          <a:prstGeom prst="rect">
            <a:avLst/>
          </a:prstGeom>
          <a:solidFill>
            <a:srgbClr val="6C5336"/>
          </a:solidFill>
        </p:spPr>
      </p:sp>
      <p:sp>
        <p:nvSpPr>
          <p:cNvPr name="AutoShape 4" id="4"/>
          <p:cNvSpPr/>
          <p:nvPr/>
        </p:nvSpPr>
        <p:spPr>
          <a:xfrm rot="0">
            <a:off x="15449550" y="9182100"/>
            <a:ext cx="3619500" cy="76200"/>
          </a:xfrm>
          <a:prstGeom prst="rect">
            <a:avLst/>
          </a:prstGeom>
          <a:solidFill>
            <a:srgbClr val="EFEBE0"/>
          </a:solidFill>
        </p:spPr>
      </p:sp>
      <p:grpSp>
        <p:nvGrpSpPr>
          <p:cNvPr name="Group 5" id="5"/>
          <p:cNvGrpSpPr/>
          <p:nvPr/>
        </p:nvGrpSpPr>
        <p:grpSpPr>
          <a:xfrm rot="0">
            <a:off x="4570789" y="1692920"/>
            <a:ext cx="9146422" cy="1757660"/>
            <a:chOff x="0" y="0"/>
            <a:chExt cx="12195229" cy="2343547"/>
          </a:xfrm>
        </p:grpSpPr>
        <p:sp>
          <p:nvSpPr>
            <p:cNvPr name="TextBox 6" id="6"/>
            <p:cNvSpPr txBox="true"/>
            <p:nvPr/>
          </p:nvSpPr>
          <p:spPr>
            <a:xfrm rot="0">
              <a:off x="0" y="0"/>
              <a:ext cx="12195229" cy="1446609"/>
            </a:xfrm>
            <a:prstGeom prst="rect">
              <a:avLst/>
            </a:prstGeom>
          </p:spPr>
          <p:txBody>
            <a:bodyPr anchor="t" rtlCol="false" tIns="0" lIns="0" bIns="0" rIns="0">
              <a:spAutoFit/>
            </a:bodyPr>
            <a:lstStyle/>
            <a:p>
              <a:pPr algn="ctr">
                <a:lnSpc>
                  <a:spcPts val="8640"/>
                </a:lnSpc>
              </a:pPr>
            </a:p>
          </p:txBody>
        </p:sp>
        <p:sp>
          <p:nvSpPr>
            <p:cNvPr name="TextBox 7" id="7"/>
            <p:cNvSpPr txBox="true"/>
            <p:nvPr/>
          </p:nvSpPr>
          <p:spPr>
            <a:xfrm rot="0">
              <a:off x="2696" y="1700609"/>
              <a:ext cx="12192533" cy="642938"/>
            </a:xfrm>
            <a:prstGeom prst="rect">
              <a:avLst/>
            </a:prstGeom>
          </p:spPr>
          <p:txBody>
            <a:bodyPr anchor="t" rtlCol="false" tIns="0" lIns="0" bIns="0" rIns="0">
              <a:spAutoFit/>
            </a:bodyPr>
            <a:lstStyle/>
            <a:p>
              <a:pPr algn="ctr">
                <a:lnSpc>
                  <a:spcPts val="3839"/>
                </a:lnSpc>
              </a:pPr>
            </a:p>
          </p:txBody>
        </p:sp>
      </p:grpSp>
      <p:grpSp>
        <p:nvGrpSpPr>
          <p:cNvPr name="Group 8" id="8"/>
          <p:cNvGrpSpPr/>
          <p:nvPr/>
        </p:nvGrpSpPr>
        <p:grpSpPr>
          <a:xfrm rot="0">
            <a:off x="4570789" y="6836420"/>
            <a:ext cx="9146422" cy="1757660"/>
            <a:chOff x="0" y="0"/>
            <a:chExt cx="12195229" cy="2343547"/>
          </a:xfrm>
        </p:grpSpPr>
        <p:sp>
          <p:nvSpPr>
            <p:cNvPr name="TextBox 9" id="9"/>
            <p:cNvSpPr txBox="true"/>
            <p:nvPr/>
          </p:nvSpPr>
          <p:spPr>
            <a:xfrm rot="0">
              <a:off x="0" y="0"/>
              <a:ext cx="12195229" cy="1446609"/>
            </a:xfrm>
            <a:prstGeom prst="rect">
              <a:avLst/>
            </a:prstGeom>
          </p:spPr>
          <p:txBody>
            <a:bodyPr anchor="t" rtlCol="false" tIns="0" lIns="0" bIns="0" rIns="0">
              <a:spAutoFit/>
            </a:bodyPr>
            <a:lstStyle/>
            <a:p>
              <a:pPr algn="ctr">
                <a:lnSpc>
                  <a:spcPts val="8640"/>
                </a:lnSpc>
              </a:pPr>
            </a:p>
          </p:txBody>
        </p:sp>
        <p:sp>
          <p:nvSpPr>
            <p:cNvPr name="TextBox 10" id="10"/>
            <p:cNvSpPr txBox="true"/>
            <p:nvPr/>
          </p:nvSpPr>
          <p:spPr>
            <a:xfrm rot="0">
              <a:off x="2696" y="1700609"/>
              <a:ext cx="12192533" cy="642938"/>
            </a:xfrm>
            <a:prstGeom prst="rect">
              <a:avLst/>
            </a:prstGeom>
          </p:spPr>
          <p:txBody>
            <a:bodyPr anchor="t" rtlCol="false" tIns="0" lIns="0" bIns="0" rIns="0">
              <a:spAutoFit/>
            </a:bodyPr>
            <a:lstStyle/>
            <a:p>
              <a:pPr algn="ctr">
                <a:lnSpc>
                  <a:spcPts val="3839"/>
                </a:lnSpc>
              </a:pPr>
              <a:r>
                <a:rPr lang="en-US" sz="3199" spc="-31">
                  <a:solidFill>
                    <a:srgbClr val="EFEBE0"/>
                  </a:solidFill>
                  <a:latin typeface="Libre Baskerville"/>
                </a:rPr>
                <a:t>HVALA ZA POZORNOST!</a:t>
              </a:r>
            </a:p>
          </p:txBody>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EFEBE0"/>
        </a:solidFill>
      </p:bgPr>
    </p:bg>
    <p:spTree>
      <p:nvGrpSpPr>
        <p:cNvPr id="1" name=""/>
        <p:cNvGrpSpPr/>
        <p:nvPr/>
      </p:nvGrpSpPr>
      <p:grpSpPr>
        <a:xfrm>
          <a:off x="0" y="0"/>
          <a:ext cx="0" cy="0"/>
          <a:chOff x="0" y="0"/>
          <a:chExt cx="0" cy="0"/>
        </a:xfrm>
      </p:grpSpPr>
      <p:grpSp>
        <p:nvGrpSpPr>
          <p:cNvPr name="Group 2" id="2"/>
          <p:cNvGrpSpPr/>
          <p:nvPr/>
        </p:nvGrpSpPr>
        <p:grpSpPr>
          <a:xfrm rot="0">
            <a:off x="10533602" y="1546622"/>
            <a:ext cx="6955347" cy="2717006"/>
            <a:chOff x="0" y="0"/>
            <a:chExt cx="9273796" cy="3622675"/>
          </a:xfrm>
        </p:grpSpPr>
        <p:sp>
          <p:nvSpPr>
            <p:cNvPr name="TextBox 3" id="3"/>
            <p:cNvSpPr txBox="true"/>
            <p:nvPr/>
          </p:nvSpPr>
          <p:spPr>
            <a:xfrm rot="0">
              <a:off x="0" y="-38100"/>
              <a:ext cx="9146796" cy="762952"/>
            </a:xfrm>
            <a:prstGeom prst="rect">
              <a:avLst/>
            </a:prstGeom>
          </p:spPr>
          <p:txBody>
            <a:bodyPr anchor="t" rtlCol="false" tIns="0" lIns="0" bIns="0" rIns="0">
              <a:spAutoFit/>
            </a:bodyPr>
            <a:lstStyle/>
            <a:p>
              <a:pPr>
                <a:lnSpc>
                  <a:spcPts val="4680"/>
                </a:lnSpc>
              </a:pPr>
            </a:p>
          </p:txBody>
        </p:sp>
        <p:sp>
          <p:nvSpPr>
            <p:cNvPr name="TextBox 4" id="4"/>
            <p:cNvSpPr txBox="true"/>
            <p:nvPr/>
          </p:nvSpPr>
          <p:spPr>
            <a:xfrm rot="0">
              <a:off x="0" y="893127"/>
              <a:ext cx="9273796" cy="2729547"/>
            </a:xfrm>
            <a:prstGeom prst="rect">
              <a:avLst/>
            </a:prstGeom>
          </p:spPr>
          <p:txBody>
            <a:bodyPr anchor="t" rtlCol="false" tIns="0" lIns="0" bIns="0" rIns="0">
              <a:spAutoFit/>
            </a:bodyPr>
            <a:lstStyle/>
            <a:p>
              <a:pPr>
                <a:lnSpc>
                  <a:spcPts val="4200"/>
                </a:lnSpc>
              </a:pPr>
              <a:r>
                <a:rPr lang="en-US" sz="2800">
                  <a:solidFill>
                    <a:srgbClr val="1D1B1E"/>
                  </a:solidFill>
                  <a:latin typeface="Libre Baskerville"/>
                </a:rPr>
                <a:t>Leta 1869 je avstroogrska poštna uprava izdala prve dopisnice iz katerih so se zelo hitro razvile prve razglednice.</a:t>
              </a:r>
            </a:p>
          </p:txBody>
        </p:sp>
      </p:grpSp>
      <p:grpSp>
        <p:nvGrpSpPr>
          <p:cNvPr name="Group 5" id="5"/>
          <p:cNvGrpSpPr/>
          <p:nvPr/>
        </p:nvGrpSpPr>
        <p:grpSpPr>
          <a:xfrm rot="0">
            <a:off x="542792" y="6490377"/>
            <a:ext cx="9305868" cy="2329570"/>
            <a:chOff x="0" y="0"/>
            <a:chExt cx="12407824" cy="3106094"/>
          </a:xfrm>
        </p:grpSpPr>
        <p:sp>
          <p:nvSpPr>
            <p:cNvPr name="TextBox 6" id="6"/>
            <p:cNvSpPr txBox="true"/>
            <p:nvPr/>
          </p:nvSpPr>
          <p:spPr>
            <a:xfrm rot="0">
              <a:off x="0" y="-28575"/>
              <a:ext cx="12237906" cy="2053241"/>
            </a:xfrm>
            <a:prstGeom prst="rect">
              <a:avLst/>
            </a:prstGeom>
          </p:spPr>
          <p:txBody>
            <a:bodyPr anchor="t" rtlCol="false" tIns="0" lIns="0" bIns="0" rIns="0">
              <a:spAutoFit/>
            </a:bodyPr>
            <a:lstStyle/>
            <a:p>
              <a:pPr algn="r">
                <a:lnSpc>
                  <a:spcPts val="4159"/>
                </a:lnSpc>
              </a:pPr>
              <a:r>
                <a:rPr lang="en-US" sz="3199" spc="159">
                  <a:solidFill>
                    <a:srgbClr val="6C5336"/>
                  </a:solidFill>
                  <a:latin typeface="Libre Baskerville Italics"/>
                </a:rPr>
                <a:t>CORRESPONDENZ-KARTE/</a:t>
              </a:r>
            </a:p>
            <a:p>
              <a:pPr algn="r">
                <a:lnSpc>
                  <a:spcPts val="4159"/>
                </a:lnSpc>
              </a:pPr>
              <a:r>
                <a:rPr lang="en-US" sz="3199" spc="159">
                  <a:solidFill>
                    <a:srgbClr val="6C5336"/>
                  </a:solidFill>
                  <a:latin typeface="Libre Baskerville Italics"/>
                </a:rPr>
                <a:t>DOPISNICA/ </a:t>
              </a:r>
            </a:p>
            <a:p>
              <a:pPr algn="r">
                <a:lnSpc>
                  <a:spcPts val="4160"/>
                </a:lnSpc>
              </a:pPr>
              <a:r>
                <a:rPr lang="en-US" sz="3200" spc="160">
                  <a:solidFill>
                    <a:srgbClr val="6C5336"/>
                  </a:solidFill>
                  <a:latin typeface="Libre Baskerville Italics"/>
                </a:rPr>
                <a:t>LISTNICA</a:t>
              </a:r>
            </a:p>
          </p:txBody>
        </p:sp>
        <p:sp>
          <p:nvSpPr>
            <p:cNvPr name="TextBox 7" id="7"/>
            <p:cNvSpPr txBox="true"/>
            <p:nvPr/>
          </p:nvSpPr>
          <p:spPr>
            <a:xfrm rot="0">
              <a:off x="0" y="2259729"/>
              <a:ext cx="12407824" cy="846365"/>
            </a:xfrm>
            <a:prstGeom prst="rect">
              <a:avLst/>
            </a:prstGeom>
          </p:spPr>
          <p:txBody>
            <a:bodyPr anchor="t" rtlCol="false" tIns="0" lIns="0" bIns="0" rIns="0">
              <a:spAutoFit/>
            </a:bodyPr>
            <a:lstStyle/>
            <a:p>
              <a:pPr algn="r">
                <a:lnSpc>
                  <a:spcPts val="5619"/>
                </a:lnSpc>
              </a:pPr>
            </a:p>
          </p:txBody>
        </p:sp>
      </p:grpSp>
      <p:sp>
        <p:nvSpPr>
          <p:cNvPr name="AutoShape 8" id="8"/>
          <p:cNvSpPr/>
          <p:nvPr/>
        </p:nvSpPr>
        <p:spPr>
          <a:xfrm rot="0">
            <a:off x="8541828" y="1028700"/>
            <a:ext cx="2381250" cy="76200"/>
          </a:xfrm>
          <a:prstGeom prst="rect">
            <a:avLst/>
          </a:prstGeom>
          <a:solidFill>
            <a:srgbClr val="1D1B1E"/>
          </a:solidFill>
        </p:spPr>
      </p:sp>
      <p:sp>
        <p:nvSpPr>
          <p:cNvPr name="AutoShape 9" id="9"/>
          <p:cNvSpPr/>
          <p:nvPr/>
        </p:nvSpPr>
        <p:spPr>
          <a:xfrm rot="0">
            <a:off x="8541828" y="9182100"/>
            <a:ext cx="2381250" cy="76200"/>
          </a:xfrm>
          <a:prstGeom prst="rect">
            <a:avLst/>
          </a:prstGeom>
          <a:solidFill>
            <a:srgbClr val="1D1B1E"/>
          </a:solidFill>
        </p:spPr>
      </p:sp>
      <p:sp>
        <p:nvSpPr>
          <p:cNvPr name="Freeform 10" id="10"/>
          <p:cNvSpPr/>
          <p:nvPr/>
        </p:nvSpPr>
        <p:spPr>
          <a:xfrm flipH="false" flipV="false" rot="0">
            <a:off x="0" y="-84110"/>
            <a:ext cx="8275980" cy="5978469"/>
          </a:xfrm>
          <a:custGeom>
            <a:avLst/>
            <a:gdLst/>
            <a:ahLst/>
            <a:cxnLst/>
            <a:rect r="r" b="b" t="t" l="l"/>
            <a:pathLst>
              <a:path h="5978469" w="8275980">
                <a:moveTo>
                  <a:pt x="0" y="0"/>
                </a:moveTo>
                <a:lnTo>
                  <a:pt x="8275980" y="0"/>
                </a:lnTo>
                <a:lnTo>
                  <a:pt x="8275980" y="5978470"/>
                </a:lnTo>
                <a:lnTo>
                  <a:pt x="0" y="5978470"/>
                </a:lnTo>
                <a:lnTo>
                  <a:pt x="0" y="0"/>
                </a:lnTo>
                <a:close/>
              </a:path>
            </a:pathLst>
          </a:custGeom>
          <a:blipFill>
            <a:blip r:embed="rId2"/>
            <a:stretch>
              <a:fillRect l="0" t="0" r="0" b="0"/>
            </a:stretch>
          </a:blipFill>
        </p:spPr>
      </p:sp>
      <p:sp>
        <p:nvSpPr>
          <p:cNvPr name="Freeform 11" id="11"/>
          <p:cNvSpPr/>
          <p:nvPr/>
        </p:nvSpPr>
        <p:spPr>
          <a:xfrm flipH="false" flipV="false" rot="0">
            <a:off x="11415765" y="4780570"/>
            <a:ext cx="6872235" cy="5429066"/>
          </a:xfrm>
          <a:custGeom>
            <a:avLst/>
            <a:gdLst/>
            <a:ahLst/>
            <a:cxnLst/>
            <a:rect r="r" b="b" t="t" l="l"/>
            <a:pathLst>
              <a:path h="5429066" w="6872235">
                <a:moveTo>
                  <a:pt x="0" y="0"/>
                </a:moveTo>
                <a:lnTo>
                  <a:pt x="6872235" y="0"/>
                </a:lnTo>
                <a:lnTo>
                  <a:pt x="6872235" y="5429065"/>
                </a:lnTo>
                <a:lnTo>
                  <a:pt x="0" y="5429065"/>
                </a:lnTo>
                <a:lnTo>
                  <a:pt x="0" y="0"/>
                </a:lnTo>
                <a:close/>
              </a:path>
            </a:pathLst>
          </a:custGeom>
          <a:blipFill>
            <a:blip r:embed="rId3"/>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p:cSld>
    <p:bg>
      <p:bgPr>
        <a:solidFill>
          <a:srgbClr val="EFEBE0"/>
        </a:solidFill>
      </p:bgPr>
    </p:bg>
    <p:spTree>
      <p:nvGrpSpPr>
        <p:cNvPr id="1" name=""/>
        <p:cNvGrpSpPr/>
        <p:nvPr/>
      </p:nvGrpSpPr>
      <p:grpSpPr>
        <a:xfrm>
          <a:off x="0" y="0"/>
          <a:ext cx="0" cy="0"/>
          <a:chOff x="0" y="0"/>
          <a:chExt cx="0" cy="0"/>
        </a:xfrm>
      </p:grpSpPr>
      <p:sp>
        <p:nvSpPr>
          <p:cNvPr name="AutoShape 2" id="2"/>
          <p:cNvSpPr/>
          <p:nvPr/>
        </p:nvSpPr>
        <p:spPr>
          <a:xfrm rot="0">
            <a:off x="-180975" y="5143500"/>
            <a:ext cx="18649950" cy="5334000"/>
          </a:xfrm>
          <a:prstGeom prst="rect">
            <a:avLst/>
          </a:prstGeom>
          <a:solidFill>
            <a:srgbClr val="6C5336"/>
          </a:solidFill>
        </p:spPr>
      </p:sp>
      <p:sp>
        <p:nvSpPr>
          <p:cNvPr name="AutoShape 3" id="3"/>
          <p:cNvSpPr/>
          <p:nvPr/>
        </p:nvSpPr>
        <p:spPr>
          <a:xfrm rot="0">
            <a:off x="-781050" y="1028700"/>
            <a:ext cx="3619500" cy="76200"/>
          </a:xfrm>
          <a:prstGeom prst="rect">
            <a:avLst/>
          </a:prstGeom>
          <a:solidFill>
            <a:srgbClr val="6C5336"/>
          </a:solidFill>
        </p:spPr>
      </p:sp>
      <p:sp>
        <p:nvSpPr>
          <p:cNvPr name="AutoShape 4" id="4"/>
          <p:cNvSpPr/>
          <p:nvPr/>
        </p:nvSpPr>
        <p:spPr>
          <a:xfrm rot="0">
            <a:off x="15449550" y="9182100"/>
            <a:ext cx="3619500" cy="76200"/>
          </a:xfrm>
          <a:prstGeom prst="rect">
            <a:avLst/>
          </a:prstGeom>
          <a:solidFill>
            <a:srgbClr val="EFEBE0"/>
          </a:solidFill>
        </p:spPr>
      </p:sp>
      <p:grpSp>
        <p:nvGrpSpPr>
          <p:cNvPr name="Group 5" id="5"/>
          <p:cNvGrpSpPr/>
          <p:nvPr/>
        </p:nvGrpSpPr>
        <p:grpSpPr>
          <a:xfrm rot="0">
            <a:off x="4570789" y="1451818"/>
            <a:ext cx="9146422" cy="2239863"/>
            <a:chOff x="0" y="0"/>
            <a:chExt cx="12195229" cy="2986484"/>
          </a:xfrm>
        </p:grpSpPr>
        <p:sp>
          <p:nvSpPr>
            <p:cNvPr name="TextBox 6" id="6"/>
            <p:cNvSpPr txBox="true"/>
            <p:nvPr/>
          </p:nvSpPr>
          <p:spPr>
            <a:xfrm rot="0">
              <a:off x="0" y="0"/>
              <a:ext cx="12195229" cy="1446609"/>
            </a:xfrm>
            <a:prstGeom prst="rect">
              <a:avLst/>
            </a:prstGeom>
          </p:spPr>
          <p:txBody>
            <a:bodyPr anchor="t" rtlCol="false" tIns="0" lIns="0" bIns="0" rIns="0">
              <a:spAutoFit/>
            </a:bodyPr>
            <a:lstStyle/>
            <a:p>
              <a:pPr algn="ctr">
                <a:lnSpc>
                  <a:spcPts val="8640"/>
                </a:lnSpc>
              </a:pPr>
            </a:p>
          </p:txBody>
        </p:sp>
        <p:sp>
          <p:nvSpPr>
            <p:cNvPr name="TextBox 7" id="7"/>
            <p:cNvSpPr txBox="true"/>
            <p:nvPr/>
          </p:nvSpPr>
          <p:spPr>
            <a:xfrm rot="0">
              <a:off x="2696" y="1700609"/>
              <a:ext cx="12192533" cy="1285875"/>
            </a:xfrm>
            <a:prstGeom prst="rect">
              <a:avLst/>
            </a:prstGeom>
          </p:spPr>
          <p:txBody>
            <a:bodyPr anchor="t" rtlCol="false" tIns="0" lIns="0" bIns="0" rIns="0">
              <a:spAutoFit/>
            </a:bodyPr>
            <a:lstStyle/>
            <a:p>
              <a:pPr algn="ctr">
                <a:lnSpc>
                  <a:spcPts val="3839"/>
                </a:lnSpc>
              </a:pPr>
              <a:r>
                <a:rPr lang="en-US" sz="3199" spc="-31">
                  <a:solidFill>
                    <a:srgbClr val="6C5336"/>
                  </a:solidFill>
                  <a:latin typeface="Libre Baskerville"/>
                </a:rPr>
                <a:t>Kdaj in kje natančno je nastala prva razglednica, še danes ni znano.</a:t>
              </a:r>
            </a:p>
          </p:txBody>
        </p:sp>
      </p:grpSp>
      <p:grpSp>
        <p:nvGrpSpPr>
          <p:cNvPr name="Group 8" id="8"/>
          <p:cNvGrpSpPr/>
          <p:nvPr/>
        </p:nvGrpSpPr>
        <p:grpSpPr>
          <a:xfrm rot="0">
            <a:off x="4570789" y="6113115"/>
            <a:ext cx="9146422" cy="3204270"/>
            <a:chOff x="0" y="0"/>
            <a:chExt cx="12195229" cy="4272359"/>
          </a:xfrm>
        </p:grpSpPr>
        <p:sp>
          <p:nvSpPr>
            <p:cNvPr name="TextBox 9" id="9"/>
            <p:cNvSpPr txBox="true"/>
            <p:nvPr/>
          </p:nvSpPr>
          <p:spPr>
            <a:xfrm rot="0">
              <a:off x="0" y="0"/>
              <a:ext cx="12195229" cy="1446609"/>
            </a:xfrm>
            <a:prstGeom prst="rect">
              <a:avLst/>
            </a:prstGeom>
          </p:spPr>
          <p:txBody>
            <a:bodyPr anchor="t" rtlCol="false" tIns="0" lIns="0" bIns="0" rIns="0">
              <a:spAutoFit/>
            </a:bodyPr>
            <a:lstStyle/>
            <a:p>
              <a:pPr algn="ctr">
                <a:lnSpc>
                  <a:spcPts val="8640"/>
                </a:lnSpc>
              </a:pPr>
            </a:p>
          </p:txBody>
        </p:sp>
        <p:sp>
          <p:nvSpPr>
            <p:cNvPr name="TextBox 10" id="10"/>
            <p:cNvSpPr txBox="true"/>
            <p:nvPr/>
          </p:nvSpPr>
          <p:spPr>
            <a:xfrm rot="0">
              <a:off x="2696" y="1700609"/>
              <a:ext cx="12192533" cy="2571750"/>
            </a:xfrm>
            <a:prstGeom prst="rect">
              <a:avLst/>
            </a:prstGeom>
          </p:spPr>
          <p:txBody>
            <a:bodyPr anchor="t" rtlCol="false" tIns="0" lIns="0" bIns="0" rIns="0">
              <a:spAutoFit/>
            </a:bodyPr>
            <a:lstStyle/>
            <a:p>
              <a:pPr algn="ctr">
                <a:lnSpc>
                  <a:spcPts val="3839"/>
                </a:lnSpc>
              </a:pPr>
              <a:r>
                <a:rPr lang="en-US" sz="3199" spc="-31">
                  <a:solidFill>
                    <a:srgbClr val="EFEBE0"/>
                  </a:solidFill>
                  <a:latin typeface="Libre Baskerville"/>
                </a:rPr>
                <a:t>Po vsej Evropi so se prve tiskane razglednice pojavile v 70. letih 19. stoletja.</a:t>
              </a:r>
            </a:p>
            <a:p>
              <a:pPr algn="ctr">
                <a:lnSpc>
                  <a:spcPts val="3839"/>
                </a:lnSpc>
              </a:pPr>
              <a:r>
                <a:rPr lang="en-US" sz="3199" spc="-31">
                  <a:solidFill>
                    <a:srgbClr val="EFEBE0"/>
                  </a:solidFill>
                  <a:latin typeface="Libre Baskerville"/>
                </a:rPr>
                <a:t>Konec 19. stoletja dobi prve razglednice tudi Bela krajina.</a:t>
              </a:r>
            </a:p>
          </p:txBody>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EFEBE0"/>
        </a:solidFill>
      </p:bgPr>
    </p:bg>
    <p:spTree>
      <p:nvGrpSpPr>
        <p:cNvPr id="1" name=""/>
        <p:cNvGrpSpPr/>
        <p:nvPr/>
      </p:nvGrpSpPr>
      <p:grpSpPr>
        <a:xfrm>
          <a:off x="0" y="0"/>
          <a:ext cx="0" cy="0"/>
          <a:chOff x="0" y="0"/>
          <a:chExt cx="0" cy="0"/>
        </a:xfrm>
      </p:grpSpPr>
      <p:sp>
        <p:nvSpPr>
          <p:cNvPr name="AutoShape 2" id="2"/>
          <p:cNvSpPr/>
          <p:nvPr/>
        </p:nvSpPr>
        <p:spPr>
          <a:xfrm rot="0">
            <a:off x="-523875" y="8458200"/>
            <a:ext cx="2381250" cy="76200"/>
          </a:xfrm>
          <a:prstGeom prst="rect">
            <a:avLst/>
          </a:prstGeom>
          <a:solidFill>
            <a:srgbClr val="1D1B1E"/>
          </a:solidFill>
        </p:spPr>
      </p:sp>
      <p:grpSp>
        <p:nvGrpSpPr>
          <p:cNvPr name="Group 3" id="3"/>
          <p:cNvGrpSpPr/>
          <p:nvPr/>
        </p:nvGrpSpPr>
        <p:grpSpPr>
          <a:xfrm rot="0">
            <a:off x="8128511" y="5650170"/>
            <a:ext cx="9146097" cy="4027230"/>
            <a:chOff x="0" y="0"/>
            <a:chExt cx="12194796" cy="5369639"/>
          </a:xfrm>
        </p:grpSpPr>
        <p:sp>
          <p:nvSpPr>
            <p:cNvPr name="TextBox 4" id="4"/>
            <p:cNvSpPr txBox="true"/>
            <p:nvPr/>
          </p:nvSpPr>
          <p:spPr>
            <a:xfrm rot="0">
              <a:off x="0" y="3918426"/>
              <a:ext cx="12192533" cy="642938"/>
            </a:xfrm>
            <a:prstGeom prst="rect">
              <a:avLst/>
            </a:prstGeom>
          </p:spPr>
          <p:txBody>
            <a:bodyPr anchor="t" rtlCol="false" tIns="0" lIns="0" bIns="0" rIns="0">
              <a:spAutoFit/>
            </a:bodyPr>
            <a:lstStyle/>
            <a:p>
              <a:pPr algn="r">
                <a:lnSpc>
                  <a:spcPts val="3839"/>
                </a:lnSpc>
              </a:pPr>
              <a:r>
                <a:rPr lang="en-US" sz="3199" spc="-31">
                  <a:solidFill>
                    <a:srgbClr val="6C5336"/>
                  </a:solidFill>
                  <a:latin typeface="Libre Baskerville"/>
                </a:rPr>
                <a:t>Oblačilna kultura</a:t>
              </a:r>
            </a:p>
          </p:txBody>
        </p:sp>
        <p:sp>
          <p:nvSpPr>
            <p:cNvPr name="TextBox 5" id="5"/>
            <p:cNvSpPr txBox="true"/>
            <p:nvPr/>
          </p:nvSpPr>
          <p:spPr>
            <a:xfrm rot="0">
              <a:off x="0" y="0"/>
              <a:ext cx="12192533" cy="642938"/>
            </a:xfrm>
            <a:prstGeom prst="rect">
              <a:avLst/>
            </a:prstGeom>
          </p:spPr>
          <p:txBody>
            <a:bodyPr anchor="t" rtlCol="false" tIns="0" lIns="0" bIns="0" rIns="0">
              <a:spAutoFit/>
            </a:bodyPr>
            <a:lstStyle/>
            <a:p>
              <a:pPr algn="r">
                <a:lnSpc>
                  <a:spcPts val="3839"/>
                </a:lnSpc>
              </a:pPr>
              <a:r>
                <a:rPr lang="en-US" sz="3199" spc="-31">
                  <a:solidFill>
                    <a:srgbClr val="6C5336"/>
                  </a:solidFill>
                  <a:latin typeface="Libre Baskerville"/>
                </a:rPr>
                <a:t>Gospodarske dejavnosti</a:t>
              </a:r>
            </a:p>
          </p:txBody>
        </p:sp>
        <p:sp>
          <p:nvSpPr>
            <p:cNvPr name="TextBox 6" id="6"/>
            <p:cNvSpPr txBox="true"/>
            <p:nvPr/>
          </p:nvSpPr>
          <p:spPr>
            <a:xfrm rot="0">
              <a:off x="2262" y="1959213"/>
              <a:ext cx="12192533" cy="642938"/>
            </a:xfrm>
            <a:prstGeom prst="rect">
              <a:avLst/>
            </a:prstGeom>
          </p:spPr>
          <p:txBody>
            <a:bodyPr anchor="t" rtlCol="false" tIns="0" lIns="0" bIns="0" rIns="0">
              <a:spAutoFit/>
            </a:bodyPr>
            <a:lstStyle/>
            <a:p>
              <a:pPr algn="r">
                <a:lnSpc>
                  <a:spcPts val="3839"/>
                </a:lnSpc>
              </a:pPr>
              <a:r>
                <a:rPr lang="en-US" sz="3199" spc="-31">
                  <a:solidFill>
                    <a:srgbClr val="6C5336"/>
                  </a:solidFill>
                  <a:latin typeface="Libre Baskerville"/>
                </a:rPr>
                <a:t>Arhitektura</a:t>
              </a:r>
            </a:p>
          </p:txBody>
        </p:sp>
        <p:sp>
          <p:nvSpPr>
            <p:cNvPr name="TextBox 7" id="7"/>
            <p:cNvSpPr txBox="true"/>
            <p:nvPr/>
          </p:nvSpPr>
          <p:spPr>
            <a:xfrm rot="0">
              <a:off x="0" y="4729639"/>
              <a:ext cx="12194796" cy="640001"/>
            </a:xfrm>
            <a:prstGeom prst="rect">
              <a:avLst/>
            </a:prstGeom>
          </p:spPr>
          <p:txBody>
            <a:bodyPr anchor="t" rtlCol="false" tIns="0" lIns="0" bIns="0" rIns="0">
              <a:spAutoFit/>
            </a:bodyPr>
            <a:lstStyle/>
            <a:p>
              <a:pPr algn="r">
                <a:lnSpc>
                  <a:spcPts val="4200"/>
                </a:lnSpc>
              </a:pPr>
              <a:r>
                <a:rPr lang="en-US" sz="2800">
                  <a:solidFill>
                    <a:srgbClr val="1D1B1E"/>
                  </a:solidFill>
                  <a:latin typeface="Libre Baskerville"/>
                </a:rPr>
                <a:t>kako so bili oblečeni ljudje</a:t>
              </a:r>
            </a:p>
          </p:txBody>
        </p:sp>
        <p:sp>
          <p:nvSpPr>
            <p:cNvPr name="TextBox 8" id="8"/>
            <p:cNvSpPr txBox="true"/>
            <p:nvPr/>
          </p:nvSpPr>
          <p:spPr>
            <a:xfrm rot="0">
              <a:off x="0" y="811212"/>
              <a:ext cx="12194796" cy="640001"/>
            </a:xfrm>
            <a:prstGeom prst="rect">
              <a:avLst/>
            </a:prstGeom>
          </p:spPr>
          <p:txBody>
            <a:bodyPr anchor="t" rtlCol="false" tIns="0" lIns="0" bIns="0" rIns="0">
              <a:spAutoFit/>
            </a:bodyPr>
            <a:lstStyle/>
            <a:p>
              <a:pPr algn="r">
                <a:lnSpc>
                  <a:spcPts val="4200"/>
                </a:lnSpc>
              </a:pPr>
              <a:r>
                <a:rPr lang="en-US" sz="2800">
                  <a:solidFill>
                    <a:srgbClr val="1D1B1E"/>
                  </a:solidFill>
                  <a:latin typeface="Libre Baskerville"/>
                </a:rPr>
                <a:t>trgovina</a:t>
              </a:r>
            </a:p>
          </p:txBody>
        </p:sp>
        <p:sp>
          <p:nvSpPr>
            <p:cNvPr name="TextBox 9" id="9"/>
            <p:cNvSpPr txBox="true"/>
            <p:nvPr/>
          </p:nvSpPr>
          <p:spPr>
            <a:xfrm rot="0">
              <a:off x="0" y="2770426"/>
              <a:ext cx="12194796" cy="640001"/>
            </a:xfrm>
            <a:prstGeom prst="rect">
              <a:avLst/>
            </a:prstGeom>
          </p:spPr>
          <p:txBody>
            <a:bodyPr anchor="t" rtlCol="false" tIns="0" lIns="0" bIns="0" rIns="0">
              <a:spAutoFit/>
            </a:bodyPr>
            <a:lstStyle/>
            <a:p>
              <a:pPr algn="r">
                <a:lnSpc>
                  <a:spcPts val="4200"/>
                </a:lnSpc>
              </a:pPr>
              <a:r>
                <a:rPr lang="en-US" sz="2800">
                  <a:solidFill>
                    <a:srgbClr val="1D1B1E"/>
                  </a:solidFill>
                  <a:latin typeface="Libre Baskerville"/>
                </a:rPr>
                <a:t>hiše, trgovine</a:t>
              </a:r>
            </a:p>
          </p:txBody>
        </p:sp>
      </p:grpSp>
      <p:grpSp>
        <p:nvGrpSpPr>
          <p:cNvPr name="Group 10" id="10"/>
          <p:cNvGrpSpPr/>
          <p:nvPr/>
        </p:nvGrpSpPr>
        <p:grpSpPr>
          <a:xfrm rot="0">
            <a:off x="8042393" y="647700"/>
            <a:ext cx="10483732" cy="1607344"/>
            <a:chOff x="0" y="0"/>
            <a:chExt cx="13978309" cy="2143125"/>
          </a:xfrm>
        </p:grpSpPr>
        <p:sp>
          <p:nvSpPr>
            <p:cNvPr name="TextBox 11" id="11"/>
            <p:cNvSpPr txBox="true"/>
            <p:nvPr/>
          </p:nvSpPr>
          <p:spPr>
            <a:xfrm rot="0">
              <a:off x="0" y="696516"/>
              <a:ext cx="12390809" cy="1446609"/>
            </a:xfrm>
            <a:prstGeom prst="rect">
              <a:avLst/>
            </a:prstGeom>
          </p:spPr>
          <p:txBody>
            <a:bodyPr anchor="t" rtlCol="false" tIns="0" lIns="0" bIns="0" rIns="0">
              <a:spAutoFit/>
            </a:bodyPr>
            <a:lstStyle/>
            <a:p>
              <a:pPr algn="r">
                <a:lnSpc>
                  <a:spcPts val="8640"/>
                </a:lnSpc>
              </a:pPr>
              <a:r>
                <a:rPr lang="en-US" sz="7200" spc="144">
                  <a:solidFill>
                    <a:srgbClr val="6C5336"/>
                  </a:solidFill>
                  <a:latin typeface="Libre Baskerville Italics"/>
                </a:rPr>
                <a:t>OK. 1905</a:t>
              </a:r>
            </a:p>
          </p:txBody>
        </p:sp>
        <p:sp>
          <p:nvSpPr>
            <p:cNvPr name="AutoShape 12" id="12"/>
            <p:cNvSpPr/>
            <p:nvPr/>
          </p:nvSpPr>
          <p:spPr>
            <a:xfrm rot="0">
              <a:off x="10803309" y="0"/>
              <a:ext cx="3175000" cy="101600"/>
            </a:xfrm>
            <a:prstGeom prst="rect">
              <a:avLst/>
            </a:prstGeom>
            <a:solidFill>
              <a:srgbClr val="1D1B1E"/>
            </a:solidFill>
          </p:spPr>
        </p:sp>
      </p:grpSp>
      <p:sp>
        <p:nvSpPr>
          <p:cNvPr name="Freeform 13" id="13"/>
          <p:cNvSpPr/>
          <p:nvPr/>
        </p:nvSpPr>
        <p:spPr>
          <a:xfrm flipH="false" flipV="false" rot="0">
            <a:off x="561274" y="420302"/>
            <a:ext cx="6199197" cy="9446396"/>
          </a:xfrm>
          <a:custGeom>
            <a:avLst/>
            <a:gdLst/>
            <a:ahLst/>
            <a:cxnLst/>
            <a:rect r="r" b="b" t="t" l="l"/>
            <a:pathLst>
              <a:path h="9446396" w="6199197">
                <a:moveTo>
                  <a:pt x="0" y="0"/>
                </a:moveTo>
                <a:lnTo>
                  <a:pt x="6199197" y="0"/>
                </a:lnTo>
                <a:lnTo>
                  <a:pt x="6199197" y="9446396"/>
                </a:lnTo>
                <a:lnTo>
                  <a:pt x="0" y="9446396"/>
                </a:lnTo>
                <a:lnTo>
                  <a:pt x="0" y="0"/>
                </a:lnTo>
                <a:close/>
              </a:path>
            </a:pathLst>
          </a:custGeom>
          <a:blipFill>
            <a:blip r:embed="rId2"/>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EFEBE0"/>
        </a:solidFill>
      </p:bgPr>
    </p:bg>
    <p:spTree>
      <p:nvGrpSpPr>
        <p:cNvPr id="1" name=""/>
        <p:cNvGrpSpPr/>
        <p:nvPr/>
      </p:nvGrpSpPr>
      <p:grpSpPr>
        <a:xfrm>
          <a:off x="0" y="0"/>
          <a:ext cx="0" cy="0"/>
          <a:chOff x="0" y="0"/>
          <a:chExt cx="0" cy="0"/>
        </a:xfrm>
      </p:grpSpPr>
      <p:sp>
        <p:nvSpPr>
          <p:cNvPr name="AutoShape 2" id="2"/>
          <p:cNvSpPr/>
          <p:nvPr/>
        </p:nvSpPr>
        <p:spPr>
          <a:xfrm rot="0">
            <a:off x="-523875" y="8458200"/>
            <a:ext cx="2381250" cy="76200"/>
          </a:xfrm>
          <a:prstGeom prst="rect">
            <a:avLst/>
          </a:prstGeom>
          <a:solidFill>
            <a:srgbClr val="1D1B1E"/>
          </a:solidFill>
        </p:spPr>
      </p:sp>
      <p:grpSp>
        <p:nvGrpSpPr>
          <p:cNvPr name="Group 3" id="3"/>
          <p:cNvGrpSpPr/>
          <p:nvPr/>
        </p:nvGrpSpPr>
        <p:grpSpPr>
          <a:xfrm rot="0">
            <a:off x="8128511" y="5650170"/>
            <a:ext cx="9146097" cy="4027230"/>
            <a:chOff x="0" y="0"/>
            <a:chExt cx="12194796" cy="5369639"/>
          </a:xfrm>
        </p:grpSpPr>
        <p:sp>
          <p:nvSpPr>
            <p:cNvPr name="TextBox 4" id="4"/>
            <p:cNvSpPr txBox="true"/>
            <p:nvPr/>
          </p:nvSpPr>
          <p:spPr>
            <a:xfrm rot="0">
              <a:off x="0" y="3918426"/>
              <a:ext cx="12192533" cy="642938"/>
            </a:xfrm>
            <a:prstGeom prst="rect">
              <a:avLst/>
            </a:prstGeom>
          </p:spPr>
          <p:txBody>
            <a:bodyPr anchor="t" rtlCol="false" tIns="0" lIns="0" bIns="0" rIns="0">
              <a:spAutoFit/>
            </a:bodyPr>
            <a:lstStyle/>
            <a:p>
              <a:pPr algn="r">
                <a:lnSpc>
                  <a:spcPts val="3839"/>
                </a:lnSpc>
              </a:pPr>
            </a:p>
          </p:txBody>
        </p:sp>
        <p:sp>
          <p:nvSpPr>
            <p:cNvPr name="TextBox 5" id="5"/>
            <p:cNvSpPr txBox="true"/>
            <p:nvPr/>
          </p:nvSpPr>
          <p:spPr>
            <a:xfrm rot="0">
              <a:off x="0" y="0"/>
              <a:ext cx="12192533" cy="642938"/>
            </a:xfrm>
            <a:prstGeom prst="rect">
              <a:avLst/>
            </a:prstGeom>
          </p:spPr>
          <p:txBody>
            <a:bodyPr anchor="t" rtlCol="false" tIns="0" lIns="0" bIns="0" rIns="0">
              <a:spAutoFit/>
            </a:bodyPr>
            <a:lstStyle/>
            <a:p>
              <a:pPr algn="r">
                <a:lnSpc>
                  <a:spcPts val="3839"/>
                </a:lnSpc>
              </a:pPr>
              <a:r>
                <a:rPr lang="en-US" sz="3199" spc="-31">
                  <a:solidFill>
                    <a:srgbClr val="6C5336"/>
                  </a:solidFill>
                  <a:latin typeface="Libre Baskerville"/>
                </a:rPr>
                <a:t>Sakralna dediščina</a:t>
              </a:r>
            </a:p>
          </p:txBody>
        </p:sp>
        <p:sp>
          <p:nvSpPr>
            <p:cNvPr name="TextBox 6" id="6"/>
            <p:cNvSpPr txBox="true"/>
            <p:nvPr/>
          </p:nvSpPr>
          <p:spPr>
            <a:xfrm rot="0">
              <a:off x="2262" y="1959213"/>
              <a:ext cx="12192533" cy="642938"/>
            </a:xfrm>
            <a:prstGeom prst="rect">
              <a:avLst/>
            </a:prstGeom>
          </p:spPr>
          <p:txBody>
            <a:bodyPr anchor="t" rtlCol="false" tIns="0" lIns="0" bIns="0" rIns="0">
              <a:spAutoFit/>
            </a:bodyPr>
            <a:lstStyle/>
            <a:p>
              <a:pPr algn="r">
                <a:lnSpc>
                  <a:spcPts val="3839"/>
                </a:lnSpc>
              </a:pPr>
              <a:r>
                <a:rPr lang="en-US" sz="3199" spc="-31">
                  <a:solidFill>
                    <a:srgbClr val="6C5336"/>
                  </a:solidFill>
                  <a:latin typeface="Libre Baskerville"/>
                </a:rPr>
                <a:t>Promet</a:t>
              </a:r>
            </a:p>
          </p:txBody>
        </p:sp>
        <p:sp>
          <p:nvSpPr>
            <p:cNvPr name="TextBox 7" id="7"/>
            <p:cNvSpPr txBox="true"/>
            <p:nvPr/>
          </p:nvSpPr>
          <p:spPr>
            <a:xfrm rot="0">
              <a:off x="0" y="4729639"/>
              <a:ext cx="12194796" cy="640001"/>
            </a:xfrm>
            <a:prstGeom prst="rect">
              <a:avLst/>
            </a:prstGeom>
          </p:spPr>
          <p:txBody>
            <a:bodyPr anchor="t" rtlCol="false" tIns="0" lIns="0" bIns="0" rIns="0">
              <a:spAutoFit/>
            </a:bodyPr>
            <a:lstStyle/>
            <a:p>
              <a:pPr algn="r">
                <a:lnSpc>
                  <a:spcPts val="4200"/>
                </a:lnSpc>
              </a:pPr>
              <a:r>
                <a:rPr lang="en-US" sz="2800">
                  <a:solidFill>
                    <a:srgbClr val="1D1B1E"/>
                  </a:solidFill>
                  <a:latin typeface="Libre Baskerville"/>
                </a:rPr>
                <a:t>e</a:t>
              </a:r>
            </a:p>
          </p:txBody>
        </p:sp>
        <p:sp>
          <p:nvSpPr>
            <p:cNvPr name="TextBox 8" id="8"/>
            <p:cNvSpPr txBox="true"/>
            <p:nvPr/>
          </p:nvSpPr>
          <p:spPr>
            <a:xfrm rot="0">
              <a:off x="0" y="811212"/>
              <a:ext cx="12194796" cy="640001"/>
            </a:xfrm>
            <a:prstGeom prst="rect">
              <a:avLst/>
            </a:prstGeom>
          </p:spPr>
          <p:txBody>
            <a:bodyPr anchor="t" rtlCol="false" tIns="0" lIns="0" bIns="0" rIns="0">
              <a:spAutoFit/>
            </a:bodyPr>
            <a:lstStyle/>
            <a:p>
              <a:pPr algn="r">
                <a:lnSpc>
                  <a:spcPts val="4200"/>
                </a:lnSpc>
              </a:pPr>
              <a:r>
                <a:rPr lang="en-US" sz="2800">
                  <a:solidFill>
                    <a:srgbClr val="1D1B1E"/>
                  </a:solidFill>
                  <a:latin typeface="Libre Baskerville"/>
                </a:rPr>
                <a:t>cerkve</a:t>
              </a:r>
            </a:p>
          </p:txBody>
        </p:sp>
        <p:sp>
          <p:nvSpPr>
            <p:cNvPr name="TextBox 9" id="9"/>
            <p:cNvSpPr txBox="true"/>
            <p:nvPr/>
          </p:nvSpPr>
          <p:spPr>
            <a:xfrm rot="0">
              <a:off x="0" y="2770426"/>
              <a:ext cx="12194796" cy="640001"/>
            </a:xfrm>
            <a:prstGeom prst="rect">
              <a:avLst/>
            </a:prstGeom>
          </p:spPr>
          <p:txBody>
            <a:bodyPr anchor="t" rtlCol="false" tIns="0" lIns="0" bIns="0" rIns="0">
              <a:spAutoFit/>
            </a:bodyPr>
            <a:lstStyle/>
            <a:p>
              <a:pPr algn="r">
                <a:lnSpc>
                  <a:spcPts val="4200"/>
                </a:lnSpc>
              </a:pPr>
              <a:r>
                <a:rPr lang="en-US" sz="2800">
                  <a:solidFill>
                    <a:srgbClr val="1D1B1E"/>
                  </a:solidFill>
                  <a:latin typeface="Libre Baskerville"/>
                </a:rPr>
                <a:t>avtomobili, avtobusi</a:t>
              </a:r>
            </a:p>
          </p:txBody>
        </p:sp>
      </p:grpSp>
      <p:grpSp>
        <p:nvGrpSpPr>
          <p:cNvPr name="Group 10" id="10"/>
          <p:cNvGrpSpPr/>
          <p:nvPr/>
        </p:nvGrpSpPr>
        <p:grpSpPr>
          <a:xfrm rot="0">
            <a:off x="8042393" y="647700"/>
            <a:ext cx="10483732" cy="1607344"/>
            <a:chOff x="0" y="0"/>
            <a:chExt cx="13978309" cy="2143125"/>
          </a:xfrm>
        </p:grpSpPr>
        <p:sp>
          <p:nvSpPr>
            <p:cNvPr name="TextBox 11" id="11"/>
            <p:cNvSpPr txBox="true"/>
            <p:nvPr/>
          </p:nvSpPr>
          <p:spPr>
            <a:xfrm rot="0">
              <a:off x="0" y="696516"/>
              <a:ext cx="12390809" cy="1446609"/>
            </a:xfrm>
            <a:prstGeom prst="rect">
              <a:avLst/>
            </a:prstGeom>
          </p:spPr>
          <p:txBody>
            <a:bodyPr anchor="t" rtlCol="false" tIns="0" lIns="0" bIns="0" rIns="0">
              <a:spAutoFit/>
            </a:bodyPr>
            <a:lstStyle/>
            <a:p>
              <a:pPr algn="r">
                <a:lnSpc>
                  <a:spcPts val="8640"/>
                </a:lnSpc>
              </a:pPr>
              <a:r>
                <a:rPr lang="en-US" sz="7200" spc="144">
                  <a:solidFill>
                    <a:srgbClr val="6C5336"/>
                  </a:solidFill>
                  <a:latin typeface="Libre Baskerville Italics"/>
                </a:rPr>
                <a:t>OK. 1920</a:t>
              </a:r>
            </a:p>
          </p:txBody>
        </p:sp>
        <p:sp>
          <p:nvSpPr>
            <p:cNvPr name="AutoShape 12" id="12"/>
            <p:cNvSpPr/>
            <p:nvPr/>
          </p:nvSpPr>
          <p:spPr>
            <a:xfrm rot="0">
              <a:off x="10803309" y="0"/>
              <a:ext cx="3175000" cy="101600"/>
            </a:xfrm>
            <a:prstGeom prst="rect">
              <a:avLst/>
            </a:prstGeom>
            <a:solidFill>
              <a:srgbClr val="1D1B1E"/>
            </a:solidFill>
          </p:spPr>
        </p:sp>
      </p:grpSp>
      <p:sp>
        <p:nvSpPr>
          <p:cNvPr name="Freeform 13" id="13"/>
          <p:cNvSpPr/>
          <p:nvPr/>
        </p:nvSpPr>
        <p:spPr>
          <a:xfrm flipH="false" flipV="false" rot="0">
            <a:off x="540450" y="1414646"/>
            <a:ext cx="11473397" cy="7457708"/>
          </a:xfrm>
          <a:custGeom>
            <a:avLst/>
            <a:gdLst/>
            <a:ahLst/>
            <a:cxnLst/>
            <a:rect r="r" b="b" t="t" l="l"/>
            <a:pathLst>
              <a:path h="7457708" w="11473397">
                <a:moveTo>
                  <a:pt x="0" y="0"/>
                </a:moveTo>
                <a:lnTo>
                  <a:pt x="11473397" y="0"/>
                </a:lnTo>
                <a:lnTo>
                  <a:pt x="11473397" y="7457708"/>
                </a:lnTo>
                <a:lnTo>
                  <a:pt x="0" y="7457708"/>
                </a:lnTo>
                <a:lnTo>
                  <a:pt x="0" y="0"/>
                </a:lnTo>
                <a:close/>
              </a:path>
            </a:pathLst>
          </a:custGeom>
          <a:blipFill>
            <a:blip r:embed="rId2"/>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EFEBE0"/>
        </a:solidFill>
      </p:bgPr>
    </p:bg>
    <p:spTree>
      <p:nvGrpSpPr>
        <p:cNvPr id="1" name=""/>
        <p:cNvGrpSpPr/>
        <p:nvPr/>
      </p:nvGrpSpPr>
      <p:grpSpPr>
        <a:xfrm>
          <a:off x="0" y="0"/>
          <a:ext cx="0" cy="0"/>
          <a:chOff x="0" y="0"/>
          <a:chExt cx="0" cy="0"/>
        </a:xfrm>
      </p:grpSpPr>
      <p:sp>
        <p:nvSpPr>
          <p:cNvPr name="AutoShape 2" id="2"/>
          <p:cNvSpPr/>
          <p:nvPr/>
        </p:nvSpPr>
        <p:spPr>
          <a:xfrm rot="0">
            <a:off x="-523875" y="8458200"/>
            <a:ext cx="2381250" cy="76200"/>
          </a:xfrm>
          <a:prstGeom prst="rect">
            <a:avLst/>
          </a:prstGeom>
          <a:solidFill>
            <a:srgbClr val="1D1B1E"/>
          </a:solidFill>
        </p:spPr>
      </p:sp>
      <p:grpSp>
        <p:nvGrpSpPr>
          <p:cNvPr name="Group 3" id="3"/>
          <p:cNvGrpSpPr/>
          <p:nvPr/>
        </p:nvGrpSpPr>
        <p:grpSpPr>
          <a:xfrm rot="0">
            <a:off x="8128511" y="5650170"/>
            <a:ext cx="9146097" cy="4027230"/>
            <a:chOff x="0" y="0"/>
            <a:chExt cx="12194796" cy="5369639"/>
          </a:xfrm>
        </p:grpSpPr>
        <p:sp>
          <p:nvSpPr>
            <p:cNvPr name="TextBox 4" id="4"/>
            <p:cNvSpPr txBox="true"/>
            <p:nvPr/>
          </p:nvSpPr>
          <p:spPr>
            <a:xfrm rot="0">
              <a:off x="0" y="3918426"/>
              <a:ext cx="12192533" cy="642938"/>
            </a:xfrm>
            <a:prstGeom prst="rect">
              <a:avLst/>
            </a:prstGeom>
          </p:spPr>
          <p:txBody>
            <a:bodyPr anchor="t" rtlCol="false" tIns="0" lIns="0" bIns="0" rIns="0">
              <a:spAutoFit/>
            </a:bodyPr>
            <a:lstStyle/>
            <a:p>
              <a:pPr algn="r">
                <a:lnSpc>
                  <a:spcPts val="3839"/>
                </a:lnSpc>
              </a:pPr>
            </a:p>
          </p:txBody>
        </p:sp>
        <p:sp>
          <p:nvSpPr>
            <p:cNvPr name="TextBox 5" id="5"/>
            <p:cNvSpPr txBox="true"/>
            <p:nvPr/>
          </p:nvSpPr>
          <p:spPr>
            <a:xfrm rot="0">
              <a:off x="0" y="0"/>
              <a:ext cx="12192533" cy="642938"/>
            </a:xfrm>
            <a:prstGeom prst="rect">
              <a:avLst/>
            </a:prstGeom>
          </p:spPr>
          <p:txBody>
            <a:bodyPr anchor="t" rtlCol="false" tIns="0" lIns="0" bIns="0" rIns="0">
              <a:spAutoFit/>
            </a:bodyPr>
            <a:lstStyle/>
            <a:p>
              <a:pPr algn="r">
                <a:lnSpc>
                  <a:spcPts val="3839"/>
                </a:lnSpc>
              </a:pPr>
              <a:r>
                <a:rPr lang="en-US" sz="3199" spc="-31">
                  <a:solidFill>
                    <a:srgbClr val="6C5336"/>
                  </a:solidFill>
                  <a:latin typeface="Libre Baskerville"/>
                </a:rPr>
                <a:t>Turizem</a:t>
              </a:r>
            </a:p>
          </p:txBody>
        </p:sp>
        <p:sp>
          <p:nvSpPr>
            <p:cNvPr name="TextBox 6" id="6"/>
            <p:cNvSpPr txBox="true"/>
            <p:nvPr/>
          </p:nvSpPr>
          <p:spPr>
            <a:xfrm rot="0">
              <a:off x="2262" y="1959213"/>
              <a:ext cx="12192533" cy="642938"/>
            </a:xfrm>
            <a:prstGeom prst="rect">
              <a:avLst/>
            </a:prstGeom>
          </p:spPr>
          <p:txBody>
            <a:bodyPr anchor="t" rtlCol="false" tIns="0" lIns="0" bIns="0" rIns="0">
              <a:spAutoFit/>
            </a:bodyPr>
            <a:lstStyle/>
            <a:p>
              <a:pPr algn="r">
                <a:lnSpc>
                  <a:spcPts val="3839"/>
                </a:lnSpc>
              </a:pPr>
            </a:p>
          </p:txBody>
        </p:sp>
        <p:sp>
          <p:nvSpPr>
            <p:cNvPr name="TextBox 7" id="7"/>
            <p:cNvSpPr txBox="true"/>
            <p:nvPr/>
          </p:nvSpPr>
          <p:spPr>
            <a:xfrm rot="0">
              <a:off x="0" y="4729639"/>
              <a:ext cx="12194796" cy="640001"/>
            </a:xfrm>
            <a:prstGeom prst="rect">
              <a:avLst/>
            </a:prstGeom>
          </p:spPr>
          <p:txBody>
            <a:bodyPr anchor="t" rtlCol="false" tIns="0" lIns="0" bIns="0" rIns="0">
              <a:spAutoFit/>
            </a:bodyPr>
            <a:lstStyle/>
            <a:p>
              <a:pPr algn="r">
                <a:lnSpc>
                  <a:spcPts val="4200"/>
                </a:lnSpc>
              </a:pPr>
            </a:p>
          </p:txBody>
        </p:sp>
        <p:sp>
          <p:nvSpPr>
            <p:cNvPr name="TextBox 8" id="8"/>
            <p:cNvSpPr txBox="true"/>
            <p:nvPr/>
          </p:nvSpPr>
          <p:spPr>
            <a:xfrm rot="0">
              <a:off x="0" y="811212"/>
              <a:ext cx="12194796" cy="640001"/>
            </a:xfrm>
            <a:prstGeom prst="rect">
              <a:avLst/>
            </a:prstGeom>
          </p:spPr>
          <p:txBody>
            <a:bodyPr anchor="t" rtlCol="false" tIns="0" lIns="0" bIns="0" rIns="0">
              <a:spAutoFit/>
            </a:bodyPr>
            <a:lstStyle/>
            <a:p>
              <a:pPr algn="r">
                <a:lnSpc>
                  <a:spcPts val="4200"/>
                </a:lnSpc>
              </a:pPr>
              <a:r>
                <a:rPr lang="en-US" sz="2800">
                  <a:solidFill>
                    <a:srgbClr val="1D1B1E"/>
                  </a:solidFill>
                  <a:latin typeface="Libre Baskerville"/>
                </a:rPr>
                <a:t>romarski turizem</a:t>
              </a:r>
            </a:p>
          </p:txBody>
        </p:sp>
        <p:sp>
          <p:nvSpPr>
            <p:cNvPr name="TextBox 9" id="9"/>
            <p:cNvSpPr txBox="true"/>
            <p:nvPr/>
          </p:nvSpPr>
          <p:spPr>
            <a:xfrm rot="0">
              <a:off x="0" y="2770426"/>
              <a:ext cx="12194796" cy="640001"/>
            </a:xfrm>
            <a:prstGeom prst="rect">
              <a:avLst/>
            </a:prstGeom>
          </p:spPr>
          <p:txBody>
            <a:bodyPr anchor="t" rtlCol="false" tIns="0" lIns="0" bIns="0" rIns="0">
              <a:spAutoFit/>
            </a:bodyPr>
            <a:lstStyle/>
            <a:p>
              <a:pPr algn="r">
                <a:lnSpc>
                  <a:spcPts val="4200"/>
                </a:lnSpc>
              </a:pPr>
            </a:p>
          </p:txBody>
        </p:sp>
      </p:grpSp>
      <p:grpSp>
        <p:nvGrpSpPr>
          <p:cNvPr name="Group 10" id="10"/>
          <p:cNvGrpSpPr/>
          <p:nvPr/>
        </p:nvGrpSpPr>
        <p:grpSpPr>
          <a:xfrm rot="0">
            <a:off x="8042393" y="647700"/>
            <a:ext cx="10483732" cy="1607344"/>
            <a:chOff x="0" y="0"/>
            <a:chExt cx="13978309" cy="2143125"/>
          </a:xfrm>
        </p:grpSpPr>
        <p:sp>
          <p:nvSpPr>
            <p:cNvPr name="TextBox 11" id="11"/>
            <p:cNvSpPr txBox="true"/>
            <p:nvPr/>
          </p:nvSpPr>
          <p:spPr>
            <a:xfrm rot="0">
              <a:off x="0" y="696516"/>
              <a:ext cx="12390809" cy="1446609"/>
            </a:xfrm>
            <a:prstGeom prst="rect">
              <a:avLst/>
            </a:prstGeom>
          </p:spPr>
          <p:txBody>
            <a:bodyPr anchor="t" rtlCol="false" tIns="0" lIns="0" bIns="0" rIns="0">
              <a:spAutoFit/>
            </a:bodyPr>
            <a:lstStyle/>
            <a:p>
              <a:pPr algn="r">
                <a:lnSpc>
                  <a:spcPts val="8640"/>
                </a:lnSpc>
              </a:pPr>
              <a:r>
                <a:rPr lang="en-US" sz="7200" spc="144">
                  <a:solidFill>
                    <a:srgbClr val="6C5336"/>
                  </a:solidFill>
                  <a:latin typeface="Libre Baskerville Italics"/>
                </a:rPr>
                <a:t>OK. 1930</a:t>
              </a:r>
            </a:p>
          </p:txBody>
        </p:sp>
        <p:sp>
          <p:nvSpPr>
            <p:cNvPr name="AutoShape 12" id="12"/>
            <p:cNvSpPr/>
            <p:nvPr/>
          </p:nvSpPr>
          <p:spPr>
            <a:xfrm rot="0">
              <a:off x="10803309" y="0"/>
              <a:ext cx="3175000" cy="101600"/>
            </a:xfrm>
            <a:prstGeom prst="rect">
              <a:avLst/>
            </a:prstGeom>
            <a:solidFill>
              <a:srgbClr val="1D1B1E"/>
            </a:solidFill>
          </p:spPr>
        </p:sp>
      </p:grpSp>
      <p:sp>
        <p:nvSpPr>
          <p:cNvPr name="Freeform 13" id="13"/>
          <p:cNvSpPr/>
          <p:nvPr/>
        </p:nvSpPr>
        <p:spPr>
          <a:xfrm flipH="false" flipV="false" rot="0">
            <a:off x="666750" y="1199564"/>
            <a:ext cx="11515143" cy="7887873"/>
          </a:xfrm>
          <a:custGeom>
            <a:avLst/>
            <a:gdLst/>
            <a:ahLst/>
            <a:cxnLst/>
            <a:rect r="r" b="b" t="t" l="l"/>
            <a:pathLst>
              <a:path h="7887873" w="11515143">
                <a:moveTo>
                  <a:pt x="0" y="0"/>
                </a:moveTo>
                <a:lnTo>
                  <a:pt x="11515143" y="0"/>
                </a:lnTo>
                <a:lnTo>
                  <a:pt x="11515143" y="7887872"/>
                </a:lnTo>
                <a:lnTo>
                  <a:pt x="0" y="7887872"/>
                </a:lnTo>
                <a:lnTo>
                  <a:pt x="0" y="0"/>
                </a:lnTo>
                <a:close/>
              </a:path>
            </a:pathLst>
          </a:custGeom>
          <a:blipFill>
            <a:blip r:embed="rId2"/>
            <a:stretch>
              <a:fillRect l="0" t="0"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EFEBE0"/>
        </a:solidFill>
      </p:bgPr>
    </p:bg>
    <p:spTree>
      <p:nvGrpSpPr>
        <p:cNvPr id="1" name=""/>
        <p:cNvGrpSpPr/>
        <p:nvPr/>
      </p:nvGrpSpPr>
      <p:grpSpPr>
        <a:xfrm>
          <a:off x="0" y="0"/>
          <a:ext cx="0" cy="0"/>
          <a:chOff x="0" y="0"/>
          <a:chExt cx="0" cy="0"/>
        </a:xfrm>
      </p:grpSpPr>
      <p:sp>
        <p:nvSpPr>
          <p:cNvPr name="AutoShape 2" id="2"/>
          <p:cNvSpPr/>
          <p:nvPr/>
        </p:nvSpPr>
        <p:spPr>
          <a:xfrm rot="0">
            <a:off x="-523875" y="8458200"/>
            <a:ext cx="2381250" cy="76200"/>
          </a:xfrm>
          <a:prstGeom prst="rect">
            <a:avLst/>
          </a:prstGeom>
          <a:solidFill>
            <a:srgbClr val="1D1B1E"/>
          </a:solidFill>
        </p:spPr>
      </p:sp>
      <p:grpSp>
        <p:nvGrpSpPr>
          <p:cNvPr name="Group 3" id="3"/>
          <p:cNvGrpSpPr/>
          <p:nvPr/>
        </p:nvGrpSpPr>
        <p:grpSpPr>
          <a:xfrm rot="0">
            <a:off x="8128511" y="5650170"/>
            <a:ext cx="9146097" cy="4027230"/>
            <a:chOff x="0" y="0"/>
            <a:chExt cx="12194796" cy="5369639"/>
          </a:xfrm>
        </p:grpSpPr>
        <p:sp>
          <p:nvSpPr>
            <p:cNvPr name="TextBox 4" id="4"/>
            <p:cNvSpPr txBox="true"/>
            <p:nvPr/>
          </p:nvSpPr>
          <p:spPr>
            <a:xfrm rot="0">
              <a:off x="0" y="3918426"/>
              <a:ext cx="12192533" cy="642938"/>
            </a:xfrm>
            <a:prstGeom prst="rect">
              <a:avLst/>
            </a:prstGeom>
          </p:spPr>
          <p:txBody>
            <a:bodyPr anchor="t" rtlCol="false" tIns="0" lIns="0" bIns="0" rIns="0">
              <a:spAutoFit/>
            </a:bodyPr>
            <a:lstStyle/>
            <a:p>
              <a:pPr algn="r">
                <a:lnSpc>
                  <a:spcPts val="3839"/>
                </a:lnSpc>
              </a:pPr>
              <a:r>
                <a:rPr lang="en-US" sz="3199" spc="-31">
                  <a:solidFill>
                    <a:srgbClr val="6C5336"/>
                  </a:solidFill>
                  <a:latin typeface="Libre Baskerville"/>
                </a:rPr>
                <a:t>Oblačilna kultura</a:t>
              </a:r>
            </a:p>
          </p:txBody>
        </p:sp>
        <p:sp>
          <p:nvSpPr>
            <p:cNvPr name="TextBox 5" id="5"/>
            <p:cNvSpPr txBox="true"/>
            <p:nvPr/>
          </p:nvSpPr>
          <p:spPr>
            <a:xfrm rot="0">
              <a:off x="0" y="0"/>
              <a:ext cx="12192533" cy="642938"/>
            </a:xfrm>
            <a:prstGeom prst="rect">
              <a:avLst/>
            </a:prstGeom>
          </p:spPr>
          <p:txBody>
            <a:bodyPr anchor="t" rtlCol="false" tIns="0" lIns="0" bIns="0" rIns="0">
              <a:spAutoFit/>
            </a:bodyPr>
            <a:lstStyle/>
            <a:p>
              <a:pPr algn="r">
                <a:lnSpc>
                  <a:spcPts val="3839"/>
                </a:lnSpc>
              </a:pPr>
              <a:r>
                <a:rPr lang="en-US" sz="3199" spc="-31">
                  <a:solidFill>
                    <a:srgbClr val="6C5336"/>
                  </a:solidFill>
                  <a:latin typeface="Libre Baskerville"/>
                </a:rPr>
                <a:t>Promet</a:t>
              </a:r>
            </a:p>
          </p:txBody>
        </p:sp>
        <p:sp>
          <p:nvSpPr>
            <p:cNvPr name="TextBox 6" id="6"/>
            <p:cNvSpPr txBox="true"/>
            <p:nvPr/>
          </p:nvSpPr>
          <p:spPr>
            <a:xfrm rot="0">
              <a:off x="2262" y="1959213"/>
              <a:ext cx="12192533" cy="642938"/>
            </a:xfrm>
            <a:prstGeom prst="rect">
              <a:avLst/>
            </a:prstGeom>
          </p:spPr>
          <p:txBody>
            <a:bodyPr anchor="t" rtlCol="false" tIns="0" lIns="0" bIns="0" rIns="0">
              <a:spAutoFit/>
            </a:bodyPr>
            <a:lstStyle/>
            <a:p>
              <a:pPr algn="r">
                <a:lnSpc>
                  <a:spcPts val="3839"/>
                </a:lnSpc>
              </a:pPr>
              <a:r>
                <a:rPr lang="en-US" sz="3199" spc="-31">
                  <a:solidFill>
                    <a:srgbClr val="6C5336"/>
                  </a:solidFill>
                  <a:latin typeface="Libre Baskerville"/>
                </a:rPr>
                <a:t>Arhitektura</a:t>
              </a:r>
            </a:p>
          </p:txBody>
        </p:sp>
        <p:sp>
          <p:nvSpPr>
            <p:cNvPr name="TextBox 7" id="7"/>
            <p:cNvSpPr txBox="true"/>
            <p:nvPr/>
          </p:nvSpPr>
          <p:spPr>
            <a:xfrm rot="0">
              <a:off x="0" y="4729639"/>
              <a:ext cx="12194796" cy="640001"/>
            </a:xfrm>
            <a:prstGeom prst="rect">
              <a:avLst/>
            </a:prstGeom>
          </p:spPr>
          <p:txBody>
            <a:bodyPr anchor="t" rtlCol="false" tIns="0" lIns="0" bIns="0" rIns="0">
              <a:spAutoFit/>
            </a:bodyPr>
            <a:lstStyle/>
            <a:p>
              <a:pPr algn="r">
                <a:lnSpc>
                  <a:spcPts val="4200"/>
                </a:lnSpc>
              </a:pPr>
              <a:r>
                <a:rPr lang="en-US" sz="2800">
                  <a:solidFill>
                    <a:srgbClr val="1D1B1E"/>
                  </a:solidFill>
                  <a:latin typeface="Libre Baskerville"/>
                </a:rPr>
                <a:t>kako so bili oblečeni ljudje</a:t>
              </a:r>
            </a:p>
          </p:txBody>
        </p:sp>
        <p:sp>
          <p:nvSpPr>
            <p:cNvPr name="TextBox 8" id="8"/>
            <p:cNvSpPr txBox="true"/>
            <p:nvPr/>
          </p:nvSpPr>
          <p:spPr>
            <a:xfrm rot="0">
              <a:off x="0" y="811212"/>
              <a:ext cx="12194796" cy="640001"/>
            </a:xfrm>
            <a:prstGeom prst="rect">
              <a:avLst/>
            </a:prstGeom>
          </p:spPr>
          <p:txBody>
            <a:bodyPr anchor="t" rtlCol="false" tIns="0" lIns="0" bIns="0" rIns="0">
              <a:spAutoFit/>
            </a:bodyPr>
            <a:lstStyle/>
            <a:p>
              <a:pPr algn="r">
                <a:lnSpc>
                  <a:spcPts val="4200"/>
                </a:lnSpc>
              </a:pPr>
              <a:r>
                <a:rPr lang="en-US" sz="2800">
                  <a:solidFill>
                    <a:srgbClr val="1D1B1E"/>
                  </a:solidFill>
                  <a:latin typeface="Libre Baskerville"/>
                </a:rPr>
                <a:t>pošta</a:t>
              </a:r>
            </a:p>
          </p:txBody>
        </p:sp>
        <p:sp>
          <p:nvSpPr>
            <p:cNvPr name="TextBox 9" id="9"/>
            <p:cNvSpPr txBox="true"/>
            <p:nvPr/>
          </p:nvSpPr>
          <p:spPr>
            <a:xfrm rot="0">
              <a:off x="0" y="2770426"/>
              <a:ext cx="12194796" cy="640001"/>
            </a:xfrm>
            <a:prstGeom prst="rect">
              <a:avLst/>
            </a:prstGeom>
          </p:spPr>
          <p:txBody>
            <a:bodyPr anchor="t" rtlCol="false" tIns="0" lIns="0" bIns="0" rIns="0">
              <a:spAutoFit/>
            </a:bodyPr>
            <a:lstStyle/>
            <a:p>
              <a:pPr algn="r">
                <a:lnSpc>
                  <a:spcPts val="4200"/>
                </a:lnSpc>
              </a:pPr>
              <a:r>
                <a:rPr lang="en-US" sz="2800">
                  <a:solidFill>
                    <a:srgbClr val="1D1B1E"/>
                  </a:solidFill>
                  <a:latin typeface="Libre Baskerville"/>
                </a:rPr>
                <a:t>hiše, trgovine</a:t>
              </a:r>
            </a:p>
          </p:txBody>
        </p:sp>
      </p:grpSp>
      <p:grpSp>
        <p:nvGrpSpPr>
          <p:cNvPr name="Group 10" id="10"/>
          <p:cNvGrpSpPr/>
          <p:nvPr/>
        </p:nvGrpSpPr>
        <p:grpSpPr>
          <a:xfrm rot="0">
            <a:off x="8042393" y="647700"/>
            <a:ext cx="10483732" cy="1245692"/>
            <a:chOff x="0" y="0"/>
            <a:chExt cx="13978309" cy="1660922"/>
          </a:xfrm>
        </p:grpSpPr>
        <p:sp>
          <p:nvSpPr>
            <p:cNvPr name="TextBox 11" id="11"/>
            <p:cNvSpPr txBox="true"/>
            <p:nvPr/>
          </p:nvSpPr>
          <p:spPr>
            <a:xfrm rot="0">
              <a:off x="0" y="696516"/>
              <a:ext cx="12390809" cy="964406"/>
            </a:xfrm>
            <a:prstGeom prst="rect">
              <a:avLst/>
            </a:prstGeom>
          </p:spPr>
          <p:txBody>
            <a:bodyPr anchor="t" rtlCol="false" tIns="0" lIns="0" bIns="0" rIns="0">
              <a:spAutoFit/>
            </a:bodyPr>
            <a:lstStyle/>
            <a:p>
              <a:pPr algn="r">
                <a:lnSpc>
                  <a:spcPts val="5759"/>
                </a:lnSpc>
              </a:pPr>
              <a:r>
                <a:rPr lang="en-US" sz="4800" spc="96">
                  <a:solidFill>
                    <a:srgbClr val="6C5336"/>
                  </a:solidFill>
                  <a:latin typeface="Libre Baskerville Italics"/>
                </a:rPr>
                <a:t>POSLANA 1912</a:t>
              </a:r>
            </a:p>
          </p:txBody>
        </p:sp>
        <p:sp>
          <p:nvSpPr>
            <p:cNvPr name="AutoShape 12" id="12"/>
            <p:cNvSpPr/>
            <p:nvPr/>
          </p:nvSpPr>
          <p:spPr>
            <a:xfrm rot="0">
              <a:off x="10803309" y="0"/>
              <a:ext cx="3175000" cy="101600"/>
            </a:xfrm>
            <a:prstGeom prst="rect">
              <a:avLst/>
            </a:prstGeom>
            <a:solidFill>
              <a:srgbClr val="1D1B1E"/>
            </a:solidFill>
          </p:spPr>
        </p:sp>
      </p:grpSp>
      <p:sp>
        <p:nvSpPr>
          <p:cNvPr name="Freeform 13" id="13"/>
          <p:cNvSpPr/>
          <p:nvPr/>
        </p:nvSpPr>
        <p:spPr>
          <a:xfrm flipH="false" flipV="false" rot="0">
            <a:off x="666750" y="1664726"/>
            <a:ext cx="10010860" cy="6957547"/>
          </a:xfrm>
          <a:custGeom>
            <a:avLst/>
            <a:gdLst/>
            <a:ahLst/>
            <a:cxnLst/>
            <a:rect r="r" b="b" t="t" l="l"/>
            <a:pathLst>
              <a:path h="6957547" w="10010860">
                <a:moveTo>
                  <a:pt x="0" y="0"/>
                </a:moveTo>
                <a:lnTo>
                  <a:pt x="10010860" y="0"/>
                </a:lnTo>
                <a:lnTo>
                  <a:pt x="10010860" y="6957548"/>
                </a:lnTo>
                <a:lnTo>
                  <a:pt x="0" y="6957548"/>
                </a:lnTo>
                <a:lnTo>
                  <a:pt x="0" y="0"/>
                </a:lnTo>
                <a:close/>
              </a:path>
            </a:pathLst>
          </a:custGeom>
          <a:blipFill>
            <a:blip r:embed="rId2"/>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EFEBE0"/>
        </a:solidFill>
      </p:bgPr>
    </p:bg>
    <p:spTree>
      <p:nvGrpSpPr>
        <p:cNvPr id="1" name=""/>
        <p:cNvGrpSpPr/>
        <p:nvPr/>
      </p:nvGrpSpPr>
      <p:grpSpPr>
        <a:xfrm>
          <a:off x="0" y="0"/>
          <a:ext cx="0" cy="0"/>
          <a:chOff x="0" y="0"/>
          <a:chExt cx="0" cy="0"/>
        </a:xfrm>
      </p:grpSpPr>
      <p:sp>
        <p:nvSpPr>
          <p:cNvPr name="AutoShape 2" id="2"/>
          <p:cNvSpPr/>
          <p:nvPr/>
        </p:nvSpPr>
        <p:spPr>
          <a:xfrm rot="0">
            <a:off x="-523875" y="8458200"/>
            <a:ext cx="2381250" cy="76200"/>
          </a:xfrm>
          <a:prstGeom prst="rect">
            <a:avLst/>
          </a:prstGeom>
          <a:solidFill>
            <a:srgbClr val="1D1B1E"/>
          </a:solidFill>
        </p:spPr>
      </p:sp>
      <p:grpSp>
        <p:nvGrpSpPr>
          <p:cNvPr name="Group 3" id="3"/>
          <p:cNvGrpSpPr/>
          <p:nvPr/>
        </p:nvGrpSpPr>
        <p:grpSpPr>
          <a:xfrm rot="0">
            <a:off x="8128511" y="5650170"/>
            <a:ext cx="9146097" cy="4027230"/>
            <a:chOff x="0" y="0"/>
            <a:chExt cx="12194796" cy="5369639"/>
          </a:xfrm>
        </p:grpSpPr>
        <p:sp>
          <p:nvSpPr>
            <p:cNvPr name="TextBox 4" id="4"/>
            <p:cNvSpPr txBox="true"/>
            <p:nvPr/>
          </p:nvSpPr>
          <p:spPr>
            <a:xfrm rot="0">
              <a:off x="0" y="3918426"/>
              <a:ext cx="12192533" cy="642938"/>
            </a:xfrm>
            <a:prstGeom prst="rect">
              <a:avLst/>
            </a:prstGeom>
          </p:spPr>
          <p:txBody>
            <a:bodyPr anchor="t" rtlCol="false" tIns="0" lIns="0" bIns="0" rIns="0">
              <a:spAutoFit/>
            </a:bodyPr>
            <a:lstStyle/>
            <a:p>
              <a:pPr algn="r">
                <a:lnSpc>
                  <a:spcPts val="3839"/>
                </a:lnSpc>
              </a:pPr>
              <a:r>
                <a:rPr lang="en-US" sz="3199" spc="-31">
                  <a:solidFill>
                    <a:srgbClr val="6C5336"/>
                  </a:solidFill>
                  <a:latin typeface="Libre Baskerville"/>
                </a:rPr>
                <a:t>Oblačilna kultura</a:t>
              </a:r>
            </a:p>
          </p:txBody>
        </p:sp>
        <p:sp>
          <p:nvSpPr>
            <p:cNvPr name="TextBox 5" id="5"/>
            <p:cNvSpPr txBox="true"/>
            <p:nvPr/>
          </p:nvSpPr>
          <p:spPr>
            <a:xfrm rot="0">
              <a:off x="0" y="0"/>
              <a:ext cx="12192533" cy="642938"/>
            </a:xfrm>
            <a:prstGeom prst="rect">
              <a:avLst/>
            </a:prstGeom>
          </p:spPr>
          <p:txBody>
            <a:bodyPr anchor="t" rtlCol="false" tIns="0" lIns="0" bIns="0" rIns="0">
              <a:spAutoFit/>
            </a:bodyPr>
            <a:lstStyle/>
            <a:p>
              <a:pPr algn="r">
                <a:lnSpc>
                  <a:spcPts val="3839"/>
                </a:lnSpc>
              </a:pPr>
              <a:r>
                <a:rPr lang="en-US" sz="3199" spc="-31">
                  <a:solidFill>
                    <a:srgbClr val="6C5336"/>
                  </a:solidFill>
                  <a:latin typeface="Libre Baskerville"/>
                </a:rPr>
                <a:t>Promet</a:t>
              </a:r>
            </a:p>
          </p:txBody>
        </p:sp>
        <p:sp>
          <p:nvSpPr>
            <p:cNvPr name="TextBox 6" id="6"/>
            <p:cNvSpPr txBox="true"/>
            <p:nvPr/>
          </p:nvSpPr>
          <p:spPr>
            <a:xfrm rot="0">
              <a:off x="2262" y="1959213"/>
              <a:ext cx="12192533" cy="642938"/>
            </a:xfrm>
            <a:prstGeom prst="rect">
              <a:avLst/>
            </a:prstGeom>
          </p:spPr>
          <p:txBody>
            <a:bodyPr anchor="t" rtlCol="false" tIns="0" lIns="0" bIns="0" rIns="0">
              <a:spAutoFit/>
            </a:bodyPr>
            <a:lstStyle/>
            <a:p>
              <a:pPr algn="r">
                <a:lnSpc>
                  <a:spcPts val="3839"/>
                </a:lnSpc>
              </a:pPr>
              <a:r>
                <a:rPr lang="en-US" sz="3199" spc="-31">
                  <a:solidFill>
                    <a:srgbClr val="6C5336"/>
                  </a:solidFill>
                  <a:latin typeface="Libre Baskerville"/>
                </a:rPr>
                <a:t>Sakralna dediščina</a:t>
              </a:r>
            </a:p>
          </p:txBody>
        </p:sp>
        <p:sp>
          <p:nvSpPr>
            <p:cNvPr name="TextBox 7" id="7"/>
            <p:cNvSpPr txBox="true"/>
            <p:nvPr/>
          </p:nvSpPr>
          <p:spPr>
            <a:xfrm rot="0">
              <a:off x="0" y="4729639"/>
              <a:ext cx="12194796" cy="640001"/>
            </a:xfrm>
            <a:prstGeom prst="rect">
              <a:avLst/>
            </a:prstGeom>
          </p:spPr>
          <p:txBody>
            <a:bodyPr anchor="t" rtlCol="false" tIns="0" lIns="0" bIns="0" rIns="0">
              <a:spAutoFit/>
            </a:bodyPr>
            <a:lstStyle/>
            <a:p>
              <a:pPr algn="r">
                <a:lnSpc>
                  <a:spcPts val="4200"/>
                </a:lnSpc>
              </a:pPr>
              <a:r>
                <a:rPr lang="en-US" sz="2800">
                  <a:solidFill>
                    <a:srgbClr val="1D1B1E"/>
                  </a:solidFill>
                  <a:latin typeface="Libre Baskerville"/>
                </a:rPr>
                <a:t>kako so bili oblečeni ljudje</a:t>
              </a:r>
            </a:p>
          </p:txBody>
        </p:sp>
        <p:sp>
          <p:nvSpPr>
            <p:cNvPr name="TextBox 8" id="8"/>
            <p:cNvSpPr txBox="true"/>
            <p:nvPr/>
          </p:nvSpPr>
          <p:spPr>
            <a:xfrm rot="0">
              <a:off x="0" y="811212"/>
              <a:ext cx="12194796" cy="640001"/>
            </a:xfrm>
            <a:prstGeom prst="rect">
              <a:avLst/>
            </a:prstGeom>
          </p:spPr>
          <p:txBody>
            <a:bodyPr anchor="t" rtlCol="false" tIns="0" lIns="0" bIns="0" rIns="0">
              <a:spAutoFit/>
            </a:bodyPr>
            <a:lstStyle/>
            <a:p>
              <a:pPr algn="r">
                <a:lnSpc>
                  <a:spcPts val="4200"/>
                </a:lnSpc>
              </a:pPr>
              <a:r>
                <a:rPr lang="en-US" sz="2800">
                  <a:solidFill>
                    <a:srgbClr val="1D1B1E"/>
                  </a:solidFill>
                  <a:latin typeface="Libre Baskerville"/>
                </a:rPr>
                <a:t>pošta</a:t>
              </a:r>
            </a:p>
          </p:txBody>
        </p:sp>
        <p:sp>
          <p:nvSpPr>
            <p:cNvPr name="TextBox 9" id="9"/>
            <p:cNvSpPr txBox="true"/>
            <p:nvPr/>
          </p:nvSpPr>
          <p:spPr>
            <a:xfrm rot="0">
              <a:off x="0" y="2770426"/>
              <a:ext cx="12194796" cy="640001"/>
            </a:xfrm>
            <a:prstGeom prst="rect">
              <a:avLst/>
            </a:prstGeom>
          </p:spPr>
          <p:txBody>
            <a:bodyPr anchor="t" rtlCol="false" tIns="0" lIns="0" bIns="0" rIns="0">
              <a:spAutoFit/>
            </a:bodyPr>
            <a:lstStyle/>
            <a:p>
              <a:pPr algn="r">
                <a:lnSpc>
                  <a:spcPts val="4200"/>
                </a:lnSpc>
              </a:pPr>
              <a:r>
                <a:rPr lang="en-US" sz="2800">
                  <a:solidFill>
                    <a:srgbClr val="1D1B1E"/>
                  </a:solidFill>
                  <a:latin typeface="Libre Baskerville"/>
                </a:rPr>
                <a:t>kapele</a:t>
              </a:r>
            </a:p>
          </p:txBody>
        </p:sp>
      </p:grpSp>
      <p:grpSp>
        <p:nvGrpSpPr>
          <p:cNvPr name="Group 10" id="10"/>
          <p:cNvGrpSpPr/>
          <p:nvPr/>
        </p:nvGrpSpPr>
        <p:grpSpPr>
          <a:xfrm rot="0">
            <a:off x="8042393" y="647700"/>
            <a:ext cx="10483732" cy="1245692"/>
            <a:chOff x="0" y="0"/>
            <a:chExt cx="13978309" cy="1660922"/>
          </a:xfrm>
        </p:grpSpPr>
        <p:sp>
          <p:nvSpPr>
            <p:cNvPr name="TextBox 11" id="11"/>
            <p:cNvSpPr txBox="true"/>
            <p:nvPr/>
          </p:nvSpPr>
          <p:spPr>
            <a:xfrm rot="0">
              <a:off x="0" y="696516"/>
              <a:ext cx="12390809" cy="964406"/>
            </a:xfrm>
            <a:prstGeom prst="rect">
              <a:avLst/>
            </a:prstGeom>
          </p:spPr>
          <p:txBody>
            <a:bodyPr anchor="t" rtlCol="false" tIns="0" lIns="0" bIns="0" rIns="0">
              <a:spAutoFit/>
            </a:bodyPr>
            <a:lstStyle/>
            <a:p>
              <a:pPr algn="r">
                <a:lnSpc>
                  <a:spcPts val="5759"/>
                </a:lnSpc>
              </a:pPr>
              <a:r>
                <a:rPr lang="en-US" sz="4800" spc="96">
                  <a:solidFill>
                    <a:srgbClr val="6C5336"/>
                  </a:solidFill>
                  <a:latin typeface="Libre Baskerville Italics"/>
                </a:rPr>
                <a:t>POSLANA 1912</a:t>
              </a:r>
            </a:p>
          </p:txBody>
        </p:sp>
        <p:sp>
          <p:nvSpPr>
            <p:cNvPr name="AutoShape 12" id="12"/>
            <p:cNvSpPr/>
            <p:nvPr/>
          </p:nvSpPr>
          <p:spPr>
            <a:xfrm rot="0">
              <a:off x="10803309" y="0"/>
              <a:ext cx="3175000" cy="101600"/>
            </a:xfrm>
            <a:prstGeom prst="rect">
              <a:avLst/>
            </a:prstGeom>
            <a:solidFill>
              <a:srgbClr val="1D1B1E"/>
            </a:solidFill>
          </p:spPr>
        </p:sp>
      </p:grpSp>
      <p:sp>
        <p:nvSpPr>
          <p:cNvPr name="Freeform 13" id="13"/>
          <p:cNvSpPr/>
          <p:nvPr/>
        </p:nvSpPr>
        <p:spPr>
          <a:xfrm flipH="false" flipV="false" rot="0">
            <a:off x="666750" y="537572"/>
            <a:ext cx="6093259" cy="9211856"/>
          </a:xfrm>
          <a:custGeom>
            <a:avLst/>
            <a:gdLst/>
            <a:ahLst/>
            <a:cxnLst/>
            <a:rect r="r" b="b" t="t" l="l"/>
            <a:pathLst>
              <a:path h="9211856" w="6093259">
                <a:moveTo>
                  <a:pt x="0" y="0"/>
                </a:moveTo>
                <a:lnTo>
                  <a:pt x="6093259" y="0"/>
                </a:lnTo>
                <a:lnTo>
                  <a:pt x="6093259" y="9211856"/>
                </a:lnTo>
                <a:lnTo>
                  <a:pt x="0" y="9211856"/>
                </a:lnTo>
                <a:lnTo>
                  <a:pt x="0" y="0"/>
                </a:lnTo>
                <a:close/>
              </a:path>
            </a:pathLst>
          </a:custGeom>
          <a:blipFill>
            <a:blip r:embed="rId2"/>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DAF13nkZ8Ks</dc:identifier>
  <dcterms:modified xsi:type="dcterms:W3CDTF">2011-08-01T06:04:30Z</dcterms:modified>
  <cp:revision>1</cp:revision>
  <dc:title>viniške razglednice</dc:title>
</cp:coreProperties>
</file>