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75" r:id="rId4"/>
    <p:sldId id="295" r:id="rId5"/>
    <p:sldId id="297" r:id="rId6"/>
    <p:sldId id="299" r:id="rId7"/>
    <p:sldId id="298" r:id="rId8"/>
    <p:sldId id="300" r:id="rId9"/>
    <p:sldId id="301" r:id="rId10"/>
    <p:sldId id="276" r:id="rId11"/>
    <p:sldId id="264" r:id="rId12"/>
    <p:sldId id="262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19" r:id="rId30"/>
    <p:sldId id="321" r:id="rId31"/>
    <p:sldId id="261" r:id="rId32"/>
    <p:sldId id="322" r:id="rId33"/>
    <p:sldId id="325" r:id="rId34"/>
    <p:sldId id="326" r:id="rId35"/>
    <p:sldId id="327" r:id="rId36"/>
    <p:sldId id="260" r:id="rId37"/>
    <p:sldId id="328" r:id="rId38"/>
    <p:sldId id="329" r:id="rId39"/>
    <p:sldId id="331" r:id="rId40"/>
    <p:sldId id="270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Nunito" pitchFamily="2" charset="-18"/>
      <p:regular r:id="rId47"/>
      <p:bold r:id="rId48"/>
      <p:italic r:id="rId49"/>
      <p:boldItalic r:id="rId50"/>
    </p:embeddedFont>
    <p:embeddedFont>
      <p:font typeface="Walter Turncoat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5F8CA-253D-476A-AD25-6A31974E3C84}" type="doc">
      <dgm:prSet loTypeId="urn:microsoft.com/office/officeart/2005/8/layout/vList6" loCatId="process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2A3FD91B-A0D2-427B-BE1C-1782C92D4209}">
      <dgm:prSet phldrT="[besedilo]"/>
      <dgm:spPr/>
      <dgm:t>
        <a:bodyPr/>
        <a:lstStyle/>
        <a:p>
          <a:pPr algn="ctr"/>
          <a:r>
            <a:rPr lang="sl-SI" b="1" dirty="0"/>
            <a:t>NIŽJE POKLICNO IZOBRAŽEVANJE	</a:t>
          </a:r>
        </a:p>
      </dgm:t>
    </dgm:pt>
    <dgm:pt modelId="{EF9180F5-E077-4233-ABF9-1AA91CE6C0FB}" type="parTrans" cxnId="{9D53488B-1E13-4333-A37B-176D83E8540D}">
      <dgm:prSet/>
      <dgm:spPr/>
      <dgm:t>
        <a:bodyPr/>
        <a:lstStyle/>
        <a:p>
          <a:endParaRPr lang="sl-SI"/>
        </a:p>
      </dgm:t>
    </dgm:pt>
    <dgm:pt modelId="{F09A431A-809B-4C06-9B44-816B0D07FF93}" type="sibTrans" cxnId="{9D53488B-1E13-4333-A37B-176D83E8540D}">
      <dgm:prSet/>
      <dgm:spPr/>
      <dgm:t>
        <a:bodyPr/>
        <a:lstStyle/>
        <a:p>
          <a:endParaRPr lang="sl-SI"/>
        </a:p>
      </dgm:t>
    </dgm:pt>
    <dgm:pt modelId="{D951F833-5D70-4E63-9B6C-DAF9B2811389}">
      <dgm:prSet phldrT="[besedilo]"/>
      <dgm:spPr/>
      <dgm:t>
        <a:bodyPr/>
        <a:lstStyle/>
        <a:p>
          <a:r>
            <a:rPr lang="sl-SI" dirty="0">
              <a:solidFill>
                <a:schemeClr val="accent2">
                  <a:lumMod val="50000"/>
                </a:schemeClr>
              </a:solidFill>
            </a:rPr>
            <a:t>Imam poklic</a:t>
          </a:r>
        </a:p>
      </dgm:t>
    </dgm:pt>
    <dgm:pt modelId="{C4713774-4753-43D6-9594-2F62677BB7D5}" type="parTrans" cxnId="{0D09385E-5349-4B22-ADA7-466E0DCE7088}">
      <dgm:prSet/>
      <dgm:spPr/>
      <dgm:t>
        <a:bodyPr/>
        <a:lstStyle/>
        <a:p>
          <a:endParaRPr lang="sl-SI"/>
        </a:p>
      </dgm:t>
    </dgm:pt>
    <dgm:pt modelId="{54011094-4533-44BF-A90D-D280FFDE47D4}" type="sibTrans" cxnId="{0D09385E-5349-4B22-ADA7-466E0DCE7088}">
      <dgm:prSet/>
      <dgm:spPr/>
      <dgm:t>
        <a:bodyPr/>
        <a:lstStyle/>
        <a:p>
          <a:endParaRPr lang="sl-SI"/>
        </a:p>
      </dgm:t>
    </dgm:pt>
    <dgm:pt modelId="{68457584-29BF-49F9-842D-C7BA5EBE7518}">
      <dgm:prSet phldrT="[besedilo]"/>
      <dgm:spPr/>
      <dgm:t>
        <a:bodyPr/>
        <a:lstStyle/>
        <a:p>
          <a:r>
            <a:rPr lang="sl-SI" b="1" dirty="0"/>
            <a:t>SREDNJE POKLICNO IZOBRAŽEVANJE</a:t>
          </a:r>
        </a:p>
      </dgm:t>
    </dgm:pt>
    <dgm:pt modelId="{1C3B8980-F72D-4B48-B095-9AD969733353}" type="parTrans" cxnId="{E0A49079-F926-49CF-8C4B-5D3BCFB0538B}">
      <dgm:prSet/>
      <dgm:spPr/>
      <dgm:t>
        <a:bodyPr/>
        <a:lstStyle/>
        <a:p>
          <a:endParaRPr lang="sl-SI"/>
        </a:p>
      </dgm:t>
    </dgm:pt>
    <dgm:pt modelId="{FA1776C6-9445-43DD-BA23-F5B085731687}" type="sibTrans" cxnId="{E0A49079-F926-49CF-8C4B-5D3BCFB0538B}">
      <dgm:prSet/>
      <dgm:spPr/>
      <dgm:t>
        <a:bodyPr/>
        <a:lstStyle/>
        <a:p>
          <a:endParaRPr lang="sl-SI"/>
        </a:p>
      </dgm:t>
    </dgm:pt>
    <dgm:pt modelId="{AB986149-04F4-4379-B850-ECC4109DFD84}">
      <dgm:prSet phldrT="[besedilo]"/>
      <dgm:spPr/>
      <dgm:t>
        <a:bodyPr/>
        <a:lstStyle/>
        <a:p>
          <a:r>
            <a:rPr lang="sl-SI" dirty="0">
              <a:solidFill>
                <a:schemeClr val="accent2">
                  <a:lumMod val="50000"/>
                </a:schemeClr>
              </a:solidFill>
            </a:rPr>
            <a:t>Imam poklic</a:t>
          </a:r>
        </a:p>
      </dgm:t>
    </dgm:pt>
    <dgm:pt modelId="{9FE0AA39-98B9-465E-8AC3-DC2E294D9381}" type="parTrans" cxnId="{9844101E-43AC-4AE6-82EE-0C31194D2A65}">
      <dgm:prSet/>
      <dgm:spPr/>
      <dgm:t>
        <a:bodyPr/>
        <a:lstStyle/>
        <a:p>
          <a:endParaRPr lang="sl-SI"/>
        </a:p>
      </dgm:t>
    </dgm:pt>
    <dgm:pt modelId="{D52F270D-3427-4479-AFA6-2D75B165C316}" type="sibTrans" cxnId="{9844101E-43AC-4AE6-82EE-0C31194D2A65}">
      <dgm:prSet/>
      <dgm:spPr/>
      <dgm:t>
        <a:bodyPr/>
        <a:lstStyle/>
        <a:p>
          <a:endParaRPr lang="sl-SI"/>
        </a:p>
      </dgm:t>
    </dgm:pt>
    <dgm:pt modelId="{A9E2B33B-3C9C-49F9-8033-ADAF6F71BBBD}">
      <dgm:prSet/>
      <dgm:spPr/>
      <dgm:t>
        <a:bodyPr/>
        <a:lstStyle/>
        <a:p>
          <a:r>
            <a:rPr lang="sl-SI" b="1" dirty="0"/>
            <a:t>STROKOVNO IN TEHNIŠKO IZOBRAŽEVANJE</a:t>
          </a:r>
        </a:p>
      </dgm:t>
    </dgm:pt>
    <dgm:pt modelId="{E0C1EBA1-5B6D-403F-8E8C-A87C4F9F6C12}" type="parTrans" cxnId="{3A86ADA8-6E4A-4D53-801A-8C580FBAF96F}">
      <dgm:prSet/>
      <dgm:spPr/>
      <dgm:t>
        <a:bodyPr/>
        <a:lstStyle/>
        <a:p>
          <a:endParaRPr lang="sl-SI"/>
        </a:p>
      </dgm:t>
    </dgm:pt>
    <dgm:pt modelId="{B90AC268-2353-4E1C-9F0F-AD2E6B92803D}" type="sibTrans" cxnId="{3A86ADA8-6E4A-4D53-801A-8C580FBAF96F}">
      <dgm:prSet/>
      <dgm:spPr/>
      <dgm:t>
        <a:bodyPr/>
        <a:lstStyle/>
        <a:p>
          <a:endParaRPr lang="sl-SI"/>
        </a:p>
      </dgm:t>
    </dgm:pt>
    <dgm:pt modelId="{6DCDBBD4-483F-4BD1-83A3-7058AD7D0163}">
      <dgm:prSet/>
      <dgm:spPr/>
      <dgm:t>
        <a:bodyPr/>
        <a:lstStyle/>
        <a:p>
          <a:r>
            <a:rPr lang="sl-SI" b="1" dirty="0"/>
            <a:t>GIMNAZIJSKI PROGRAM </a:t>
          </a:r>
        </a:p>
      </dgm:t>
    </dgm:pt>
    <dgm:pt modelId="{1844B4C6-E21D-4CFD-8FC4-E6DA5908D268}" type="parTrans" cxnId="{F95DF205-12EA-421A-8A4E-E4CC9D64FF37}">
      <dgm:prSet/>
      <dgm:spPr/>
      <dgm:t>
        <a:bodyPr/>
        <a:lstStyle/>
        <a:p>
          <a:endParaRPr lang="sl-SI"/>
        </a:p>
      </dgm:t>
    </dgm:pt>
    <dgm:pt modelId="{CE1B6194-B6BB-448F-99E5-81780B6BC00A}" type="sibTrans" cxnId="{F95DF205-12EA-421A-8A4E-E4CC9D64FF37}">
      <dgm:prSet/>
      <dgm:spPr/>
      <dgm:t>
        <a:bodyPr/>
        <a:lstStyle/>
        <a:p>
          <a:endParaRPr lang="sl-SI"/>
        </a:p>
      </dgm:t>
    </dgm:pt>
    <dgm:pt modelId="{233D4DB4-6DDA-4A38-B606-3B8240782D19}">
      <dgm:prSet/>
      <dgm:spPr/>
      <dgm:t>
        <a:bodyPr/>
        <a:lstStyle/>
        <a:p>
          <a:r>
            <a:rPr lang="sl-SI" dirty="0">
              <a:solidFill>
                <a:schemeClr val="accent2">
                  <a:lumMod val="50000"/>
                </a:schemeClr>
              </a:solidFill>
            </a:rPr>
            <a:t>Imam poklic</a:t>
          </a:r>
        </a:p>
      </dgm:t>
    </dgm:pt>
    <dgm:pt modelId="{03B4FA3F-203D-4A26-A988-3BC74284BB35}" type="parTrans" cxnId="{A17D5256-4D9A-4827-8FAC-A765A65B4FBE}">
      <dgm:prSet/>
      <dgm:spPr/>
      <dgm:t>
        <a:bodyPr/>
        <a:lstStyle/>
        <a:p>
          <a:endParaRPr lang="sl-SI"/>
        </a:p>
      </dgm:t>
    </dgm:pt>
    <dgm:pt modelId="{8C1BC7A8-5B4C-4BA1-B178-AD017C59EAF4}" type="sibTrans" cxnId="{A17D5256-4D9A-4827-8FAC-A765A65B4FBE}">
      <dgm:prSet/>
      <dgm:spPr/>
      <dgm:t>
        <a:bodyPr/>
        <a:lstStyle/>
        <a:p>
          <a:endParaRPr lang="sl-SI"/>
        </a:p>
      </dgm:t>
    </dgm:pt>
    <dgm:pt modelId="{BE34F1EC-953F-427C-BBB9-0AD92C8939C2}">
      <dgm:prSet/>
      <dgm:spPr/>
      <dgm:t>
        <a:bodyPr/>
        <a:lstStyle/>
        <a:p>
          <a:r>
            <a:rPr lang="sl-SI" dirty="0">
              <a:solidFill>
                <a:srgbClr val="FF0000"/>
              </a:solidFill>
            </a:rPr>
            <a:t>Nimam poklica</a:t>
          </a:r>
        </a:p>
      </dgm:t>
    </dgm:pt>
    <dgm:pt modelId="{B220B7AC-4C11-4D81-BCBA-B0110F7DADA0}" type="parTrans" cxnId="{FC2F5700-367A-4EB1-9631-C5D10B51CF76}">
      <dgm:prSet/>
      <dgm:spPr/>
      <dgm:t>
        <a:bodyPr/>
        <a:lstStyle/>
        <a:p>
          <a:endParaRPr lang="sl-SI"/>
        </a:p>
      </dgm:t>
    </dgm:pt>
    <dgm:pt modelId="{EA45DE7A-3664-41B4-8C60-C4CBC9E49B0D}" type="sibTrans" cxnId="{FC2F5700-367A-4EB1-9631-C5D10B51CF76}">
      <dgm:prSet/>
      <dgm:spPr/>
      <dgm:t>
        <a:bodyPr/>
        <a:lstStyle/>
        <a:p>
          <a:endParaRPr lang="sl-SI"/>
        </a:p>
      </dgm:t>
    </dgm:pt>
    <dgm:pt modelId="{6695821B-6087-4AB0-8171-D09F0D48BDCA}" type="pres">
      <dgm:prSet presAssocID="{9E25F8CA-253D-476A-AD25-6A31974E3C84}" presName="Name0" presStyleCnt="0">
        <dgm:presLayoutVars>
          <dgm:dir/>
          <dgm:animLvl val="lvl"/>
          <dgm:resizeHandles/>
        </dgm:presLayoutVars>
      </dgm:prSet>
      <dgm:spPr/>
    </dgm:pt>
    <dgm:pt modelId="{F4B213F6-BB7D-495F-B11F-8B9212D82F8D}" type="pres">
      <dgm:prSet presAssocID="{2A3FD91B-A0D2-427B-BE1C-1782C92D4209}" presName="linNode" presStyleCnt="0"/>
      <dgm:spPr/>
    </dgm:pt>
    <dgm:pt modelId="{93CD045A-1E3D-4B6B-8210-95728A7E4223}" type="pres">
      <dgm:prSet presAssocID="{2A3FD91B-A0D2-427B-BE1C-1782C92D4209}" presName="parentShp" presStyleLbl="node1" presStyleIdx="0" presStyleCnt="4" custLinFactNeighborX="-22244" custLinFactNeighborY="-6350">
        <dgm:presLayoutVars>
          <dgm:bulletEnabled val="1"/>
        </dgm:presLayoutVars>
      </dgm:prSet>
      <dgm:spPr/>
    </dgm:pt>
    <dgm:pt modelId="{99C039BC-38C9-46C8-84D7-0DE149163CB1}" type="pres">
      <dgm:prSet presAssocID="{2A3FD91B-A0D2-427B-BE1C-1782C92D4209}" presName="childShp" presStyleLbl="bgAccFollowNode1" presStyleIdx="0" presStyleCnt="4">
        <dgm:presLayoutVars>
          <dgm:bulletEnabled val="1"/>
        </dgm:presLayoutVars>
      </dgm:prSet>
      <dgm:spPr/>
    </dgm:pt>
    <dgm:pt modelId="{BAA45432-E79F-4E83-8752-B990ADD88CDE}" type="pres">
      <dgm:prSet presAssocID="{F09A431A-809B-4C06-9B44-816B0D07FF93}" presName="spacing" presStyleCnt="0"/>
      <dgm:spPr/>
    </dgm:pt>
    <dgm:pt modelId="{C9151AAC-CC3C-40B3-A5E7-50F9209A10EE}" type="pres">
      <dgm:prSet presAssocID="{68457584-29BF-49F9-842D-C7BA5EBE7518}" presName="linNode" presStyleCnt="0"/>
      <dgm:spPr/>
    </dgm:pt>
    <dgm:pt modelId="{7CA11713-7C8C-4B4C-B09F-396DA4C8CF9B}" type="pres">
      <dgm:prSet presAssocID="{68457584-29BF-49F9-842D-C7BA5EBE7518}" presName="parentShp" presStyleLbl="node1" presStyleIdx="1" presStyleCnt="4">
        <dgm:presLayoutVars>
          <dgm:bulletEnabled val="1"/>
        </dgm:presLayoutVars>
      </dgm:prSet>
      <dgm:spPr/>
    </dgm:pt>
    <dgm:pt modelId="{FCC82798-5DF6-4C1D-9776-87857DA07B00}" type="pres">
      <dgm:prSet presAssocID="{68457584-29BF-49F9-842D-C7BA5EBE7518}" presName="childShp" presStyleLbl="bgAccFollowNode1" presStyleIdx="1" presStyleCnt="4">
        <dgm:presLayoutVars>
          <dgm:bulletEnabled val="1"/>
        </dgm:presLayoutVars>
      </dgm:prSet>
      <dgm:spPr/>
    </dgm:pt>
    <dgm:pt modelId="{A3932D58-F75F-4637-BA06-B46DB127C352}" type="pres">
      <dgm:prSet presAssocID="{FA1776C6-9445-43DD-BA23-F5B085731687}" presName="spacing" presStyleCnt="0"/>
      <dgm:spPr/>
    </dgm:pt>
    <dgm:pt modelId="{98981DB0-F557-436B-AED7-84A7AF1E76E7}" type="pres">
      <dgm:prSet presAssocID="{A9E2B33B-3C9C-49F9-8033-ADAF6F71BBBD}" presName="linNode" presStyleCnt="0"/>
      <dgm:spPr/>
    </dgm:pt>
    <dgm:pt modelId="{6D93A597-51F4-4404-B799-653135B2FFE2}" type="pres">
      <dgm:prSet presAssocID="{A9E2B33B-3C9C-49F9-8033-ADAF6F71BBBD}" presName="parentShp" presStyleLbl="node1" presStyleIdx="2" presStyleCnt="4">
        <dgm:presLayoutVars>
          <dgm:bulletEnabled val="1"/>
        </dgm:presLayoutVars>
      </dgm:prSet>
      <dgm:spPr/>
    </dgm:pt>
    <dgm:pt modelId="{BB42F30C-55D4-4169-A74C-AD8BBB01D971}" type="pres">
      <dgm:prSet presAssocID="{A9E2B33B-3C9C-49F9-8033-ADAF6F71BBBD}" presName="childShp" presStyleLbl="bgAccFollowNode1" presStyleIdx="2" presStyleCnt="4">
        <dgm:presLayoutVars>
          <dgm:bulletEnabled val="1"/>
        </dgm:presLayoutVars>
      </dgm:prSet>
      <dgm:spPr/>
    </dgm:pt>
    <dgm:pt modelId="{F07EB38D-0366-478B-BEE3-D7C63D2B2733}" type="pres">
      <dgm:prSet presAssocID="{B90AC268-2353-4E1C-9F0F-AD2E6B92803D}" presName="spacing" presStyleCnt="0"/>
      <dgm:spPr/>
    </dgm:pt>
    <dgm:pt modelId="{4F802647-CD1C-4C90-965F-4FABC54D7EC2}" type="pres">
      <dgm:prSet presAssocID="{6DCDBBD4-483F-4BD1-83A3-7058AD7D0163}" presName="linNode" presStyleCnt="0"/>
      <dgm:spPr/>
    </dgm:pt>
    <dgm:pt modelId="{17C9DE54-5003-4C3A-B958-264F1B4DCCD2}" type="pres">
      <dgm:prSet presAssocID="{6DCDBBD4-483F-4BD1-83A3-7058AD7D0163}" presName="parentShp" presStyleLbl="node1" presStyleIdx="3" presStyleCnt="4">
        <dgm:presLayoutVars>
          <dgm:bulletEnabled val="1"/>
        </dgm:presLayoutVars>
      </dgm:prSet>
      <dgm:spPr/>
    </dgm:pt>
    <dgm:pt modelId="{C06423BA-2DB7-47F4-8EFD-1488E8081C04}" type="pres">
      <dgm:prSet presAssocID="{6DCDBBD4-483F-4BD1-83A3-7058AD7D016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FC2F5700-367A-4EB1-9631-C5D10B51CF76}" srcId="{6DCDBBD4-483F-4BD1-83A3-7058AD7D0163}" destId="{BE34F1EC-953F-427C-BBB9-0AD92C8939C2}" srcOrd="0" destOrd="0" parTransId="{B220B7AC-4C11-4D81-BCBA-B0110F7DADA0}" sibTransId="{EA45DE7A-3664-41B4-8C60-C4CBC9E49B0D}"/>
    <dgm:cxn modelId="{F95DF205-12EA-421A-8A4E-E4CC9D64FF37}" srcId="{9E25F8CA-253D-476A-AD25-6A31974E3C84}" destId="{6DCDBBD4-483F-4BD1-83A3-7058AD7D0163}" srcOrd="3" destOrd="0" parTransId="{1844B4C6-E21D-4CFD-8FC4-E6DA5908D268}" sibTransId="{CE1B6194-B6BB-448F-99E5-81780B6BC00A}"/>
    <dgm:cxn modelId="{9844101E-43AC-4AE6-82EE-0C31194D2A65}" srcId="{68457584-29BF-49F9-842D-C7BA5EBE7518}" destId="{AB986149-04F4-4379-B850-ECC4109DFD84}" srcOrd="0" destOrd="0" parTransId="{9FE0AA39-98B9-465E-8AC3-DC2E294D9381}" sibTransId="{D52F270D-3427-4479-AFA6-2D75B165C316}"/>
    <dgm:cxn modelId="{0D09385E-5349-4B22-ADA7-466E0DCE7088}" srcId="{2A3FD91B-A0D2-427B-BE1C-1782C92D4209}" destId="{D951F833-5D70-4E63-9B6C-DAF9B2811389}" srcOrd="0" destOrd="0" parTransId="{C4713774-4753-43D6-9594-2F62677BB7D5}" sibTransId="{54011094-4533-44BF-A90D-D280FFDE47D4}"/>
    <dgm:cxn modelId="{B17D4843-21C1-42CF-B354-19D96B18E491}" type="presOf" srcId="{233D4DB4-6DDA-4A38-B606-3B8240782D19}" destId="{BB42F30C-55D4-4169-A74C-AD8BBB01D971}" srcOrd="0" destOrd="0" presId="urn:microsoft.com/office/officeart/2005/8/layout/vList6"/>
    <dgm:cxn modelId="{57DFFE53-429A-482D-89EE-765304A3ACBC}" type="presOf" srcId="{2A3FD91B-A0D2-427B-BE1C-1782C92D4209}" destId="{93CD045A-1E3D-4B6B-8210-95728A7E4223}" srcOrd="0" destOrd="0" presId="urn:microsoft.com/office/officeart/2005/8/layout/vList6"/>
    <dgm:cxn modelId="{A17D5256-4D9A-4827-8FAC-A765A65B4FBE}" srcId="{A9E2B33B-3C9C-49F9-8033-ADAF6F71BBBD}" destId="{233D4DB4-6DDA-4A38-B606-3B8240782D19}" srcOrd="0" destOrd="0" parTransId="{03B4FA3F-203D-4A26-A988-3BC74284BB35}" sibTransId="{8C1BC7A8-5B4C-4BA1-B178-AD017C59EAF4}"/>
    <dgm:cxn modelId="{35488878-FA6D-4224-A2F0-A2A09A3E0708}" type="presOf" srcId="{9E25F8CA-253D-476A-AD25-6A31974E3C84}" destId="{6695821B-6087-4AB0-8171-D09F0D48BDCA}" srcOrd="0" destOrd="0" presId="urn:microsoft.com/office/officeart/2005/8/layout/vList6"/>
    <dgm:cxn modelId="{0F0A4959-D18D-47A2-AC9B-AA4CD3166AEC}" type="presOf" srcId="{BE34F1EC-953F-427C-BBB9-0AD92C8939C2}" destId="{C06423BA-2DB7-47F4-8EFD-1488E8081C04}" srcOrd="0" destOrd="0" presId="urn:microsoft.com/office/officeart/2005/8/layout/vList6"/>
    <dgm:cxn modelId="{E0A49079-F926-49CF-8C4B-5D3BCFB0538B}" srcId="{9E25F8CA-253D-476A-AD25-6A31974E3C84}" destId="{68457584-29BF-49F9-842D-C7BA5EBE7518}" srcOrd="1" destOrd="0" parTransId="{1C3B8980-F72D-4B48-B095-9AD969733353}" sibTransId="{FA1776C6-9445-43DD-BA23-F5B085731687}"/>
    <dgm:cxn modelId="{64DBEE81-B50F-4D8A-9DB1-1767D685F1D9}" type="presOf" srcId="{AB986149-04F4-4379-B850-ECC4109DFD84}" destId="{FCC82798-5DF6-4C1D-9776-87857DA07B00}" srcOrd="0" destOrd="0" presId="urn:microsoft.com/office/officeart/2005/8/layout/vList6"/>
    <dgm:cxn modelId="{BFDAC183-3B1A-49EA-8BA3-A1E3C78B5B01}" type="presOf" srcId="{6DCDBBD4-483F-4BD1-83A3-7058AD7D0163}" destId="{17C9DE54-5003-4C3A-B958-264F1B4DCCD2}" srcOrd="0" destOrd="0" presId="urn:microsoft.com/office/officeart/2005/8/layout/vList6"/>
    <dgm:cxn modelId="{02379784-D499-4528-AC25-0F6E16BEC859}" type="presOf" srcId="{68457584-29BF-49F9-842D-C7BA5EBE7518}" destId="{7CA11713-7C8C-4B4C-B09F-396DA4C8CF9B}" srcOrd="0" destOrd="0" presId="urn:microsoft.com/office/officeart/2005/8/layout/vList6"/>
    <dgm:cxn modelId="{9D53488B-1E13-4333-A37B-176D83E8540D}" srcId="{9E25F8CA-253D-476A-AD25-6A31974E3C84}" destId="{2A3FD91B-A0D2-427B-BE1C-1782C92D4209}" srcOrd="0" destOrd="0" parTransId="{EF9180F5-E077-4233-ABF9-1AA91CE6C0FB}" sibTransId="{F09A431A-809B-4C06-9B44-816B0D07FF93}"/>
    <dgm:cxn modelId="{40161B91-0EBF-4578-804C-A62D0A77D527}" type="presOf" srcId="{A9E2B33B-3C9C-49F9-8033-ADAF6F71BBBD}" destId="{6D93A597-51F4-4404-B799-653135B2FFE2}" srcOrd="0" destOrd="0" presId="urn:microsoft.com/office/officeart/2005/8/layout/vList6"/>
    <dgm:cxn modelId="{F7987E95-A990-45BD-8E36-9C37DC5CE2BE}" type="presOf" srcId="{D951F833-5D70-4E63-9B6C-DAF9B2811389}" destId="{99C039BC-38C9-46C8-84D7-0DE149163CB1}" srcOrd="0" destOrd="0" presId="urn:microsoft.com/office/officeart/2005/8/layout/vList6"/>
    <dgm:cxn modelId="{3A86ADA8-6E4A-4D53-801A-8C580FBAF96F}" srcId="{9E25F8CA-253D-476A-AD25-6A31974E3C84}" destId="{A9E2B33B-3C9C-49F9-8033-ADAF6F71BBBD}" srcOrd="2" destOrd="0" parTransId="{E0C1EBA1-5B6D-403F-8E8C-A87C4F9F6C12}" sibTransId="{B90AC268-2353-4E1C-9F0F-AD2E6B92803D}"/>
    <dgm:cxn modelId="{A17E3DD0-5A10-4B95-A073-A963586A27D6}" type="presParOf" srcId="{6695821B-6087-4AB0-8171-D09F0D48BDCA}" destId="{F4B213F6-BB7D-495F-B11F-8B9212D82F8D}" srcOrd="0" destOrd="0" presId="urn:microsoft.com/office/officeart/2005/8/layout/vList6"/>
    <dgm:cxn modelId="{D69137FD-CDEE-440F-9152-315DA3D626A9}" type="presParOf" srcId="{F4B213F6-BB7D-495F-B11F-8B9212D82F8D}" destId="{93CD045A-1E3D-4B6B-8210-95728A7E4223}" srcOrd="0" destOrd="0" presId="urn:microsoft.com/office/officeart/2005/8/layout/vList6"/>
    <dgm:cxn modelId="{8DCB94F0-A8BC-4D2C-8BEA-076BA651FC9D}" type="presParOf" srcId="{F4B213F6-BB7D-495F-B11F-8B9212D82F8D}" destId="{99C039BC-38C9-46C8-84D7-0DE149163CB1}" srcOrd="1" destOrd="0" presId="urn:microsoft.com/office/officeart/2005/8/layout/vList6"/>
    <dgm:cxn modelId="{573D571D-E8CF-4C5A-B6D5-3E765CBBD78C}" type="presParOf" srcId="{6695821B-6087-4AB0-8171-D09F0D48BDCA}" destId="{BAA45432-E79F-4E83-8752-B990ADD88CDE}" srcOrd="1" destOrd="0" presId="urn:microsoft.com/office/officeart/2005/8/layout/vList6"/>
    <dgm:cxn modelId="{40BC2C87-88D8-41B9-AFB0-AE48691C32AF}" type="presParOf" srcId="{6695821B-6087-4AB0-8171-D09F0D48BDCA}" destId="{C9151AAC-CC3C-40B3-A5E7-50F9209A10EE}" srcOrd="2" destOrd="0" presId="urn:microsoft.com/office/officeart/2005/8/layout/vList6"/>
    <dgm:cxn modelId="{116B14B4-C803-4387-872C-A9CFC39CF508}" type="presParOf" srcId="{C9151AAC-CC3C-40B3-A5E7-50F9209A10EE}" destId="{7CA11713-7C8C-4B4C-B09F-396DA4C8CF9B}" srcOrd="0" destOrd="0" presId="urn:microsoft.com/office/officeart/2005/8/layout/vList6"/>
    <dgm:cxn modelId="{14A50D5B-A1B9-4EE8-B114-3BD2A8FAA989}" type="presParOf" srcId="{C9151AAC-CC3C-40B3-A5E7-50F9209A10EE}" destId="{FCC82798-5DF6-4C1D-9776-87857DA07B00}" srcOrd="1" destOrd="0" presId="urn:microsoft.com/office/officeart/2005/8/layout/vList6"/>
    <dgm:cxn modelId="{32E7EEF3-ED7A-45FA-B25F-7D372D294CF8}" type="presParOf" srcId="{6695821B-6087-4AB0-8171-D09F0D48BDCA}" destId="{A3932D58-F75F-4637-BA06-B46DB127C352}" srcOrd="3" destOrd="0" presId="urn:microsoft.com/office/officeart/2005/8/layout/vList6"/>
    <dgm:cxn modelId="{AB9A07E3-23A1-4169-A270-BC183241F3CE}" type="presParOf" srcId="{6695821B-6087-4AB0-8171-D09F0D48BDCA}" destId="{98981DB0-F557-436B-AED7-84A7AF1E76E7}" srcOrd="4" destOrd="0" presId="urn:microsoft.com/office/officeart/2005/8/layout/vList6"/>
    <dgm:cxn modelId="{7F49EA55-020E-4A29-9A82-54A17EF174BF}" type="presParOf" srcId="{98981DB0-F557-436B-AED7-84A7AF1E76E7}" destId="{6D93A597-51F4-4404-B799-653135B2FFE2}" srcOrd="0" destOrd="0" presId="urn:microsoft.com/office/officeart/2005/8/layout/vList6"/>
    <dgm:cxn modelId="{CABD540A-2D08-4A5A-AEE8-6809B26687C1}" type="presParOf" srcId="{98981DB0-F557-436B-AED7-84A7AF1E76E7}" destId="{BB42F30C-55D4-4169-A74C-AD8BBB01D971}" srcOrd="1" destOrd="0" presId="urn:microsoft.com/office/officeart/2005/8/layout/vList6"/>
    <dgm:cxn modelId="{64A0B87B-70E6-4FA7-8073-A0DE516F9BE6}" type="presParOf" srcId="{6695821B-6087-4AB0-8171-D09F0D48BDCA}" destId="{F07EB38D-0366-478B-BEE3-D7C63D2B2733}" srcOrd="5" destOrd="0" presId="urn:microsoft.com/office/officeart/2005/8/layout/vList6"/>
    <dgm:cxn modelId="{6B3C1AE6-4A57-4EE3-BC44-80A73FD6C9E4}" type="presParOf" srcId="{6695821B-6087-4AB0-8171-D09F0D48BDCA}" destId="{4F802647-CD1C-4C90-965F-4FABC54D7EC2}" srcOrd="6" destOrd="0" presId="urn:microsoft.com/office/officeart/2005/8/layout/vList6"/>
    <dgm:cxn modelId="{5EE6CD44-90B9-4632-BF4D-925967018EAC}" type="presParOf" srcId="{4F802647-CD1C-4C90-965F-4FABC54D7EC2}" destId="{17C9DE54-5003-4C3A-B958-264F1B4DCCD2}" srcOrd="0" destOrd="0" presId="urn:microsoft.com/office/officeart/2005/8/layout/vList6"/>
    <dgm:cxn modelId="{6E95620C-71D1-451D-AEBE-33DF5E5E45CD}" type="presParOf" srcId="{4F802647-CD1C-4C90-965F-4FABC54D7EC2}" destId="{C06423BA-2DB7-47F4-8EFD-1488E8081C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039BC-38C9-46C8-84D7-0DE149163CB1}">
      <dsp:nvSpPr>
        <dsp:cNvPr id="0" name=""/>
        <dsp:cNvSpPr/>
      </dsp:nvSpPr>
      <dsp:spPr>
        <a:xfrm>
          <a:off x="2985553" y="1237"/>
          <a:ext cx="4478329" cy="981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500" kern="1200" dirty="0">
              <a:solidFill>
                <a:schemeClr val="accent2">
                  <a:lumMod val="50000"/>
                </a:schemeClr>
              </a:solidFill>
            </a:rPr>
            <a:t>Imam poklic</a:t>
          </a:r>
        </a:p>
      </dsp:txBody>
      <dsp:txXfrm>
        <a:off x="2985553" y="123915"/>
        <a:ext cx="4110295" cy="736067"/>
      </dsp:txXfrm>
    </dsp:sp>
    <dsp:sp modelId="{93CD045A-1E3D-4B6B-8210-95728A7E4223}">
      <dsp:nvSpPr>
        <dsp:cNvPr id="0" name=""/>
        <dsp:cNvSpPr/>
      </dsp:nvSpPr>
      <dsp:spPr>
        <a:xfrm>
          <a:off x="0" y="0"/>
          <a:ext cx="2985553" cy="9814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NIŽJE POKLICNO IZOBRAŽEVANJE	</a:t>
          </a:r>
        </a:p>
      </dsp:txBody>
      <dsp:txXfrm>
        <a:off x="47909" y="47909"/>
        <a:ext cx="2889735" cy="885605"/>
      </dsp:txXfrm>
    </dsp:sp>
    <dsp:sp modelId="{FCC82798-5DF6-4C1D-9776-87857DA07B00}">
      <dsp:nvSpPr>
        <dsp:cNvPr id="0" name=""/>
        <dsp:cNvSpPr/>
      </dsp:nvSpPr>
      <dsp:spPr>
        <a:xfrm>
          <a:off x="2985553" y="1080802"/>
          <a:ext cx="4478329" cy="981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491809"/>
            <a:satOff val="14058"/>
            <a:lumOff val="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500" kern="1200" dirty="0">
              <a:solidFill>
                <a:schemeClr val="accent2">
                  <a:lumMod val="50000"/>
                </a:schemeClr>
              </a:solidFill>
            </a:rPr>
            <a:t>Imam poklic</a:t>
          </a:r>
        </a:p>
      </dsp:txBody>
      <dsp:txXfrm>
        <a:off x="2985553" y="1203480"/>
        <a:ext cx="4110295" cy="736067"/>
      </dsp:txXfrm>
    </dsp:sp>
    <dsp:sp modelId="{7CA11713-7C8C-4B4C-B09F-396DA4C8CF9B}">
      <dsp:nvSpPr>
        <dsp:cNvPr id="0" name=""/>
        <dsp:cNvSpPr/>
      </dsp:nvSpPr>
      <dsp:spPr>
        <a:xfrm>
          <a:off x="0" y="1080802"/>
          <a:ext cx="2985553" cy="981423"/>
        </a:xfrm>
        <a:prstGeom prst="roundRect">
          <a:avLst/>
        </a:prstGeom>
        <a:solidFill>
          <a:schemeClr val="accent5">
            <a:hueOff val="-5545098"/>
            <a:satOff val="11111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SREDNJE POKLICNO IZOBRAŽEVANJE</a:t>
          </a:r>
        </a:p>
      </dsp:txBody>
      <dsp:txXfrm>
        <a:off x="47909" y="1128711"/>
        <a:ext cx="2889735" cy="885605"/>
      </dsp:txXfrm>
    </dsp:sp>
    <dsp:sp modelId="{BB42F30C-55D4-4169-A74C-AD8BBB01D971}">
      <dsp:nvSpPr>
        <dsp:cNvPr id="0" name=""/>
        <dsp:cNvSpPr/>
      </dsp:nvSpPr>
      <dsp:spPr>
        <a:xfrm>
          <a:off x="2985553" y="2160368"/>
          <a:ext cx="4478329" cy="981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983618"/>
            <a:satOff val="28117"/>
            <a:lumOff val="11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500" kern="1200" dirty="0">
              <a:solidFill>
                <a:schemeClr val="accent2">
                  <a:lumMod val="50000"/>
                </a:schemeClr>
              </a:solidFill>
            </a:rPr>
            <a:t>Imam poklic</a:t>
          </a:r>
        </a:p>
      </dsp:txBody>
      <dsp:txXfrm>
        <a:off x="2985553" y="2283046"/>
        <a:ext cx="4110295" cy="736067"/>
      </dsp:txXfrm>
    </dsp:sp>
    <dsp:sp modelId="{6D93A597-51F4-4404-B799-653135B2FFE2}">
      <dsp:nvSpPr>
        <dsp:cNvPr id="0" name=""/>
        <dsp:cNvSpPr/>
      </dsp:nvSpPr>
      <dsp:spPr>
        <a:xfrm>
          <a:off x="0" y="2160368"/>
          <a:ext cx="2985553" cy="981423"/>
        </a:xfrm>
        <a:prstGeom prst="roundRect">
          <a:avLst/>
        </a:prstGeom>
        <a:solidFill>
          <a:schemeClr val="accent5">
            <a:hueOff val="-11090196"/>
            <a:satOff val="2222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STROKOVNO IN TEHNIŠKO IZOBRAŽEVANJE</a:t>
          </a:r>
        </a:p>
      </dsp:txBody>
      <dsp:txXfrm>
        <a:off x="47909" y="2208277"/>
        <a:ext cx="2889735" cy="885605"/>
      </dsp:txXfrm>
    </dsp:sp>
    <dsp:sp modelId="{C06423BA-2DB7-47F4-8EFD-1488E8081C04}">
      <dsp:nvSpPr>
        <dsp:cNvPr id="0" name=""/>
        <dsp:cNvSpPr/>
      </dsp:nvSpPr>
      <dsp:spPr>
        <a:xfrm>
          <a:off x="2985553" y="3239934"/>
          <a:ext cx="4478329" cy="981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6475427"/>
            <a:satOff val="42175"/>
            <a:lumOff val="16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4500" kern="1200" dirty="0">
              <a:solidFill>
                <a:srgbClr val="FF0000"/>
              </a:solidFill>
            </a:rPr>
            <a:t>Nimam poklica</a:t>
          </a:r>
        </a:p>
      </dsp:txBody>
      <dsp:txXfrm>
        <a:off x="2985553" y="3362612"/>
        <a:ext cx="4110295" cy="736067"/>
      </dsp:txXfrm>
    </dsp:sp>
    <dsp:sp modelId="{17C9DE54-5003-4C3A-B958-264F1B4DCCD2}">
      <dsp:nvSpPr>
        <dsp:cNvPr id="0" name=""/>
        <dsp:cNvSpPr/>
      </dsp:nvSpPr>
      <dsp:spPr>
        <a:xfrm>
          <a:off x="0" y="3239934"/>
          <a:ext cx="2985553" cy="981423"/>
        </a:xfrm>
        <a:prstGeom prst="roundRect">
          <a:avLst/>
        </a:prstGeom>
        <a:solidFill>
          <a:schemeClr val="accent5">
            <a:hueOff val="-16635293"/>
            <a:satOff val="33334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GIMNAZIJSKI PROGRAM </a:t>
          </a:r>
        </a:p>
      </dsp:txBody>
      <dsp:txXfrm>
        <a:off x="47909" y="3287843"/>
        <a:ext cx="2889735" cy="88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7445525" y="3242253"/>
            <a:ext cx="1588153" cy="1365478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35775" y="4406300"/>
            <a:ext cx="6350700" cy="3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7185170" y="2671550"/>
            <a:ext cx="1677505" cy="2096681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.gov.si/ncips/kam-in-kako" TargetMode="External"/><Relationship Id="rId2" Type="http://schemas.openxmlformats.org/officeDocument/2006/relationships/hyperlink" Target="https://video.arnes.si/watch/K1hSX8L5IePB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delodajalce.si/eVppUcenec/Vpis/Prijav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KARIERNA ORIENTACIJA V ŠOLSKEM LETU 2022/23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26" name="Google Shape;426;p33"/>
          <p:cNvGrpSpPr/>
          <p:nvPr/>
        </p:nvGrpSpPr>
        <p:grpSpPr>
          <a:xfrm>
            <a:off x="3091803" y="593126"/>
            <a:ext cx="5419737" cy="3889663"/>
            <a:chOff x="3856911" y="1241129"/>
            <a:chExt cx="4537267" cy="2674979"/>
          </a:xfrm>
        </p:grpSpPr>
        <p:sp>
          <p:nvSpPr>
            <p:cNvPr id="427" name="Google Shape;427;p33"/>
            <p:cNvSpPr/>
            <p:nvPr/>
          </p:nvSpPr>
          <p:spPr>
            <a:xfrm>
              <a:off x="4228361" y="1241129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856911" y="3846153"/>
              <a:ext cx="4537267" cy="6995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3856911" y="3783368"/>
              <a:ext cx="4536567" cy="55964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5791256" y="3783368"/>
              <a:ext cx="664383" cy="3497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2" name="Google Shape;4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32" y="607186"/>
            <a:ext cx="3195210" cy="19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3"/>
          <p:cNvSpPr txBox="1">
            <a:spLocks noGrp="1"/>
          </p:cNvSpPr>
          <p:nvPr>
            <p:ph type="body" idx="4294967295"/>
          </p:nvPr>
        </p:nvSpPr>
        <p:spPr>
          <a:xfrm>
            <a:off x="334374" y="593126"/>
            <a:ext cx="2661587" cy="184453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PRIMER IZRČUNA TOČK</a:t>
            </a:r>
            <a:endParaRPr dirty="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" name="Picture 2" descr="D:\SVETOVALNA SLUŽBA KRISTINA\PREGARJE\POKLICNO SVETOVANJE IN ORIENTACIJA\slike orientacija\izracun tock.jpg">
            <a:extLst>
              <a:ext uri="{FF2B5EF4-FFF2-40B4-BE49-F238E27FC236}">
                <a16:creationId xmlns:a16="http://schemas.microsoft.com/office/drawing/2014/main" id="{CDF70037-ADA2-AE7C-6289-3A6A93F0A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8529" r="12051" b="8278"/>
          <a:stretch/>
        </p:blipFill>
        <p:spPr bwMode="auto">
          <a:xfrm>
            <a:off x="3726180" y="802866"/>
            <a:ext cx="4154974" cy="32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POMEMBNI DATUMI ZA NPZ</a:t>
            </a:r>
            <a:endParaRPr dirty="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20142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	</a:t>
            </a:r>
            <a:endParaRPr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sl-SI" b="1" u="sng" dirty="0">
                <a:solidFill>
                  <a:srgbClr val="FF0000"/>
                </a:solidFill>
              </a:rPr>
              <a:t>4. MAJ 2023</a:t>
            </a:r>
            <a:endParaRPr b="1" u="sng" dirty="0">
              <a:solidFill>
                <a:srgbClr val="FF0000"/>
              </a:solidFill>
            </a:endParaRPr>
          </a:p>
        </p:txBody>
      </p:sp>
      <p:sp>
        <p:nvSpPr>
          <p:cNvPr id="283" name="Google Shape;283;p21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2089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SLOVENŠČINA</a:t>
            </a:r>
            <a:endParaRPr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sl-SI" b="1" u="sng" dirty="0">
                <a:solidFill>
                  <a:srgbClr val="FF0000"/>
                </a:solidFill>
              </a:rPr>
              <a:t>8. MAJ 2023</a:t>
            </a:r>
            <a:endParaRPr b="1" u="sng" dirty="0">
              <a:solidFill>
                <a:srgbClr val="FF0000"/>
              </a:solidFill>
            </a:endParaRPr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2089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</a:t>
            </a:r>
            <a:endParaRPr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-SI" b="1" u="sng" dirty="0">
                <a:solidFill>
                  <a:srgbClr val="FF0000"/>
                </a:solidFill>
              </a:rPr>
              <a:t>10. MAJ 2023</a:t>
            </a:r>
            <a:endParaRPr b="1" u="sng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285" name="Google Shape;285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8F76AE9-5382-E397-9F1E-13AF2938E017}"/>
              </a:ext>
            </a:extLst>
          </p:cNvPr>
          <p:cNvSpPr txBox="1"/>
          <p:nvPr/>
        </p:nvSpPr>
        <p:spPr>
          <a:xfrm>
            <a:off x="389040" y="4393581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VIR: </a:t>
            </a:r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https://www.ric.si/preverjanje_znanja/koledar_npz/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323385" y="2341756"/>
            <a:ext cx="8497229" cy="15544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dirty="0"/>
              <a:t>SREDNJE ŠOLE V NAŠI OKOLICI</a:t>
            </a:r>
            <a:endParaRPr sz="4800" dirty="0"/>
          </a:p>
        </p:txBody>
      </p:sp>
      <p:sp>
        <p:nvSpPr>
          <p:cNvPr id="264" name="Google Shape;264;p19"/>
          <p:cNvSpPr/>
          <p:nvPr/>
        </p:nvSpPr>
        <p:spPr>
          <a:xfrm>
            <a:off x="4572730" y="596117"/>
            <a:ext cx="1270110" cy="128702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5" name="Google Shape;265;p19"/>
          <p:cNvSpPr/>
          <p:nvPr/>
        </p:nvSpPr>
        <p:spPr>
          <a:xfrm rot="1473044">
            <a:off x="3417912" y="1238722"/>
            <a:ext cx="742605" cy="7233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4327079" y="473125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4118016" y="1906598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C04B9F8-2095-91AD-DCA2-B54C940C2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53E3706-CA70-940B-3BA1-3FF0220D7437}"/>
              </a:ext>
            </a:extLst>
          </p:cNvPr>
          <p:cNvSpPr txBox="1"/>
          <p:nvPr/>
        </p:nvSpPr>
        <p:spPr>
          <a:xfrm>
            <a:off x="341971" y="319668"/>
            <a:ext cx="7909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ŠOLSKI CENTER POSTOJNA – GIMNAZIJA ILIRSKA BISTRICA</a:t>
            </a:r>
          </a:p>
        </p:txBody>
      </p:sp>
      <p:pic>
        <p:nvPicPr>
          <p:cNvPr id="1028" name="Picture 4" descr="MAJHNOST ŠOLE JE NJENA PREDNOST - Radio 94">
            <a:extLst>
              <a:ext uri="{FF2B5EF4-FFF2-40B4-BE49-F238E27FC236}">
                <a16:creationId xmlns:a16="http://schemas.microsoft.com/office/drawing/2014/main" id="{6DBF9C77-4E91-13FA-46FC-BBD4E953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22" y="1137424"/>
            <a:ext cx="5173278" cy="40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BE0DF54-9DFA-EC7C-CF48-6A2874FA6EFE}"/>
              </a:ext>
            </a:extLst>
          </p:cNvPr>
          <p:cNvSpPr txBox="1"/>
          <p:nvPr/>
        </p:nvSpPr>
        <p:spPr>
          <a:xfrm>
            <a:off x="185854" y="1137424"/>
            <a:ext cx="3802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 dva programa, in sicer: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Gimnazija – 4-letni ter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Tehnik računalništva – 4-letni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310A5F9-2FA5-FE62-31D0-20F333E3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19" y="2379534"/>
            <a:ext cx="2147539" cy="21475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1AEEFF4-2090-BEB5-E4FF-36499D819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68" y="2121281"/>
            <a:ext cx="2673816" cy="2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25E18876-4008-CE2E-FEB3-0F0AF0B888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CEDFBA-A7FF-EFDB-4C1F-4AB59BE689CD}"/>
              </a:ext>
            </a:extLst>
          </p:cNvPr>
          <p:cNvSpPr txBox="1"/>
          <p:nvPr/>
        </p:nvSpPr>
        <p:spPr>
          <a:xfrm>
            <a:off x="876141" y="223794"/>
            <a:ext cx="739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>
                <a:solidFill>
                  <a:schemeClr val="tx1"/>
                </a:solidFill>
                <a:latin typeface="Walter Turncoat" panose="020B0604020202020204" charset="0"/>
              </a:rPr>
              <a:t>ŠOLSKI CENTER POSTOJNA – GIMNAZIJA IN SREDNJA ŠOLA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98F71D1-8DD3-3811-7978-2448FBDB2EA7}"/>
              </a:ext>
            </a:extLst>
          </p:cNvPr>
          <p:cNvSpPr txBox="1"/>
          <p:nvPr/>
        </p:nvSpPr>
        <p:spPr>
          <a:xfrm>
            <a:off x="185854" y="1137424"/>
            <a:ext cx="53094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Pomočnik v tehnoloških procesih – 2-letni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Oblikovalec kovin/orodjar – 3-letni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 err="1">
                <a:solidFill>
                  <a:schemeClr val="tx1"/>
                </a:solidFill>
                <a:latin typeface="Nunito" pitchFamily="2" charset="-18"/>
              </a:rPr>
              <a:t>Avtoserviser</a:t>
            </a: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 – 3-letni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Gimnazija – 4-letni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Strojni tehnik – 4-letni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Ekonomski tehnik – 4-letni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Nunito" pitchFamily="2" charset="-18"/>
              </a:rPr>
              <a:t>NOVO: predšolska vzgoja – 4-letni</a:t>
            </a:r>
          </a:p>
        </p:txBody>
      </p:sp>
      <p:pic>
        <p:nvPicPr>
          <p:cNvPr id="2050" name="Picture 2" descr="DAN ODPRTIH VRAT ŠC POSTOJNA - Radio 94">
            <a:extLst>
              <a:ext uri="{FF2B5EF4-FFF2-40B4-BE49-F238E27FC236}">
                <a16:creationId xmlns:a16="http://schemas.microsoft.com/office/drawing/2014/main" id="{C3F9E02C-8955-7F7B-C134-71F51200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0" y="2157383"/>
            <a:ext cx="4482790" cy="29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B0E76E-23E6-4F2D-C194-4A1F471D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11" y="3661192"/>
            <a:ext cx="1378736" cy="13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13D3CCD2-54C8-1D03-37CD-B39B3B6C6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AF67AC3-D359-9B12-FC56-798A13446C1F}"/>
              </a:ext>
            </a:extLst>
          </p:cNvPr>
          <p:cNvSpPr txBox="1"/>
          <p:nvPr/>
        </p:nvSpPr>
        <p:spPr>
          <a:xfrm>
            <a:off x="190915" y="481804"/>
            <a:ext cx="8700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SREDNJA GOZDARSKA IN LESARSKA ŠOLA POSTOJNA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87FB6D-8B41-A7B7-1F9B-F99F7D86D0CF}"/>
              </a:ext>
            </a:extLst>
          </p:cNvPr>
          <p:cNvSpPr txBox="1"/>
          <p:nvPr/>
        </p:nvSpPr>
        <p:spPr>
          <a:xfrm>
            <a:off x="190915" y="1164192"/>
            <a:ext cx="3978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Mizar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Gozdar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Gozdarski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Tehnik zdravstvene nege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Bolničar negovalec – 3-letni </a:t>
            </a:r>
          </a:p>
        </p:txBody>
      </p:sp>
      <p:pic>
        <p:nvPicPr>
          <p:cNvPr id="6" name="Picture 2" descr="D:\SVETOVALNA SLUŽBA KRISTINA\PREGARJE\POKLICNO SVETOVANJE IN ORIENTACIJA\slike orientacija\Srednja-gozdarska-in-lesarska-sola-Postojna.jpg">
            <a:extLst>
              <a:ext uri="{FF2B5EF4-FFF2-40B4-BE49-F238E27FC236}">
                <a16:creationId xmlns:a16="http://schemas.microsoft.com/office/drawing/2014/main" id="{6A75E392-D9B7-650E-8E32-29520C04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74" y="2179321"/>
            <a:ext cx="4934126" cy="29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A085018-ECA7-D13B-A9C9-2ADAAE82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86" y="3308195"/>
            <a:ext cx="1609325" cy="16093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B512DEA-48EF-09CB-9B9A-DD932650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078" y="3075347"/>
            <a:ext cx="2075739" cy="20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0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40B430F-0041-B632-40D2-467D4BD9F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69C1125-AA24-1462-EFFF-A34887012256}"/>
              </a:ext>
            </a:extLst>
          </p:cNvPr>
          <p:cNvSpPr txBox="1"/>
          <p:nvPr/>
        </p:nvSpPr>
        <p:spPr>
          <a:xfrm>
            <a:off x="190915" y="481804"/>
            <a:ext cx="8700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SREDNJA ŠOLA IZOLA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A8030A-E89B-A710-8808-402CDD54EAA4}"/>
              </a:ext>
            </a:extLst>
          </p:cNvPr>
          <p:cNvSpPr txBox="1"/>
          <p:nvPr/>
        </p:nvSpPr>
        <p:spPr>
          <a:xfrm>
            <a:off x="678595" y="1371456"/>
            <a:ext cx="4576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Gastronom hotelir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Gastronomsko-turistični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Predšolska vzgoja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Kozmetični tehnik–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Zdravstveni tehnik – 4-letni </a:t>
            </a:r>
          </a:p>
        </p:txBody>
      </p:sp>
      <p:pic>
        <p:nvPicPr>
          <p:cNvPr id="5" name="Picture 2" descr="D:\SVETOVALNA SLUŽBA KRISTINA\PREGARJE\POKLICNO SVETOVANJE IN ORIENTACIJA\slike orientacija\Srednja-sola-Izola_Prekomorskih-brigad_arhiv-sole.jpg">
            <a:extLst>
              <a:ext uri="{FF2B5EF4-FFF2-40B4-BE49-F238E27FC236}">
                <a16:creationId xmlns:a16="http://schemas.microsoft.com/office/drawing/2014/main" id="{479F9441-7A54-4F2C-6B19-E91219D1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"/>
          <a:stretch/>
        </p:blipFill>
        <p:spPr bwMode="auto">
          <a:xfrm>
            <a:off x="4138272" y="2336301"/>
            <a:ext cx="5005728" cy="28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5D7CFBE-7B67-23AB-8756-D2ED9102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05" y="535555"/>
            <a:ext cx="1366705" cy="136670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098B083-C9B5-B236-180D-6D9CF3015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087" y="349625"/>
            <a:ext cx="1744943" cy="1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D9718B02-3C85-7C77-CAE2-2B8C3E9F82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5AD5F33-7636-8FC4-82F0-2DF4FD716F0D}"/>
              </a:ext>
            </a:extLst>
          </p:cNvPr>
          <p:cNvSpPr txBox="1"/>
          <p:nvPr/>
        </p:nvSpPr>
        <p:spPr>
          <a:xfrm>
            <a:off x="190915" y="481804"/>
            <a:ext cx="8700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GIMNAZIJA KOPER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A85D617-318A-8046-977A-91877070D5FE}"/>
              </a:ext>
            </a:extLst>
          </p:cNvPr>
          <p:cNvSpPr txBox="1"/>
          <p:nvPr/>
        </p:nvSpPr>
        <p:spPr>
          <a:xfrm>
            <a:off x="422563" y="1371456"/>
            <a:ext cx="5290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Gimnazija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Umetniška gimnazija – glasbena smer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Umetniška gimnazija – likovna smer– 4-letni </a:t>
            </a:r>
          </a:p>
        </p:txBody>
      </p:sp>
      <p:pic>
        <p:nvPicPr>
          <p:cNvPr id="5" name="Picture 2" descr="D:\SVETOVALNA SLUŽBA KRISTINA\PREGARJE\POKLICNO SVETOVANJE IN ORIENTACIJA\slike orientacija\GimnazijaKoper.jpg">
            <a:extLst>
              <a:ext uri="{FF2B5EF4-FFF2-40B4-BE49-F238E27FC236}">
                <a16:creationId xmlns:a16="http://schemas.microsoft.com/office/drawing/2014/main" id="{19C72A4E-2568-6C08-A12A-DA54B3443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/>
        </p:blipFill>
        <p:spPr bwMode="auto">
          <a:xfrm>
            <a:off x="4413504" y="2479623"/>
            <a:ext cx="4730496" cy="2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015BB3-124A-443C-24C2-00C4E89E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47" y="2926238"/>
            <a:ext cx="1680493" cy="168049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D32A35A-9276-C1FB-FD59-BA4A998A6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92" y="2685947"/>
            <a:ext cx="2169001" cy="21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E456E4C-84F0-7964-72D5-06B4CA51C4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AE7267D-CAD3-CCB2-755B-CB06D069F8A9}"/>
              </a:ext>
            </a:extLst>
          </p:cNvPr>
          <p:cNvSpPr txBox="1"/>
          <p:nvPr/>
        </p:nvSpPr>
        <p:spPr>
          <a:xfrm>
            <a:off x="190915" y="481804"/>
            <a:ext cx="8700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SREDNJA TEHNIŠKA ŠOLA KOPER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E1BD6C-17D6-4007-E566-DFD943B405C7}"/>
              </a:ext>
            </a:extLst>
          </p:cNvPr>
          <p:cNvSpPr txBox="1"/>
          <p:nvPr/>
        </p:nvSpPr>
        <p:spPr>
          <a:xfrm>
            <a:off x="422563" y="1371456"/>
            <a:ext cx="47772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Pomočnik v tehnoloških procesih – 2-letni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 err="1">
                <a:solidFill>
                  <a:schemeClr val="tx1"/>
                </a:solidFill>
                <a:latin typeface="Nunito" pitchFamily="2" charset="-18"/>
              </a:rPr>
              <a:t>Avtoserviser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 – 3-letni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Frizer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Inštalater strojnih inštalacij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Računalničar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Strojni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Tehniška gimnazija – 4-letni </a:t>
            </a:r>
          </a:p>
        </p:txBody>
      </p:sp>
      <p:pic>
        <p:nvPicPr>
          <p:cNvPr id="3074" name="Picture 2" descr="Košarkarski spektakel ob dnevu odprtih vrat na STŠ Koper -  e-Kopercapodistria">
            <a:extLst>
              <a:ext uri="{FF2B5EF4-FFF2-40B4-BE49-F238E27FC236}">
                <a16:creationId xmlns:a16="http://schemas.microsoft.com/office/drawing/2014/main" id="{477ADE95-3378-1EC2-A77D-DEECA1E6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31" y="2340864"/>
            <a:ext cx="4485269" cy="28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1C832C-FBE8-D668-6726-5BD49DAB8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46" y="678603"/>
            <a:ext cx="1318495" cy="13184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AEE951-4D12-3C48-4340-9C6ED08F2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892" y="481804"/>
            <a:ext cx="1744943" cy="1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5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76CC2BA-7724-548D-C86A-B56D19D20C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7C37173-596F-EBEC-45E0-29A78DD26D78}"/>
              </a:ext>
            </a:extLst>
          </p:cNvPr>
          <p:cNvSpPr txBox="1"/>
          <p:nvPr/>
        </p:nvSpPr>
        <p:spPr>
          <a:xfrm>
            <a:off x="190915" y="481804"/>
            <a:ext cx="8700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SREDNJA EKONOMSKO-POSLOVNA ŠOLA KOPER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1A75786-3101-C844-BBF0-5B3ED9C759C3}"/>
              </a:ext>
            </a:extLst>
          </p:cNvPr>
          <p:cNvSpPr txBox="1"/>
          <p:nvPr/>
        </p:nvSpPr>
        <p:spPr>
          <a:xfrm>
            <a:off x="422563" y="1371456"/>
            <a:ext cx="36760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Administrator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Prodajalec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Ekonomski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Ekonomska gimnazija – 4-letni </a:t>
            </a:r>
          </a:p>
        </p:txBody>
      </p:sp>
      <p:pic>
        <p:nvPicPr>
          <p:cNvPr id="5" name="Picture 2" descr="D:\SVETOVALNA SLUŽBA KRISTINA\PREGARJE\POKLICNO SVETOVANJE IN ORIENTACIJA\slike orientacija\vhod-1024x683.jpg">
            <a:extLst>
              <a:ext uri="{FF2B5EF4-FFF2-40B4-BE49-F238E27FC236}">
                <a16:creationId xmlns:a16="http://schemas.microsoft.com/office/drawing/2014/main" id="{656BE4CC-4860-7654-B320-A9463911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93" y="1696529"/>
            <a:ext cx="5169408" cy="34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7A5F710-AD97-C430-A00B-07589884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92" y="3098805"/>
            <a:ext cx="1617007" cy="16170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545B2B4-0CB9-1194-1B11-79663A6E3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88" y="2848784"/>
            <a:ext cx="1821213" cy="208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KAJ BOMO DELALI? 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sl-SI" sz="1600" b="1" dirty="0">
                <a:latin typeface="Walter Turncoat" panose="020B0604020202020204" charset="0"/>
              </a:rPr>
              <a:t>Kam po končani osnovi šoli?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sl-SI" sz="1600" b="1" dirty="0">
                <a:latin typeface="Walter Turncoat" panose="020B0604020202020204" charset="0"/>
              </a:rPr>
              <a:t>Kakšne so moje želje?</a:t>
            </a: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b="1" dirty="0">
                <a:latin typeface="Walter Turncoat" panose="020B0604020202020204" charset="0"/>
              </a:rPr>
              <a:t>…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b="1" dirty="0">
                <a:latin typeface="Walter Turncoat" panose="020B0604020202020204" charset="0"/>
              </a:rPr>
              <a:t>Aja, pa še poslušali bomo predstavitev nekaterih srednih šol v naši bližini. 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dirty="0">
              <a:latin typeface="Walter Turncoa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dirty="0">
              <a:latin typeface="Walter Turncoa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dirty="0">
                <a:latin typeface="Walter Turncoat" panose="020B0604020202020204" charset="0"/>
              </a:rPr>
              <a:t>Poskušali si bomo odgovoriti na vprašanja kot so: </a:t>
            </a:r>
            <a:endParaRPr dirty="0">
              <a:latin typeface="Walter Turncoat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08ECF80-4481-4F71-E0A3-265C7F0CD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5751A17-EB27-8CB5-17B9-A2BD0B7C567C}"/>
              </a:ext>
            </a:extLst>
          </p:cNvPr>
          <p:cNvSpPr txBox="1"/>
          <p:nvPr/>
        </p:nvSpPr>
        <p:spPr>
          <a:xfrm>
            <a:off x="329184" y="396326"/>
            <a:ext cx="8351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ŠKOFIJSKA GIMNAZIJA VPIAVA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D683C5F-8316-7F8A-ECCD-7F71AF435F9C}"/>
              </a:ext>
            </a:extLst>
          </p:cNvPr>
          <p:cNvSpPr txBox="1"/>
          <p:nvPr/>
        </p:nvSpPr>
        <p:spPr>
          <a:xfrm>
            <a:off x="422563" y="1371456"/>
            <a:ext cx="336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Klasična gimnazija – 4-letna</a:t>
            </a:r>
          </a:p>
        </p:txBody>
      </p:sp>
      <p:pic>
        <p:nvPicPr>
          <p:cNvPr id="7170" name="Picture 2" descr="Praznovanje 25-letnice Škofijske gimnazije Vipava | Občina Ajdovščina |  MojaObčina.si">
            <a:extLst>
              <a:ext uri="{FF2B5EF4-FFF2-40B4-BE49-F238E27FC236}">
                <a16:creationId xmlns:a16="http://schemas.microsoft.com/office/drawing/2014/main" id="{3C0F1B0C-E17D-2759-24D1-6E806F0F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0" y="1792224"/>
            <a:ext cx="5009330" cy="33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7FF3742-9C3F-D719-6FE1-AB7D7933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19" y="2767659"/>
            <a:ext cx="1841191" cy="184119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22D5C07-F233-676F-225F-0440D32F1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42" y="2551751"/>
            <a:ext cx="2281346" cy="22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EC75571A-8CF1-045A-DDF2-C632CCFF4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8FF1BE6-8B5F-7EFA-08A0-A1DD07C3D535}"/>
              </a:ext>
            </a:extLst>
          </p:cNvPr>
          <p:cNvSpPr txBox="1"/>
          <p:nvPr/>
        </p:nvSpPr>
        <p:spPr>
          <a:xfrm>
            <a:off x="329184" y="396326"/>
            <a:ext cx="8351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SREDNJA ŠOLA VENO PILON AJDOVŠČINA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F693A62-0669-03DE-1142-35D61F03D7A1}"/>
              </a:ext>
            </a:extLst>
          </p:cNvPr>
          <p:cNvSpPr txBox="1"/>
          <p:nvPr/>
        </p:nvSpPr>
        <p:spPr>
          <a:xfrm>
            <a:off x="422563" y="1371456"/>
            <a:ext cx="332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Gimnazija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Predšolska vzgoja – 4-letni </a:t>
            </a:r>
          </a:p>
        </p:txBody>
      </p:sp>
      <p:pic>
        <p:nvPicPr>
          <p:cNvPr id="9218" name="Picture 2" descr="Kontakt | Srednja šola Veno Pilon Ajdovščina">
            <a:extLst>
              <a:ext uri="{FF2B5EF4-FFF2-40B4-BE49-F238E27FC236}">
                <a16:creationId xmlns:a16="http://schemas.microsoft.com/office/drawing/2014/main" id="{ED0263C8-39D2-FF1D-1841-D634BB72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42" y="2097024"/>
            <a:ext cx="5415957" cy="30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C85553-5222-57E7-9388-F1CDEF2C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21" y="2636745"/>
            <a:ext cx="1783684" cy="1783684"/>
          </a:xfrm>
          <a:prstGeom prst="rect">
            <a:avLst/>
          </a:prstGeom>
        </p:spPr>
      </p:pic>
      <p:pic>
        <p:nvPicPr>
          <p:cNvPr id="7" name="Picture 2" descr="Kontakt | Srednja šola Veno Pilon Ajdovščina">
            <a:extLst>
              <a:ext uri="{FF2B5EF4-FFF2-40B4-BE49-F238E27FC236}">
                <a16:creationId xmlns:a16="http://schemas.microsoft.com/office/drawing/2014/main" id="{94D1D750-4C20-D3D1-C29B-580BF306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43" y="2097024"/>
            <a:ext cx="5415957" cy="30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85E2BF8-9E2C-B66B-D6AF-796DD2967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66" y="2430897"/>
            <a:ext cx="2216111" cy="22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56A54DBA-BA11-E171-FDA0-D67A09BF9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D905E3-B6C6-7CB8-D32B-AA14CF145AD4}"/>
              </a:ext>
            </a:extLst>
          </p:cNvPr>
          <p:cNvSpPr txBox="1"/>
          <p:nvPr/>
        </p:nvSpPr>
        <p:spPr>
          <a:xfrm>
            <a:off x="329184" y="396326"/>
            <a:ext cx="8351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ŠOLSKI CENTER NOVA GORICA – BIOTEHNIŠKA ŠOLA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2FBCFE0-13B7-2138-41E9-84859BB39D26}"/>
              </a:ext>
            </a:extLst>
          </p:cNvPr>
          <p:cNvSpPr txBox="1"/>
          <p:nvPr/>
        </p:nvSpPr>
        <p:spPr>
          <a:xfrm>
            <a:off x="422563" y="1371456"/>
            <a:ext cx="45752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Pomočnik v biotehniki in oskrbi – 2-letni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Vrtnar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Slaščičar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Kemijsko-podjetniški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Naravovarstveni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Tehniška gimnazija – 4-letni </a:t>
            </a:r>
          </a:p>
        </p:txBody>
      </p:sp>
      <p:pic>
        <p:nvPicPr>
          <p:cNvPr id="10242" name="Picture 2" descr="Šolski center Nova Gorica – Biotehniška šola | DijaskiSvet.si">
            <a:extLst>
              <a:ext uri="{FF2B5EF4-FFF2-40B4-BE49-F238E27FC236}">
                <a16:creationId xmlns:a16="http://schemas.microsoft.com/office/drawing/2014/main" id="{1693DC2C-EED7-0525-6CB5-61873F8D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4568709" y="2121408"/>
            <a:ext cx="4575291" cy="3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2F385B6-2BA3-893D-C728-1A392C51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8" y="3577748"/>
            <a:ext cx="1586083" cy="13678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3D7860E-8097-3293-FAD4-C0D0BC69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37" y="3392406"/>
            <a:ext cx="1744943" cy="1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E994F321-C944-DF06-0243-67FAA160AA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7AFDEED-4CD9-06E1-BC44-32550A51637A}"/>
              </a:ext>
            </a:extLst>
          </p:cNvPr>
          <p:cNvSpPr txBox="1"/>
          <p:nvPr/>
        </p:nvSpPr>
        <p:spPr>
          <a:xfrm>
            <a:off x="329184" y="396326"/>
            <a:ext cx="8351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ŠOLSKI CENTER NOVA GORICA – STROJNA PROMETNA IN LESARSKA ŠOLA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2CDAA41-7FEB-08F4-EE87-F6FE389E3327}"/>
              </a:ext>
            </a:extLst>
          </p:cNvPr>
          <p:cNvSpPr txBox="1"/>
          <p:nvPr/>
        </p:nvSpPr>
        <p:spPr>
          <a:xfrm>
            <a:off x="422563" y="1371456"/>
            <a:ext cx="41745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Izobražujejo: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 err="1">
                <a:solidFill>
                  <a:schemeClr val="tx1"/>
                </a:solidFill>
                <a:latin typeface="Nunito" pitchFamily="2" charset="-18"/>
              </a:rPr>
              <a:t>Avtokaroserist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 err="1">
                <a:solidFill>
                  <a:schemeClr val="tx1"/>
                </a:solidFill>
                <a:latin typeface="Nunito" pitchFamily="2" charset="-18"/>
              </a:rPr>
              <a:t>Avtoserviser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Oblikovalec kovin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Inštalater strojnih inštalacij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 err="1">
                <a:solidFill>
                  <a:schemeClr val="tx1"/>
                </a:solidFill>
                <a:latin typeface="Nunito" pitchFamily="2" charset="-18"/>
              </a:rPr>
              <a:t>Mehatronik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 operater – 3-letni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Tehnik </a:t>
            </a:r>
            <a:r>
              <a:rPr lang="sl-SI" sz="1800" dirty="0" err="1">
                <a:solidFill>
                  <a:schemeClr val="tx1"/>
                </a:solidFill>
                <a:latin typeface="Nunito" pitchFamily="2" charset="-18"/>
              </a:rPr>
              <a:t>mehatronik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Logistični tehnik – 4-letni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Nunito" pitchFamily="2" charset="-18"/>
              </a:rPr>
              <a:t>Strojni tehnik – 4-letni </a:t>
            </a:r>
          </a:p>
        </p:txBody>
      </p:sp>
      <p:pic>
        <p:nvPicPr>
          <p:cNvPr id="11266" name="Picture 2" descr="SPLS_stavba_01 | Strojna, prometna in lesarska šola">
            <a:extLst>
              <a:ext uri="{FF2B5EF4-FFF2-40B4-BE49-F238E27FC236}">
                <a16:creationId xmlns:a16="http://schemas.microsoft.com/office/drawing/2014/main" id="{BD91B836-A294-03F3-7198-B7C3B3C4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5782"/>
            <a:ext cx="4572000" cy="29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0952212-5BE2-C6A5-0C44-F877F4F2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93" y="969534"/>
            <a:ext cx="1978007" cy="19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B994699-9E63-ED00-008B-6BC17FC8A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Google Shape;264;p19">
            <a:extLst>
              <a:ext uri="{FF2B5EF4-FFF2-40B4-BE49-F238E27FC236}">
                <a16:creationId xmlns:a16="http://schemas.microsoft.com/office/drawing/2014/main" id="{70B102EB-3E9F-0338-1A6B-63C7A11B31EA}"/>
              </a:ext>
            </a:extLst>
          </p:cNvPr>
          <p:cNvSpPr/>
          <p:nvPr/>
        </p:nvSpPr>
        <p:spPr>
          <a:xfrm>
            <a:off x="4572730" y="596117"/>
            <a:ext cx="1270110" cy="128702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" name="Google Shape;266;p19">
            <a:extLst>
              <a:ext uri="{FF2B5EF4-FFF2-40B4-BE49-F238E27FC236}">
                <a16:creationId xmlns:a16="http://schemas.microsoft.com/office/drawing/2014/main" id="{59B439C7-AA0B-7D4B-F268-DFAA02C11757}"/>
              </a:ext>
            </a:extLst>
          </p:cNvPr>
          <p:cNvSpPr/>
          <p:nvPr/>
        </p:nvSpPr>
        <p:spPr>
          <a:xfrm>
            <a:off x="4327079" y="473125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" name="Google Shape;267;p19">
            <a:extLst>
              <a:ext uri="{FF2B5EF4-FFF2-40B4-BE49-F238E27FC236}">
                <a16:creationId xmlns:a16="http://schemas.microsoft.com/office/drawing/2014/main" id="{7AE41F5C-DC4D-D04C-9F9C-15815970951E}"/>
              </a:ext>
            </a:extLst>
          </p:cNvPr>
          <p:cNvSpPr/>
          <p:nvPr/>
        </p:nvSpPr>
        <p:spPr>
          <a:xfrm rot="2486868">
            <a:off x="4118016" y="1906598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Google Shape;265;p19">
            <a:extLst>
              <a:ext uri="{FF2B5EF4-FFF2-40B4-BE49-F238E27FC236}">
                <a16:creationId xmlns:a16="http://schemas.microsoft.com/office/drawing/2014/main" id="{EFF66A42-3481-CF89-D59A-40A03C1F3915}"/>
              </a:ext>
            </a:extLst>
          </p:cNvPr>
          <p:cNvSpPr/>
          <p:nvPr/>
        </p:nvSpPr>
        <p:spPr>
          <a:xfrm rot="17168636">
            <a:off x="3417912" y="1238722"/>
            <a:ext cx="742605" cy="7233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262;p19">
            <a:extLst>
              <a:ext uri="{FF2B5EF4-FFF2-40B4-BE49-F238E27FC236}">
                <a16:creationId xmlns:a16="http://schemas.microsoft.com/office/drawing/2014/main" id="{EEA89BFC-99F2-B21C-A291-9CB7C6AC7060}"/>
              </a:ext>
            </a:extLst>
          </p:cNvPr>
          <p:cNvSpPr txBox="1">
            <a:spLocks/>
          </p:cNvSpPr>
          <p:nvPr/>
        </p:nvSpPr>
        <p:spPr>
          <a:xfrm>
            <a:off x="323385" y="2341756"/>
            <a:ext cx="8497229" cy="155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pl-PL" sz="4800" dirty="0"/>
              <a:t>SREDNJE ŠOLE MALO DLJE</a:t>
            </a:r>
          </a:p>
        </p:txBody>
      </p:sp>
    </p:spTree>
    <p:extLst>
      <p:ext uri="{BB962C8B-B14F-4D97-AF65-F5344CB8AC3E}">
        <p14:creationId xmlns:p14="http://schemas.microsoft.com/office/powerpoint/2010/main" val="419536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8714CD0-2B99-95CB-E730-FED619CC9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LJUBLJANA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gradbena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geodetska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šola</a:t>
            </a: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agroživilska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šola</a:t>
            </a: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</a:t>
            </a:r>
            <a:endParaRPr lang="en-US" sz="16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vzgojiteljska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šola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gimnazija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Ljubljana</a:t>
            </a: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šola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farmacijo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kozmetiko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zdravstvo</a:t>
            </a: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šola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oblikovanje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fotografijo</a:t>
            </a: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šola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tiska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papirja</a:t>
            </a: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…</a:t>
            </a:r>
            <a:endParaRPr lang="sl-SI" sz="1600" dirty="0">
              <a:solidFill>
                <a:schemeClr val="tx1"/>
              </a:solidFill>
              <a:latin typeface="Nunito" pitchFamily="2" charset="-18"/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8DF80AC-5BEF-C382-D525-37A32F59538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6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PORTOROŽ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Srednja pomorska šola</a:t>
            </a:r>
          </a:p>
          <a:p>
            <a:pPr marL="0" indent="0">
              <a:buNone/>
            </a:pPr>
            <a:endParaRPr lang="sl-SI" sz="1600" dirty="0">
              <a:solidFill>
                <a:schemeClr val="tx1"/>
              </a:solidFill>
              <a:latin typeface="Nunito" pitchFamily="2" charset="-18"/>
            </a:endParaRPr>
          </a:p>
          <a:p>
            <a:pPr marL="101600" indent="0">
              <a:buNone/>
            </a:pPr>
            <a:endParaRPr lang="sl-SI" sz="16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7D87C79-460E-E8BB-2241-8E6F92B0A0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910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17B39-D58E-1693-DEC1-709D3A6F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TRG DELA V SLOVENIJI 2022/23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633F6E-7F50-B54B-FA6F-68F83B43A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600" b="1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Primanjkljaj</a:t>
            </a:r>
            <a:r>
              <a:rPr lang="en-US" sz="16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elektrotehniki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elektroinštalaterji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gozdarji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gasilci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fizioterapevti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kuharji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policisti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natakarji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psihologi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prodajalci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strokovnjaki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za VIZ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delo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z OPP,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računovodje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učitelji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varnostniki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zobarji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vojaki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živinorejci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ipd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.</a:t>
            </a:r>
            <a:endParaRPr lang="sl-SI" sz="16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Ravnovesje</a:t>
            </a:r>
            <a:r>
              <a:rPr lang="en-US" sz="16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ekonomisti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biologi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bibliotekarji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odvetniki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tožilci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tiskarji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veterinarji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tehniki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fiziko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kemijo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nabavni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referenti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ipd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.</a:t>
            </a:r>
            <a:endParaRPr lang="sl-SI" sz="16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Presežek</a:t>
            </a:r>
            <a:r>
              <a:rPr lang="en-US" sz="16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fotografi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novinarji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receptorji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sociologi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antropologi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tajniki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grafični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multimedijski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oblikovalci</a:t>
            </a:r>
            <a:r>
              <a:rPr lang="en-US" sz="16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.</a:t>
            </a:r>
            <a:endParaRPr lang="sl-SI" sz="16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F21FA3C-5A6C-6B40-62E5-22C95FA140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270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53373-1868-ECB0-463E-5BF6561DC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650" y="581117"/>
            <a:ext cx="4478700" cy="1590607"/>
          </a:xfrm>
        </p:spPr>
        <p:txBody>
          <a:bodyPr/>
          <a:lstStyle/>
          <a:p>
            <a:r>
              <a:rPr lang="sl-SI" dirty="0"/>
              <a:t>INFORMATIVNI DNEVI V ŠOLSKEM LETU 2022/23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4F0CC3-20E0-5187-0FD2-ADC0AA917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650" y="2667277"/>
            <a:ext cx="4478700" cy="304500"/>
          </a:xfrm>
        </p:spPr>
        <p:txBody>
          <a:bodyPr/>
          <a:lstStyle/>
          <a:p>
            <a:r>
              <a:rPr lang="sl-SI" sz="3400" b="1" u="sng" dirty="0">
                <a:solidFill>
                  <a:schemeClr val="accent2"/>
                </a:solidFill>
              </a:rPr>
              <a:t>V </a:t>
            </a:r>
            <a:r>
              <a:rPr lang="sl-SI" sz="3400" b="1" u="sng" dirty="0">
                <a:solidFill>
                  <a:srgbClr val="FF0000"/>
                </a:solidFill>
              </a:rPr>
              <a:t>PETEK, 17. 2.</a:t>
            </a:r>
            <a:r>
              <a:rPr lang="sl-SI" sz="3400" b="1" u="sng" dirty="0">
                <a:solidFill>
                  <a:schemeClr val="accent2"/>
                </a:solidFill>
              </a:rPr>
              <a:t> IN V </a:t>
            </a:r>
            <a:r>
              <a:rPr lang="sl-SI" sz="3400" b="1" u="sng" dirty="0">
                <a:solidFill>
                  <a:srgbClr val="FF0000"/>
                </a:solidFill>
              </a:rPr>
              <a:t>SOBOTO 18. 2.</a:t>
            </a:r>
            <a:r>
              <a:rPr lang="sl-SI" sz="3400" b="1" u="sng" dirty="0">
                <a:solidFill>
                  <a:schemeClr val="accent2"/>
                </a:solidFill>
              </a:rPr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27240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31BB6-4B71-1577-2071-F6C5C4A56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650" y="2067900"/>
            <a:ext cx="4478700" cy="1007700"/>
          </a:xfrm>
        </p:spPr>
        <p:txBody>
          <a:bodyPr/>
          <a:lstStyle/>
          <a:p>
            <a:r>
              <a:rPr lang="sl-SI" dirty="0"/>
              <a:t>VPISNI POSTOPEK V ŠOLSKEM LETU2022/23 </a:t>
            </a:r>
          </a:p>
        </p:txBody>
      </p:sp>
    </p:spTree>
    <p:extLst>
      <p:ext uri="{BB962C8B-B14F-4D97-AF65-F5344CB8AC3E}">
        <p14:creationId xmlns:p14="http://schemas.microsoft.com/office/powerpoint/2010/main" val="133316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630A3A16-0313-C912-0254-8835367657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6E6D6023-3693-22B1-13AF-E44B1632CC3F}"/>
              </a:ext>
            </a:extLst>
          </p:cNvPr>
          <p:cNvSpPr txBox="1">
            <a:spLocks/>
          </p:cNvSpPr>
          <p:nvPr/>
        </p:nvSpPr>
        <p:spPr>
          <a:xfrm>
            <a:off x="190916" y="593126"/>
            <a:ext cx="8762168" cy="43508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l-SI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8DF6BC9-22A7-FC1F-3BAC-8EB957AEE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08709"/>
              </p:ext>
            </p:extLst>
          </p:nvPr>
        </p:nvGraphicFramePr>
        <p:xfrm>
          <a:off x="289932" y="66446"/>
          <a:ext cx="8663152" cy="518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8068">
                  <a:extLst>
                    <a:ext uri="{9D8B030D-6E8A-4147-A177-3AD203B41FA5}">
                      <a16:colId xmlns:a16="http://schemas.microsoft.com/office/drawing/2014/main" val="2815210767"/>
                    </a:ext>
                  </a:extLst>
                </a:gridCol>
                <a:gridCol w="5905084">
                  <a:extLst>
                    <a:ext uri="{9D8B030D-6E8A-4147-A177-3AD203B41FA5}">
                      <a16:colId xmlns:a16="http://schemas.microsoft.com/office/drawing/2014/main" val="2769908223"/>
                    </a:ext>
                  </a:extLst>
                </a:gridCol>
              </a:tblGrid>
              <a:tr h="340576">
                <a:tc>
                  <a:txBody>
                    <a:bodyPr/>
                    <a:lstStyle/>
                    <a:p>
                      <a:r>
                        <a:rPr lang="sl-SI" dirty="0"/>
                        <a:t>MESEC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DEJAVNOST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86799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November in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Poklicno svetovanje na šoli, vprašalnika </a:t>
                      </a:r>
                      <a:r>
                        <a:rPr lang="sl-SI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Kam in kako </a:t>
                      </a:r>
                      <a:r>
                        <a:rPr lang="sl-SI" i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 </a:t>
                      </a:r>
                      <a:r>
                        <a:rPr lang="sl-SI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eVPP</a:t>
                      </a:r>
                      <a:endParaRPr lang="sl-S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38266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16. januar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RAZPIS ZA VPIS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30581"/>
                  </a:ext>
                </a:extLst>
              </a:tr>
              <a:tr h="471765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Konec januarja oz. začetek februarja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Sestanek za starše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64080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17. in 18. februar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INFORMATIVNA DNEVA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650539"/>
                  </a:ext>
                </a:extLst>
              </a:tr>
              <a:tr h="471765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 2. </a:t>
                      </a:r>
                      <a:r>
                        <a:rPr lang="sl-SI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mareca</a:t>
                      </a:r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PRIJAVA ZA OPRAVLJANJE PREIZKUSOV POSEBNIH NADARJENOSTI, SPRETNOSTI IN ZNANJ </a:t>
                      </a:r>
                      <a:r>
                        <a:rPr lang="sl-SI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(posredovanje potrdil najkasneje do 27. marca)</a:t>
                      </a:r>
                      <a:endParaRPr lang="sl-SI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41881"/>
                  </a:ext>
                </a:extLst>
              </a:tr>
              <a:tr h="471765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Sredina 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IZPOLNJEVANJE PRIJAVNIC ZA SREDNJO ŠOLO S SVETOVALNO DELAVKO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662449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 3. aprila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Prijavljanje v srednje šole in dijaške domove – izpolnjevanje v šoli, starši doma le podpišejo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45521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24. april do 14:00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Zadnji rok za morebitni prenos prijav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06297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Najkasneje do 29. maja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OBVESTILO O MOREBITNI OMEJITVI VPISA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233669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14. junij </a:t>
                      </a:r>
                      <a:endParaRPr lang="sl-SI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Razdelitev zaključnih spričeval z vpisanim dosežkom NPZ</a:t>
                      </a:r>
                      <a:endParaRPr lang="sl-SI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254786"/>
                  </a:ext>
                </a:extLst>
              </a:tr>
              <a:tr h="340576"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Med 14. in 23. junijem do 14:00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Potekajo vpisi na srednjih šolah – o točnem datumu obvesti srednja šola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73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39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>
            <a:spLocks noGrp="1"/>
          </p:cNvSpPr>
          <p:nvPr>
            <p:ph type="sldNum" idx="12"/>
          </p:nvPr>
        </p:nvSpPr>
        <p:spPr>
          <a:xfrm>
            <a:off x="141249" y="117750"/>
            <a:ext cx="8861501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solidFill>
                  <a:schemeClr val="tx1"/>
                </a:solidFill>
              </a:rPr>
              <a:t>KAM SE LAHKO VPIŠEM PO KONČANI OSNOVNI ŠOLI?</a:t>
            </a:r>
            <a:endParaRPr sz="2000" dirty="0">
              <a:solidFill>
                <a:schemeClr val="tx1"/>
              </a:solidFill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72FA8A17-7CED-A057-F5D0-BD56436F9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335427"/>
              </p:ext>
            </p:extLst>
          </p:nvPr>
        </p:nvGraphicFramePr>
        <p:xfrm>
          <a:off x="1286108" y="572429"/>
          <a:ext cx="7463883" cy="42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" name="Google Shape;767;p47">
            <a:extLst>
              <a:ext uri="{FF2B5EF4-FFF2-40B4-BE49-F238E27FC236}">
                <a16:creationId xmlns:a16="http://schemas.microsoft.com/office/drawing/2014/main" id="{B40857DB-B83B-F396-3748-C59D5B35BDFD}"/>
              </a:ext>
            </a:extLst>
          </p:cNvPr>
          <p:cNvGrpSpPr/>
          <p:nvPr/>
        </p:nvGrpSpPr>
        <p:grpSpPr>
          <a:xfrm rot="226705">
            <a:off x="6152587" y="535384"/>
            <a:ext cx="753736" cy="735848"/>
            <a:chOff x="634588" y="3760172"/>
            <a:chExt cx="736891" cy="676987"/>
          </a:xfrm>
        </p:grpSpPr>
        <p:sp>
          <p:nvSpPr>
            <p:cNvPr id="36" name="Google Shape;768;p47">
              <a:extLst>
                <a:ext uri="{FF2B5EF4-FFF2-40B4-BE49-F238E27FC236}">
                  <a16:creationId xmlns:a16="http://schemas.microsoft.com/office/drawing/2014/main" id="{7DDB9EBF-428B-DCA7-8C06-FB6720874376}"/>
                </a:ext>
              </a:extLst>
            </p:cNvPr>
            <p:cNvSpPr/>
            <p:nvPr/>
          </p:nvSpPr>
          <p:spPr>
            <a:xfrm>
              <a:off x="806100" y="42186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769;p47">
              <a:extLst>
                <a:ext uri="{FF2B5EF4-FFF2-40B4-BE49-F238E27FC236}">
                  <a16:creationId xmlns:a16="http://schemas.microsoft.com/office/drawing/2014/main" id="{C0483BE4-F4B8-6C43-D0EE-6201CBC702DE}"/>
                </a:ext>
              </a:extLst>
            </p:cNvPr>
            <p:cNvSpPr/>
            <p:nvPr/>
          </p:nvSpPr>
          <p:spPr>
            <a:xfrm flipH="1">
              <a:off x="1063364" y="42186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38" name="Google Shape;770;p47">
              <a:extLst>
                <a:ext uri="{FF2B5EF4-FFF2-40B4-BE49-F238E27FC236}">
                  <a16:creationId xmlns:a16="http://schemas.microsoft.com/office/drawing/2014/main" id="{67F42569-538E-228C-DD1D-24CC6174F1E9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34588" y="37601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771;p47">
              <a:extLst>
                <a:ext uri="{FF2B5EF4-FFF2-40B4-BE49-F238E27FC236}">
                  <a16:creationId xmlns:a16="http://schemas.microsoft.com/office/drawing/2014/main" id="{83BC19E9-9172-7933-46BE-C2BE80DEC17F}"/>
                </a:ext>
              </a:extLst>
            </p:cNvPr>
            <p:cNvSpPr/>
            <p:nvPr/>
          </p:nvSpPr>
          <p:spPr>
            <a:xfrm rot="-311666">
              <a:off x="1052379" y="39898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772;p47">
              <a:extLst>
                <a:ext uri="{FF2B5EF4-FFF2-40B4-BE49-F238E27FC236}">
                  <a16:creationId xmlns:a16="http://schemas.microsoft.com/office/drawing/2014/main" id="{2781F9E6-28A4-C8DC-E40F-76BFEE61B442}"/>
                </a:ext>
              </a:extLst>
            </p:cNvPr>
            <p:cNvSpPr/>
            <p:nvPr/>
          </p:nvSpPr>
          <p:spPr>
            <a:xfrm rot="-392198">
              <a:off x="898563" y="39938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73;p47">
              <a:extLst>
                <a:ext uri="{FF2B5EF4-FFF2-40B4-BE49-F238E27FC236}">
                  <a16:creationId xmlns:a16="http://schemas.microsoft.com/office/drawing/2014/main" id="{917708EC-838D-8C0D-7B33-6B183B0E1BF4}"/>
                </a:ext>
              </a:extLst>
            </p:cNvPr>
            <p:cNvSpPr/>
            <p:nvPr/>
          </p:nvSpPr>
          <p:spPr>
            <a:xfrm rot="2700242">
              <a:off x="884712" y="39543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31BB6-4B71-1577-2071-F6C5C4A56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650" y="2067900"/>
            <a:ext cx="4478700" cy="1007700"/>
          </a:xfrm>
        </p:spPr>
        <p:txBody>
          <a:bodyPr/>
          <a:lstStyle/>
          <a:p>
            <a:r>
              <a:rPr lang="sl-SI" dirty="0"/>
              <a:t>ŠTIPENDIRANJE</a:t>
            </a:r>
          </a:p>
        </p:txBody>
      </p:sp>
    </p:spTree>
    <p:extLst>
      <p:ext uri="{BB962C8B-B14F-4D97-AF65-F5344CB8AC3E}">
        <p14:creationId xmlns:p14="http://schemas.microsoft.com/office/powerpoint/2010/main" val="4004487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dirty="0"/>
              <a:t>V Sloveniji lahko dobim:</a:t>
            </a:r>
          </a:p>
          <a:p>
            <a:pPr marL="342900" indent="-342900">
              <a:spcAft>
                <a:spcPts val="800"/>
              </a:spcAft>
            </a:pPr>
            <a:r>
              <a:rPr lang="sl-SI" sz="1800" dirty="0"/>
              <a:t>državno štipendijo, </a:t>
            </a:r>
          </a:p>
          <a:p>
            <a:pPr marL="342900" indent="-342900">
              <a:spcAft>
                <a:spcPts val="800"/>
              </a:spcAft>
            </a:pPr>
            <a:r>
              <a:rPr lang="sl-SI" sz="1800" dirty="0"/>
              <a:t>Zoisovo štipendijo, </a:t>
            </a:r>
          </a:p>
          <a:p>
            <a:pPr marL="342900" indent="-342900">
              <a:spcAft>
                <a:spcPts val="800"/>
              </a:spcAft>
            </a:pPr>
            <a:r>
              <a:rPr lang="sl-SI" sz="1800" dirty="0"/>
              <a:t>štipendijo za deficitarne poklice, </a:t>
            </a:r>
          </a:p>
          <a:p>
            <a:pPr marL="342900" indent="-342900">
              <a:spcAft>
                <a:spcPts val="800"/>
              </a:spcAft>
            </a:pPr>
            <a:r>
              <a:rPr lang="sl-SI" sz="1800" dirty="0"/>
              <a:t>kadrovsko štipendijo, </a:t>
            </a:r>
          </a:p>
          <a:p>
            <a:pPr marL="342900" indent="-342900">
              <a:spcAft>
                <a:spcPts val="800"/>
              </a:spcAft>
            </a:pPr>
            <a:r>
              <a:rPr lang="sl-SI" sz="1800" dirty="0"/>
              <a:t>štipendijo za Slovence v zamejstvu in po svetu. </a:t>
            </a:r>
            <a:endParaRPr sz="1800" dirty="0"/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940F1-5CE3-A015-6886-ED2CE2C3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5" y="574000"/>
            <a:ext cx="6167100" cy="396300"/>
          </a:xfrm>
        </p:spPr>
        <p:txBody>
          <a:bodyPr/>
          <a:lstStyle/>
          <a:p>
            <a:pPr algn="ctr"/>
            <a:r>
              <a:rPr lang="sl-SI" dirty="0"/>
              <a:t>DRŽAVNA ŠTIPENDIJA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D66F99-C72D-E641-6F46-A9DC3524A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POGOJI ZA PRIDOBITEV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državljani Republike Slovenije ali imate drug ustrezen status iz 12. člena Zakona o štipendiranju ali ste oseba s priznano mednarodno zaščito,</a:t>
            </a:r>
          </a:p>
          <a:p>
            <a:pPr algn="just"/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pred dopolnjenim 22. letom starosti prvič vpisani v program nižjega poklicnega ali drugega strokovnega ter splošnega izobraževanja, oziroma ste pred dopolnjenim 27. letom starosti prvič vpisani v program višješolskega ali visokošolskega izobraževanja 1. ali 2. bolonjske stopnje,</a:t>
            </a:r>
          </a:p>
          <a:p>
            <a:pPr algn="just"/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niste v delovnem razmerju, ne opravljate samostojne registrirane dejavnosti, niste vpisani v evidenco brezposelnih oseb, niste poslovodna oseba gospodarske družbe ali direktor zasebnega zavoda,</a:t>
            </a:r>
          </a:p>
          <a:p>
            <a:pPr algn="just"/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povprečni mesečni dohodek na osebo v vaši družini v preteklem letu pred vložitvijo vloge ne presega 680,56 evrov.</a:t>
            </a:r>
          </a:p>
          <a:p>
            <a:endParaRPr lang="sl-SI" sz="12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5777CCE-7E3B-B77C-EE85-44A1D15F3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897D44-6680-A505-24B9-72065FE0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41" y="574000"/>
            <a:ext cx="1744943" cy="173856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C25FF1B-3D54-F426-4353-208FDAFE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938" y="780584"/>
            <a:ext cx="1312643" cy="13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8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68546A78-31F9-9CF1-AC1F-87406CC0AE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DFFE79E-4906-2C9F-BD2F-695E187E3629}"/>
              </a:ext>
            </a:extLst>
          </p:cNvPr>
          <p:cNvSpPr txBox="1"/>
          <p:nvPr/>
        </p:nvSpPr>
        <p:spPr>
          <a:xfrm>
            <a:off x="190916" y="199526"/>
            <a:ext cx="457200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vlogo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uveljavljanje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štipendije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mesecu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AVGUSTU (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krajevno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pristojen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CSD)</a:t>
            </a:r>
          </a:p>
          <a:p>
            <a:pPr marL="0" indent="0" algn="just">
              <a:buNone/>
            </a:pP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Dodatek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bivanje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</a:t>
            </a:r>
            <a:r>
              <a:rPr lang="sl-SI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pripada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prijavljeno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začasno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bivališče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izobraževanja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je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oddaljen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stalnega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bivanje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km in,</a:t>
            </a:r>
          </a:p>
          <a:p>
            <a:pPr algn="just"/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strošek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najemnine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znaša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mesečno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algn="just"/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lastnik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solastnik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nepremičnine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algn="just"/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prebiva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subvencionirani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nastanitvi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dijaški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zasebna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subvencionirana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namestitev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prejema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dodatek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upravičen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polno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subvencionirane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mesečne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vozovnice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 le-ta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ukine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prvim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dnem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naslednjega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meseca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grada vsebine 2">
            <a:extLst>
              <a:ext uri="{FF2B5EF4-FFF2-40B4-BE49-F238E27FC236}">
                <a16:creationId xmlns:a16="http://schemas.microsoft.com/office/drawing/2014/main" id="{855BAA4D-00B5-32F3-49BA-378CBBEEF3E2}"/>
              </a:ext>
            </a:extLst>
          </p:cNvPr>
          <p:cNvSpPr txBox="1">
            <a:spLocks/>
          </p:cNvSpPr>
          <p:nvPr/>
        </p:nvSpPr>
        <p:spPr>
          <a:xfrm>
            <a:off x="4925353" y="199526"/>
            <a:ext cx="3479031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posebnimi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potrebami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50€,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je: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prizanna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invalidnost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podlagi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odločbe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ZPIZ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ZRSZ 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urejajo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področje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pokojninskega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invalidskega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zavarovanja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staršev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varstvo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predpisih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urejajo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družinske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prejemke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Štipendistu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usmerjenem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VIZ 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zakonom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usmerjanje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PP.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dodatek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spremenjenih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okoliščinah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pridobiti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igubiti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tekom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šolskega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45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8AE07F-C0E5-B321-D870-D2F7CA43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ZOISOVA ŠTIPENDIJA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7A37E8-03D8-CFD1-5306-A5C849CB4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sz="12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POGOJI ZA PRIDOBITEV </a:t>
            </a:r>
            <a:endParaRPr lang="en-US" sz="1200" b="1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2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r>
              <a:rPr lang="sl-SI" sz="1200" dirty="0">
                <a:solidFill>
                  <a:schemeClr val="tx1"/>
                </a:solidFill>
                <a:latin typeface="Nunito" pitchFamily="2" charset="-18"/>
              </a:rPr>
              <a:t>Slovensko državljanstvo .</a:t>
            </a:r>
          </a:p>
          <a:p>
            <a:r>
              <a:rPr lang="sl-SI" sz="1200" dirty="0">
                <a:solidFill>
                  <a:schemeClr val="tx1"/>
                </a:solidFill>
                <a:latin typeface="Nunito" pitchFamily="2" charset="-18"/>
              </a:rPr>
              <a:t>Vlagatelj mora dokazati ustrezen izjemni dosežek IN šolski uspeh.</a:t>
            </a:r>
          </a:p>
          <a:p>
            <a:r>
              <a:rPr lang="sl-SI" sz="1200" dirty="0">
                <a:solidFill>
                  <a:schemeClr val="tx1"/>
                </a:solidFill>
                <a:latin typeface="Nunito" pitchFamily="2" charset="-18"/>
              </a:rPr>
              <a:t>Med izjemne dosežke se štejejo:  zlata in srebrna priznanja iz državnih ali mednarodnih tekmovanj, raziskovalne naloge, umetniška in druga dela.</a:t>
            </a:r>
          </a:p>
          <a:p>
            <a:r>
              <a:rPr lang="sl-SI" sz="1200" dirty="0">
                <a:solidFill>
                  <a:schemeClr val="tx1"/>
                </a:solidFill>
                <a:latin typeface="Nunito" pitchFamily="2" charset="-18"/>
              </a:rPr>
              <a:t>Potreben šolski uspeh za izpolnjevanje pogojev je najmanj 4,70. </a:t>
            </a:r>
          </a:p>
          <a:p>
            <a:endParaRPr lang="sl-SI" sz="1200" dirty="0">
              <a:solidFill>
                <a:schemeClr val="tx1"/>
              </a:solidFill>
              <a:latin typeface="Nunito" pitchFamily="2" charset="-18"/>
            </a:endParaRPr>
          </a:p>
          <a:p>
            <a:pPr marL="101600" indent="0">
              <a:buNone/>
            </a:pPr>
            <a:r>
              <a:rPr lang="sl-SI" sz="1200" b="1" dirty="0">
                <a:solidFill>
                  <a:schemeClr val="tx1"/>
                </a:solidFill>
                <a:latin typeface="Nunito" pitchFamily="2" charset="-18"/>
              </a:rPr>
              <a:t>ROK ZA ODDAJO: običajno se </a:t>
            </a:r>
            <a:r>
              <a:rPr lang="sl-SI" sz="1200" b="1" u="sng" dirty="0">
                <a:solidFill>
                  <a:schemeClr val="accent6"/>
                </a:solidFill>
                <a:latin typeface="Nunito" pitchFamily="2" charset="-18"/>
              </a:rPr>
              <a:t>ROK ZAKLJUČI V ZAČETKU SEPTEMBRA </a:t>
            </a:r>
            <a:r>
              <a:rPr lang="sl-SI" sz="1200" b="1" dirty="0">
                <a:solidFill>
                  <a:schemeClr val="tx1"/>
                </a:solidFill>
                <a:latin typeface="Nunito" pitchFamily="2" charset="-18"/>
              </a:rPr>
              <a:t>– točen datum in vloga na spletni strani. </a:t>
            </a:r>
          </a:p>
          <a:p>
            <a:pPr marL="101600" indent="0">
              <a:buNone/>
            </a:pPr>
            <a:endParaRPr lang="sl-SI" sz="1200" b="1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E7440CD-039B-64F2-2280-5778ED6C6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79F1B8-95D0-2001-5F1A-594D4AAD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41" y="491336"/>
            <a:ext cx="1744943" cy="17385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646095-D46A-DB8E-D4AE-AFEC8536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58" y="654069"/>
            <a:ext cx="1398970" cy="13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2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21982-C35D-C90E-6240-24DF9339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0" y="774100"/>
            <a:ext cx="5047966" cy="396300"/>
          </a:xfrm>
        </p:spPr>
        <p:txBody>
          <a:bodyPr/>
          <a:lstStyle/>
          <a:p>
            <a:pPr algn="ctr"/>
            <a:r>
              <a:rPr lang="sl-SI" dirty="0"/>
              <a:t>SESTAVLJANJE ŠTIPENDIJ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0E546947-C7B2-EABA-D704-0547614066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1900E5E-94F9-CBFD-4094-F21AAD083490}"/>
              </a:ext>
            </a:extLst>
          </p:cNvPr>
          <p:cNvSpPr txBox="1"/>
          <p:nvPr/>
        </p:nvSpPr>
        <p:spPr>
          <a:xfrm>
            <a:off x="438615" y="1426674"/>
            <a:ext cx="6452839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Kadrovska štipendija in štipendija za deficitarne poklice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 smeta združevati.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Zoisova in državna štipendija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 združujeta.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futura štipendija za izobraževanje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 združuje z nobeno</a:t>
            </a: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štipendijo.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Kadrovska štipendija ali štipendija za deficitarne poklice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združljiva </a:t>
            </a: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državno ali Zoisovo štipendijo ali štipendijo za Slovence v zamejstvu in po svetu. 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Štipendija Ad futura za študijske obiske in za sodelovanje na tekmovanjih iz znanja in raziskovanja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združljiva</a:t>
            </a: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vsemi štipendijami.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Kadrovska štipendija in štipendija za deficitarne poklice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 smeta združevati.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Zoisova in državna štipendija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 združujeta.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futura štipendija za izobraževanje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 združuje z nobeno</a:t>
            </a: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štipendijo.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Kadrovska štipendija ali štipendija za deficitarne poklice 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združljiva </a:t>
            </a: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državno ali Zoisovo štipendijo ali štipendijo za Slovence v zamejstvu in po svetu. </a:t>
            </a:r>
          </a:p>
          <a:p>
            <a:pPr marL="514350" indent="-514350" algn="just">
              <a:buClr>
                <a:schemeClr val="tx1"/>
              </a:buClr>
              <a:buFontTx/>
              <a:buAutoNum type="arabicPeriod"/>
            </a:pP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Štipendija Ad futura za študijske obiske in za sodelovanje na tekmovanjih iz znanja in raziskovanja</a:t>
            </a:r>
            <a:r>
              <a:rPr lang="sl-SI" altLang="sl-SI" sz="12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združljiva</a:t>
            </a:r>
            <a:r>
              <a:rPr lang="sl-SI" altLang="sl-SI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vsemi štipendijami.</a:t>
            </a:r>
          </a:p>
        </p:txBody>
      </p:sp>
    </p:spTree>
    <p:extLst>
      <p:ext uri="{BB962C8B-B14F-4D97-AF65-F5344CB8AC3E}">
        <p14:creationId xmlns:p14="http://schemas.microsoft.com/office/powerpoint/2010/main" val="1853374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417994" y="1025976"/>
            <a:ext cx="4478700" cy="17286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KAJ VSE VPLIVA NA MOJO ODLOČITEV </a:t>
            </a:r>
            <a:endParaRPr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81E78E-4FAD-6703-CF61-BA7C75F37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67CCB22-0044-38A4-E0D7-1A5C01B85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E396660F-3AA7-FE0A-BC45-7549CAC9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2145" r="13722" b="3306"/>
          <a:stretch/>
        </p:blipFill>
        <p:spPr bwMode="auto">
          <a:xfrm>
            <a:off x="2445834" y="0"/>
            <a:ext cx="3954966" cy="52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85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A9C5E-CFFE-EF87-8479-510768B5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VPRAŠALNIK: </a:t>
            </a:r>
            <a:r>
              <a:rPr lang="sl-SI" i="1" dirty="0"/>
              <a:t>KAM IN KAKO?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FD39CA-2633-9258-570E-FF876C5A6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l-SI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Navodila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https://video.arnes.si/watch/K1hSX8L5IePB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https://www.ess.gov.si/ncips/kam-in-kako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3BD8604-BD9F-D699-7C4A-D5766AAC74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46637" y="1016234"/>
            <a:ext cx="2827138" cy="28893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omogoča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Kam in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 </a:t>
            </a:r>
            <a:r>
              <a:rPr lang="sl-SI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seznama primernih poklicev</a:t>
            </a: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so izbrani na podlagi vaših odgovorov,</a:t>
            </a:r>
          </a:p>
          <a:p>
            <a:pPr algn="just"/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pridobivanje</a:t>
            </a:r>
            <a:r>
              <a:rPr lang="sl-SI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dodatnih informacij </a:t>
            </a: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poklicih, ki vas zanimajo, njihove značilnosti, katere veščine potrebujete zanje in kako jih lahko pridobite,</a:t>
            </a:r>
          </a:p>
          <a:p>
            <a:pPr algn="just"/>
            <a:r>
              <a:rPr lang="sl-SI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primerjavo</a:t>
            </a: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med predlaganimi poklici, da se lažje odločite za pravega,</a:t>
            </a:r>
          </a:p>
          <a:p>
            <a:pPr algn="just"/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izdelave </a:t>
            </a:r>
            <a:r>
              <a:rPr lang="sl-SI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kariernega načrta,</a:t>
            </a:r>
            <a:endParaRPr lang="sl-SI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pošiljanje </a:t>
            </a:r>
            <a:r>
              <a:rPr lang="sl-SI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vprašanj </a:t>
            </a: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svetovalcu.</a:t>
            </a:r>
          </a:p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F1AD5AC-D56E-6F29-1665-E21E0E74A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480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F65E0C-1085-BB09-F759-01A2BED6F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l-SI" dirty="0"/>
            </a:br>
            <a:r>
              <a:rPr lang="sl-SI" dirty="0"/>
              <a:t>VPRAŠALNIK: </a:t>
            </a:r>
            <a:r>
              <a:rPr lang="sl-SI" dirty="0" err="1"/>
              <a:t>eVPP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https://www.zadelodajalce.si/eVppUcenec/Vpis/Prijava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244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9821CD4-D121-689A-0AA5-E5A9D03CA674}"/>
              </a:ext>
            </a:extLst>
          </p:cNvPr>
          <p:cNvSpPr txBox="1"/>
          <p:nvPr/>
        </p:nvSpPr>
        <p:spPr>
          <a:xfrm>
            <a:off x="252761" y="245328"/>
            <a:ext cx="865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Walter Turncoat" panose="020B0604020202020204" charset="0"/>
              </a:rPr>
              <a:t>SISTEM IZOBRAŽEVANJA PRI NAS V SLOVENIJI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D87E0BA-1E7E-E9A5-2FA3-3E9D4915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6007" r="12831" b="8411"/>
          <a:stretch/>
        </p:blipFill>
        <p:spPr>
          <a:xfrm>
            <a:off x="1769326" y="816371"/>
            <a:ext cx="5620215" cy="40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8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 txBox="1">
            <a:spLocks noGrp="1"/>
          </p:cNvSpPr>
          <p:nvPr>
            <p:ph type="ctrTitle" idx="4294967295"/>
          </p:nvPr>
        </p:nvSpPr>
        <p:spPr>
          <a:xfrm>
            <a:off x="970984" y="593126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00" dirty="0">
                <a:solidFill>
                  <a:schemeClr val="accent1"/>
                </a:solidFill>
              </a:rPr>
              <a:t>Vprašanja?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4294967295"/>
          </p:nvPr>
        </p:nvSpPr>
        <p:spPr>
          <a:xfrm>
            <a:off x="855300" y="2146525"/>
            <a:ext cx="7433400" cy="18530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b="1" dirty="0">
                <a:solidFill>
                  <a:schemeClr val="tx1"/>
                </a:solidFill>
                <a:latin typeface="Nunito" pitchFamily="2" charset="-18"/>
              </a:rPr>
              <a:t>Kristina Urh, mag. prof. </a:t>
            </a:r>
            <a:r>
              <a:rPr lang="sl-SI" b="1" dirty="0" err="1">
                <a:solidFill>
                  <a:schemeClr val="tx1"/>
                </a:solidFill>
                <a:latin typeface="Nunito" pitchFamily="2" charset="-18"/>
              </a:rPr>
              <a:t>ink</a:t>
            </a:r>
            <a:r>
              <a:rPr lang="sl-SI" b="1" dirty="0">
                <a:solidFill>
                  <a:schemeClr val="tx1"/>
                </a:solidFill>
                <a:latin typeface="Nunito" pitchFamily="2" charset="-18"/>
              </a:rPr>
              <a:t>. ped. 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b="1" dirty="0">
                <a:solidFill>
                  <a:schemeClr val="tx1"/>
                </a:solidFill>
                <a:latin typeface="Nunito" pitchFamily="2" charset="-18"/>
              </a:rPr>
              <a:t>šolska svetovalna delavka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b="1" dirty="0">
                <a:solidFill>
                  <a:schemeClr val="tx1"/>
                </a:solidFill>
                <a:latin typeface="Nunito" pitchFamily="2" charset="-18"/>
              </a:rPr>
              <a:t>Kontakt: kristina.urh@guest.arnes.com</a:t>
            </a:r>
          </a:p>
        </p:txBody>
      </p:sp>
      <p:sp>
        <p:nvSpPr>
          <p:cNvPr id="347" name="Google Shape;347;p2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6E7010-78BB-09DC-C1C1-DDD83DD6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NIŽJE POKLICNO IZOBRAŽEVANJE - NPI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38895D6-1309-B085-B064-BF3F2EAEA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1800" b="1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285750" indent="-285750" algn="ctr">
              <a:buClr>
                <a:schemeClr val="tx1"/>
              </a:buClr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Trajanje: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2 leti</a:t>
            </a:r>
          </a:p>
          <a:p>
            <a:pPr marL="285750" indent="-285750" algn="ctr">
              <a:buClr>
                <a:schemeClr val="tx1"/>
              </a:buClr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Pogoji: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uspešno zaključena najmanj 7. razred OŠ ali uspešno zaključena OŠ s prilagojenim programom</a:t>
            </a:r>
          </a:p>
          <a:p>
            <a:pPr marL="285750" indent="-285750" algn="ctr">
              <a:buClr>
                <a:schemeClr val="tx1"/>
              </a:buClr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Zaključek: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zaključni izpit</a:t>
            </a:r>
          </a:p>
          <a:p>
            <a:pPr marL="285750" indent="-285750" algn="ctr">
              <a:buClr>
                <a:schemeClr val="tx1"/>
              </a:buClr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Nadaljevanje izobraževanja: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srednje poklicno ali srednje strokovno izobraževanje</a:t>
            </a:r>
          </a:p>
          <a:p>
            <a:pPr marL="285750" indent="-285750" algn="ctr">
              <a:buClr>
                <a:schemeClr val="tx1"/>
              </a:buClr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Poklic: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pomočnik peka/slaščičarja, obdelovalec lesa/kovin, pomožni administrator ipd.</a:t>
            </a:r>
          </a:p>
          <a:p>
            <a:pPr marL="101600" indent="0">
              <a:buNone/>
            </a:pPr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32862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72BFB-8756-3F48-DBB4-02D8601D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000" dirty="0">
                <a:solidFill>
                  <a:schemeClr val="accent3">
                    <a:lumMod val="75000"/>
                  </a:schemeClr>
                </a:solidFill>
              </a:rPr>
              <a:t>SREDNJE POKLICNO IZOBRAŽEVANJE - SPI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5CD0C329-CE8A-8098-99D4-9A207D6A3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1EEC9E0C-273B-889E-E1F6-DBBC13781392}"/>
              </a:ext>
            </a:extLst>
          </p:cNvPr>
          <p:cNvSpPr txBox="1">
            <a:spLocks/>
          </p:cNvSpPr>
          <p:nvPr/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endParaRPr lang="sl-SI" sz="1800" b="1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800" b="1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285750" indent="-285750" algn="ctr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Trajanje: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3 leta</a:t>
            </a:r>
          </a:p>
          <a:p>
            <a:pPr marL="285750" indent="-285750" algn="ctr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Pogoji: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končana osnovna šola ali zaključeno nižje poklicno izobraževanje</a:t>
            </a:r>
          </a:p>
          <a:p>
            <a:pPr marL="285750" indent="-285750" algn="ctr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Zaključek: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 zaključni izpit</a:t>
            </a:r>
          </a:p>
          <a:p>
            <a:pPr marL="285750" indent="-285750" algn="ctr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Nadaljevanje izobraževanja: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PTI + 2 leti</a:t>
            </a:r>
          </a:p>
          <a:p>
            <a:pPr marL="285750" indent="-285750" algn="ctr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Poklic: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slaščičar, mizar, frizer ipd.</a:t>
            </a:r>
          </a:p>
          <a:p>
            <a:pPr marL="101600"/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8876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BC9AB9BD-1F56-ED46-9AE1-421A20F7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946" y="435326"/>
            <a:ext cx="6350700" cy="315600"/>
          </a:xfrm>
        </p:spPr>
        <p:txBody>
          <a:bodyPr/>
          <a:lstStyle/>
          <a:p>
            <a:pPr algn="ctr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Walter Turncoat" panose="020B0604020202020204" charset="0"/>
              </a:rPr>
              <a:t>SREDNJE STROKOVNO IN TEHNIŠKO IZOBRAŽEVAJE - SSI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0F5B8DCB-13C2-1EBF-6E94-31922719A8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B7CF208-F71F-8825-72CD-FB3B40B059D7}"/>
              </a:ext>
            </a:extLst>
          </p:cNvPr>
          <p:cNvSpPr txBox="1"/>
          <p:nvPr/>
        </p:nvSpPr>
        <p:spPr>
          <a:xfrm>
            <a:off x="1022195" y="1771531"/>
            <a:ext cx="5549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Trajanje: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4 leta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Pogoji: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končana osnovna šola ali zaključeno srednje poklicno izobraževanje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Zaključek: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poklicna matura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Nadaljevanje izobraževanja: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višja šola, visoka šola, univerzitetni programi (z opravljenim predmetom splošne mature – t. i. peti predmet), maturitetni tečaj</a:t>
            </a:r>
          </a:p>
        </p:txBody>
      </p:sp>
    </p:spTree>
    <p:extLst>
      <p:ext uri="{BB962C8B-B14F-4D97-AF65-F5344CB8AC3E}">
        <p14:creationId xmlns:p14="http://schemas.microsoft.com/office/powerpoint/2010/main" val="50416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3F2913-93E2-E3C3-175B-985AD2A8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0" y="593126"/>
            <a:ext cx="4641000" cy="477392"/>
          </a:xfrm>
        </p:spPr>
        <p:txBody>
          <a:bodyPr/>
          <a:lstStyle/>
          <a:p>
            <a:pPr algn="ctr"/>
            <a:r>
              <a:rPr lang="sl-SI" sz="2000" dirty="0">
                <a:solidFill>
                  <a:srgbClr val="FF0000"/>
                </a:solidFill>
                <a:latin typeface="Walter Turncoat" panose="020B0604020202020204" charset="0"/>
              </a:rPr>
              <a:t>gimnazija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316AA477-BD71-AB80-95A4-43FB1238E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4CD5292-10FD-D1B4-4B5F-C6A8FBC2BF68}"/>
              </a:ext>
            </a:extLst>
          </p:cNvPr>
          <p:cNvSpPr txBox="1"/>
          <p:nvPr/>
        </p:nvSpPr>
        <p:spPr>
          <a:xfrm>
            <a:off x="851210" y="1374487"/>
            <a:ext cx="58395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Trajanje: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4 leta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Pogoji: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končana OŠ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Zaključek: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matura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Nadaljevanje izobraževanja: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višja šola, visoka šola ali univerzitetni program</a:t>
            </a:r>
          </a:p>
          <a:p>
            <a:pPr marL="285750" indent="-28575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Vrste gimnazije: </a:t>
            </a:r>
            <a:r>
              <a:rPr lang="sl-SI" sz="18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splošna, jezikovna, družboslovna, naravoslovna, športna smer, klasična smer, tehniška gimnazija, ekonomska gimnazija ali umetniška gimnazija (likovna, glasbena, plesna, dramska in gledališka)</a:t>
            </a:r>
          </a:p>
        </p:txBody>
      </p:sp>
    </p:spTree>
    <p:extLst>
      <p:ext uri="{BB962C8B-B14F-4D97-AF65-F5344CB8AC3E}">
        <p14:creationId xmlns:p14="http://schemas.microsoft.com/office/powerpoint/2010/main" val="306703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CF79F49F-A686-F205-7768-8821D792A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127CE3-8F02-9BEF-D3D7-7BA4F2957F84}"/>
              </a:ext>
            </a:extLst>
          </p:cNvPr>
          <p:cNvSpPr txBox="1"/>
          <p:nvPr/>
        </p:nvSpPr>
        <p:spPr>
          <a:xfrm>
            <a:off x="400258" y="199526"/>
            <a:ext cx="83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Walter Turncoat" panose="020B0604020202020204" charset="0"/>
              </a:rPr>
              <a:t>MERILA ZA IZBIRO KANDIDATOV V PRIMERU OMEJITVE VPISA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(https://www.gov.si/teme/vpis-v-srednjo-solo/)</a:t>
            </a:r>
            <a:endParaRPr lang="sl-SI" sz="120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E889C44-03B8-4173-6388-576F6F500E33}"/>
              </a:ext>
            </a:extLst>
          </p:cNvPr>
          <p:cNvSpPr txBox="1"/>
          <p:nvPr/>
        </p:nvSpPr>
        <p:spPr>
          <a:xfrm>
            <a:off x="275063" y="1204237"/>
            <a:ext cx="867802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1. Razvrstitev kandidatov glede na točke, ki jih pridobijo učenci z zaključenimi ocenami </a:t>
            </a: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obveznih predmetov iz 7., 8. in 9. razreda </a:t>
            </a: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OŠ.</a:t>
            </a: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Največ točk = 175</a:t>
            </a:r>
          </a:p>
          <a:p>
            <a:pPr marL="0" indent="0">
              <a:buNone/>
            </a:pPr>
            <a:endParaRPr lang="sl-SI" sz="14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2. Če se v prvem oziroma drugem krogu izbirnega postopka na posamezni šoli na spodnji meji razvrsti več kandidatov z enakim št. točk, se kot merilo štejejo </a:t>
            </a: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točke dosežene na nacionalnem preizkusu znanja.</a:t>
            </a:r>
          </a:p>
          <a:p>
            <a:pPr marL="0" indent="0">
              <a:buNone/>
            </a:pPr>
            <a:endParaRPr lang="sl-SI" sz="14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3. Uspešno </a:t>
            </a: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opravljen preizkus nadarjenosti </a:t>
            </a: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je vpisni pogoj za kandidate, ki kandidirajo za vpis </a:t>
            </a: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v program Umetniške gimnazije.</a:t>
            </a:r>
          </a:p>
          <a:p>
            <a:pPr marL="0" indent="0">
              <a:buNone/>
            </a:pPr>
            <a:endParaRPr lang="sl-SI" sz="1400" dirty="0">
              <a:solidFill>
                <a:schemeClr val="tx1"/>
              </a:solidFill>
              <a:latin typeface="Nunito" pitchFamily="2" charset="-1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4. Za kandidate, ki se vpisujejo v </a:t>
            </a: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športne oddelke programa gimnazije</a:t>
            </a: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, se za izbiro uporabijo</a:t>
            </a:r>
          </a:p>
          <a:p>
            <a:pPr marL="514350" indent="-514350">
              <a:buClr>
                <a:schemeClr val="tx1"/>
              </a:buClr>
              <a:buAutoNum type="alphaLcParenR"/>
            </a:pP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Merila navedena v 1 in 2 </a:t>
            </a:r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točki ter</a:t>
            </a:r>
          </a:p>
          <a:p>
            <a:pPr marL="514350" indent="-514350">
              <a:buClr>
                <a:schemeClr val="tx1"/>
              </a:buClr>
              <a:buAutoNum type="alphaLcParenR"/>
            </a:pPr>
            <a:r>
              <a:rPr lang="sl-SI" sz="1400" b="1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Športni dosežki:</a:t>
            </a:r>
          </a:p>
          <a:p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 pridobljen status športnika A 10 točk</a:t>
            </a:r>
          </a:p>
          <a:p>
            <a:r>
              <a:rPr lang="sl-SI" sz="1400" dirty="0">
                <a:solidFill>
                  <a:schemeClr val="tx1"/>
                </a:solidFill>
                <a:latin typeface="Nunito" pitchFamily="2" charset="-18"/>
                <a:cs typeface="Arial" panose="020B0604020202020204" pitchFamily="34" charset="0"/>
              </a:rPr>
              <a:t>Za pridobljen status športnika B 5 točk</a:t>
            </a:r>
            <a:endParaRPr lang="sl-SI" dirty="0">
              <a:solidFill>
                <a:schemeClr val="tx1"/>
              </a:solidFill>
              <a:latin typeface="Nunit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64816295"/>
      </p:ext>
    </p:extLst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</TotalTime>
  <Words>1844</Words>
  <Application>Microsoft Office PowerPoint</Application>
  <PresentationFormat>Diaprojekcija na zaslonu (16:9)</PresentationFormat>
  <Paragraphs>285</Paragraphs>
  <Slides>40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5" baseType="lpstr">
      <vt:lpstr>Calibri</vt:lpstr>
      <vt:lpstr>Walter Turncoat</vt:lpstr>
      <vt:lpstr>Nunito</vt:lpstr>
      <vt:lpstr>Arial</vt:lpstr>
      <vt:lpstr>Osric template</vt:lpstr>
      <vt:lpstr>KARIERNA ORIENTACIJA V ŠOLSKEM LETU 2022/23</vt:lpstr>
      <vt:lpstr>KAJ BOMO DELALI? </vt:lpstr>
      <vt:lpstr>PowerPointova predstavitev</vt:lpstr>
      <vt:lpstr>PowerPointova predstavitev</vt:lpstr>
      <vt:lpstr>NIŽJE POKLICNO IZOBRAŽEVANJE - NPI</vt:lpstr>
      <vt:lpstr>SREDNJE POKLICNO IZOBRAŽEVANJE - SPI</vt:lpstr>
      <vt:lpstr>PowerPointova predstavitev</vt:lpstr>
      <vt:lpstr>gimnazija</vt:lpstr>
      <vt:lpstr>PowerPointova predstavitev</vt:lpstr>
      <vt:lpstr>PowerPointova predstavitev</vt:lpstr>
      <vt:lpstr>POMEMBNI DATUMI ZA NPZ</vt:lpstr>
      <vt:lpstr>SREDNJE ŠOLE V NAŠI OKOLICI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TRG DELA V SLOVENIJI 2022/23</vt:lpstr>
      <vt:lpstr>INFORMATIVNI DNEVI V ŠOLSKEM LETU 2022/23</vt:lpstr>
      <vt:lpstr>VPISNI POSTOPEK V ŠOLSKEM LETU2022/23 </vt:lpstr>
      <vt:lpstr>PowerPointova predstavitev</vt:lpstr>
      <vt:lpstr>ŠTIPENDIRANJE</vt:lpstr>
      <vt:lpstr>PowerPointova predstavitev</vt:lpstr>
      <vt:lpstr>DRŽAVNA ŠTIPENDIJA </vt:lpstr>
      <vt:lpstr>PowerPointova predstavitev</vt:lpstr>
      <vt:lpstr>ZOISOVA ŠTIPENDIJA </vt:lpstr>
      <vt:lpstr>SESTAVLJANJE ŠTIPENDIJ</vt:lpstr>
      <vt:lpstr> KAJ VSE VPLIVA NA MOJO ODLOČITEV </vt:lpstr>
      <vt:lpstr>PowerPointova predstavitev</vt:lpstr>
      <vt:lpstr>VPRAŠALNIK: KAM IN KAKO?</vt:lpstr>
      <vt:lpstr> VPRAŠALNIK: eVPP   https://www.zadelodajalce.si/eVppUcenec/Vpis/Prijava </vt:lpstr>
      <vt:lpstr>Vprašanja?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KARIERNA ORIENTACIJA V ŠOLSKEM LETU 2022/23</dc:title>
  <dc:creator>Gašper Kastelic</dc:creator>
  <cp:lastModifiedBy>Gašper Kastelic</cp:lastModifiedBy>
  <cp:revision>6</cp:revision>
  <dcterms:modified xsi:type="dcterms:W3CDTF">2022-11-14T12:23:55Z</dcterms:modified>
</cp:coreProperties>
</file>