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5" r:id="rId7"/>
    <p:sldId id="260" r:id="rId8"/>
    <p:sldId id="262" r:id="rId9"/>
    <p:sldId id="266" r:id="rId10"/>
    <p:sldId id="267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0178-CB6E-41C2-8596-B4FFDDAB1205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78A94-A4C7-4625-8850-BDB203D8BE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0863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0178-CB6E-41C2-8596-B4FFDDAB1205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78A94-A4C7-4625-8850-BDB203D8BE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797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0178-CB6E-41C2-8596-B4FFDDAB1205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78A94-A4C7-4625-8850-BDB203D8BE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314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0178-CB6E-41C2-8596-B4FFDDAB1205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78A94-A4C7-4625-8850-BDB203D8BE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774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0178-CB6E-41C2-8596-B4FFDDAB1205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78A94-A4C7-4625-8850-BDB203D8BE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527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0178-CB6E-41C2-8596-B4FFDDAB1205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78A94-A4C7-4625-8850-BDB203D8BE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682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0178-CB6E-41C2-8596-B4FFDDAB1205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78A94-A4C7-4625-8850-BDB203D8BE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492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0178-CB6E-41C2-8596-B4FFDDAB1205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78A94-A4C7-4625-8850-BDB203D8BE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580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0178-CB6E-41C2-8596-B4FFDDAB1205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78A94-A4C7-4625-8850-BDB203D8BE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064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0178-CB6E-41C2-8596-B4FFDDAB1205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78A94-A4C7-4625-8850-BDB203D8BE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692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0178-CB6E-41C2-8596-B4FFDDAB1205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78A94-A4C7-4625-8850-BDB203D8BE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45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80178-CB6E-41C2-8596-B4FFDDAB1205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78A94-A4C7-4625-8850-BDB203D8BE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69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aehNEizVo2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4IRMYuE1hI&amp;t=15s" TargetMode="External"/><Relationship Id="rId2" Type="http://schemas.openxmlformats.org/officeDocument/2006/relationships/hyperlink" Target="https://www.youtube.com/watch?v=9bK9h12Qdv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pzR9bhei_o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RKUAt1PxkI" TargetMode="External"/><Relationship Id="rId2" Type="http://schemas.openxmlformats.org/officeDocument/2006/relationships/hyperlink" Target="https://www.youtube.com/watch?v=4vbvhU22uA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www.youtube.com/watch?v=_4IRMYuE1hI&amp;t=15s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www.youtube.com/watch?v=9bK9h12Qdv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hyperlink" Target="https://www.youtube.com/watch?v=ipzR9bhei_o" TargetMode="Externa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39537" y="2567998"/>
            <a:ext cx="10515600" cy="1325563"/>
          </a:xfrm>
        </p:spPr>
        <p:txBody>
          <a:bodyPr/>
          <a:lstStyle/>
          <a:p>
            <a:r>
              <a:rPr lang="sl-SI" dirty="0" smtClean="0">
                <a:hlinkClick r:id="rId2"/>
              </a:rPr>
              <a:t>PRAVILA LEPEGA VEDENJA ALI BONTON NA KULTURNIH PRIREDITVAH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1409701" y="1295189"/>
            <a:ext cx="3195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 smtClean="0">
                <a:solidFill>
                  <a:srgbClr val="FF0000"/>
                </a:solidFill>
              </a:rPr>
              <a:t>OGLEJ SI POSNETEK:</a:t>
            </a:r>
            <a:endParaRPr lang="sl-SI" sz="2800" b="1" dirty="0">
              <a:solidFill>
                <a:srgbClr val="FF0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6577445" y="5247408"/>
            <a:ext cx="5401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 smtClean="0">
                <a:solidFill>
                  <a:srgbClr val="FF0000"/>
                </a:solidFill>
              </a:rPr>
              <a:t>PONOVI PRAVILA LEPEGA VEDENJA</a:t>
            </a:r>
            <a:endParaRPr lang="sl-SI" sz="2800" b="1" dirty="0">
              <a:solidFill>
                <a:srgbClr val="FF0000"/>
              </a:solidFill>
            </a:endParaRPr>
          </a:p>
        </p:txBody>
      </p:sp>
      <p:cxnSp>
        <p:nvCxnSpPr>
          <p:cNvPr id="6" name="Raven puščični povezovalnik 5"/>
          <p:cNvCxnSpPr/>
          <p:nvPr/>
        </p:nvCxnSpPr>
        <p:spPr>
          <a:xfrm>
            <a:off x="4104409" y="1818409"/>
            <a:ext cx="1413164" cy="7495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>
            <a:off x="6044045" y="4268355"/>
            <a:ext cx="1413164" cy="7495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045" y="602528"/>
            <a:ext cx="4286250" cy="159067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490" y="3893561"/>
            <a:ext cx="3557526" cy="27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838200" y="625033"/>
            <a:ext cx="10515600" cy="555193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b="1" dirty="0"/>
              <a:t>ORKESTER</a:t>
            </a:r>
            <a:r>
              <a:rPr lang="sl-SI" dirty="0"/>
              <a:t> </a:t>
            </a:r>
            <a:r>
              <a:rPr lang="sl-SI" dirty="0" smtClean="0"/>
              <a:t>– velika skupina inštrumentalistov pod vodstvom dirigenta</a:t>
            </a:r>
            <a:endParaRPr lang="sl-SI" dirty="0"/>
          </a:p>
          <a:p>
            <a:pPr marL="514350" indent="-514350">
              <a:buFont typeface="+mj-lt"/>
              <a:buAutoNum type="arabicPeriod"/>
            </a:pPr>
            <a:r>
              <a:rPr lang="sl-SI" b="1" dirty="0" smtClean="0"/>
              <a:t>DIRIGENT</a:t>
            </a:r>
            <a:r>
              <a:rPr lang="sl-SI" dirty="0" smtClean="0"/>
              <a:t> – vodja orkestra, zbora ali vokalno-inštrumentalne zasedbe</a:t>
            </a:r>
            <a:endParaRPr lang="sl-SI" b="1" dirty="0"/>
          </a:p>
          <a:p>
            <a:pPr marL="514350" indent="-514350">
              <a:buFont typeface="+mj-lt"/>
              <a:buAutoNum type="arabicPeriod"/>
            </a:pPr>
            <a:r>
              <a:rPr lang="sl-SI" b="1" dirty="0" smtClean="0"/>
              <a:t>PARTITURA </a:t>
            </a:r>
            <a:r>
              <a:rPr lang="sl-SI" dirty="0" smtClean="0"/>
              <a:t>– notni zapis skladbe za vsa glasbila in pevske glasove</a:t>
            </a:r>
            <a:endParaRPr lang="sl-SI" b="1" dirty="0"/>
          </a:p>
          <a:p>
            <a:pPr marL="514350" indent="-514350">
              <a:buFont typeface="+mj-lt"/>
              <a:buAutoNum type="arabicPeriod"/>
            </a:pPr>
            <a:r>
              <a:rPr lang="sl-SI" b="1" dirty="0" smtClean="0">
                <a:hlinkClick r:id="rId2"/>
              </a:rPr>
              <a:t>TEMA</a:t>
            </a:r>
            <a:r>
              <a:rPr lang="sl-SI" b="1" dirty="0" smtClean="0"/>
              <a:t> </a:t>
            </a:r>
            <a:r>
              <a:rPr lang="sl-SI" dirty="0" smtClean="0"/>
              <a:t>– osnovna glasbena misel, značilna glavna melodija</a:t>
            </a:r>
            <a:endParaRPr lang="sl-SI" b="1" dirty="0"/>
          </a:p>
          <a:p>
            <a:pPr marL="514350" indent="-514350">
              <a:buFont typeface="+mj-lt"/>
              <a:buAutoNum type="arabicPeriod"/>
            </a:pPr>
            <a:r>
              <a:rPr lang="sl-SI" b="1" dirty="0" smtClean="0">
                <a:hlinkClick r:id="rId3"/>
              </a:rPr>
              <a:t>SIMFONIJA</a:t>
            </a:r>
            <a:r>
              <a:rPr lang="sl-SI" b="1" dirty="0" smtClean="0"/>
              <a:t> </a:t>
            </a:r>
            <a:r>
              <a:rPr lang="sl-SI" dirty="0" smtClean="0"/>
              <a:t>– glasbena oblika za orkester</a:t>
            </a:r>
            <a:endParaRPr lang="sl-SI" b="1" dirty="0"/>
          </a:p>
          <a:p>
            <a:pPr marL="514350" indent="-514350">
              <a:buFont typeface="+mj-lt"/>
              <a:buAutoNum type="arabicPeriod"/>
            </a:pPr>
            <a:r>
              <a:rPr lang="sl-SI" b="1" dirty="0" smtClean="0">
                <a:hlinkClick r:id="rId4"/>
              </a:rPr>
              <a:t>FUGA</a:t>
            </a:r>
            <a:r>
              <a:rPr lang="sl-SI" b="1" dirty="0" smtClean="0"/>
              <a:t> </a:t>
            </a:r>
            <a:r>
              <a:rPr lang="sl-SI" dirty="0" smtClean="0"/>
              <a:t>– glasbena oblika, podobna kanonu (petje pesmi Mojster Jaka)</a:t>
            </a:r>
            <a:endParaRPr lang="sl-SI" b="1" dirty="0"/>
          </a:p>
          <a:p>
            <a:pPr marL="514350" indent="-514350">
              <a:buFont typeface="+mj-lt"/>
              <a:buAutoNum type="arabicPeriod"/>
            </a:pPr>
            <a:r>
              <a:rPr lang="sl-SI" b="1" dirty="0" smtClean="0">
                <a:hlinkClick r:id="rId2"/>
              </a:rPr>
              <a:t>VARIACIJE</a:t>
            </a:r>
            <a:r>
              <a:rPr lang="sl-SI" b="1" dirty="0"/>
              <a:t> </a:t>
            </a:r>
            <a:r>
              <a:rPr lang="sl-SI" dirty="0" smtClean="0"/>
              <a:t>– glasbena oblika, kjer pride do spremembe teme </a:t>
            </a:r>
            <a:r>
              <a:rPr lang="sl-SI" smtClean="0"/>
              <a:t>- različice</a:t>
            </a:r>
            <a:endParaRPr lang="sl-SI" b="1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470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142058" y="4094016"/>
            <a:ext cx="1386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KONCERT</a:t>
            </a:r>
            <a:endParaRPr lang="sl-SI" sz="24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0"/>
            <a:ext cx="5184226" cy="68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4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1" y="365125"/>
            <a:ext cx="11558154" cy="1325563"/>
          </a:xfrm>
        </p:spPr>
        <p:txBody>
          <a:bodyPr/>
          <a:lstStyle/>
          <a:p>
            <a:r>
              <a:rPr lang="sl-SI" b="1" cap="all" dirty="0" smtClean="0"/>
              <a:t>Cankarjev dom                   Gallusova dvorana</a:t>
            </a:r>
            <a:endParaRPr lang="sl-SI" b="1" cap="all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09980"/>
            <a:ext cx="5173734" cy="344915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735" y="2109980"/>
            <a:ext cx="5171209" cy="34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4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7873" y="0"/>
            <a:ext cx="10515600" cy="1325563"/>
          </a:xfrm>
        </p:spPr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NASTOPAJOČI:</a:t>
            </a:r>
            <a:endParaRPr lang="sl-SI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34459" t="26727" r="25000" b="26426"/>
          <a:stretch/>
        </p:blipFill>
        <p:spPr>
          <a:xfrm>
            <a:off x="187035" y="2208796"/>
            <a:ext cx="6122643" cy="3979719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630382" y="1536347"/>
            <a:ext cx="503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ORKESTER SLOVENSKE FILHARMONIJE</a:t>
            </a:r>
            <a:endParaRPr lang="sl-SI" sz="2400" b="1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7347164" y="106809"/>
            <a:ext cx="2869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/>
              <a:t>DIRIGENT: MIHA ROGINA</a:t>
            </a:r>
            <a:endParaRPr lang="sl-SI" sz="2000" b="1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6456754" y="3411935"/>
            <a:ext cx="4821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/>
              <a:t>POVEZOVALEC: BOŠTJAN GORENC - PIŽAMA</a:t>
            </a:r>
            <a:endParaRPr lang="sl-SI" sz="2000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l="42187" t="21364" r="37614" b="32121"/>
          <a:stretch/>
        </p:blipFill>
        <p:spPr>
          <a:xfrm>
            <a:off x="7762293" y="506919"/>
            <a:ext cx="2233141" cy="289271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4"/>
          <a:srcRect l="22074" t="31667" r="53295" b="23940"/>
          <a:stretch/>
        </p:blipFill>
        <p:spPr>
          <a:xfrm>
            <a:off x="7279821" y="3824342"/>
            <a:ext cx="2715613" cy="27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NASTOPAJOČI:</a:t>
            </a:r>
            <a:endParaRPr lang="sl-SI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4960" t="32147" r="36765" b="15802"/>
          <a:stretch/>
        </p:blipFill>
        <p:spPr>
          <a:xfrm>
            <a:off x="627039" y="2633662"/>
            <a:ext cx="3562446" cy="3688773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987675"/>
          </a:xfrm>
          <a:ln w="63500">
            <a:solidFill>
              <a:srgbClr val="FF0000">
                <a:alpha val="70000"/>
              </a:srgb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sl-SI" sz="4400" b="1" dirty="0"/>
              <a:t>Spoznali bomo</a:t>
            </a:r>
            <a:r>
              <a:rPr lang="sl-SI" sz="4400" b="1" dirty="0" smtClean="0"/>
              <a:t>:</a:t>
            </a:r>
            <a:endParaRPr lang="sl-SI" sz="4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ZVOK ORKESTRA,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ZVOK RAZLIČNIH GLASBIL</a:t>
            </a:r>
            <a:r>
              <a:rPr lang="sl-SI" dirty="0" smtClean="0"/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NOVE GLASBENE POJME,</a:t>
            </a:r>
            <a:endParaRPr lang="sl-SI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UMETNIŠKO </a:t>
            </a:r>
            <a:r>
              <a:rPr lang="sl-SI" dirty="0"/>
              <a:t>GLASBO 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27039" y="1808232"/>
            <a:ext cx="4885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SABO </a:t>
            </a:r>
            <a:r>
              <a:rPr lang="sl-SI" sz="2000" b="1" dirty="0" smtClean="0"/>
              <a:t>– HARMONIKA </a:t>
            </a:r>
            <a:r>
              <a:rPr lang="sl-SI" sz="2000" b="1" dirty="0" smtClean="0">
                <a:sym typeface="Wingdings" panose="05000000000000000000" pitchFamily="2" charset="2"/>
              </a:rPr>
              <a:t> glasbilo,</a:t>
            </a:r>
          </a:p>
          <a:p>
            <a:r>
              <a:rPr lang="sl-SI" sz="2000" b="1" dirty="0" smtClean="0">
                <a:sym typeface="Wingdings" panose="05000000000000000000" pitchFamily="2" charset="2"/>
              </a:rPr>
              <a:t>ki, NE SESTAVLJA SIMFONIČNEGA ORKESTRA</a:t>
            </a:r>
          </a:p>
        </p:txBody>
      </p:sp>
    </p:spTree>
    <p:extLst>
      <p:ext uri="{BB962C8B-B14F-4D97-AF65-F5344CB8AC3E}">
        <p14:creationId xmlns:p14="http://schemas.microsoft.com/office/powerpoint/2010/main" val="420571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-28591"/>
            <a:ext cx="10515600" cy="1325563"/>
          </a:xfrm>
        </p:spPr>
        <p:txBody>
          <a:bodyPr>
            <a:normAutofit/>
          </a:bodyPr>
          <a:lstStyle/>
          <a:p>
            <a:r>
              <a:rPr lang="sl-SI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SPORED</a:t>
            </a:r>
            <a:endParaRPr lang="sl-SI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358900"/>
            <a:ext cx="5181600" cy="5283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Benjamin Britten (1913-1976): </a:t>
            </a:r>
            <a:r>
              <a:rPr lang="sl-SI" b="1" dirty="0">
                <a:hlinkClick r:id="rId2"/>
              </a:rPr>
              <a:t>Vodnik po orkestru </a:t>
            </a:r>
            <a:endParaRPr lang="sl-SI" b="1" dirty="0" smtClean="0"/>
          </a:p>
          <a:p>
            <a:pPr marL="0" indent="0">
              <a:buNone/>
            </a:pPr>
            <a:endParaRPr lang="sl-SI" b="1" dirty="0" smtClean="0"/>
          </a:p>
          <a:p>
            <a:pPr marL="0" indent="0">
              <a:buNone/>
            </a:pPr>
            <a:endParaRPr lang="sl-SI" b="1" dirty="0" smtClean="0"/>
          </a:p>
          <a:p>
            <a:pPr marL="0" indent="0">
              <a:buNone/>
            </a:pPr>
            <a:r>
              <a:rPr lang="sl-SI" dirty="0" smtClean="0"/>
              <a:t>David </a:t>
            </a:r>
            <a:r>
              <a:rPr lang="sl-SI" dirty="0"/>
              <a:t>Sabo (2004): </a:t>
            </a:r>
            <a:r>
              <a:rPr lang="sl-SI" b="1" dirty="0" err="1"/>
              <a:t>The</a:t>
            </a:r>
            <a:r>
              <a:rPr lang="sl-SI" b="1" dirty="0"/>
              <a:t> </a:t>
            </a:r>
            <a:r>
              <a:rPr lang="sl-SI" b="1" dirty="0" err="1"/>
              <a:t>Fourth</a:t>
            </a:r>
            <a:r>
              <a:rPr lang="sl-SI" b="1" dirty="0"/>
              <a:t> </a:t>
            </a:r>
            <a:r>
              <a:rPr lang="sl-SI" b="1" dirty="0" err="1"/>
              <a:t>Day</a:t>
            </a:r>
            <a:r>
              <a:rPr lang="sl-SI" b="1" dirty="0"/>
              <a:t> </a:t>
            </a:r>
            <a:endParaRPr lang="sl-SI" b="1" dirty="0" smtClean="0"/>
          </a:p>
          <a:p>
            <a:pPr marL="0" indent="0">
              <a:buNone/>
            </a:pPr>
            <a:endParaRPr lang="sl-SI" b="1" dirty="0" smtClean="0"/>
          </a:p>
          <a:p>
            <a:pPr marL="0" indent="0">
              <a:buNone/>
            </a:pPr>
            <a:endParaRPr lang="sl-SI" b="1" dirty="0" smtClean="0"/>
          </a:p>
          <a:p>
            <a:pPr marL="0" indent="0">
              <a:buNone/>
            </a:pPr>
            <a:r>
              <a:rPr lang="sl-SI" dirty="0" err="1" smtClean="0"/>
              <a:t>Antonin</a:t>
            </a:r>
            <a:r>
              <a:rPr lang="sl-SI" dirty="0" smtClean="0"/>
              <a:t> </a:t>
            </a:r>
            <a:r>
              <a:rPr lang="sl-SI" dirty="0" err="1"/>
              <a:t>Dvořák</a:t>
            </a:r>
            <a:r>
              <a:rPr lang="sl-SI" dirty="0"/>
              <a:t> (1841–1904): </a:t>
            </a:r>
            <a:r>
              <a:rPr lang="sl-SI" b="1" dirty="0">
                <a:hlinkClick r:id="rId3"/>
              </a:rPr>
              <a:t>Simfonija št. 9, Iz novega sveta (1. stavek) </a:t>
            </a:r>
            <a:endParaRPr lang="sl-SI" b="1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457" y="0"/>
            <a:ext cx="2524097" cy="340204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9495" y="2528888"/>
            <a:ext cx="2613810" cy="27078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718" y="3446494"/>
            <a:ext cx="2711577" cy="33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20091" y="0"/>
            <a:ext cx="10515600" cy="1325563"/>
          </a:xfrm>
        </p:spPr>
        <p:txBody>
          <a:bodyPr/>
          <a:lstStyle/>
          <a:p>
            <a:r>
              <a:rPr lang="sl-SI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SKUPINE NASTOPAJOČIH GLASBIL</a:t>
            </a:r>
            <a:endParaRPr lang="sl-SI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04" y="4002336"/>
            <a:ext cx="2786063" cy="278606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l="5385" t="17692" r="7692" b="6155"/>
          <a:stretch/>
        </p:blipFill>
        <p:spPr>
          <a:xfrm>
            <a:off x="155863" y="999365"/>
            <a:ext cx="3418610" cy="299506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411" y="999365"/>
            <a:ext cx="3536261" cy="271019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/>
          <a:srcRect r="24779"/>
          <a:stretch/>
        </p:blipFill>
        <p:spPr>
          <a:xfrm>
            <a:off x="3429487" y="4152354"/>
            <a:ext cx="4477996" cy="248602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837" y="1167835"/>
            <a:ext cx="2334517" cy="184208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8354" y="1414445"/>
            <a:ext cx="2194621" cy="1412787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926166" y="1201069"/>
            <a:ext cx="1722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  <a:effectLst>
                  <a:glow rad="127000">
                    <a:schemeClr val="tx1"/>
                  </a:glow>
                </a:effectLst>
              </a:rPr>
              <a:t>TOLKALA</a:t>
            </a:r>
            <a:endParaRPr lang="sl-SI" sz="3200" b="1" dirty="0">
              <a:solidFill>
                <a:srgbClr val="FF0000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5045054" y="2387578"/>
            <a:ext cx="1653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  <a:effectLst>
                  <a:glow rad="127000">
                    <a:schemeClr val="tx1"/>
                  </a:glow>
                </a:effectLst>
              </a:rPr>
              <a:t>TROBILA</a:t>
            </a:r>
            <a:endParaRPr lang="sl-SI" sz="3200" b="1" dirty="0">
              <a:solidFill>
                <a:srgbClr val="FF0000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835824" y="4014490"/>
            <a:ext cx="164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  <a:effectLst>
                  <a:glow rad="127000">
                    <a:schemeClr val="tx1"/>
                  </a:glow>
                </a:effectLst>
              </a:rPr>
              <a:t>GODALA</a:t>
            </a:r>
            <a:endParaRPr lang="sl-SI" sz="3200" b="1" dirty="0">
              <a:solidFill>
                <a:srgbClr val="FF0000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4324344" y="6053604"/>
            <a:ext cx="1441420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none" rtlCol="0">
            <a:sp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  <a:effectLst>
                  <a:glow rad="127000">
                    <a:schemeClr val="tx1"/>
                  </a:glow>
                </a:effectLst>
              </a:rPr>
              <a:t>PIHALA</a:t>
            </a:r>
            <a:endParaRPr lang="sl-SI" sz="3200" b="1" dirty="0">
              <a:solidFill>
                <a:srgbClr val="FF0000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8028616" y="2916115"/>
            <a:ext cx="3674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  <a:effectLst>
                  <a:glow rad="127000">
                    <a:schemeClr val="tx1"/>
                  </a:glow>
                </a:effectLst>
              </a:rPr>
              <a:t>GLASBILA S TIPKAMI</a:t>
            </a:r>
            <a:endParaRPr lang="sl-SI" sz="3200" b="1" dirty="0">
              <a:solidFill>
                <a:srgbClr val="FF0000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657" y="3499747"/>
            <a:ext cx="2122260" cy="3183390"/>
          </a:xfrm>
          <a:prstGeom prst="rect">
            <a:avLst/>
          </a:prstGeom>
        </p:spPr>
      </p:pic>
      <p:sp>
        <p:nvSpPr>
          <p:cNvPr id="18" name="PoljeZBesedilom 17"/>
          <p:cNvSpPr txBox="1"/>
          <p:nvPr/>
        </p:nvSpPr>
        <p:spPr>
          <a:xfrm>
            <a:off x="9694372" y="5992048"/>
            <a:ext cx="224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b="1" dirty="0" smtClean="0">
                <a:solidFill>
                  <a:srgbClr val="FF0000"/>
                </a:solidFill>
                <a:effectLst>
                  <a:glow rad="127000">
                    <a:schemeClr val="tx1"/>
                  </a:glow>
                </a:effectLst>
              </a:rPr>
              <a:t>BRENKALA</a:t>
            </a:r>
            <a:endParaRPr lang="sl-SI" sz="3600" b="1" dirty="0">
              <a:solidFill>
                <a:srgbClr val="FF0000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43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162" y="0"/>
            <a:ext cx="10088638" cy="6858753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215900" y="365125"/>
            <a:ext cx="21483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GODALA</a:t>
            </a:r>
          </a:p>
          <a:p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  <a:t>TROBILA</a:t>
            </a:r>
          </a:p>
          <a:p>
            <a:r>
              <a:rPr lang="sl-SI" b="1" dirty="0" smtClean="0">
                <a:solidFill>
                  <a:srgbClr val="00B050"/>
                </a:solidFill>
              </a:rPr>
              <a:t>PIHALA</a:t>
            </a:r>
          </a:p>
          <a:p>
            <a:r>
              <a:rPr lang="sl-SI" b="1" dirty="0" smtClean="0">
                <a:solidFill>
                  <a:srgbClr val="FF6600"/>
                </a:solidFill>
              </a:rPr>
              <a:t>TOLKALA</a:t>
            </a:r>
          </a:p>
          <a:p>
            <a:r>
              <a:rPr lang="sl-SI" b="1" dirty="0" smtClean="0">
                <a:solidFill>
                  <a:srgbClr val="FFFF00"/>
                </a:solidFill>
              </a:rPr>
              <a:t>BRENKALA</a:t>
            </a:r>
          </a:p>
          <a:p>
            <a:r>
              <a:rPr lang="sl-SI" b="1" dirty="0" smtClean="0">
                <a:solidFill>
                  <a:srgbClr val="7030A0"/>
                </a:solidFill>
              </a:rPr>
              <a:t>GLASBILA S TIPKAMI</a:t>
            </a:r>
            <a:endParaRPr lang="sl-SI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3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GLASBENI POJMI</a:t>
            </a:r>
            <a:endParaRPr lang="sl-SI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dirty="0" smtClean="0"/>
              <a:t>ORKESTER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DIRIGENT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PARTITURA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>
                <a:hlinkClick r:id="rId2"/>
              </a:rPr>
              <a:t>TEMA</a:t>
            </a:r>
            <a:endParaRPr lang="sl-SI" dirty="0" smtClean="0"/>
          </a:p>
          <a:p>
            <a:pPr marL="514350" indent="-514350">
              <a:buFont typeface="+mj-lt"/>
              <a:buAutoNum type="arabicPeriod"/>
            </a:pPr>
            <a:r>
              <a:rPr lang="sl-SI" dirty="0" smtClean="0">
                <a:hlinkClick r:id="rId3"/>
              </a:rPr>
              <a:t>SIMFONIJA</a:t>
            </a:r>
            <a:endParaRPr lang="sl-SI" dirty="0" smtClean="0"/>
          </a:p>
          <a:p>
            <a:pPr marL="514350" indent="-514350">
              <a:buFont typeface="+mj-lt"/>
              <a:buAutoNum type="arabicPeriod"/>
            </a:pPr>
            <a:r>
              <a:rPr lang="sl-SI" dirty="0" smtClean="0">
                <a:hlinkClick r:id="rId4"/>
              </a:rPr>
              <a:t>FUGA</a:t>
            </a:r>
            <a:endParaRPr lang="sl-SI" dirty="0" smtClean="0"/>
          </a:p>
          <a:p>
            <a:pPr marL="514350" indent="-514350">
              <a:buFont typeface="+mj-lt"/>
              <a:buAutoNum type="arabicPeriod"/>
            </a:pPr>
            <a:r>
              <a:rPr lang="sl-SI" dirty="0" smtClean="0">
                <a:hlinkClick r:id="rId2"/>
              </a:rPr>
              <a:t>VARIACIJE</a:t>
            </a:r>
            <a:endParaRPr lang="sl-SI" dirty="0" smtClean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398" y="2752517"/>
            <a:ext cx="4966402" cy="331259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214" y="1806295"/>
            <a:ext cx="2523963" cy="340186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645" y="1071528"/>
            <a:ext cx="3988621" cy="510543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8624" y="1710018"/>
            <a:ext cx="4869386" cy="194775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9"/>
          <a:srcRect t="4557" b="37384"/>
          <a:stretch/>
        </p:blipFill>
        <p:spPr>
          <a:xfrm>
            <a:off x="7507168" y="2194352"/>
            <a:ext cx="3609527" cy="29655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2781" y="5432884"/>
            <a:ext cx="5291228" cy="74407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1"/>
          <a:srcRect t="7932" b="11561"/>
          <a:stretch/>
        </p:blipFill>
        <p:spPr>
          <a:xfrm>
            <a:off x="7248244" y="178045"/>
            <a:ext cx="4627893" cy="292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202</Words>
  <Application>Microsoft Office PowerPoint</Application>
  <PresentationFormat>Širokozaslonsko</PresentationFormat>
  <Paragraphs>55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Officeova tema</vt:lpstr>
      <vt:lpstr>PRAVILA LEPEGA VEDENJA ALI BONTON NA KULTURNIH PRIREDITVAH</vt:lpstr>
      <vt:lpstr>PowerPointova predstavitev</vt:lpstr>
      <vt:lpstr>Cankarjev dom                   Gallusova dvorana</vt:lpstr>
      <vt:lpstr>NASTOPAJOČI:</vt:lpstr>
      <vt:lpstr>NASTOPAJOČI:</vt:lpstr>
      <vt:lpstr>SPORED</vt:lpstr>
      <vt:lpstr>SKUPINE NASTOPAJOČIH GLASBIL</vt:lpstr>
      <vt:lpstr> </vt:lpstr>
      <vt:lpstr>NOVI GLASBENI POJMI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 sistema Windows</dc:creator>
  <cp:lastModifiedBy>Nusa</cp:lastModifiedBy>
  <cp:revision>27</cp:revision>
  <dcterms:created xsi:type="dcterms:W3CDTF">2019-03-10T08:48:52Z</dcterms:created>
  <dcterms:modified xsi:type="dcterms:W3CDTF">2019-10-14T17:15:37Z</dcterms:modified>
</cp:coreProperties>
</file>