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67" r:id="rId5"/>
    <p:sldId id="270" r:id="rId6"/>
    <p:sldId id="271" r:id="rId7"/>
    <p:sldId id="272" r:id="rId8"/>
    <p:sldId id="273" r:id="rId9"/>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FF99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rednji slog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2" y="-6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Kliknite, če želite urediti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Kliknite, če želite urediti slog podnaslova matrice</a:t>
            </a:r>
            <a:endParaRPr lang="sl-SI"/>
          </a:p>
        </p:txBody>
      </p:sp>
      <p:sp>
        <p:nvSpPr>
          <p:cNvPr id="4" name="Ograda datuma 3"/>
          <p:cNvSpPr>
            <a:spLocks noGrp="1"/>
          </p:cNvSpPr>
          <p:nvPr>
            <p:ph type="dt" sz="half" idx="10"/>
          </p:nvPr>
        </p:nvSpPr>
        <p:spPr/>
        <p:txBody>
          <a:bodyPr/>
          <a:lstStyle/>
          <a:p>
            <a:fld id="{9E26EA03-E8F0-4BD1-9192-CDC9A6747FCD}" type="datetimeFigureOut">
              <a:rPr lang="sl-SI" smtClean="0"/>
              <a:pPr/>
              <a:t>14.3.2019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744151A-48CC-4B66-B75D-6AF14AB63631}" type="slidenum">
              <a:rPr lang="sl-SI" smtClean="0"/>
              <a:pPr/>
              <a:t>‹#›</a:t>
            </a:fld>
            <a:endParaRPr lang="sl-SI"/>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9E26EA03-E8F0-4BD1-9192-CDC9A6747FCD}" type="datetimeFigureOut">
              <a:rPr lang="sl-SI" smtClean="0"/>
              <a:pPr/>
              <a:t>14.3.2019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744151A-48CC-4B66-B75D-6AF14AB63631}" type="slidenum">
              <a:rPr lang="sl-SI" smtClean="0"/>
              <a:pPr/>
              <a:t>‹#›</a:t>
            </a:fld>
            <a:endParaRPr lang="sl-SI"/>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9E26EA03-E8F0-4BD1-9192-CDC9A6747FCD}" type="datetimeFigureOut">
              <a:rPr lang="sl-SI" smtClean="0"/>
              <a:pPr/>
              <a:t>14.3.2019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744151A-48CC-4B66-B75D-6AF14AB63631}" type="slidenum">
              <a:rPr lang="sl-SI" smtClean="0"/>
              <a:pPr/>
              <a:t>‹#›</a:t>
            </a:fld>
            <a:endParaRPr lang="sl-SI"/>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9E26EA03-E8F0-4BD1-9192-CDC9A6747FCD}" type="datetimeFigureOut">
              <a:rPr lang="sl-SI" smtClean="0"/>
              <a:pPr/>
              <a:t>14.3.2019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744151A-48CC-4B66-B75D-6AF14AB63631}" type="slidenum">
              <a:rPr lang="sl-SI" smtClean="0"/>
              <a:pPr/>
              <a:t>‹#›</a:t>
            </a:fld>
            <a:endParaRPr lang="sl-SI"/>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Kliknite, če želite urediti sloge besedila matrice</a:t>
            </a:r>
          </a:p>
        </p:txBody>
      </p:sp>
      <p:sp>
        <p:nvSpPr>
          <p:cNvPr id="4" name="Ograda datuma 3"/>
          <p:cNvSpPr>
            <a:spLocks noGrp="1"/>
          </p:cNvSpPr>
          <p:nvPr>
            <p:ph type="dt" sz="half" idx="10"/>
          </p:nvPr>
        </p:nvSpPr>
        <p:spPr/>
        <p:txBody>
          <a:bodyPr/>
          <a:lstStyle/>
          <a:p>
            <a:fld id="{9E26EA03-E8F0-4BD1-9192-CDC9A6747FCD}" type="datetimeFigureOut">
              <a:rPr lang="sl-SI" smtClean="0"/>
              <a:pPr/>
              <a:t>14.3.2019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6744151A-48CC-4B66-B75D-6AF14AB63631}" type="slidenum">
              <a:rPr lang="sl-SI" smtClean="0"/>
              <a:pPr/>
              <a:t>‹#›</a:t>
            </a:fld>
            <a:endParaRPr lang="sl-SI"/>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9E26EA03-E8F0-4BD1-9192-CDC9A6747FCD}" type="datetimeFigureOut">
              <a:rPr lang="sl-SI" smtClean="0"/>
              <a:pPr/>
              <a:t>14.3.2019</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6744151A-48CC-4B66-B75D-6AF14AB63631}" type="slidenum">
              <a:rPr lang="sl-SI" smtClean="0"/>
              <a:pPr/>
              <a:t>‹#›</a:t>
            </a:fld>
            <a:endParaRPr lang="sl-SI"/>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9E26EA03-E8F0-4BD1-9192-CDC9A6747FCD}" type="datetimeFigureOut">
              <a:rPr lang="sl-SI" smtClean="0"/>
              <a:pPr/>
              <a:t>14.3.2019</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6744151A-48CC-4B66-B75D-6AF14AB63631}" type="slidenum">
              <a:rPr lang="sl-SI" smtClean="0"/>
              <a:pPr/>
              <a:t>‹#›</a:t>
            </a:fld>
            <a:endParaRPr lang="sl-SI"/>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datuma 2"/>
          <p:cNvSpPr>
            <a:spLocks noGrp="1"/>
          </p:cNvSpPr>
          <p:nvPr>
            <p:ph type="dt" sz="half" idx="10"/>
          </p:nvPr>
        </p:nvSpPr>
        <p:spPr/>
        <p:txBody>
          <a:bodyPr/>
          <a:lstStyle/>
          <a:p>
            <a:fld id="{9E26EA03-E8F0-4BD1-9192-CDC9A6747FCD}" type="datetimeFigureOut">
              <a:rPr lang="sl-SI" smtClean="0"/>
              <a:pPr/>
              <a:t>14.3.2019</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6744151A-48CC-4B66-B75D-6AF14AB63631}" type="slidenum">
              <a:rPr lang="sl-SI" smtClean="0"/>
              <a:pPr/>
              <a:t>‹#›</a:t>
            </a:fld>
            <a:endParaRPr lang="sl-SI"/>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9E26EA03-E8F0-4BD1-9192-CDC9A6747FCD}" type="datetimeFigureOut">
              <a:rPr lang="sl-SI" smtClean="0"/>
              <a:pPr/>
              <a:t>14.3.2019</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6744151A-48CC-4B66-B75D-6AF14AB63631}" type="slidenum">
              <a:rPr lang="sl-SI" smtClean="0"/>
              <a:pPr/>
              <a:t>‹#›</a:t>
            </a:fld>
            <a:endParaRPr lang="sl-SI"/>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p>
            <a:fld id="{9E26EA03-E8F0-4BD1-9192-CDC9A6747FCD}" type="datetimeFigureOut">
              <a:rPr lang="sl-SI" smtClean="0"/>
              <a:pPr/>
              <a:t>14.3.2019</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6744151A-48CC-4B66-B75D-6AF14AB63631}" type="slidenum">
              <a:rPr lang="sl-SI" smtClean="0"/>
              <a:pPr/>
              <a:t>‹#›</a:t>
            </a:fld>
            <a:endParaRPr lang="sl-SI"/>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p>
            <a:fld id="{9E26EA03-E8F0-4BD1-9192-CDC9A6747FCD}" type="datetimeFigureOut">
              <a:rPr lang="sl-SI" smtClean="0"/>
              <a:pPr/>
              <a:t>14.3.2019</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6744151A-48CC-4B66-B75D-6AF14AB63631}" type="slidenum">
              <a:rPr lang="sl-SI" smtClean="0"/>
              <a:pPr/>
              <a:t>‹#›</a:t>
            </a:fld>
            <a:endParaRPr lang="sl-SI"/>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26EA03-E8F0-4BD1-9192-CDC9A6747FCD}" type="datetimeFigureOut">
              <a:rPr lang="sl-SI" smtClean="0"/>
              <a:pPr/>
              <a:t>14.3.2019</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44151A-48CC-4B66-B75D-6AF14AB63631}" type="slidenum">
              <a:rPr lang="sl-SI" smtClean="0"/>
              <a:pPr/>
              <a:t>‹#›</a:t>
            </a:fld>
            <a:endParaRPr lang="sl-SI"/>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4584" y="3001045"/>
            <a:ext cx="7772400" cy="1470025"/>
          </a:xfrm>
        </p:spPr>
        <p:txBody>
          <a:bodyPr/>
          <a:lstStyle/>
          <a:p>
            <a:r>
              <a:rPr lang="sl-SI" sz="8800" dirty="0" smtClean="0">
                <a:solidFill>
                  <a:srgbClr val="FFFF99"/>
                </a:solidFill>
              </a:rPr>
              <a:t>OPIS ŽIVALI</a:t>
            </a:r>
            <a:endParaRPr lang="sl-SI" dirty="0">
              <a:solidFill>
                <a:srgbClr val="FFFF99"/>
              </a:solidFill>
            </a:endParaRP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476672"/>
            <a:ext cx="3535301" cy="2356867"/>
          </a:xfrm>
          <a:prstGeom prst="rect">
            <a:avLst/>
          </a:prstGeom>
        </p:spPr>
      </p:pic>
      <p:pic>
        <p:nvPicPr>
          <p:cNvPr id="6" name="Slika 5"/>
          <p:cNvPicPr>
            <a:picLocks noChangeAspect="1"/>
          </p:cNvPicPr>
          <p:nvPr/>
        </p:nvPicPr>
        <p:blipFill>
          <a:blip r:embed="rId3"/>
          <a:stretch>
            <a:fillRect/>
          </a:stretch>
        </p:blipFill>
        <p:spPr>
          <a:xfrm>
            <a:off x="273224" y="4686498"/>
            <a:ext cx="2400300" cy="1905000"/>
          </a:xfrm>
          <a:prstGeom prst="rect">
            <a:avLst/>
          </a:prstGeom>
        </p:spPr>
      </p:pic>
      <p:pic>
        <p:nvPicPr>
          <p:cNvPr id="7" name="Slika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28184" y="116632"/>
            <a:ext cx="2720051" cy="3476104"/>
          </a:xfrm>
          <a:prstGeom prst="rect">
            <a:avLst/>
          </a:prstGeom>
        </p:spPr>
      </p:pic>
      <p:pic>
        <p:nvPicPr>
          <p:cNvPr id="8" name="Slika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68143" y="4303932"/>
            <a:ext cx="3072649" cy="2412598"/>
          </a:xfrm>
          <a:prstGeom prst="rect">
            <a:avLst/>
          </a:prstGeom>
        </p:spPr>
      </p:pic>
    </p:spTree>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KLJUČNE BESEDE</a:t>
            </a:r>
            <a:endParaRPr lang="sl-SI" dirty="0"/>
          </a:p>
        </p:txBody>
      </p:sp>
      <p:pic>
        <p:nvPicPr>
          <p:cNvPr id="4" name="Picture 2"/>
          <p:cNvPicPr>
            <a:picLocks noGrp="1" noChangeAspect="1" noChangeArrowheads="1"/>
          </p:cNvPicPr>
          <p:nvPr>
            <p:ph idx="1"/>
          </p:nvPr>
        </p:nvPicPr>
        <p:blipFill>
          <a:blip r:embed="rId2" cstate="print"/>
          <a:srcRect l="20467" t="18133" r="21362" b="23000"/>
          <a:stretch>
            <a:fillRect/>
          </a:stretch>
        </p:blipFill>
        <p:spPr bwMode="auto">
          <a:xfrm>
            <a:off x="683568" y="1556792"/>
            <a:ext cx="7452320" cy="4948019"/>
          </a:xfrm>
          <a:prstGeom prst="rect">
            <a:avLst/>
          </a:prstGeom>
          <a:noFill/>
          <a:ln w="9525">
            <a:noFill/>
            <a:miter lim="800000"/>
            <a:headEnd/>
            <a:tailEnd/>
          </a:ln>
        </p:spPr>
      </p:pic>
    </p:spTree>
    <p:extLst>
      <p:ext uri="{BB962C8B-B14F-4D97-AF65-F5344CB8AC3E}">
        <p14:creationId xmlns:p14="http://schemas.microsoft.com/office/powerpoint/2010/main" val="4181150934"/>
      </p:ext>
    </p:extLst>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slov 4"/>
          <p:cNvSpPr>
            <a:spLocks noGrp="1"/>
          </p:cNvSpPr>
          <p:nvPr>
            <p:ph type="title"/>
          </p:nvPr>
        </p:nvSpPr>
        <p:spPr/>
        <p:txBody>
          <a:bodyPr/>
          <a:lstStyle/>
          <a:p>
            <a:r>
              <a:rPr lang="sl-SI" dirty="0" smtClean="0">
                <a:solidFill>
                  <a:srgbClr val="FFFF99"/>
                </a:solidFill>
              </a:rPr>
              <a:t>OPIS ŽIVALI</a:t>
            </a:r>
            <a:endParaRPr lang="sl-SI" dirty="0">
              <a:solidFill>
                <a:srgbClr val="FFFF99"/>
              </a:solidFill>
            </a:endParaRPr>
          </a:p>
        </p:txBody>
      </p:sp>
      <p:sp>
        <p:nvSpPr>
          <p:cNvPr id="8" name="Ograda vsebine 7"/>
          <p:cNvSpPr>
            <a:spLocks noGrp="1"/>
          </p:cNvSpPr>
          <p:nvPr>
            <p:ph idx="1"/>
          </p:nvPr>
        </p:nvSpPr>
        <p:spPr>
          <a:xfrm>
            <a:off x="467544" y="1412776"/>
            <a:ext cx="5616624" cy="4713387"/>
          </a:xfrm>
        </p:spPr>
        <p:txBody>
          <a:bodyPr/>
          <a:lstStyle/>
          <a:p>
            <a:r>
              <a:rPr lang="sl-SI" dirty="0" smtClean="0">
                <a:solidFill>
                  <a:srgbClr val="FF3300"/>
                </a:solidFill>
              </a:rPr>
              <a:t>PRAVILO:</a:t>
            </a:r>
          </a:p>
          <a:p>
            <a:pPr>
              <a:buNone/>
            </a:pPr>
            <a:r>
              <a:rPr lang="sl-SI" sz="2800" i="1" dirty="0" smtClean="0">
                <a:solidFill>
                  <a:srgbClr val="FFFF99"/>
                </a:solidFill>
              </a:rPr>
              <a:t>Ko opisujemo domačo žival, predstavimo njeno </a:t>
            </a:r>
            <a:r>
              <a:rPr lang="sl-SI" sz="2800" i="1" u="sng" dirty="0" smtClean="0">
                <a:solidFill>
                  <a:srgbClr val="FFFF99"/>
                </a:solidFill>
              </a:rPr>
              <a:t>zunanjost, prehranjevanje, razmnoževanje, bivališče in uporabnost</a:t>
            </a:r>
            <a:r>
              <a:rPr lang="sl-SI" sz="2800" i="1" dirty="0" smtClean="0">
                <a:solidFill>
                  <a:srgbClr val="FFFF99"/>
                </a:solidFill>
              </a:rPr>
              <a:t>. Pri tem moramo paziti, da so povedi smiselno razvrščene in da NE uporabljamo istih besed. Te izpustimo in jih nadomestimo s katero drugo.</a:t>
            </a:r>
            <a:endParaRPr lang="sl-SI" sz="2800" i="1" dirty="0">
              <a:solidFill>
                <a:srgbClr val="FFFF99"/>
              </a:solidFill>
            </a:endParaRPr>
          </a:p>
        </p:txBody>
      </p:sp>
      <p:pic>
        <p:nvPicPr>
          <p:cNvPr id="9" name="Ograda vsebine 6" descr="cobb700.png"/>
          <p:cNvPicPr>
            <a:picLocks noChangeAspect="1"/>
          </p:cNvPicPr>
          <p:nvPr/>
        </p:nvPicPr>
        <p:blipFill>
          <a:blip r:embed="rId2" cstate="print"/>
          <a:stretch>
            <a:fillRect/>
          </a:stretch>
        </p:blipFill>
        <p:spPr>
          <a:xfrm>
            <a:off x="5590203" y="1772816"/>
            <a:ext cx="3518301" cy="4652954"/>
          </a:xfrm>
          <a:prstGeom prst="rect">
            <a:avLst/>
          </a:prstGeom>
        </p:spPr>
      </p:pic>
    </p:spTree>
    <p:extLst>
      <p:ext uri="{BB962C8B-B14F-4D97-AF65-F5344CB8AC3E}">
        <p14:creationId xmlns:p14="http://schemas.microsoft.com/office/powerpoint/2010/main" val="983766919"/>
      </p:ext>
    </p:extLst>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6779096" cy="778098"/>
          </a:xfrm>
        </p:spPr>
        <p:txBody>
          <a:bodyPr/>
          <a:lstStyle/>
          <a:p>
            <a:r>
              <a:rPr lang="sl-SI" dirty="0" smtClean="0"/>
              <a:t>Preberi Juretov opis kokoši.</a:t>
            </a:r>
            <a:endParaRPr lang="sl-SI" dirty="0"/>
          </a:p>
        </p:txBody>
      </p:sp>
      <p:sp>
        <p:nvSpPr>
          <p:cNvPr id="3" name="Označba mesta vsebine 2"/>
          <p:cNvSpPr>
            <a:spLocks noGrp="1"/>
          </p:cNvSpPr>
          <p:nvPr>
            <p:ph idx="1"/>
          </p:nvPr>
        </p:nvSpPr>
        <p:spPr/>
        <p:txBody>
          <a:bodyPr>
            <a:normAutofit fontScale="92500" lnSpcReduction="20000"/>
          </a:bodyPr>
          <a:lstStyle/>
          <a:p>
            <a:r>
              <a:rPr lang="sl-SI" dirty="0" smtClean="0"/>
              <a:t>Ima dve nogi, pokriti z luskami. Po telesu ima perje in puh. Gojijo jih zaradi mesa in jajc. Kokoš ima na glavi rožo, podbradek, oster kljun in oči. Po treh tednih valjenja se izvalijo iz oplojenih jajc. Kokoši gojijo na kmetijah in farmah. Na nogah ima štiri prste. Kokošji mladiči so piščanci. Na koncu vsakega je krempelj.</a:t>
            </a:r>
          </a:p>
          <a:p>
            <a:endParaRPr lang="sl-SI" dirty="0"/>
          </a:p>
          <a:p>
            <a:r>
              <a:rPr lang="sl-SI" dirty="0" smtClean="0"/>
              <a:t>Ali je vse prav?</a:t>
            </a:r>
          </a:p>
          <a:p>
            <a:r>
              <a:rPr lang="sl-SI" dirty="0" smtClean="0"/>
              <a:t>Kaj bi svetoval Juretu?</a:t>
            </a:r>
          </a:p>
          <a:p>
            <a:r>
              <a:rPr lang="sl-SI" dirty="0" smtClean="0"/>
              <a:t>Besedilo pravilno zapiši v zvezek.</a:t>
            </a:r>
          </a:p>
          <a:p>
            <a:endParaRPr lang="sl-SI" dirty="0"/>
          </a:p>
        </p:txBody>
      </p:sp>
    </p:spTree>
    <p:extLst>
      <p:ext uri="{BB962C8B-B14F-4D97-AF65-F5344CB8AC3E}">
        <p14:creationId xmlns:p14="http://schemas.microsoft.com/office/powerpoint/2010/main" val="1591899528"/>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2048" y="412312"/>
            <a:ext cx="9144000" cy="778098"/>
          </a:xfrm>
        </p:spPr>
        <p:txBody>
          <a:bodyPr>
            <a:noAutofit/>
          </a:bodyPr>
          <a:lstStyle/>
          <a:p>
            <a:r>
              <a:rPr lang="sl-SI" sz="2800" dirty="0" smtClean="0"/>
              <a:t>Oglej si fotografijo prašiča in nepopolno preglednico. Preriši preglednico v zvezek in jo pravilno dopolni.</a:t>
            </a:r>
            <a:br>
              <a:rPr lang="sl-SI" sz="2800" dirty="0" smtClean="0"/>
            </a:br>
            <a:endParaRPr lang="sl-SI" sz="2800" dirty="0"/>
          </a:p>
        </p:txBody>
      </p:sp>
      <p:pic>
        <p:nvPicPr>
          <p:cNvPr id="4" name="Označba mesta vsebine 3"/>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2339752" y="1140693"/>
            <a:ext cx="4038600" cy="2272357"/>
          </a:xfrm>
        </p:spPr>
      </p:pic>
      <p:graphicFrame>
        <p:nvGraphicFramePr>
          <p:cNvPr id="6" name="Označba mesta vsebine 5"/>
          <p:cNvGraphicFramePr>
            <a:graphicFrameLocks noGrp="1"/>
          </p:cNvGraphicFramePr>
          <p:nvPr>
            <p:ph sz="half" idx="2"/>
            <p:extLst>
              <p:ext uri="{D42A27DB-BD31-4B8C-83A1-F6EECF244321}">
                <p14:modId xmlns:p14="http://schemas.microsoft.com/office/powerpoint/2010/main" val="1609101222"/>
              </p:ext>
            </p:extLst>
          </p:nvPr>
        </p:nvGraphicFramePr>
        <p:xfrm>
          <a:off x="177415" y="3501008"/>
          <a:ext cx="8363274" cy="3174694"/>
        </p:xfrm>
        <a:graphic>
          <a:graphicData uri="http://schemas.openxmlformats.org/drawingml/2006/table">
            <a:tbl>
              <a:tblPr firstRow="1" bandRow="1">
                <a:tableStyleId>{D7AC3CCA-C797-4891-BE02-D94E43425B78}</a:tableStyleId>
              </a:tblPr>
              <a:tblGrid>
                <a:gridCol w="2088232"/>
                <a:gridCol w="6275042"/>
              </a:tblGrid>
              <a:tr h="560012">
                <a:tc>
                  <a:txBody>
                    <a:bodyPr/>
                    <a:lstStyle/>
                    <a:p>
                      <a:r>
                        <a:rPr lang="sl-SI" b="0" dirty="0" smtClean="0"/>
                        <a:t>ZUNANJOST</a:t>
                      </a:r>
                      <a:endParaRPr lang="sl-SI" b="0" dirty="0"/>
                    </a:p>
                  </a:txBody>
                  <a:tcPr/>
                </a:tc>
                <a:tc>
                  <a:txBody>
                    <a:bodyPr/>
                    <a:lstStyle/>
                    <a:p>
                      <a:pPr marL="285750" indent="-285750">
                        <a:buFontTx/>
                        <a:buChar char="-"/>
                      </a:pPr>
                      <a:r>
                        <a:rPr lang="sl-SI" dirty="0" smtClean="0"/>
                        <a:t>glava: majhna ušesa, majhne</a:t>
                      </a:r>
                      <a:r>
                        <a:rPr lang="sl-SI" baseline="0" dirty="0" smtClean="0"/>
                        <a:t> oči, rilec, usta</a:t>
                      </a:r>
                    </a:p>
                    <a:p>
                      <a:pPr marL="285750" indent="-285750">
                        <a:buFontTx/>
                        <a:buChar char="-"/>
                      </a:pPr>
                      <a:r>
                        <a:rPr lang="sl-SI" baseline="0" dirty="0" smtClean="0"/>
                        <a:t>telo: pokrito s ščetinami, kratek rep</a:t>
                      </a:r>
                    </a:p>
                    <a:p>
                      <a:pPr marL="285750" indent="-285750">
                        <a:buFontTx/>
                        <a:buChar char="-"/>
                      </a:pPr>
                      <a:r>
                        <a:rPr lang="sl-SI" baseline="0" dirty="0" smtClean="0"/>
                        <a:t>noge: štiri, kratke, na koncu parklji</a:t>
                      </a:r>
                      <a:endParaRPr lang="sl-SI" dirty="0"/>
                    </a:p>
                  </a:txBody>
                  <a:tcPr/>
                </a:tc>
              </a:tr>
              <a:tr h="490067">
                <a:tc>
                  <a:txBody>
                    <a:bodyPr/>
                    <a:lstStyle/>
                    <a:p>
                      <a:r>
                        <a:rPr lang="sl-SI" b="1" dirty="0" smtClean="0"/>
                        <a:t>BIVALIŠČE</a:t>
                      </a:r>
                      <a:endParaRPr lang="sl-SI" b="1" dirty="0"/>
                    </a:p>
                  </a:txBody>
                  <a:tcPr/>
                </a:tc>
                <a:tc>
                  <a:txBody>
                    <a:bodyPr/>
                    <a:lstStyle/>
                    <a:p>
                      <a:r>
                        <a:rPr lang="sl-SI" dirty="0" smtClean="0"/>
                        <a:t>kmetije</a:t>
                      </a:r>
                      <a:r>
                        <a:rPr lang="sl-SI" baseline="0" dirty="0" smtClean="0"/>
                        <a:t> (svinjak), farme</a:t>
                      </a:r>
                      <a:endParaRPr lang="sl-SI" dirty="0"/>
                    </a:p>
                  </a:txBody>
                  <a:tcPr/>
                </a:tc>
              </a:tr>
              <a:tr h="490067">
                <a:tc>
                  <a:txBody>
                    <a:bodyPr/>
                    <a:lstStyle/>
                    <a:p>
                      <a:r>
                        <a:rPr lang="sl-SI" b="1" dirty="0" smtClean="0"/>
                        <a:t>UPORABNOST</a:t>
                      </a:r>
                      <a:endParaRPr lang="sl-SI" b="1" dirty="0"/>
                    </a:p>
                  </a:txBody>
                  <a:tcPr/>
                </a:tc>
                <a:tc>
                  <a:txBody>
                    <a:bodyPr/>
                    <a:lstStyle/>
                    <a:p>
                      <a:r>
                        <a:rPr lang="sl-SI" smtClean="0"/>
                        <a:t>meso, </a:t>
                      </a:r>
                      <a:r>
                        <a:rPr lang="sl-SI" dirty="0" smtClean="0"/>
                        <a:t>mast, kri</a:t>
                      </a:r>
                      <a:r>
                        <a:rPr lang="sl-SI" baseline="0" dirty="0" smtClean="0"/>
                        <a:t> (za krvavice), koža (usnje za čevlje, torbice), ščetine (za krtače, zobne ščetke)</a:t>
                      </a:r>
                      <a:endParaRPr lang="sl-SI" dirty="0"/>
                    </a:p>
                  </a:txBody>
                  <a:tcPr/>
                </a:tc>
              </a:tr>
              <a:tr h="490067">
                <a:tc>
                  <a:txBody>
                    <a:bodyPr/>
                    <a:lstStyle/>
                    <a:p>
                      <a:r>
                        <a:rPr lang="sl-SI" b="1" dirty="0" smtClean="0"/>
                        <a:t>PREHRANJEVANJE</a:t>
                      </a:r>
                      <a:endParaRPr lang="sl-SI" b="1" dirty="0"/>
                    </a:p>
                  </a:txBody>
                  <a:tcPr/>
                </a:tc>
                <a:tc>
                  <a:txBody>
                    <a:bodyPr/>
                    <a:lstStyle/>
                    <a:p>
                      <a:r>
                        <a:rPr lang="sl-SI" smtClean="0"/>
                        <a:t>sadje, </a:t>
                      </a:r>
                      <a:r>
                        <a:rPr lang="sl-SI" dirty="0" smtClean="0"/>
                        <a:t>zrnje, ostanki</a:t>
                      </a:r>
                      <a:r>
                        <a:rPr lang="sl-SI" baseline="0" dirty="0" smtClean="0"/>
                        <a:t> hrane</a:t>
                      </a:r>
                      <a:endParaRPr lang="sl-SI" dirty="0"/>
                    </a:p>
                  </a:txBody>
                  <a:tcPr/>
                </a:tc>
              </a:tr>
              <a:tr h="490067">
                <a:tc>
                  <a:txBody>
                    <a:bodyPr/>
                    <a:lstStyle/>
                    <a:p>
                      <a:r>
                        <a:rPr lang="sl-SI" b="1" dirty="0" smtClean="0"/>
                        <a:t>RAZMNOŽEVANJE</a:t>
                      </a:r>
                      <a:endParaRPr lang="sl-SI" b="1" dirty="0"/>
                    </a:p>
                  </a:txBody>
                  <a:tcPr/>
                </a:tc>
                <a:tc>
                  <a:txBody>
                    <a:bodyPr/>
                    <a:lstStyle/>
                    <a:p>
                      <a:r>
                        <a:rPr lang="sl-SI" dirty="0" smtClean="0"/>
                        <a:t>dvakrat na leto se skoti 8 do 12 mladičev, mladiči sesajo materino mleko, hitro rastejo,</a:t>
                      </a:r>
                      <a:r>
                        <a:rPr lang="sl-SI" baseline="0" dirty="0" smtClean="0"/>
                        <a:t> teža pri 6 mesecih: več kot 100 kg</a:t>
                      </a:r>
                      <a:endParaRPr lang="sl-SI" dirty="0"/>
                    </a:p>
                  </a:txBody>
                  <a:tcPr/>
                </a:tc>
              </a:tr>
            </a:tbl>
          </a:graphicData>
        </a:graphic>
      </p:graphicFrame>
      <p:sp>
        <p:nvSpPr>
          <p:cNvPr id="7" name="Pravokotnik 6"/>
          <p:cNvSpPr/>
          <p:nvPr/>
        </p:nvSpPr>
        <p:spPr>
          <a:xfrm>
            <a:off x="2339752" y="3573016"/>
            <a:ext cx="6120680" cy="79208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l-SI"/>
          </a:p>
        </p:txBody>
      </p:sp>
      <p:sp>
        <p:nvSpPr>
          <p:cNvPr id="8" name="Pravokotnik 7"/>
          <p:cNvSpPr/>
          <p:nvPr/>
        </p:nvSpPr>
        <p:spPr>
          <a:xfrm>
            <a:off x="205469" y="4437112"/>
            <a:ext cx="1800200" cy="43204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l-SI"/>
          </a:p>
        </p:txBody>
      </p:sp>
      <p:sp>
        <p:nvSpPr>
          <p:cNvPr id="9" name="Pravokotnik 8"/>
          <p:cNvSpPr/>
          <p:nvPr/>
        </p:nvSpPr>
        <p:spPr>
          <a:xfrm>
            <a:off x="205469" y="5013176"/>
            <a:ext cx="1800200" cy="43204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l-SI"/>
          </a:p>
        </p:txBody>
      </p:sp>
      <p:sp>
        <p:nvSpPr>
          <p:cNvPr id="10" name="Pravokotnik 9"/>
          <p:cNvSpPr/>
          <p:nvPr/>
        </p:nvSpPr>
        <p:spPr>
          <a:xfrm>
            <a:off x="205469" y="5625244"/>
            <a:ext cx="1800200" cy="36004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l-SI"/>
          </a:p>
        </p:txBody>
      </p:sp>
      <p:sp>
        <p:nvSpPr>
          <p:cNvPr id="11" name="Pravokotnik 10"/>
          <p:cNvSpPr/>
          <p:nvPr/>
        </p:nvSpPr>
        <p:spPr>
          <a:xfrm>
            <a:off x="205469" y="6117640"/>
            <a:ext cx="1800200" cy="43204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2481671338"/>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exit" presetSubtype="0" fill="hold" grpId="0" nodeType="clickEffect">
                                  <p:stCondLst>
                                    <p:cond delay="0"/>
                                  </p:stCondLst>
                                  <p:childTnLst>
                                    <p:animEffect transition="out" filter="fade">
                                      <p:cBhvr>
                                        <p:cTn id="14" dur="1000"/>
                                        <p:tgtEl>
                                          <p:spTgt spid="7"/>
                                        </p:tgtEl>
                                      </p:cBhvr>
                                    </p:animEffect>
                                    <p:anim calcmode="lin" valueType="num">
                                      <p:cBhvr>
                                        <p:cTn id="15" dur="1000"/>
                                        <p:tgtEl>
                                          <p:spTgt spid="7"/>
                                        </p:tgtEl>
                                        <p:attrNameLst>
                                          <p:attrName>ppt_x</p:attrName>
                                        </p:attrNameLst>
                                      </p:cBhvr>
                                      <p:tavLst>
                                        <p:tav tm="0">
                                          <p:val>
                                            <p:strVal val="ppt_x"/>
                                          </p:val>
                                        </p:tav>
                                        <p:tav tm="100000">
                                          <p:val>
                                            <p:strVal val="ppt_x"/>
                                          </p:val>
                                        </p:tav>
                                      </p:tavLst>
                                    </p:anim>
                                    <p:anim calcmode="lin" valueType="num">
                                      <p:cBhvr>
                                        <p:cTn id="16" dur="1000"/>
                                        <p:tgtEl>
                                          <p:spTgt spid="7"/>
                                        </p:tgtEl>
                                        <p:attrNameLst>
                                          <p:attrName>ppt_y</p:attrName>
                                        </p:attrNameLst>
                                      </p:cBhvr>
                                      <p:tavLst>
                                        <p:tav tm="0">
                                          <p:val>
                                            <p:strVal val="ppt_y"/>
                                          </p:val>
                                        </p:tav>
                                        <p:tav tm="100000">
                                          <p:val>
                                            <p:strVal val="ppt_y+.1"/>
                                          </p:val>
                                        </p:tav>
                                      </p:tavLst>
                                    </p:anim>
                                    <p:set>
                                      <p:cBhvr>
                                        <p:cTn id="17" dur="1" fill="hold">
                                          <p:stCondLst>
                                            <p:cond delay="9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grpId="0" nodeType="clickEffect">
                                  <p:stCondLst>
                                    <p:cond delay="0"/>
                                  </p:stCondLst>
                                  <p:childTnLst>
                                    <p:animEffect transition="out" filter="barn(inVertical)">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4" fill="hold" grpId="0" nodeType="clickEffect">
                                  <p:stCondLst>
                                    <p:cond delay="0"/>
                                  </p:stCondLst>
                                  <p:childTnLst>
                                    <p:animEffect transition="out" filter="wipe(down)">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6" presetClass="exit" presetSubtype="32" fill="hold" grpId="0" nodeType="clickEffect">
                                  <p:stCondLst>
                                    <p:cond delay="0"/>
                                  </p:stCondLst>
                                  <p:childTnLst>
                                    <p:animEffect transition="out" filter="circle(out)">
                                      <p:cBhvr>
                                        <p:cTn id="31" dur="2000"/>
                                        <p:tgtEl>
                                          <p:spTgt spid="10"/>
                                        </p:tgtEl>
                                      </p:cBhvr>
                                    </p:animEffect>
                                    <p:set>
                                      <p:cBhvr>
                                        <p:cTn id="32" dur="1" fill="hold">
                                          <p:stCondLst>
                                            <p:cond delay="1999"/>
                                          </p:stCondLst>
                                        </p:cTn>
                                        <p:tgtEl>
                                          <p:spTgt spid="1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1" presetClass="exit" presetSubtype="1" fill="hold" grpId="0" nodeType="clickEffect">
                                  <p:stCondLst>
                                    <p:cond delay="0"/>
                                  </p:stCondLst>
                                  <p:childTnLst>
                                    <p:animEffect transition="out" filter="wheel(1)">
                                      <p:cBhvr>
                                        <p:cTn id="36" dur="2000"/>
                                        <p:tgtEl>
                                          <p:spTgt spid="11"/>
                                        </p:tgtEl>
                                      </p:cBhvr>
                                    </p:animEffect>
                                    <p:set>
                                      <p:cBhvr>
                                        <p:cTn id="37" dur="1" fill="hold">
                                          <p:stCondLst>
                                            <p:cond delay="19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Opis prašiča</a:t>
            </a:r>
            <a:endParaRPr lang="sl-SI" dirty="0"/>
          </a:p>
        </p:txBody>
      </p:sp>
      <p:sp>
        <p:nvSpPr>
          <p:cNvPr id="3" name="Označba mesta vsebine 2"/>
          <p:cNvSpPr>
            <a:spLocks noGrp="1"/>
          </p:cNvSpPr>
          <p:nvPr>
            <p:ph idx="1"/>
          </p:nvPr>
        </p:nvSpPr>
        <p:spPr/>
        <p:txBody>
          <a:bodyPr/>
          <a:lstStyle/>
          <a:p>
            <a:r>
              <a:rPr lang="sl-SI" dirty="0" smtClean="0"/>
              <a:t>S pomočjo izpolnjene preglednice v zvezek napiši opis prašiča.</a:t>
            </a:r>
          </a:p>
          <a:p>
            <a:r>
              <a:rPr lang="sl-SI" dirty="0" smtClean="0"/>
              <a:t>Pazi:</a:t>
            </a:r>
          </a:p>
          <a:p>
            <a:pPr lvl="1"/>
            <a:r>
              <a:rPr lang="sl-SI" dirty="0" smtClean="0"/>
              <a:t> da bodo povedi smiselne in v pravem zaporedju, </a:t>
            </a:r>
          </a:p>
          <a:p>
            <a:pPr lvl="1"/>
            <a:r>
              <a:rPr lang="sl-SI" dirty="0" smtClean="0"/>
              <a:t>da se besede ne bodo prevečkrat ponavljale,</a:t>
            </a:r>
          </a:p>
          <a:p>
            <a:pPr lvl="1"/>
            <a:r>
              <a:rPr lang="sl-SI" dirty="0" smtClean="0"/>
              <a:t>na pravilnost</a:t>
            </a:r>
            <a:r>
              <a:rPr lang="sl-SI" dirty="0"/>
              <a:t> </a:t>
            </a:r>
            <a:r>
              <a:rPr lang="sl-SI" dirty="0" smtClean="0"/>
              <a:t>in urejenost zapisa. </a:t>
            </a:r>
            <a:endParaRPr lang="sl-SI" dirty="0"/>
          </a:p>
        </p:txBody>
      </p:sp>
    </p:spTree>
    <p:extLst>
      <p:ext uri="{BB962C8B-B14F-4D97-AF65-F5344CB8AC3E}">
        <p14:creationId xmlns:p14="http://schemas.microsoft.com/office/powerpoint/2010/main" val="1648476206"/>
      </p:ext>
    </p:extLst>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grada vsebine 3" descr="whiterhino-s_t800.jpg"/>
          <p:cNvPicPr>
            <a:picLocks noGrp="1" noChangeAspect="1"/>
          </p:cNvPicPr>
          <p:nvPr>
            <p:ph idx="1"/>
          </p:nvPr>
        </p:nvPicPr>
        <p:blipFill>
          <a:blip r:embed="rId2" cstate="print"/>
          <a:srcRect t="8988"/>
          <a:stretch>
            <a:fillRect/>
          </a:stretch>
        </p:blipFill>
        <p:spPr>
          <a:xfrm>
            <a:off x="0" y="-171400"/>
            <a:ext cx="9144000" cy="5544616"/>
          </a:xfrm>
        </p:spPr>
      </p:pic>
      <p:sp>
        <p:nvSpPr>
          <p:cNvPr id="2" name="Naslov 1"/>
          <p:cNvSpPr>
            <a:spLocks noGrp="1"/>
          </p:cNvSpPr>
          <p:nvPr>
            <p:ph type="title"/>
          </p:nvPr>
        </p:nvSpPr>
        <p:spPr>
          <a:xfrm>
            <a:off x="457200" y="274638"/>
            <a:ext cx="8229600" cy="706090"/>
          </a:xfrm>
        </p:spPr>
        <p:txBody>
          <a:bodyPr>
            <a:normAutofit fontScale="90000"/>
          </a:bodyPr>
          <a:lstStyle/>
          <a:p>
            <a:r>
              <a:rPr lang="sl-SI" dirty="0" smtClean="0">
                <a:solidFill>
                  <a:srgbClr val="FFFF99"/>
                </a:solidFill>
                <a:effectLst>
                  <a:outerShdw blurRad="38100" dist="38100" dir="2700000" algn="tl">
                    <a:srgbClr val="000000">
                      <a:alpha val="43137"/>
                    </a:srgbClr>
                  </a:outerShdw>
                </a:effectLst>
              </a:rPr>
              <a:t>NOSOROG</a:t>
            </a:r>
            <a:endParaRPr lang="sl-SI" dirty="0">
              <a:solidFill>
                <a:srgbClr val="FFFF99"/>
              </a:solidFill>
              <a:effectLst>
                <a:outerShdw blurRad="38100" dist="38100" dir="2700000" algn="tl">
                  <a:srgbClr val="000000">
                    <a:alpha val="43137"/>
                  </a:srgbClr>
                </a:outerShdw>
              </a:effectLst>
            </a:endParaRPr>
          </a:p>
        </p:txBody>
      </p:sp>
      <p:sp>
        <p:nvSpPr>
          <p:cNvPr id="5" name="PoljeZBesedilom 4"/>
          <p:cNvSpPr txBox="1"/>
          <p:nvPr/>
        </p:nvSpPr>
        <p:spPr>
          <a:xfrm>
            <a:off x="179512" y="3356992"/>
            <a:ext cx="8784976" cy="3970318"/>
          </a:xfrm>
          <a:prstGeom prst="rect">
            <a:avLst/>
          </a:prstGeom>
          <a:solidFill>
            <a:schemeClr val="tx2">
              <a:lumMod val="25000"/>
            </a:schemeClr>
          </a:solidFill>
        </p:spPr>
        <p:txBody>
          <a:bodyPr wrap="square" rtlCol="0">
            <a:spAutoFit/>
          </a:bodyPr>
          <a:lstStyle/>
          <a:p>
            <a:r>
              <a:rPr lang="sl-SI" i="1" dirty="0" smtClean="0">
                <a:effectLst>
                  <a:outerShdw blurRad="38100" dist="38100" dir="2700000" algn="tl">
                    <a:srgbClr val="000000">
                      <a:alpha val="43137"/>
                    </a:srgbClr>
                  </a:outerShdw>
                </a:effectLst>
              </a:rPr>
              <a:t>       </a:t>
            </a:r>
            <a:r>
              <a:rPr lang="sl-SI" i="1" dirty="0" smtClean="0">
                <a:solidFill>
                  <a:srgbClr val="FFFF99"/>
                </a:solidFill>
                <a:effectLst>
                  <a:outerShdw blurRad="38100" dist="38100" dir="2700000" algn="tl">
                    <a:srgbClr val="000000">
                      <a:alpha val="43137"/>
                    </a:srgbClr>
                  </a:outerShdw>
                </a:effectLst>
              </a:rPr>
              <a:t>Danes  </a:t>
            </a:r>
            <a:r>
              <a:rPr lang="sl-SI" i="1" u="sng" dirty="0" smtClean="0">
                <a:solidFill>
                  <a:srgbClr val="FFFF99"/>
                </a:solidFill>
                <a:effectLst>
                  <a:outerShdw blurRad="38100" dist="38100" dir="2700000" algn="tl">
                    <a:srgbClr val="000000">
                      <a:alpha val="43137"/>
                    </a:srgbClr>
                  </a:outerShdw>
                </a:effectLst>
              </a:rPr>
              <a:t>v Južni Aziji </a:t>
            </a:r>
            <a:r>
              <a:rPr lang="sl-SI" i="1" dirty="0" smtClean="0">
                <a:solidFill>
                  <a:srgbClr val="FFFF99"/>
                </a:solidFill>
                <a:effectLst>
                  <a:outerShdw blurRad="38100" dist="38100" dir="2700000" algn="tl">
                    <a:srgbClr val="000000">
                      <a:alpha val="43137"/>
                    </a:srgbClr>
                  </a:outerShdw>
                </a:effectLst>
              </a:rPr>
              <a:t>živijo tri vrste nosorogov. </a:t>
            </a:r>
          </a:p>
          <a:p>
            <a:r>
              <a:rPr lang="sl-SI" i="1" dirty="0" smtClean="0">
                <a:solidFill>
                  <a:schemeClr val="accent6">
                    <a:lumMod val="60000"/>
                    <a:lumOff val="40000"/>
                  </a:schemeClr>
                </a:solidFill>
                <a:effectLst>
                  <a:outerShdw blurRad="38100" dist="38100" dir="2700000" algn="tl">
                    <a:srgbClr val="000000">
                      <a:alpha val="43137"/>
                    </a:srgbClr>
                  </a:outerShdw>
                </a:effectLst>
              </a:rPr>
              <a:t>      Nosoroge odlikujeta velikost in teža, saj lahko  osebki  tehtajo čez 1 tono, dolgi pa so od dva do štiri metre. Na vsaki okončini imajo po tri prste.  Na hrapavih nastavkih na lobanji je rog, v celoti zgrajen iz roževine. Nosorogi imajo do dva  centimetra debelo varovalno kožo in za sesalce razmeroma majhne možgane (400-600 g). Dobro  slišijo in vohajo, toda slabo vidijo. Večina nosorogov živi okoli 50 let, lahko pa tudi dlje.</a:t>
            </a:r>
          </a:p>
          <a:p>
            <a:r>
              <a:rPr lang="sl-SI" i="1" dirty="0" smtClean="0">
                <a:solidFill>
                  <a:schemeClr val="accent1">
                    <a:lumMod val="20000"/>
                    <a:lumOff val="80000"/>
                  </a:schemeClr>
                </a:solidFill>
                <a:effectLst>
                  <a:outerShdw blurRad="38100" dist="38100" dir="2700000" algn="tl">
                    <a:srgbClr val="000000">
                      <a:alpha val="43137"/>
                    </a:srgbClr>
                  </a:outerShdw>
                </a:effectLst>
              </a:rPr>
              <a:t>      So rastlinojede živali, ki živijo posamič ali v parih. </a:t>
            </a:r>
          </a:p>
          <a:p>
            <a:r>
              <a:rPr lang="sl-SI" i="1" dirty="0" smtClean="0">
                <a:solidFill>
                  <a:schemeClr val="accent3">
                    <a:lumMod val="40000"/>
                    <a:lumOff val="60000"/>
                  </a:schemeClr>
                </a:solidFill>
                <a:effectLst>
                  <a:outerShdw blurRad="38100" dist="38100" dir="2700000" algn="tl">
                    <a:srgbClr val="000000">
                      <a:alpha val="43137"/>
                    </a:srgbClr>
                  </a:outerShdw>
                </a:effectLst>
              </a:rPr>
              <a:t>     Čeprav so nosorogi večinoma samotarski, pa mlade živali lahko potujejo v skupini. Odrasli samci  vseh vrst so ozemeljski, samice pa ne. Samec označi meje s kupi iztrebkov, ki so visoki do 1 m. Brejost traja 17 do 18 mesecev in približno 24 mesecev pri materi sesa en sam mladiček, ki že  takoj po rojstvu lahko hodi. V prvem letu doseže dva metra dolžine in skoraj en meter višine.</a:t>
            </a:r>
          </a:p>
          <a:p>
            <a:r>
              <a:rPr lang="sl-SI" b="1" i="1" dirty="0" smtClean="0">
                <a:effectLst>
                  <a:outerShdw blurRad="38100" dist="38100" dir="2700000" algn="tl">
                    <a:srgbClr val="000000">
                      <a:alpha val="43137"/>
                    </a:srgbClr>
                  </a:outerShdw>
                </a:effectLst>
              </a:rPr>
              <a:t> </a:t>
            </a:r>
            <a:endParaRPr lang="sl-SI" i="1" dirty="0" smtClean="0">
              <a:effectLst>
                <a:outerShdw blurRad="38100" dist="38100" dir="2700000" algn="tl">
                  <a:srgbClr val="000000">
                    <a:alpha val="43137"/>
                  </a:srgbClr>
                </a:outerShdw>
              </a:effectLst>
            </a:endParaRPr>
          </a:p>
          <a:p>
            <a:endParaRPr lang="sl-SI" i="1" dirty="0">
              <a:effectLst>
                <a:outerShdw blurRad="38100" dist="38100" dir="2700000" algn="tl">
                  <a:srgbClr val="000000">
                    <a:alpha val="43137"/>
                  </a:srgbClr>
                </a:outerShdw>
              </a:effectLst>
            </a:endParaRPr>
          </a:p>
        </p:txBody>
      </p:sp>
      <p:sp>
        <p:nvSpPr>
          <p:cNvPr id="6" name="Oblak 5"/>
          <p:cNvSpPr/>
          <p:nvPr/>
        </p:nvSpPr>
        <p:spPr>
          <a:xfrm>
            <a:off x="539552" y="620688"/>
            <a:ext cx="2880320" cy="2376264"/>
          </a:xfrm>
          <a:prstGeom prst="cloudCallout">
            <a:avLst>
              <a:gd name="adj1" fmla="val 102283"/>
              <a:gd name="adj2" fmla="val 1494"/>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000" dirty="0" smtClean="0">
                <a:effectLst>
                  <a:outerShdw blurRad="38100" dist="38100" dir="2700000" algn="tl">
                    <a:srgbClr val="000000">
                      <a:alpha val="43137"/>
                    </a:srgbClr>
                  </a:outerShdw>
                </a:effectLst>
              </a:rPr>
              <a:t>Nariši in dopolni preglednico s ključnimi besedami.</a:t>
            </a:r>
            <a:endParaRPr lang="sl-SI"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42782570"/>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50912" y="44624"/>
            <a:ext cx="8229600" cy="1143000"/>
          </a:xfrm>
        </p:spPr>
        <p:txBody>
          <a:bodyPr/>
          <a:lstStyle/>
          <a:p>
            <a:pPr algn="l"/>
            <a:r>
              <a:rPr lang="sl-SI" smtClean="0">
                <a:solidFill>
                  <a:srgbClr val="FFFF99"/>
                </a:solidFill>
              </a:rPr>
              <a:t>Človeška ribica:</a:t>
            </a:r>
            <a:endParaRPr lang="sl-SI" dirty="0">
              <a:solidFill>
                <a:srgbClr val="FFFF99"/>
              </a:solidFill>
            </a:endParaRPr>
          </a:p>
        </p:txBody>
      </p:sp>
      <p:sp>
        <p:nvSpPr>
          <p:cNvPr id="5" name="PoljeZBesedilom 4"/>
          <p:cNvSpPr txBox="1"/>
          <p:nvPr/>
        </p:nvSpPr>
        <p:spPr>
          <a:xfrm>
            <a:off x="7740352" y="5301208"/>
            <a:ext cx="667170" cy="461665"/>
          </a:xfrm>
          <a:prstGeom prst="rect">
            <a:avLst/>
          </a:prstGeom>
          <a:solidFill>
            <a:schemeClr val="bg1"/>
          </a:solidFill>
        </p:spPr>
        <p:txBody>
          <a:bodyPr wrap="none" rtlCol="0">
            <a:spAutoFit/>
          </a:bodyPr>
          <a:lstStyle/>
          <a:p>
            <a:r>
              <a:rPr lang="sl-SI" sz="2400" dirty="0" smtClean="0"/>
              <a:t>       </a:t>
            </a:r>
            <a:endParaRPr lang="sl-SI" sz="2400" dirty="0"/>
          </a:p>
        </p:txBody>
      </p:sp>
      <p:graphicFrame>
        <p:nvGraphicFramePr>
          <p:cNvPr id="6" name="Tabela 5"/>
          <p:cNvGraphicFramePr>
            <a:graphicFrameLocks noGrp="1"/>
          </p:cNvGraphicFramePr>
          <p:nvPr/>
        </p:nvGraphicFramePr>
        <p:xfrm>
          <a:off x="3851920" y="980728"/>
          <a:ext cx="5040560" cy="5398008"/>
        </p:xfrm>
        <a:graphic>
          <a:graphicData uri="http://schemas.openxmlformats.org/drawingml/2006/table">
            <a:tbl>
              <a:tblPr>
                <a:tableStyleId>{D7AC3CCA-C797-4891-BE02-D94E43425B78}</a:tableStyleId>
              </a:tblPr>
              <a:tblGrid>
                <a:gridCol w="2520280">
                  <a:extLst>
                    <a:ext uri="{9D8B030D-6E8A-4147-A177-3AD203B41FA5}">
                      <a16:colId xmlns="" xmlns:a16="http://schemas.microsoft.com/office/drawing/2014/main" val="20000"/>
                    </a:ext>
                  </a:extLst>
                </a:gridCol>
                <a:gridCol w="2520280">
                  <a:extLst>
                    <a:ext uri="{9D8B030D-6E8A-4147-A177-3AD203B41FA5}">
                      <a16:colId xmlns="" xmlns:a16="http://schemas.microsoft.com/office/drawing/2014/main" val="20001"/>
                    </a:ext>
                  </a:extLst>
                </a:gridCol>
              </a:tblGrid>
              <a:tr h="1631088">
                <a:tc>
                  <a:txBody>
                    <a:bodyPr/>
                    <a:lstStyle/>
                    <a:p>
                      <a:pPr>
                        <a:lnSpc>
                          <a:spcPct val="115000"/>
                        </a:lnSpc>
                        <a:spcAft>
                          <a:spcPts val="0"/>
                        </a:spcAft>
                      </a:pPr>
                      <a:r>
                        <a:rPr lang="sl-SI" sz="2000" b="1" dirty="0"/>
                        <a:t>ZUNANJOST:</a:t>
                      </a:r>
                      <a:endParaRPr lang="sl-SI" sz="1800" b="1" dirty="0">
                        <a:latin typeface="Calibri"/>
                        <a:ea typeface="Calibri"/>
                        <a:cs typeface="Times New Roman"/>
                      </a:endParaRPr>
                    </a:p>
                  </a:txBody>
                  <a:tcPr marL="68580" marR="68580" marT="0" marB="0">
                    <a:solidFill>
                      <a:schemeClr val="tx1">
                        <a:lumMod val="85000"/>
                      </a:schemeClr>
                    </a:solidFill>
                  </a:tcPr>
                </a:tc>
                <a:tc>
                  <a:txBody>
                    <a:bodyPr/>
                    <a:lstStyle/>
                    <a:p>
                      <a:pPr marL="342900" lvl="0" indent="-342900">
                        <a:lnSpc>
                          <a:spcPct val="115000"/>
                        </a:lnSpc>
                        <a:spcAft>
                          <a:spcPts val="0"/>
                        </a:spcAft>
                        <a:buFont typeface="Calibri"/>
                        <a:buChar char="-"/>
                      </a:pPr>
                      <a:r>
                        <a:rPr lang="sl-SI" sz="1600" dirty="0"/>
                        <a:t>kačasto telo</a:t>
                      </a:r>
                      <a:endParaRPr lang="sl-SI" sz="1400" dirty="0"/>
                    </a:p>
                    <a:p>
                      <a:pPr marL="342900" lvl="0" indent="-342900">
                        <a:lnSpc>
                          <a:spcPct val="115000"/>
                        </a:lnSpc>
                        <a:spcAft>
                          <a:spcPts val="0"/>
                        </a:spcAft>
                        <a:buFont typeface="Calibri"/>
                        <a:buChar char="-"/>
                      </a:pPr>
                      <a:r>
                        <a:rPr lang="sl-SI" sz="1600" dirty="0"/>
                        <a:t>dolgo od 25 do 30 cm</a:t>
                      </a:r>
                      <a:endParaRPr lang="sl-SI" sz="1400" dirty="0"/>
                    </a:p>
                    <a:p>
                      <a:pPr marL="342900" lvl="0" indent="-342900">
                        <a:lnSpc>
                          <a:spcPct val="115000"/>
                        </a:lnSpc>
                        <a:spcAft>
                          <a:spcPts val="0"/>
                        </a:spcAft>
                        <a:buFont typeface="Calibri"/>
                        <a:buChar char="-"/>
                      </a:pPr>
                      <a:r>
                        <a:rPr lang="sl-SI" sz="1600" dirty="0"/>
                        <a:t>2 para nog (sprednji par 3 prste, zadnji 2)</a:t>
                      </a:r>
                      <a:endParaRPr lang="sl-SI" sz="1400" dirty="0"/>
                    </a:p>
                    <a:p>
                      <a:pPr marL="342900" lvl="0" indent="-342900">
                        <a:lnSpc>
                          <a:spcPct val="115000"/>
                        </a:lnSpc>
                        <a:spcAft>
                          <a:spcPts val="0"/>
                        </a:spcAft>
                        <a:buFont typeface="Calibri"/>
                        <a:buChar char="-"/>
                      </a:pPr>
                      <a:r>
                        <a:rPr lang="sl-SI" sz="1600" dirty="0"/>
                        <a:t>od strani sploščen rep z rožnato plavutjo</a:t>
                      </a:r>
                      <a:endParaRPr lang="sl-SI" sz="1400" dirty="0"/>
                    </a:p>
                    <a:p>
                      <a:pPr marL="342900" lvl="0" indent="-342900">
                        <a:lnSpc>
                          <a:spcPct val="115000"/>
                        </a:lnSpc>
                        <a:spcAft>
                          <a:spcPts val="0"/>
                        </a:spcAft>
                        <a:buFont typeface="Calibri"/>
                        <a:buChar char="-"/>
                      </a:pPr>
                      <a:r>
                        <a:rPr lang="sl-SI" sz="1600" dirty="0"/>
                        <a:t>hruškasta glava</a:t>
                      </a:r>
                      <a:endParaRPr lang="sl-SI" sz="1400" dirty="0"/>
                    </a:p>
                    <a:p>
                      <a:pPr marL="342900" lvl="0" indent="-342900">
                        <a:lnSpc>
                          <a:spcPct val="115000"/>
                        </a:lnSpc>
                        <a:spcAft>
                          <a:spcPts val="0"/>
                        </a:spcAft>
                        <a:buFont typeface="Calibri"/>
                        <a:buChar char="-"/>
                      </a:pPr>
                      <a:r>
                        <a:rPr lang="sl-SI" sz="1600" dirty="0"/>
                        <a:t>s kožo preraščene oči (slepa)</a:t>
                      </a:r>
                      <a:endParaRPr lang="sl-SI" sz="1400" dirty="0"/>
                    </a:p>
                    <a:p>
                      <a:pPr marL="342900" lvl="0" indent="-342900">
                        <a:lnSpc>
                          <a:spcPct val="115000"/>
                        </a:lnSpc>
                        <a:spcAft>
                          <a:spcPts val="0"/>
                        </a:spcAft>
                        <a:buFont typeface="Calibri"/>
                        <a:buChar char="-"/>
                      </a:pPr>
                      <a:r>
                        <a:rPr lang="sl-SI" sz="1600" dirty="0"/>
                        <a:t>sploščen gobček</a:t>
                      </a:r>
                      <a:endParaRPr lang="sl-SI" sz="1400" dirty="0">
                        <a:latin typeface="Calibri"/>
                        <a:ea typeface="Calibri"/>
                        <a:cs typeface="Times New Roman"/>
                      </a:endParaRPr>
                    </a:p>
                  </a:txBody>
                  <a:tcPr marL="68580" marR="68580" marT="0" marB="0">
                    <a:solidFill>
                      <a:schemeClr val="tx1">
                        <a:lumMod val="85000"/>
                      </a:schemeClr>
                    </a:solidFill>
                  </a:tcPr>
                </a:tc>
                <a:extLst>
                  <a:ext uri="{0D108BD9-81ED-4DB2-BD59-A6C34878D82A}">
                    <a16:rowId xmlns="" xmlns:a16="http://schemas.microsoft.com/office/drawing/2014/main" val="10000"/>
                  </a:ext>
                </a:extLst>
              </a:tr>
              <a:tr h="730882">
                <a:tc>
                  <a:txBody>
                    <a:bodyPr/>
                    <a:lstStyle/>
                    <a:p>
                      <a:pPr>
                        <a:lnSpc>
                          <a:spcPct val="115000"/>
                        </a:lnSpc>
                        <a:spcAft>
                          <a:spcPts val="0"/>
                        </a:spcAft>
                      </a:pPr>
                      <a:r>
                        <a:rPr lang="sl-SI" sz="2000" b="1" dirty="0"/>
                        <a:t>PREHRANJEVANJE:</a:t>
                      </a:r>
                      <a:endParaRPr lang="sl-SI" sz="1800" b="1" dirty="0">
                        <a:latin typeface="Calibri"/>
                        <a:ea typeface="Calibri"/>
                        <a:cs typeface="Times New Roman"/>
                      </a:endParaRPr>
                    </a:p>
                  </a:txBody>
                  <a:tcPr marL="68580" marR="68580" marT="0" marB="0">
                    <a:solidFill>
                      <a:schemeClr val="tx1">
                        <a:lumMod val="85000"/>
                      </a:schemeClr>
                    </a:solidFill>
                  </a:tcPr>
                </a:tc>
                <a:tc>
                  <a:txBody>
                    <a:bodyPr/>
                    <a:lstStyle/>
                    <a:p>
                      <a:pPr marL="342900" lvl="0" indent="-342900">
                        <a:lnSpc>
                          <a:spcPct val="115000"/>
                        </a:lnSpc>
                        <a:spcAft>
                          <a:spcPts val="0"/>
                        </a:spcAft>
                        <a:buFont typeface="Calibri"/>
                        <a:buChar char="-"/>
                      </a:pPr>
                      <a:r>
                        <a:rPr lang="sl-SI" sz="1600" dirty="0"/>
                        <a:t>rakci</a:t>
                      </a:r>
                      <a:endParaRPr lang="sl-SI" sz="1400" dirty="0"/>
                    </a:p>
                    <a:p>
                      <a:pPr marL="342900" lvl="0" indent="-342900">
                        <a:lnSpc>
                          <a:spcPct val="115000"/>
                        </a:lnSpc>
                        <a:spcAft>
                          <a:spcPts val="0"/>
                        </a:spcAft>
                        <a:buFont typeface="Calibri"/>
                        <a:buChar char="-"/>
                      </a:pPr>
                      <a:r>
                        <a:rPr lang="sl-SI" sz="1600" dirty="0"/>
                        <a:t>polži</a:t>
                      </a:r>
                      <a:endParaRPr lang="sl-SI" sz="1400" dirty="0"/>
                    </a:p>
                    <a:p>
                      <a:pPr marL="342900" lvl="0" indent="-342900">
                        <a:lnSpc>
                          <a:spcPct val="115000"/>
                        </a:lnSpc>
                        <a:spcAft>
                          <a:spcPts val="0"/>
                        </a:spcAft>
                        <a:buFont typeface="Calibri"/>
                        <a:buChar char="-"/>
                      </a:pPr>
                      <a:r>
                        <a:rPr lang="sl-SI" sz="1600" dirty="0"/>
                        <a:t>žuželke</a:t>
                      </a:r>
                      <a:endParaRPr lang="sl-SI" sz="1400" dirty="0">
                        <a:latin typeface="Calibri"/>
                        <a:ea typeface="Calibri"/>
                        <a:cs typeface="Times New Roman"/>
                      </a:endParaRPr>
                    </a:p>
                  </a:txBody>
                  <a:tcPr marL="68580" marR="68580" marT="0" marB="0">
                    <a:solidFill>
                      <a:schemeClr val="tx1">
                        <a:lumMod val="85000"/>
                      </a:schemeClr>
                    </a:solidFill>
                  </a:tcPr>
                </a:tc>
                <a:extLst>
                  <a:ext uri="{0D108BD9-81ED-4DB2-BD59-A6C34878D82A}">
                    <a16:rowId xmlns="" xmlns:a16="http://schemas.microsoft.com/office/drawing/2014/main" val="10001"/>
                  </a:ext>
                </a:extLst>
              </a:tr>
              <a:tr h="482403">
                <a:tc>
                  <a:txBody>
                    <a:bodyPr/>
                    <a:lstStyle/>
                    <a:p>
                      <a:pPr>
                        <a:lnSpc>
                          <a:spcPct val="115000"/>
                        </a:lnSpc>
                        <a:spcAft>
                          <a:spcPts val="0"/>
                        </a:spcAft>
                      </a:pPr>
                      <a:r>
                        <a:rPr lang="sl-SI" sz="2000" b="1" dirty="0"/>
                        <a:t>RAZMNOŽEVANJE:</a:t>
                      </a:r>
                      <a:endParaRPr lang="sl-SI" sz="1800" b="1" dirty="0">
                        <a:latin typeface="Calibri"/>
                        <a:ea typeface="Calibri"/>
                        <a:cs typeface="Times New Roman"/>
                      </a:endParaRPr>
                    </a:p>
                  </a:txBody>
                  <a:tcPr marL="68580" marR="68580" marT="0" marB="0">
                    <a:solidFill>
                      <a:schemeClr val="tx1">
                        <a:lumMod val="85000"/>
                      </a:schemeClr>
                    </a:solidFill>
                  </a:tcPr>
                </a:tc>
                <a:tc>
                  <a:txBody>
                    <a:bodyPr/>
                    <a:lstStyle/>
                    <a:p>
                      <a:pPr marL="342900" lvl="0" indent="-342900">
                        <a:lnSpc>
                          <a:spcPct val="115000"/>
                        </a:lnSpc>
                        <a:spcAft>
                          <a:spcPts val="0"/>
                        </a:spcAft>
                        <a:buFont typeface="Calibri"/>
                        <a:buChar char="-"/>
                      </a:pPr>
                      <a:r>
                        <a:rPr lang="sl-SI" sz="1600" dirty="0"/>
                        <a:t>leže 70 jajc</a:t>
                      </a:r>
                      <a:endParaRPr lang="sl-SI" sz="1400" dirty="0"/>
                    </a:p>
                    <a:p>
                      <a:pPr marL="342900" lvl="0" indent="-342900">
                        <a:lnSpc>
                          <a:spcPct val="115000"/>
                        </a:lnSpc>
                        <a:spcAft>
                          <a:spcPts val="0"/>
                        </a:spcAft>
                        <a:buFont typeface="Calibri"/>
                        <a:buChar char="-"/>
                      </a:pPr>
                      <a:r>
                        <a:rPr lang="sl-SI" sz="1600" dirty="0"/>
                        <a:t>po 3 do 5 mesecih izvalijo mladiči</a:t>
                      </a:r>
                      <a:endParaRPr lang="sl-SI" sz="1400" dirty="0">
                        <a:latin typeface="Calibri"/>
                        <a:ea typeface="Calibri"/>
                        <a:cs typeface="Times New Roman"/>
                      </a:endParaRPr>
                    </a:p>
                  </a:txBody>
                  <a:tcPr marL="68580" marR="68580" marT="0" marB="0">
                    <a:solidFill>
                      <a:schemeClr val="tx1">
                        <a:lumMod val="85000"/>
                      </a:schemeClr>
                    </a:solidFill>
                  </a:tcPr>
                </a:tc>
                <a:extLst>
                  <a:ext uri="{0D108BD9-81ED-4DB2-BD59-A6C34878D82A}">
                    <a16:rowId xmlns="" xmlns:a16="http://schemas.microsoft.com/office/drawing/2014/main" val="10002"/>
                  </a:ext>
                </a:extLst>
              </a:tr>
              <a:tr h="233924">
                <a:tc>
                  <a:txBody>
                    <a:bodyPr/>
                    <a:lstStyle/>
                    <a:p>
                      <a:pPr>
                        <a:lnSpc>
                          <a:spcPct val="115000"/>
                        </a:lnSpc>
                        <a:spcAft>
                          <a:spcPts val="0"/>
                        </a:spcAft>
                      </a:pPr>
                      <a:r>
                        <a:rPr lang="sl-SI" sz="2000" b="1" dirty="0"/>
                        <a:t>BIVALIŠČE:</a:t>
                      </a:r>
                      <a:endParaRPr lang="sl-SI" sz="1800" b="1" dirty="0">
                        <a:latin typeface="Calibri"/>
                        <a:ea typeface="Calibri"/>
                        <a:cs typeface="Times New Roman"/>
                      </a:endParaRPr>
                    </a:p>
                  </a:txBody>
                  <a:tcPr marL="68580" marR="68580" marT="0" marB="0">
                    <a:solidFill>
                      <a:schemeClr val="tx1">
                        <a:lumMod val="85000"/>
                      </a:schemeClr>
                    </a:solidFill>
                  </a:tcPr>
                </a:tc>
                <a:tc>
                  <a:txBody>
                    <a:bodyPr/>
                    <a:lstStyle/>
                    <a:p>
                      <a:pPr marL="342900" lvl="0" indent="-342900">
                        <a:lnSpc>
                          <a:spcPct val="115000"/>
                        </a:lnSpc>
                        <a:spcAft>
                          <a:spcPts val="0"/>
                        </a:spcAft>
                        <a:buFont typeface="Calibri"/>
                        <a:buChar char="-"/>
                      </a:pPr>
                      <a:r>
                        <a:rPr lang="sl-SI" sz="1600" dirty="0"/>
                        <a:t>podzemne hladne vode</a:t>
                      </a:r>
                      <a:endParaRPr lang="sl-SI" sz="1400" dirty="0">
                        <a:latin typeface="Calibri"/>
                        <a:ea typeface="Calibri"/>
                        <a:cs typeface="Times New Roman"/>
                      </a:endParaRPr>
                    </a:p>
                  </a:txBody>
                  <a:tcPr marL="68580" marR="68580" marT="0" marB="0">
                    <a:solidFill>
                      <a:schemeClr val="tx1">
                        <a:lumMod val="85000"/>
                      </a:schemeClr>
                    </a:solidFill>
                  </a:tcPr>
                </a:tc>
                <a:extLst>
                  <a:ext uri="{0D108BD9-81ED-4DB2-BD59-A6C34878D82A}">
                    <a16:rowId xmlns="" xmlns:a16="http://schemas.microsoft.com/office/drawing/2014/main" val="10003"/>
                  </a:ext>
                </a:extLst>
              </a:tr>
              <a:tr h="482403">
                <a:tc>
                  <a:txBody>
                    <a:bodyPr/>
                    <a:lstStyle/>
                    <a:p>
                      <a:pPr>
                        <a:lnSpc>
                          <a:spcPct val="115000"/>
                        </a:lnSpc>
                        <a:spcAft>
                          <a:spcPts val="0"/>
                        </a:spcAft>
                      </a:pPr>
                      <a:r>
                        <a:rPr lang="sl-SI" sz="2000" b="1" dirty="0"/>
                        <a:t>ZANIMIVOST:</a:t>
                      </a:r>
                      <a:endParaRPr lang="sl-SI" sz="1800" b="1" dirty="0">
                        <a:latin typeface="Calibri"/>
                        <a:ea typeface="Calibri"/>
                        <a:cs typeface="Times New Roman"/>
                      </a:endParaRPr>
                    </a:p>
                  </a:txBody>
                  <a:tcPr marL="68580" marR="68580" marT="0" marB="0">
                    <a:solidFill>
                      <a:schemeClr val="tx1">
                        <a:lumMod val="85000"/>
                      </a:schemeClr>
                    </a:solidFill>
                  </a:tcPr>
                </a:tc>
                <a:tc>
                  <a:txBody>
                    <a:bodyPr/>
                    <a:lstStyle/>
                    <a:p>
                      <a:pPr marL="342900" lvl="0" indent="-342900">
                        <a:lnSpc>
                          <a:spcPct val="115000"/>
                        </a:lnSpc>
                        <a:spcAft>
                          <a:spcPts val="0"/>
                        </a:spcAft>
                        <a:buFont typeface="Calibri"/>
                        <a:buChar char="-"/>
                      </a:pPr>
                      <a:r>
                        <a:rPr lang="sl-SI" sz="1600" dirty="0"/>
                        <a:t>strada lahko 8 let</a:t>
                      </a:r>
                      <a:endParaRPr lang="sl-SI" sz="1400" dirty="0"/>
                    </a:p>
                    <a:p>
                      <a:pPr marL="342900" lvl="0" indent="-342900">
                        <a:lnSpc>
                          <a:spcPct val="115000"/>
                        </a:lnSpc>
                        <a:spcAft>
                          <a:spcPts val="0"/>
                        </a:spcAft>
                        <a:buFont typeface="Calibri"/>
                        <a:buChar char="-"/>
                      </a:pPr>
                      <a:r>
                        <a:rPr lang="sl-SI" sz="1600" dirty="0"/>
                        <a:t>živi do 100 let</a:t>
                      </a:r>
                      <a:endParaRPr lang="sl-SI" sz="1400" dirty="0">
                        <a:latin typeface="Calibri"/>
                        <a:ea typeface="Calibri"/>
                        <a:cs typeface="Times New Roman"/>
                      </a:endParaRPr>
                    </a:p>
                  </a:txBody>
                  <a:tcPr marL="68580" marR="68580" marT="0" marB="0">
                    <a:solidFill>
                      <a:schemeClr val="tx1">
                        <a:lumMod val="85000"/>
                      </a:schemeClr>
                    </a:solidFill>
                  </a:tcPr>
                </a:tc>
                <a:extLst>
                  <a:ext uri="{0D108BD9-81ED-4DB2-BD59-A6C34878D82A}">
                    <a16:rowId xmlns="" xmlns:a16="http://schemas.microsoft.com/office/drawing/2014/main" val="10004"/>
                  </a:ext>
                </a:extLst>
              </a:tr>
            </a:tbl>
          </a:graphicData>
        </a:graphic>
      </p:graphicFrame>
      <p:pic>
        <p:nvPicPr>
          <p:cNvPr id="4" name="Ograda vsebine 3" descr="ebddb8ea87a4e3f14fd0-cloveska-ribica.jpeg"/>
          <p:cNvPicPr>
            <a:picLocks noGrp="1" noChangeAspect="1"/>
          </p:cNvPicPr>
          <p:nvPr>
            <p:ph idx="1"/>
          </p:nvPr>
        </p:nvPicPr>
        <p:blipFill>
          <a:blip r:embed="rId2" cstate="print"/>
          <a:srcRect l="10776" t="25280" b="15132"/>
          <a:stretch>
            <a:fillRect/>
          </a:stretch>
        </p:blipFill>
        <p:spPr>
          <a:xfrm>
            <a:off x="603487" y="1484784"/>
            <a:ext cx="5768713" cy="2016224"/>
          </a:xfrm>
        </p:spPr>
      </p:pic>
    </p:spTree>
    <p:extLst>
      <p:ext uri="{BB962C8B-B14F-4D97-AF65-F5344CB8AC3E}">
        <p14:creationId xmlns:p14="http://schemas.microsoft.com/office/powerpoint/2010/main" val="3132754421"/>
      </p:ext>
    </p:extLst>
  </p:cSld>
  <p:clrMapOvr>
    <a:masterClrMapping/>
  </p:clrMapOvr>
  <p:transition spd="slow">
    <p:fade thruBlk="1"/>
  </p:transition>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TotalTime>
  <Words>423</Words>
  <Application>Microsoft Office PowerPoint</Application>
  <PresentationFormat>Diaprojekcija na zaslonu (4:3)</PresentationFormat>
  <Paragraphs>59</Paragraphs>
  <Slides>8</Slides>
  <Notes>0</Notes>
  <HiddenSlides>0</HiddenSlides>
  <MMClips>0</MMClips>
  <ScaleCrop>false</ScaleCrop>
  <HeadingPairs>
    <vt:vector size="4" baseType="variant">
      <vt:variant>
        <vt:lpstr>Tema</vt:lpstr>
      </vt:variant>
      <vt:variant>
        <vt:i4>1</vt:i4>
      </vt:variant>
      <vt:variant>
        <vt:lpstr>Naslovi diapozitivov</vt:lpstr>
      </vt:variant>
      <vt:variant>
        <vt:i4>8</vt:i4>
      </vt:variant>
    </vt:vector>
  </HeadingPairs>
  <TitlesOfParts>
    <vt:vector size="9" baseType="lpstr">
      <vt:lpstr>Officeova tema</vt:lpstr>
      <vt:lpstr>OPIS ŽIVALI</vt:lpstr>
      <vt:lpstr>KLJUČNE BESEDE</vt:lpstr>
      <vt:lpstr>OPIS ŽIVALI</vt:lpstr>
      <vt:lpstr>Preberi Juretov opis kokoši.</vt:lpstr>
      <vt:lpstr>Oglej si fotografijo prašiča in nepopolno preglednico. Preriši preglednico v zvezek in jo pravilno dopolni. </vt:lpstr>
      <vt:lpstr>Opis prašiča</vt:lpstr>
      <vt:lpstr>NOSOROG</vt:lpstr>
      <vt:lpstr>Človeška ribica:</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ŠKOKO</dc:title>
  <dc:creator>Mateja</dc:creator>
  <cp:lastModifiedBy>Hafner</cp:lastModifiedBy>
  <cp:revision>33</cp:revision>
  <dcterms:created xsi:type="dcterms:W3CDTF">2018-03-12T14:40:52Z</dcterms:created>
  <dcterms:modified xsi:type="dcterms:W3CDTF">2019-03-14T19:23:49Z</dcterms:modified>
</cp:coreProperties>
</file>