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3855D0-6121-4778-8B30-37EE50494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BB28109-0D76-454D-ACA3-18B995450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E979FAA-085E-41E4-B100-F67697B08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41E2221-53DF-4E6C-B4AD-48A48C89F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F1DA679-2ECD-4D8D-995D-4EA9FF984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103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8D0D6F-FC1D-447E-8B59-FE4E56DE7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C93A8A7-84DA-4FDE-A72D-C0B716269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97D20D1-5EF2-4AAA-BE94-3A0C20C6B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3F19CF0-9A92-47E7-BE37-D3B8811CF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30A30B9-C97E-4C5E-86DA-9C32504D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4837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8FBD5EA8-CC49-4CAB-BB0F-147F97EA96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D16009F-9CB3-491A-832F-8E8CB424A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59A8B9D-DB81-444B-AF66-06F8AABD0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405DF50-836D-4855-8C81-5D533D9FD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160E6C7-067B-44B2-8E19-26282673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36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911111-1F2F-43F6-A690-DBDFA078B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ECDC067-E7D4-4579-8E5A-B4A86A7B5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CC3DC33-A8D7-43D1-ACE1-72FC8F6E1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8E08410-A78B-48B4-A9BA-B0443986B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0F5310C-4FCF-4405-80E0-2ADE4561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249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3DA6E0-15A4-4214-ABAC-E1C44EE4A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A888D2E-FA30-4ACE-9766-D1F6BE37B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CC723E2-A38C-4607-8190-839A9E5C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E92D924-330C-46D3-A953-522571748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28A5909-4528-4BBD-9EB3-8621B32C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015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5195DC-AC7B-4911-A80E-E0A21B16B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D19D5BE-8ECE-4F4F-900B-C9695B2220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F6D32C7-CACA-48AF-83F9-D6BB0F051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D9B9758-9D45-440A-8A92-9749AD7D2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BDEF0DA-352C-43B7-BA79-1179666EF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9A52A3D-DF73-4CC1-85F0-26B35371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030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7DFE92-4088-4629-89CA-F858D1A9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0B4B3B4-6DA6-4335-9169-8460EEDAA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ABB65F5-1AF2-4C21-B102-9367780D4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3FF83C5F-2952-40AC-851D-5AA2EDC84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5426A655-62BA-4D4D-BE70-CD29CA6B44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1E412D7-EE1B-4F17-B8D3-A74C79A1F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4BA1FE5-683C-4592-9589-ACDFAB1F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33A5058-BB5E-4349-AB87-8D33BBBCF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078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7CD563-9660-4D72-9AB9-0D0678C03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CD7ACF9-CF07-4B47-B542-A30AC0A0D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E6FA982-8786-414D-9D91-4C814613E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95CE7EBE-F8D3-4627-B72E-FAC64806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450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C5EBC7D2-A6E2-47F7-BD36-DEB7C907A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0B63C23-26B4-4FA0-87B5-A0536B117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FAEAA76-0346-4309-8A99-23437274D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772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A02276-B059-4FFA-BE10-746CE4BC2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F96BF3-FF5A-410C-8745-F843992C9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E1DB6B5-9B73-4E98-BFF5-84E7DC9D2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5AAB456-D8D5-48F6-A9C9-3A86A4FE0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AB57BB5-13D5-4183-9E9E-76167EBE3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F9C5869-F819-4C26-9342-F5B356270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7839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232B92-EEEA-41B5-AEBD-FED04A495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A7D94FB-6CCA-4073-81C4-8FA9EF2B6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156F51A-3810-461F-8613-50671AB00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1E75F8A-78EF-43BA-9F20-88E3B528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0988EB8-AC89-45F4-99A1-7115DAEF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4613E00-8C6B-46FA-9C03-901B38F51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743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79ECFAA7-EF52-47B3-AF51-93E4D1F08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0593B18-7CC0-4DD5-B291-BC9FE622C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4634459-1371-482D-B6A3-71C1929224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0ED29-EE2C-4A69-8E92-1FA83554F7CE}" type="datetimeFigureOut">
              <a:rPr lang="sl-SI" smtClean="0"/>
              <a:t>20. 12. 2021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92B8206-982B-4FA9-961F-AA99BF020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3064BAF-F218-4053-B3C1-7821BF44A1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C1441-8F26-49B6-AE59-7C02B08072B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9598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8440B1-B38C-4117-AB19-32ABE0989C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6600" dirty="0"/>
              <a:t>K O V A L E N T N A   V E Z</a:t>
            </a:r>
          </a:p>
        </p:txBody>
      </p:sp>
      <p:pic>
        <p:nvPicPr>
          <p:cNvPr id="1026" name="Picture 2" descr="Diamond Bonding Adhesive | Permabond">
            <a:extLst>
              <a:ext uri="{FF2B5EF4-FFF2-40B4-BE49-F238E27FC236}">
                <a16:creationId xmlns:a16="http://schemas.microsoft.com/office/drawing/2014/main" id="{8BC5739E-A903-41D8-AC70-E8645123C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562" y="3772898"/>
            <a:ext cx="3426452" cy="2425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621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C1AFD5CB-7F57-4D38-A8B1-AFFAE7E91E02}"/>
              </a:ext>
            </a:extLst>
          </p:cNvPr>
          <p:cNvSpPr txBox="1"/>
          <p:nvPr/>
        </p:nvSpPr>
        <p:spPr>
          <a:xfrm>
            <a:off x="1236921" y="238392"/>
            <a:ext cx="97181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dirty="0">
                <a:solidFill>
                  <a:srgbClr val="0070C0"/>
                </a:solidFill>
              </a:rPr>
              <a:t>KAKO STA POVEZANA ATOMA VODIKA V MOLEKULI </a:t>
            </a:r>
            <a:r>
              <a:rPr lang="sl-SI" sz="4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sl-SI" sz="4800" b="1" baseline="-25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346CFD9F-AFFF-4D2B-ABEF-2C453CA4436B}"/>
              </a:ext>
            </a:extLst>
          </p:cNvPr>
          <p:cNvSpPr/>
          <p:nvPr/>
        </p:nvSpPr>
        <p:spPr>
          <a:xfrm>
            <a:off x="1510801" y="1972116"/>
            <a:ext cx="96212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9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endParaRPr lang="sl-SI" sz="9600" dirty="0"/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D2606DF9-E796-4CE0-B372-1C236CB4F29E}"/>
              </a:ext>
            </a:extLst>
          </p:cNvPr>
          <p:cNvSpPr/>
          <p:nvPr/>
        </p:nvSpPr>
        <p:spPr>
          <a:xfrm>
            <a:off x="3369961" y="1972116"/>
            <a:ext cx="96212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9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endParaRPr lang="sl-SI" sz="9600" dirty="0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0AA907ED-0DBE-4FCC-B183-61768AFCFF22}"/>
              </a:ext>
            </a:extLst>
          </p:cNvPr>
          <p:cNvSpPr txBox="1"/>
          <p:nvPr/>
        </p:nvSpPr>
        <p:spPr>
          <a:xfrm>
            <a:off x="3064214" y="1972116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73A453CB-D07C-4483-825D-FB358907A7D5}"/>
              </a:ext>
            </a:extLst>
          </p:cNvPr>
          <p:cNvSpPr txBox="1"/>
          <p:nvPr/>
        </p:nvSpPr>
        <p:spPr>
          <a:xfrm>
            <a:off x="2421662" y="1981230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8" name="Elipsa 7">
            <a:extLst>
              <a:ext uri="{FF2B5EF4-FFF2-40B4-BE49-F238E27FC236}">
                <a16:creationId xmlns:a16="http://schemas.microsoft.com/office/drawing/2014/main" id="{1A4A1DF2-67FE-483B-831B-05EDD40E0B4D}"/>
              </a:ext>
            </a:extLst>
          </p:cNvPr>
          <p:cNvSpPr/>
          <p:nvPr/>
        </p:nvSpPr>
        <p:spPr>
          <a:xfrm>
            <a:off x="2257775" y="2538934"/>
            <a:ext cx="1290225" cy="30834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0" name="Raven puščični povezovalnik 9">
            <a:extLst>
              <a:ext uri="{FF2B5EF4-FFF2-40B4-BE49-F238E27FC236}">
                <a16:creationId xmlns:a16="http://schemas.microsoft.com/office/drawing/2014/main" id="{51D0D718-E3B9-47BC-99CE-BD8659FB7D0D}"/>
              </a:ext>
            </a:extLst>
          </p:cNvPr>
          <p:cNvCxnSpPr>
            <a:cxnSpLocks/>
          </p:cNvCxnSpPr>
          <p:nvPr/>
        </p:nvCxnSpPr>
        <p:spPr>
          <a:xfrm flipH="1" flipV="1">
            <a:off x="2822954" y="3006007"/>
            <a:ext cx="385517" cy="1292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217A3BE0-9840-4D8E-82C9-3B393C6E36D7}"/>
              </a:ext>
            </a:extLst>
          </p:cNvPr>
          <p:cNvSpPr txBox="1"/>
          <p:nvPr/>
        </p:nvSpPr>
        <p:spPr>
          <a:xfrm>
            <a:off x="1992907" y="4320966"/>
            <a:ext cx="2666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C00000"/>
                </a:solidFill>
              </a:rPr>
              <a:t>1 VEZNI ali SKUPNI ELEKTRONSKI PAR</a:t>
            </a:r>
          </a:p>
        </p:txBody>
      </p:sp>
      <p:pic>
        <p:nvPicPr>
          <p:cNvPr id="1026" name="Picture 2" descr="Molecular Hydrogen is Better Than CBD Oil? | by Yadi Alamin | Medium">
            <a:extLst>
              <a:ext uri="{FF2B5EF4-FFF2-40B4-BE49-F238E27FC236}">
                <a16:creationId xmlns:a16="http://schemas.microsoft.com/office/drawing/2014/main" id="{9DF067EA-885D-4065-B583-1E0C8245E9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1" t="19918" r="4416" b="10421"/>
          <a:stretch/>
        </p:blipFill>
        <p:spPr bwMode="auto">
          <a:xfrm>
            <a:off x="7041320" y="2666617"/>
            <a:ext cx="3639879" cy="1910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jeZBesedilom 1">
            <a:extLst>
              <a:ext uri="{FF2B5EF4-FFF2-40B4-BE49-F238E27FC236}">
                <a16:creationId xmlns:a16="http://schemas.microsoft.com/office/drawing/2014/main" id="{EF4F51D4-801C-4BE1-B1CC-9FC7A3E0D70C}"/>
              </a:ext>
            </a:extLst>
          </p:cNvPr>
          <p:cNvSpPr txBox="1"/>
          <p:nvPr/>
        </p:nvSpPr>
        <p:spPr>
          <a:xfrm>
            <a:off x="6605473" y="4908242"/>
            <a:ext cx="4761904" cy="1711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dirty="0">
                <a:solidFill>
                  <a:srgbClr val="0070C0"/>
                </a:solidFill>
              </a:rPr>
              <a:t>KER STA ELEKTRONA, KI TVORITA VEZNI (skupni) ELEKTRONSKI PAR ENAKOMERNO PORAZDELJENA MED OBE JEDRI, TAKŠNO VEZ IMENUJEMO </a:t>
            </a:r>
            <a:r>
              <a:rPr lang="sl-SI" b="1" u="sng" dirty="0">
                <a:solidFill>
                  <a:srgbClr val="FF0000"/>
                </a:solidFill>
              </a:rPr>
              <a:t>NEPOLARNA</a:t>
            </a:r>
            <a:r>
              <a:rPr lang="sl-SI" b="1" dirty="0">
                <a:solidFill>
                  <a:srgbClr val="FF0000"/>
                </a:solidFill>
              </a:rPr>
              <a:t> KOVALENTNA VEZ.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66E62A1D-7C69-4930-9FEA-63A31FBE55BB}"/>
              </a:ext>
            </a:extLst>
          </p:cNvPr>
          <p:cNvSpPr txBox="1"/>
          <p:nvPr/>
        </p:nvSpPr>
        <p:spPr>
          <a:xfrm>
            <a:off x="683262" y="5631863"/>
            <a:ext cx="4761904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b="1" dirty="0">
                <a:solidFill>
                  <a:srgbClr val="0070C0"/>
                </a:solidFill>
              </a:rPr>
              <a:t>KADAR JE SKUPNI ELEKTRONSKI PAR EN SAM JE TO </a:t>
            </a:r>
            <a:r>
              <a:rPr lang="sl-SI" b="1" u="sng" dirty="0">
                <a:solidFill>
                  <a:srgbClr val="FF0000"/>
                </a:solidFill>
              </a:rPr>
              <a:t>ENOJNA</a:t>
            </a:r>
            <a:r>
              <a:rPr lang="sl-SI" b="1" dirty="0">
                <a:solidFill>
                  <a:srgbClr val="FF0000"/>
                </a:solidFill>
              </a:rPr>
              <a:t> KOVALENTNA VEZ.</a:t>
            </a:r>
          </a:p>
        </p:txBody>
      </p:sp>
    </p:spTree>
    <p:extLst>
      <p:ext uri="{BB962C8B-B14F-4D97-AF65-F5344CB8AC3E}">
        <p14:creationId xmlns:p14="http://schemas.microsoft.com/office/powerpoint/2010/main" val="223611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A99C3376-CBEF-47E5-9C69-44308039A4DD}"/>
              </a:ext>
            </a:extLst>
          </p:cNvPr>
          <p:cNvSpPr txBox="1"/>
          <p:nvPr/>
        </p:nvSpPr>
        <p:spPr>
          <a:xfrm>
            <a:off x="1236921" y="148829"/>
            <a:ext cx="9718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dirty="0">
                <a:solidFill>
                  <a:srgbClr val="0070C0"/>
                </a:solidFill>
              </a:rPr>
              <a:t>MOLEKULA </a:t>
            </a:r>
            <a:r>
              <a:rPr lang="sl-SI" sz="4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sl-SI" sz="4800" b="1" baseline="-25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7A194F3D-8C89-4C12-A18B-7A2A61E73FC4}"/>
              </a:ext>
            </a:extLst>
          </p:cNvPr>
          <p:cNvSpPr/>
          <p:nvPr/>
        </p:nvSpPr>
        <p:spPr>
          <a:xfrm>
            <a:off x="1510801" y="1972116"/>
            <a:ext cx="101662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9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endParaRPr lang="sl-SI" sz="9600" dirty="0"/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F7A67A00-A3F9-45B0-AF87-43C0F4615C21}"/>
              </a:ext>
            </a:extLst>
          </p:cNvPr>
          <p:cNvSpPr/>
          <p:nvPr/>
        </p:nvSpPr>
        <p:spPr>
          <a:xfrm>
            <a:off x="3369961" y="1972116"/>
            <a:ext cx="101662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9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endParaRPr lang="sl-SI" sz="9600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A205862A-D5CA-4FD0-9154-246887AEEA74}"/>
              </a:ext>
            </a:extLst>
          </p:cNvPr>
          <p:cNvSpPr txBox="1"/>
          <p:nvPr/>
        </p:nvSpPr>
        <p:spPr>
          <a:xfrm>
            <a:off x="3044882" y="1972116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9F5A1AFB-E487-415A-9A90-1BB2D4C8A3AD}"/>
              </a:ext>
            </a:extLst>
          </p:cNvPr>
          <p:cNvSpPr txBox="1"/>
          <p:nvPr/>
        </p:nvSpPr>
        <p:spPr>
          <a:xfrm>
            <a:off x="2421662" y="1981230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363BE9D1-5192-4342-A0A3-0D26A8CAC82D}"/>
              </a:ext>
            </a:extLst>
          </p:cNvPr>
          <p:cNvSpPr/>
          <p:nvPr/>
        </p:nvSpPr>
        <p:spPr>
          <a:xfrm>
            <a:off x="2257775" y="2538934"/>
            <a:ext cx="1290225" cy="30834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" name="Raven puščični povezovalnik 7">
            <a:extLst>
              <a:ext uri="{FF2B5EF4-FFF2-40B4-BE49-F238E27FC236}">
                <a16:creationId xmlns:a16="http://schemas.microsoft.com/office/drawing/2014/main" id="{B9808075-49EF-4E80-A00C-B787702CC2DA}"/>
              </a:ext>
            </a:extLst>
          </p:cNvPr>
          <p:cNvCxnSpPr>
            <a:cxnSpLocks/>
          </p:cNvCxnSpPr>
          <p:nvPr/>
        </p:nvCxnSpPr>
        <p:spPr>
          <a:xfrm flipH="1" flipV="1">
            <a:off x="2822954" y="3006007"/>
            <a:ext cx="385517" cy="1292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7143B88B-0ADB-4356-B48F-02D62A8B5336}"/>
              </a:ext>
            </a:extLst>
          </p:cNvPr>
          <p:cNvSpPr txBox="1"/>
          <p:nvPr/>
        </p:nvSpPr>
        <p:spPr>
          <a:xfrm>
            <a:off x="2019113" y="4307790"/>
            <a:ext cx="29354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b="1" dirty="0">
                <a:solidFill>
                  <a:srgbClr val="C00000"/>
                </a:solidFill>
              </a:rPr>
              <a:t>2</a:t>
            </a:r>
            <a:r>
              <a:rPr lang="sl-SI" sz="2400" dirty="0">
                <a:solidFill>
                  <a:srgbClr val="C00000"/>
                </a:solidFill>
              </a:rPr>
              <a:t> VEZNA ali SKUPNA ELEKTRONSKA PARA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EEACF044-A729-445F-9A0D-8C846D2F5C6D}"/>
              </a:ext>
            </a:extLst>
          </p:cNvPr>
          <p:cNvSpPr txBox="1"/>
          <p:nvPr/>
        </p:nvSpPr>
        <p:spPr>
          <a:xfrm>
            <a:off x="2427577" y="2290723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1" name="Elipsa 10">
            <a:extLst>
              <a:ext uri="{FF2B5EF4-FFF2-40B4-BE49-F238E27FC236}">
                <a16:creationId xmlns:a16="http://schemas.microsoft.com/office/drawing/2014/main" id="{8E15983B-476D-4096-8C2B-B2193C0EE19F}"/>
              </a:ext>
            </a:extLst>
          </p:cNvPr>
          <p:cNvSpPr/>
          <p:nvPr/>
        </p:nvSpPr>
        <p:spPr>
          <a:xfrm>
            <a:off x="2263690" y="2848427"/>
            <a:ext cx="1290225" cy="30834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5339735B-3AB8-4ADE-A45A-F0B9ADCCC78B}"/>
              </a:ext>
            </a:extLst>
          </p:cNvPr>
          <p:cNvSpPr txBox="1"/>
          <p:nvPr/>
        </p:nvSpPr>
        <p:spPr>
          <a:xfrm>
            <a:off x="3050797" y="2249114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FB21C2D6-F33F-4180-82E8-E21E8046368D}"/>
              </a:ext>
            </a:extLst>
          </p:cNvPr>
          <p:cNvSpPr txBox="1"/>
          <p:nvPr/>
        </p:nvSpPr>
        <p:spPr>
          <a:xfrm>
            <a:off x="3666129" y="1459728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E3391460-84B5-4E96-8527-0CAE91CE3DCE}"/>
              </a:ext>
            </a:extLst>
          </p:cNvPr>
          <p:cNvSpPr txBox="1"/>
          <p:nvPr/>
        </p:nvSpPr>
        <p:spPr>
          <a:xfrm>
            <a:off x="3831691" y="1462701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4AEF7E65-8C4F-4592-8B5E-7DD436A7ABD3}"/>
              </a:ext>
            </a:extLst>
          </p:cNvPr>
          <p:cNvSpPr txBox="1"/>
          <p:nvPr/>
        </p:nvSpPr>
        <p:spPr>
          <a:xfrm>
            <a:off x="3583440" y="2527696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8F7094A1-2750-4CEF-85A2-4E1DE04A295F}"/>
              </a:ext>
            </a:extLst>
          </p:cNvPr>
          <p:cNvSpPr txBox="1"/>
          <p:nvPr/>
        </p:nvSpPr>
        <p:spPr>
          <a:xfrm>
            <a:off x="3763365" y="2540805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5CA3693A-7CD8-4C6D-A3A0-71EFF9973EDD}"/>
              </a:ext>
            </a:extLst>
          </p:cNvPr>
          <p:cNvSpPr txBox="1"/>
          <p:nvPr/>
        </p:nvSpPr>
        <p:spPr>
          <a:xfrm>
            <a:off x="1752632" y="1455616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FF67BEB4-4EF1-46EF-9912-10B846612332}"/>
              </a:ext>
            </a:extLst>
          </p:cNvPr>
          <p:cNvSpPr txBox="1"/>
          <p:nvPr/>
        </p:nvSpPr>
        <p:spPr>
          <a:xfrm>
            <a:off x="1918194" y="1458589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DDDAEE94-614F-4C95-B500-4613E78C0C6D}"/>
              </a:ext>
            </a:extLst>
          </p:cNvPr>
          <p:cNvSpPr txBox="1"/>
          <p:nvPr/>
        </p:nvSpPr>
        <p:spPr>
          <a:xfrm>
            <a:off x="1706995" y="2571072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6066C9AA-34C3-49EC-9560-34D221A00566}"/>
              </a:ext>
            </a:extLst>
          </p:cNvPr>
          <p:cNvSpPr txBox="1"/>
          <p:nvPr/>
        </p:nvSpPr>
        <p:spPr>
          <a:xfrm>
            <a:off x="1872557" y="2574045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2C1EB394-AC0D-4BB8-8885-63AC6E6E8FDC}"/>
              </a:ext>
            </a:extLst>
          </p:cNvPr>
          <p:cNvSpPr txBox="1"/>
          <p:nvPr/>
        </p:nvSpPr>
        <p:spPr>
          <a:xfrm>
            <a:off x="683262" y="5631863"/>
            <a:ext cx="4761904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b="1" dirty="0">
                <a:solidFill>
                  <a:srgbClr val="0070C0"/>
                </a:solidFill>
              </a:rPr>
              <a:t>KADAR STA DVA SKUPNA ELEKTRONSKA PARA, JE TO </a:t>
            </a:r>
            <a:r>
              <a:rPr lang="sl-SI" b="1" u="sng" dirty="0">
                <a:solidFill>
                  <a:srgbClr val="FF0000"/>
                </a:solidFill>
              </a:rPr>
              <a:t>DVOJNA</a:t>
            </a:r>
            <a:r>
              <a:rPr lang="sl-SI" b="1" dirty="0">
                <a:solidFill>
                  <a:srgbClr val="FF0000"/>
                </a:solidFill>
              </a:rPr>
              <a:t> KOVALENTNA VEZ.</a:t>
            </a:r>
          </a:p>
        </p:txBody>
      </p: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5615EF4F-005E-4DBA-ABF2-99EE09A0BD55}"/>
              </a:ext>
            </a:extLst>
          </p:cNvPr>
          <p:cNvSpPr txBox="1"/>
          <p:nvPr/>
        </p:nvSpPr>
        <p:spPr>
          <a:xfrm>
            <a:off x="6521498" y="2847278"/>
            <a:ext cx="4761904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dirty="0">
                <a:solidFill>
                  <a:srgbClr val="0070C0"/>
                </a:solidFill>
              </a:rPr>
              <a:t>TUDI V MOLEKULI O</a:t>
            </a:r>
            <a:r>
              <a:rPr lang="sl-SI" baseline="-25000" dirty="0">
                <a:solidFill>
                  <a:srgbClr val="0070C0"/>
                </a:solidFill>
              </a:rPr>
              <a:t>2</a:t>
            </a:r>
            <a:r>
              <a:rPr lang="sl-SI" dirty="0">
                <a:solidFill>
                  <a:srgbClr val="0070C0"/>
                </a:solidFill>
              </a:rPr>
              <a:t> SO SKUPNI ELEKTRONI ENAKOMERNO PORAZDELJENI MED OBE JEDRI, ZATO JE TO </a:t>
            </a:r>
            <a:r>
              <a:rPr lang="sl-SI" b="1" u="sng" dirty="0">
                <a:solidFill>
                  <a:srgbClr val="FF0000"/>
                </a:solidFill>
              </a:rPr>
              <a:t>NEPOLARNA</a:t>
            </a:r>
            <a:r>
              <a:rPr lang="sl-SI" b="1" dirty="0">
                <a:solidFill>
                  <a:srgbClr val="FF0000"/>
                </a:solidFill>
              </a:rPr>
              <a:t> KOVALENTNA VEZ.</a:t>
            </a:r>
          </a:p>
        </p:txBody>
      </p:sp>
    </p:spTree>
    <p:extLst>
      <p:ext uri="{BB962C8B-B14F-4D97-AF65-F5344CB8AC3E}">
        <p14:creationId xmlns:p14="http://schemas.microsoft.com/office/powerpoint/2010/main" val="290343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DF06B4A3-FF1F-4008-87F0-8A49CAA41C63}"/>
              </a:ext>
            </a:extLst>
          </p:cNvPr>
          <p:cNvSpPr txBox="1"/>
          <p:nvPr/>
        </p:nvSpPr>
        <p:spPr>
          <a:xfrm>
            <a:off x="1236921" y="148829"/>
            <a:ext cx="9718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dirty="0">
                <a:solidFill>
                  <a:srgbClr val="0070C0"/>
                </a:solidFill>
              </a:rPr>
              <a:t>MOLEKULA </a:t>
            </a:r>
            <a:r>
              <a:rPr lang="sl-SI" sz="4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sl-SI" sz="4800" b="1" baseline="-25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17915643-F7A9-4C20-8AA7-48752113EFB4}"/>
              </a:ext>
            </a:extLst>
          </p:cNvPr>
          <p:cNvSpPr/>
          <p:nvPr/>
        </p:nvSpPr>
        <p:spPr>
          <a:xfrm>
            <a:off x="1457786" y="1972116"/>
            <a:ext cx="99578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9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E39234A3-CA60-4A0C-86C4-EEA90EB21C0C}"/>
              </a:ext>
            </a:extLst>
          </p:cNvPr>
          <p:cNvSpPr/>
          <p:nvPr/>
        </p:nvSpPr>
        <p:spPr>
          <a:xfrm>
            <a:off x="3461826" y="1972116"/>
            <a:ext cx="99578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9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endParaRPr lang="sl-SI" sz="9600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C021B57B-2E52-47B5-B2E9-2E36008B04A9}"/>
              </a:ext>
            </a:extLst>
          </p:cNvPr>
          <p:cNvSpPr txBox="1"/>
          <p:nvPr/>
        </p:nvSpPr>
        <p:spPr>
          <a:xfrm>
            <a:off x="3065083" y="1722477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94B45A8D-AF78-45D2-8A8F-D572C9D9907C}"/>
              </a:ext>
            </a:extLst>
          </p:cNvPr>
          <p:cNvSpPr txBox="1"/>
          <p:nvPr/>
        </p:nvSpPr>
        <p:spPr>
          <a:xfrm>
            <a:off x="2441863" y="1731591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36A49E45-9F10-42AB-A544-95CA4220D019}"/>
              </a:ext>
            </a:extLst>
          </p:cNvPr>
          <p:cNvSpPr/>
          <p:nvPr/>
        </p:nvSpPr>
        <p:spPr>
          <a:xfrm>
            <a:off x="2277976" y="2289295"/>
            <a:ext cx="1290225" cy="30834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" name="Raven puščični povezovalnik 7">
            <a:extLst>
              <a:ext uri="{FF2B5EF4-FFF2-40B4-BE49-F238E27FC236}">
                <a16:creationId xmlns:a16="http://schemas.microsoft.com/office/drawing/2014/main" id="{0A610A3A-76D3-4611-9D5E-853F94510E7C}"/>
              </a:ext>
            </a:extLst>
          </p:cNvPr>
          <p:cNvCxnSpPr>
            <a:cxnSpLocks/>
          </p:cNvCxnSpPr>
          <p:nvPr/>
        </p:nvCxnSpPr>
        <p:spPr>
          <a:xfrm flipH="1" flipV="1">
            <a:off x="2983251" y="3269346"/>
            <a:ext cx="385517" cy="1292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6AD5B70E-A7BD-4E34-A51C-C642401FC494}"/>
              </a:ext>
            </a:extLst>
          </p:cNvPr>
          <p:cNvSpPr txBox="1"/>
          <p:nvPr/>
        </p:nvSpPr>
        <p:spPr>
          <a:xfrm>
            <a:off x="2019113" y="4307790"/>
            <a:ext cx="29354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b="1" dirty="0">
                <a:solidFill>
                  <a:srgbClr val="C00000"/>
                </a:solidFill>
              </a:rPr>
              <a:t>3</a:t>
            </a:r>
            <a:r>
              <a:rPr lang="sl-SI" sz="2400" dirty="0">
                <a:solidFill>
                  <a:srgbClr val="C00000"/>
                </a:solidFill>
              </a:rPr>
              <a:t> VEZNI ali SKUPNI ELEKTRONSKI PARI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7882B3EA-8AA2-4618-A441-CB8B4E1C79A4}"/>
              </a:ext>
            </a:extLst>
          </p:cNvPr>
          <p:cNvSpPr txBox="1"/>
          <p:nvPr/>
        </p:nvSpPr>
        <p:spPr>
          <a:xfrm>
            <a:off x="2447778" y="2041084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1" name="Elipsa 10">
            <a:extLst>
              <a:ext uri="{FF2B5EF4-FFF2-40B4-BE49-F238E27FC236}">
                <a16:creationId xmlns:a16="http://schemas.microsoft.com/office/drawing/2014/main" id="{5F5F59EA-F0D0-43E5-A97E-910F438A9AB5}"/>
              </a:ext>
            </a:extLst>
          </p:cNvPr>
          <p:cNvSpPr/>
          <p:nvPr/>
        </p:nvSpPr>
        <p:spPr>
          <a:xfrm>
            <a:off x="2283891" y="2598788"/>
            <a:ext cx="1290225" cy="30834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290AFA52-91A0-4D06-91A4-D3AE14B56B75}"/>
              </a:ext>
            </a:extLst>
          </p:cNvPr>
          <p:cNvSpPr txBox="1"/>
          <p:nvPr/>
        </p:nvSpPr>
        <p:spPr>
          <a:xfrm>
            <a:off x="3070998" y="1999475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39A9F954-81C5-48FE-95CE-999AD2863AA8}"/>
              </a:ext>
            </a:extLst>
          </p:cNvPr>
          <p:cNvSpPr txBox="1"/>
          <p:nvPr/>
        </p:nvSpPr>
        <p:spPr>
          <a:xfrm>
            <a:off x="1332203" y="1882213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329B3F3A-B92A-4CE9-A317-50DAC08271B1}"/>
              </a:ext>
            </a:extLst>
          </p:cNvPr>
          <p:cNvSpPr txBox="1"/>
          <p:nvPr/>
        </p:nvSpPr>
        <p:spPr>
          <a:xfrm>
            <a:off x="1335630" y="2128201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F7317195-9482-4F13-8205-7103A31A8702}"/>
              </a:ext>
            </a:extLst>
          </p:cNvPr>
          <p:cNvSpPr txBox="1"/>
          <p:nvPr/>
        </p:nvSpPr>
        <p:spPr>
          <a:xfrm>
            <a:off x="683262" y="5631863"/>
            <a:ext cx="4761904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b="1" dirty="0">
                <a:solidFill>
                  <a:srgbClr val="0070C0"/>
                </a:solidFill>
              </a:rPr>
              <a:t>KADAR SO TRIJE SKUPNI ELEKTRONSKI PARI, JE TO </a:t>
            </a:r>
            <a:r>
              <a:rPr lang="sl-SI" b="1" u="sng" dirty="0">
                <a:solidFill>
                  <a:srgbClr val="FF0000"/>
                </a:solidFill>
              </a:rPr>
              <a:t>TROJNA</a:t>
            </a:r>
            <a:r>
              <a:rPr lang="sl-SI" b="1" dirty="0">
                <a:solidFill>
                  <a:srgbClr val="FF0000"/>
                </a:solidFill>
              </a:rPr>
              <a:t> KOVALENTNA VEZ.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20FA49B1-3881-485C-B1C5-DFAAC0EC2F68}"/>
              </a:ext>
            </a:extLst>
          </p:cNvPr>
          <p:cNvSpPr txBox="1"/>
          <p:nvPr/>
        </p:nvSpPr>
        <p:spPr>
          <a:xfrm>
            <a:off x="6521498" y="2847278"/>
            <a:ext cx="4761904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dirty="0">
                <a:solidFill>
                  <a:srgbClr val="0070C0"/>
                </a:solidFill>
              </a:rPr>
              <a:t>TUDI V MOLEKULI N</a:t>
            </a:r>
            <a:r>
              <a:rPr lang="sl-SI" baseline="-25000" dirty="0">
                <a:solidFill>
                  <a:srgbClr val="0070C0"/>
                </a:solidFill>
              </a:rPr>
              <a:t>2</a:t>
            </a:r>
            <a:r>
              <a:rPr lang="sl-SI" dirty="0">
                <a:solidFill>
                  <a:srgbClr val="0070C0"/>
                </a:solidFill>
              </a:rPr>
              <a:t> SO SKUPNI ELEKTRONI ENAKOMERNO PORAZDELJENI MED OBE JEDRI, ZATO JE TO </a:t>
            </a:r>
            <a:r>
              <a:rPr lang="sl-SI" b="1" u="sng" dirty="0">
                <a:solidFill>
                  <a:srgbClr val="FF0000"/>
                </a:solidFill>
              </a:rPr>
              <a:t>NEPOLARNA</a:t>
            </a:r>
            <a:r>
              <a:rPr lang="sl-SI" b="1" dirty="0">
                <a:solidFill>
                  <a:srgbClr val="FF0000"/>
                </a:solidFill>
              </a:rPr>
              <a:t> KOVALENTNA VEZ.</a:t>
            </a:r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57DF9F48-4757-40B5-A700-7966BC8DA8AD}"/>
              </a:ext>
            </a:extLst>
          </p:cNvPr>
          <p:cNvSpPr txBox="1"/>
          <p:nvPr/>
        </p:nvSpPr>
        <p:spPr>
          <a:xfrm>
            <a:off x="3098407" y="2340498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DA677CE4-96DA-4EDF-8EA5-DBBC68EAF7BB}"/>
              </a:ext>
            </a:extLst>
          </p:cNvPr>
          <p:cNvSpPr txBox="1"/>
          <p:nvPr/>
        </p:nvSpPr>
        <p:spPr>
          <a:xfrm>
            <a:off x="2475187" y="2349612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5" name="Elipsa 24">
            <a:extLst>
              <a:ext uri="{FF2B5EF4-FFF2-40B4-BE49-F238E27FC236}">
                <a16:creationId xmlns:a16="http://schemas.microsoft.com/office/drawing/2014/main" id="{ED8C430A-0410-4578-AF21-963B1B1554AB}"/>
              </a:ext>
            </a:extLst>
          </p:cNvPr>
          <p:cNvSpPr/>
          <p:nvPr/>
        </p:nvSpPr>
        <p:spPr>
          <a:xfrm>
            <a:off x="2311300" y="2907316"/>
            <a:ext cx="1290225" cy="30834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843FDEDF-F8EA-41DC-B09E-5E120BEFE211}"/>
              </a:ext>
            </a:extLst>
          </p:cNvPr>
          <p:cNvSpPr txBox="1"/>
          <p:nvPr/>
        </p:nvSpPr>
        <p:spPr>
          <a:xfrm>
            <a:off x="4268688" y="1912737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B6A8A694-56C8-4E89-8B8E-43CBE12C80BB}"/>
              </a:ext>
            </a:extLst>
          </p:cNvPr>
          <p:cNvSpPr txBox="1"/>
          <p:nvPr/>
        </p:nvSpPr>
        <p:spPr>
          <a:xfrm>
            <a:off x="4272115" y="2158725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850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1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337A0BE-58BA-45E7-8E48-014556228E70}"/>
              </a:ext>
            </a:extLst>
          </p:cNvPr>
          <p:cNvSpPr txBox="1"/>
          <p:nvPr/>
        </p:nvSpPr>
        <p:spPr>
          <a:xfrm>
            <a:off x="1236921" y="102176"/>
            <a:ext cx="97181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dirty="0">
                <a:solidFill>
                  <a:srgbClr val="0070C0"/>
                </a:solidFill>
              </a:rPr>
              <a:t>MOLEKULA </a:t>
            </a:r>
            <a:r>
              <a:rPr lang="sl-SI" sz="5400" b="1" dirty="0">
                <a:solidFill>
                  <a:srgbClr val="0070C0"/>
                </a:solidFill>
              </a:rPr>
              <a:t>HC</a:t>
            </a:r>
            <a:r>
              <a:rPr lang="sl-SI" sz="5400" b="1" dirty="0">
                <a:solidFill>
                  <a:srgbClr val="0070C0"/>
                </a:solidFill>
                <a:latin typeface="Mistral" panose="03090702030407020403" pitchFamily="66" charset="0"/>
              </a:rPr>
              <a:t>l</a:t>
            </a:r>
            <a:endParaRPr lang="sl-SI" sz="4800" b="1" baseline="-25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anose="03090702030407020403" pitchFamily="66" charset="0"/>
            </a:endParaRP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8B0D22CD-579E-4D9A-A5B7-41851A54B01D}"/>
              </a:ext>
            </a:extLst>
          </p:cNvPr>
          <p:cNvSpPr/>
          <p:nvPr/>
        </p:nvSpPr>
        <p:spPr>
          <a:xfrm>
            <a:off x="1459539" y="1972116"/>
            <a:ext cx="96212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9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endParaRPr lang="sl-SI" sz="9600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0D5CB4D-DBF5-4FAB-916E-F99A50CCA801}"/>
              </a:ext>
            </a:extLst>
          </p:cNvPr>
          <p:cNvSpPr txBox="1"/>
          <p:nvPr/>
        </p:nvSpPr>
        <p:spPr>
          <a:xfrm>
            <a:off x="3064214" y="1972116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20FDC25-E259-460B-A77E-09418059A198}"/>
              </a:ext>
            </a:extLst>
          </p:cNvPr>
          <p:cNvSpPr txBox="1"/>
          <p:nvPr/>
        </p:nvSpPr>
        <p:spPr>
          <a:xfrm>
            <a:off x="2421662" y="1981230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Elipsa 5">
            <a:extLst>
              <a:ext uri="{FF2B5EF4-FFF2-40B4-BE49-F238E27FC236}">
                <a16:creationId xmlns:a16="http://schemas.microsoft.com/office/drawing/2014/main" id="{8C6D8CA8-A538-4322-BE78-54C169ECD21C}"/>
              </a:ext>
            </a:extLst>
          </p:cNvPr>
          <p:cNvSpPr/>
          <p:nvPr/>
        </p:nvSpPr>
        <p:spPr>
          <a:xfrm>
            <a:off x="2257775" y="2538934"/>
            <a:ext cx="1290225" cy="308344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62D331A4-27D0-4C7F-8D10-AE35F1D7F44E}"/>
              </a:ext>
            </a:extLst>
          </p:cNvPr>
          <p:cNvCxnSpPr>
            <a:cxnSpLocks/>
          </p:cNvCxnSpPr>
          <p:nvPr/>
        </p:nvCxnSpPr>
        <p:spPr>
          <a:xfrm flipH="1" flipV="1">
            <a:off x="2822954" y="3006007"/>
            <a:ext cx="385517" cy="1292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otnik 7">
            <a:extLst>
              <a:ext uri="{FF2B5EF4-FFF2-40B4-BE49-F238E27FC236}">
                <a16:creationId xmlns:a16="http://schemas.microsoft.com/office/drawing/2014/main" id="{50776A4E-FCD5-4298-9DAB-BE2AFE7EB447}"/>
              </a:ext>
            </a:extLst>
          </p:cNvPr>
          <p:cNvSpPr/>
          <p:nvPr/>
        </p:nvSpPr>
        <p:spPr>
          <a:xfrm>
            <a:off x="3413642" y="1972116"/>
            <a:ext cx="117692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9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sl-SI" sz="9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anose="03090702030407020403" pitchFamily="66" charset="0"/>
              </a:rPr>
              <a:t>l</a:t>
            </a:r>
            <a:endParaRPr lang="sl-SI" sz="9600" dirty="0">
              <a:latin typeface="Mistral" panose="03090702030407020403" pitchFamily="66" charset="0"/>
            </a:endParaRP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7D9E0D3E-64E7-4C09-9133-4772DC5AD589}"/>
              </a:ext>
            </a:extLst>
          </p:cNvPr>
          <p:cNvSpPr txBox="1"/>
          <p:nvPr/>
        </p:nvSpPr>
        <p:spPr>
          <a:xfrm>
            <a:off x="3805950" y="1386916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5F0D26AD-4869-46F6-93D8-D3C88FB5EBF7}"/>
              </a:ext>
            </a:extLst>
          </p:cNvPr>
          <p:cNvSpPr txBox="1"/>
          <p:nvPr/>
        </p:nvSpPr>
        <p:spPr>
          <a:xfrm>
            <a:off x="3971512" y="1389889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2E5F5287-1786-4ECA-9175-F0AB9D0814B4}"/>
              </a:ext>
            </a:extLst>
          </p:cNvPr>
          <p:cNvSpPr txBox="1"/>
          <p:nvPr/>
        </p:nvSpPr>
        <p:spPr>
          <a:xfrm>
            <a:off x="3731866" y="2538934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817F5022-FAD6-47C1-9753-539363FEDB16}"/>
              </a:ext>
            </a:extLst>
          </p:cNvPr>
          <p:cNvSpPr txBox="1"/>
          <p:nvPr/>
        </p:nvSpPr>
        <p:spPr>
          <a:xfrm>
            <a:off x="3897428" y="2541907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B73CF1A5-995D-4B76-A754-61892BC34F71}"/>
              </a:ext>
            </a:extLst>
          </p:cNvPr>
          <p:cNvSpPr txBox="1"/>
          <p:nvPr/>
        </p:nvSpPr>
        <p:spPr>
          <a:xfrm>
            <a:off x="4518675" y="1746207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6EBB84A9-9883-4771-86C1-1E593F691203}"/>
              </a:ext>
            </a:extLst>
          </p:cNvPr>
          <p:cNvSpPr txBox="1"/>
          <p:nvPr/>
        </p:nvSpPr>
        <p:spPr>
          <a:xfrm>
            <a:off x="4525958" y="1990344"/>
            <a:ext cx="7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6000" dirty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D21B5315-F42D-436E-8EB5-9D8238937684}"/>
              </a:ext>
            </a:extLst>
          </p:cNvPr>
          <p:cNvSpPr txBox="1"/>
          <p:nvPr/>
        </p:nvSpPr>
        <p:spPr>
          <a:xfrm>
            <a:off x="1992907" y="4320966"/>
            <a:ext cx="2666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C00000"/>
                </a:solidFill>
              </a:rPr>
              <a:t>1 VEZNI ali SKUPNI ELEKTRONSKI PAR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2632F4F5-3230-4F06-BDCC-81142197DCB7}"/>
              </a:ext>
            </a:extLst>
          </p:cNvPr>
          <p:cNvSpPr txBox="1"/>
          <p:nvPr/>
        </p:nvSpPr>
        <p:spPr>
          <a:xfrm>
            <a:off x="6465514" y="2847278"/>
            <a:ext cx="4761904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l-SI" dirty="0">
                <a:solidFill>
                  <a:srgbClr val="0070C0"/>
                </a:solidFill>
              </a:rPr>
              <a:t>KER STA ATOMA H in C</a:t>
            </a:r>
            <a:r>
              <a:rPr lang="sl-SI" dirty="0">
                <a:solidFill>
                  <a:srgbClr val="0070C0"/>
                </a:solidFill>
                <a:latin typeface="Mistral" panose="03090702030407020403" pitchFamily="66" charset="0"/>
              </a:rPr>
              <a:t>l</a:t>
            </a:r>
            <a:r>
              <a:rPr lang="sl-SI" dirty="0">
                <a:solidFill>
                  <a:srgbClr val="0070C0"/>
                </a:solidFill>
              </a:rPr>
              <a:t> RAZLIČNA, ELEKTRONA, KI TVORITA VEZNI PAR, NISTA ENAKOMERNO PORAZDELJENA MED OBE JEDRI – ATOM C</a:t>
            </a:r>
            <a:r>
              <a:rPr lang="sl-SI" dirty="0">
                <a:solidFill>
                  <a:srgbClr val="0070C0"/>
                </a:solidFill>
                <a:latin typeface="Mistral" panose="03090702030407020403" pitchFamily="66" charset="0"/>
              </a:rPr>
              <a:t>l </a:t>
            </a:r>
            <a:r>
              <a:rPr lang="sl-SI" dirty="0">
                <a:solidFill>
                  <a:srgbClr val="0070C0"/>
                </a:solidFill>
              </a:rPr>
              <a:t>BOLJ PRIVLAČI ELEKTRONSKI PAR, ZATO TAKŠNO VEZ IMENUJEMO </a:t>
            </a:r>
            <a:r>
              <a:rPr lang="sl-SI" b="1" u="sng" dirty="0">
                <a:solidFill>
                  <a:srgbClr val="FF0000"/>
                </a:solidFill>
              </a:rPr>
              <a:t>POLARNA</a:t>
            </a:r>
            <a:r>
              <a:rPr lang="sl-SI" b="1" dirty="0">
                <a:solidFill>
                  <a:srgbClr val="FF0000"/>
                </a:solidFill>
              </a:rPr>
              <a:t> KOVALENTNA VEZ.</a:t>
            </a:r>
          </a:p>
        </p:txBody>
      </p:sp>
    </p:spTree>
    <p:extLst>
      <p:ext uri="{BB962C8B-B14F-4D97-AF65-F5344CB8AC3E}">
        <p14:creationId xmlns:p14="http://schemas.microsoft.com/office/powerpoint/2010/main" val="211392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C2E10A1-7BD4-4489-AB02-1F238F58E63D}"/>
              </a:ext>
            </a:extLst>
          </p:cNvPr>
          <p:cNvSpPr txBox="1"/>
          <p:nvPr/>
        </p:nvSpPr>
        <p:spPr>
          <a:xfrm>
            <a:off x="346879" y="153315"/>
            <a:ext cx="1800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POVZETEK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C9EC1BCA-3F68-47EF-BB12-4ADA212F1DBE}"/>
              </a:ext>
            </a:extLst>
          </p:cNvPr>
          <p:cNvSpPr txBox="1"/>
          <p:nvPr/>
        </p:nvSpPr>
        <p:spPr>
          <a:xfrm>
            <a:off x="2586317" y="522647"/>
            <a:ext cx="70193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O V A L E N T N A   V E Z</a:t>
            </a:r>
          </a:p>
        </p:txBody>
      </p:sp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4EA0DB8C-FF86-4700-AEF8-128D946E0A99}"/>
              </a:ext>
            </a:extLst>
          </p:cNvPr>
          <p:cNvCxnSpPr/>
          <p:nvPr/>
        </p:nvCxnSpPr>
        <p:spPr>
          <a:xfrm flipH="1">
            <a:off x="1963271" y="1353644"/>
            <a:ext cx="2456329" cy="654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8A67D6E3-8D77-4816-9E5E-3E88825C2E25}"/>
              </a:ext>
            </a:extLst>
          </p:cNvPr>
          <p:cNvCxnSpPr>
            <a:cxnSpLocks/>
          </p:cNvCxnSpPr>
          <p:nvPr/>
        </p:nvCxnSpPr>
        <p:spPr>
          <a:xfrm>
            <a:off x="7897907" y="1353644"/>
            <a:ext cx="2330821" cy="654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E5DA7011-75CF-4673-88F4-0F76B8F9D6D7}"/>
              </a:ext>
            </a:extLst>
          </p:cNvPr>
          <p:cNvSpPr txBox="1"/>
          <p:nvPr/>
        </p:nvSpPr>
        <p:spPr>
          <a:xfrm>
            <a:off x="946099" y="2097741"/>
            <a:ext cx="2245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NEPOLARNA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480E5956-D8A6-4652-9000-9714A5994C3C}"/>
              </a:ext>
            </a:extLst>
          </p:cNvPr>
          <p:cNvSpPr txBox="1"/>
          <p:nvPr/>
        </p:nvSpPr>
        <p:spPr>
          <a:xfrm>
            <a:off x="9531561" y="2097741"/>
            <a:ext cx="1714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POLARNA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F4645C6-0439-4FEC-82A7-11CDE7994F67}"/>
              </a:ext>
            </a:extLst>
          </p:cNvPr>
          <p:cNvSpPr txBox="1"/>
          <p:nvPr/>
        </p:nvSpPr>
        <p:spPr>
          <a:xfrm>
            <a:off x="525076" y="2710608"/>
            <a:ext cx="3245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Med dvema istima atomoma</a:t>
            </a:r>
          </a:p>
          <a:p>
            <a:endParaRPr lang="sl-SI" sz="2000" dirty="0"/>
          </a:p>
          <a:p>
            <a:r>
              <a:rPr lang="sl-SI" sz="2000" dirty="0"/>
              <a:t>npr.: H</a:t>
            </a:r>
            <a:r>
              <a:rPr lang="sl-SI" sz="2000" baseline="-25000" dirty="0"/>
              <a:t>2</a:t>
            </a:r>
            <a:r>
              <a:rPr lang="sl-SI" sz="2000" dirty="0"/>
              <a:t>, O</a:t>
            </a:r>
            <a:r>
              <a:rPr lang="sl-SI" sz="2000" baseline="-25000" dirty="0"/>
              <a:t>2</a:t>
            </a:r>
            <a:r>
              <a:rPr lang="sl-SI" sz="2000" dirty="0"/>
              <a:t>, N</a:t>
            </a:r>
            <a:r>
              <a:rPr lang="sl-SI" sz="2000" baseline="-25000" dirty="0"/>
              <a:t>2</a:t>
            </a:r>
            <a:r>
              <a:rPr lang="sl-SI" sz="2000" dirty="0"/>
              <a:t>, C</a:t>
            </a:r>
            <a:r>
              <a:rPr lang="sl-SI" sz="2000" dirty="0">
                <a:latin typeface="Mistral" panose="03090702030407020403" pitchFamily="66" charset="0"/>
              </a:rPr>
              <a:t>l</a:t>
            </a:r>
            <a:r>
              <a:rPr lang="sl-SI" sz="2000" baseline="-25000" dirty="0"/>
              <a:t>2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F950F365-8807-40CA-940C-8CBB4BBEEBEE}"/>
              </a:ext>
            </a:extLst>
          </p:cNvPr>
          <p:cNvSpPr txBox="1"/>
          <p:nvPr/>
        </p:nvSpPr>
        <p:spPr>
          <a:xfrm>
            <a:off x="8583059" y="2531860"/>
            <a:ext cx="3599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Med dvema različnima atomoma</a:t>
            </a:r>
          </a:p>
          <a:p>
            <a:endParaRPr lang="sl-SI" sz="2000" dirty="0"/>
          </a:p>
          <a:p>
            <a:r>
              <a:rPr lang="sl-SI" sz="2000" dirty="0"/>
              <a:t>npr.: HC</a:t>
            </a:r>
            <a:r>
              <a:rPr lang="sl-SI" sz="2000" dirty="0">
                <a:latin typeface="Mistral" panose="03090702030407020403" pitchFamily="66" charset="0"/>
              </a:rPr>
              <a:t>l</a:t>
            </a:r>
            <a:r>
              <a:rPr lang="sl-SI" sz="2000" dirty="0"/>
              <a:t>, NH</a:t>
            </a:r>
            <a:r>
              <a:rPr lang="sl-SI" sz="2000" baseline="-25000" dirty="0"/>
              <a:t>3</a:t>
            </a:r>
            <a:r>
              <a:rPr lang="sl-SI" sz="2000" dirty="0"/>
              <a:t>, CH</a:t>
            </a:r>
            <a:r>
              <a:rPr lang="sl-SI" sz="2000" baseline="-25000" dirty="0"/>
              <a:t>4</a:t>
            </a:r>
          </a:p>
        </p:txBody>
      </p:sp>
      <p:cxnSp>
        <p:nvCxnSpPr>
          <p:cNvPr id="14" name="Raven puščični povezovalnik 13">
            <a:extLst>
              <a:ext uri="{FF2B5EF4-FFF2-40B4-BE49-F238E27FC236}">
                <a16:creationId xmlns:a16="http://schemas.microsoft.com/office/drawing/2014/main" id="{03CC1578-9229-4E92-8797-C7BBE9CF08B6}"/>
              </a:ext>
            </a:extLst>
          </p:cNvPr>
          <p:cNvCxnSpPr>
            <a:cxnSpLocks/>
          </p:cNvCxnSpPr>
          <p:nvPr/>
        </p:nvCxnSpPr>
        <p:spPr>
          <a:xfrm flipH="1">
            <a:off x="6095999" y="1377676"/>
            <a:ext cx="1" cy="1840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9731BC36-DADC-40D5-A5B2-FE7703907ADA}"/>
              </a:ext>
            </a:extLst>
          </p:cNvPr>
          <p:cNvSpPr txBox="1"/>
          <p:nvPr/>
        </p:nvSpPr>
        <p:spPr>
          <a:xfrm>
            <a:off x="4034116" y="3541605"/>
            <a:ext cx="4285127" cy="1477328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ENOJNA</a:t>
            </a:r>
            <a:r>
              <a:rPr lang="sl-SI" dirty="0"/>
              <a:t> – 1 vezni elektronski par     H – H</a:t>
            </a:r>
          </a:p>
          <a:p>
            <a:endParaRPr lang="sl-SI" dirty="0"/>
          </a:p>
          <a:p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DVOJNA</a:t>
            </a:r>
            <a:r>
              <a:rPr lang="sl-SI" dirty="0"/>
              <a:t> – 2 vezna elektronska para  O = O</a:t>
            </a:r>
          </a:p>
          <a:p>
            <a:endParaRPr lang="sl-SI" dirty="0"/>
          </a:p>
          <a:p>
            <a:r>
              <a:rPr lang="sl-SI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TROJNA</a:t>
            </a:r>
            <a:r>
              <a:rPr lang="sl-SI" dirty="0"/>
              <a:t> – 3 vezni elektronski pari   N = N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BC80177B-FDD4-4704-A420-23589DE2FB69}"/>
              </a:ext>
            </a:extLst>
          </p:cNvPr>
          <p:cNvSpPr txBox="1"/>
          <p:nvPr/>
        </p:nvSpPr>
        <p:spPr>
          <a:xfrm>
            <a:off x="7503459" y="4733365"/>
            <a:ext cx="313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=</a:t>
            </a:r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F21257FA-1FB1-4616-894A-D7B640EBEE4E}"/>
              </a:ext>
            </a:extLst>
          </p:cNvPr>
          <p:cNvSpPr/>
          <p:nvPr/>
        </p:nvSpPr>
        <p:spPr>
          <a:xfrm>
            <a:off x="7575177" y="4918031"/>
            <a:ext cx="143436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9927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8466A3F5-F8E6-4E47-BA91-ADC5EC52D279}"/>
              </a:ext>
            </a:extLst>
          </p:cNvPr>
          <p:cNvSpPr txBox="1"/>
          <p:nvPr/>
        </p:nvSpPr>
        <p:spPr>
          <a:xfrm>
            <a:off x="506963" y="718457"/>
            <a:ext cx="5589037" cy="255454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1">
                    <a:lumMod val="75000"/>
                  </a:schemeClr>
                </a:solidFill>
              </a:rPr>
              <a:t>Narišimo še vezi v molekulah:</a:t>
            </a:r>
          </a:p>
          <a:p>
            <a:endParaRPr lang="sl-SI" sz="3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sz="3200" dirty="0">
                <a:solidFill>
                  <a:schemeClr val="accent1">
                    <a:lumMod val="75000"/>
                  </a:schemeClr>
                </a:solidFill>
              </a:rPr>
              <a:t>NH</a:t>
            </a:r>
            <a:r>
              <a:rPr lang="sl-SI" sz="3200" baseline="-25000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  <a:p>
            <a:r>
              <a:rPr lang="sl-SI" sz="3200" dirty="0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sl-SI" sz="3200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sl-SI" sz="3200" dirty="0">
                <a:solidFill>
                  <a:schemeClr val="accent1">
                    <a:lumMod val="75000"/>
                  </a:schemeClr>
                </a:solidFill>
              </a:rPr>
              <a:t>O</a:t>
            </a:r>
          </a:p>
          <a:p>
            <a:r>
              <a:rPr lang="sl-SI" sz="3200" dirty="0">
                <a:solidFill>
                  <a:schemeClr val="accent1">
                    <a:lumMod val="75000"/>
                  </a:schemeClr>
                </a:solidFill>
              </a:rPr>
              <a:t>CH</a:t>
            </a:r>
            <a:r>
              <a:rPr lang="sl-SI" sz="3200" baseline="-25000" dirty="0">
                <a:solidFill>
                  <a:schemeClr val="accent1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6CD89E95-7DA2-4AA9-931C-AC9155FF009B}"/>
              </a:ext>
            </a:extLst>
          </p:cNvPr>
          <p:cNvSpPr txBox="1"/>
          <p:nvPr/>
        </p:nvSpPr>
        <p:spPr>
          <a:xfrm>
            <a:off x="6096000" y="718457"/>
            <a:ext cx="5589037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chemeClr val="accent1">
                    <a:lumMod val="75000"/>
                  </a:schemeClr>
                </a:solidFill>
              </a:rPr>
              <a:t>Določi, ali so vezi v teh molekulah polarne ali nepolarne.</a:t>
            </a:r>
            <a:endParaRPr lang="sl-SI" sz="3200" baseline="-25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841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321</Words>
  <Application>Microsoft Office PowerPoint</Application>
  <PresentationFormat>Širokozaslonsko</PresentationFormat>
  <Paragraphs>78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Mistral</vt:lpstr>
      <vt:lpstr>Officeova tema</vt:lpstr>
      <vt:lpstr>K O V A L E N T N A   V E Z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 O V A L E N T N A   V E Z</dc:title>
  <dc:creator>Pouk - HP9</dc:creator>
  <cp:lastModifiedBy>Anže Japelj</cp:lastModifiedBy>
  <cp:revision>6</cp:revision>
  <dcterms:created xsi:type="dcterms:W3CDTF">2021-12-10T09:08:32Z</dcterms:created>
  <dcterms:modified xsi:type="dcterms:W3CDTF">2021-12-20T10:59:26Z</dcterms:modified>
</cp:coreProperties>
</file>