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2" r:id="rId16"/>
    <p:sldId id="271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1595D-443B-4935-B562-FBAC1977B32D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DBBBB-6BBF-48D5-88CD-521CE29EC77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6774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8194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8452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0547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4952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7844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4997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4329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2615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2823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9496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6159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4382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6562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7350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2352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BBBB-6BBF-48D5-88CD-521CE29EC777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120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36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365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035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50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005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66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181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87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690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9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732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6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0294-2874-4AF4-8FC0-A2EA80F422BE}" type="datetimeFigureOut">
              <a:rPr lang="sl-SI" smtClean="0"/>
              <a:t>3.4.2013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8A6C7-B248-494F-9B36-E2FF97D57D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36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>
            <a:normAutofit/>
          </a:bodyPr>
          <a:lstStyle/>
          <a:p>
            <a:r>
              <a:rPr lang="sl-SI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UMETNE SNOVI</a:t>
            </a:r>
            <a:endParaRPr lang="sl-SI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pic>
        <p:nvPicPr>
          <p:cNvPr id="7170" name="Picture 2" descr="http://student.pfmb.uni-mb.si/%7Edkaucic/tehnika/spletni_ucbenik/helper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924944"/>
            <a:ext cx="1695450" cy="20764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819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Predlagaj način zbiranja odpadnih umetnih snovi in neškodljivo izrabo.</a:t>
            </a:r>
            <a:endParaRPr lang="sl-SI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sl-SI" dirty="0" smtClean="0">
                <a:latin typeface="Maiandra GD" pitchFamily="34" charset="0"/>
              </a:rPr>
              <a:t>posamezne </a:t>
            </a:r>
            <a:r>
              <a:rPr lang="sl-SI" dirty="0">
                <a:latin typeface="Maiandra GD" pitchFamily="34" charset="0"/>
              </a:rPr>
              <a:t>umetne snovi bi ločili in jih odvažali na prostore, kjer jih </a:t>
            </a:r>
            <a:r>
              <a:rPr lang="sl-SI" dirty="0" smtClean="0">
                <a:latin typeface="Maiandra GD" pitchFamily="34" charset="0"/>
              </a:rPr>
              <a:t>predelajo</a:t>
            </a:r>
          </a:p>
          <a:p>
            <a:pPr lvl="0"/>
            <a:r>
              <a:rPr lang="sl-SI" dirty="0" smtClean="0">
                <a:latin typeface="Maiandra GD" pitchFamily="34" charset="0"/>
              </a:rPr>
              <a:t>…</a:t>
            </a:r>
            <a:endParaRPr lang="sl-SI" dirty="0">
              <a:latin typeface="Maiandra GD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75349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7848872" cy="646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628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740274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501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DOPOLNIMO…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20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Umetne mase?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984155"/>
              </p:ext>
            </p:extLst>
          </p:nvPr>
        </p:nvGraphicFramePr>
        <p:xfrm>
          <a:off x="611560" y="1772816"/>
          <a:ext cx="8064895" cy="323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1009"/>
                <a:gridCol w="2455588"/>
                <a:gridCol w="2688298"/>
              </a:tblGrid>
              <a:tr h="633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Maiandra GD" pitchFamily="34" charset="0"/>
                        </a:rPr>
                        <a:t>SUROVINA</a:t>
                      </a:r>
                      <a:endParaRPr lang="sl-SI" sz="11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3200" b="1" kern="1200" dirty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POLIZDELEK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3200" b="1" kern="1200" dirty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IZDELEK</a:t>
                      </a:r>
                    </a:p>
                  </a:txBody>
                  <a:tcPr marL="68580" marR="68580" marT="0" marB="0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kern="1200" dirty="0" smtClean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les</a:t>
                      </a:r>
                      <a:endParaRPr lang="sl-SI" sz="2000" b="1" kern="1200" dirty="0">
                        <a:solidFill>
                          <a:schemeClr val="lt1"/>
                        </a:solidFill>
                        <a:effectLst/>
                        <a:latin typeface="Maiandra G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deska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okno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kern="1200" dirty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železova ruda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Maiandra GD" pitchFamily="34" charset="0"/>
                        </a:rPr>
                        <a:t>železna palica</a:t>
                      </a:r>
                      <a:endParaRPr lang="sl-SI" sz="200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okvir za mizo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kern="1200" dirty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pesek, apno, cement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Maiandra GD" pitchFamily="34" charset="0"/>
                        </a:rPr>
                        <a:t>beton</a:t>
                      </a:r>
                      <a:endParaRPr lang="sl-SI" sz="200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cvetlično korito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kern="1200" dirty="0">
                          <a:solidFill>
                            <a:schemeClr val="lt1"/>
                          </a:solidFill>
                          <a:effectLst/>
                          <a:latin typeface="Maiandra GD" pitchFamily="34" charset="0"/>
                          <a:ea typeface="+mn-ea"/>
                          <a:cs typeface="+mn-cs"/>
                        </a:rPr>
                        <a:t>nafta, zemeljski plin, premog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Maiandra GD" pitchFamily="34" charset="0"/>
                        </a:rPr>
                        <a:t>plošča</a:t>
                      </a:r>
                      <a:endParaRPr lang="sl-SI" sz="200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plastično ravnilo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423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IZDELKI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>
                <a:latin typeface="Maiandra GD" pitchFamily="34" charset="0"/>
              </a:rPr>
              <a:t>Izdelki, ki jih bomo v prihodnje izdelovali iz umetnih mas so</a:t>
            </a:r>
            <a:r>
              <a:rPr lang="sl-SI" dirty="0">
                <a:latin typeface="Maiandra GD" pitchFamily="34" charset="0"/>
              </a:rPr>
              <a:t>:</a:t>
            </a:r>
          </a:p>
          <a:p>
            <a:pPr lvl="1"/>
            <a:r>
              <a:rPr lang="sl-SI" dirty="0">
                <a:latin typeface="Maiandra GD" pitchFamily="34" charset="0"/>
              </a:rPr>
              <a:t>pajac iz </a:t>
            </a:r>
            <a:r>
              <a:rPr lang="sl-SI" dirty="0" err="1">
                <a:latin typeface="Maiandra GD" pitchFamily="34" charset="0"/>
              </a:rPr>
              <a:t>stiriporske</a:t>
            </a:r>
            <a:r>
              <a:rPr lang="sl-SI" dirty="0">
                <a:latin typeface="Maiandra GD" pitchFamily="34" charset="0"/>
              </a:rPr>
              <a:t> plošče (velikosti približno formata A5)</a:t>
            </a:r>
          </a:p>
          <a:p>
            <a:pPr lvl="1"/>
            <a:r>
              <a:rPr lang="sl-SI" dirty="0">
                <a:latin typeface="Maiandra GD" pitchFamily="34" charset="0"/>
              </a:rPr>
              <a:t>lonček iz folije</a:t>
            </a:r>
          </a:p>
          <a:p>
            <a:pPr lvl="1"/>
            <a:r>
              <a:rPr lang="sl-SI" dirty="0">
                <a:latin typeface="Maiandra GD" pitchFamily="34" charset="0"/>
              </a:rPr>
              <a:t>stojalo za svinčnike iz plošče umetnih mas</a:t>
            </a:r>
          </a:p>
          <a:p>
            <a:pPr lvl="1"/>
            <a:r>
              <a:rPr lang="sl-SI" dirty="0">
                <a:latin typeface="Maiandra GD" pitchFamily="34" charset="0"/>
              </a:rPr>
              <a:t>izdelek iz granulata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34143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ločimo snovi?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82161"/>
              </p:ext>
            </p:extLst>
          </p:nvPr>
        </p:nvGraphicFramePr>
        <p:xfrm>
          <a:off x="539552" y="2276872"/>
          <a:ext cx="8064896" cy="2304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7700"/>
                <a:gridCol w="2688598"/>
                <a:gridCol w="2688598"/>
              </a:tblGrid>
              <a:tr h="81767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Maiandra GD" pitchFamily="34" charset="0"/>
                        </a:rPr>
                        <a:t>Kako ločimo snovi?</a:t>
                      </a:r>
                      <a:endParaRPr lang="sl-SI" sz="28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743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snov žive narave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Maiandra GD" pitchFamily="34" charset="0"/>
                        </a:rPr>
                        <a:t>snov nežive narave</a:t>
                      </a:r>
                      <a:endParaRPr lang="sl-SI" sz="200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snov nekoč žive narave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3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les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kamen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Maiandra GD" pitchFamily="34" charset="0"/>
                        </a:rPr>
                        <a:t>nafta, zemeljski plin</a:t>
                      </a:r>
                      <a:endParaRPr lang="sl-SI" sz="2000" dirty="0">
                        <a:effectLst/>
                        <a:latin typeface="Maiandra GD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279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Kakšne so lahko umetne mase? Za kaj jih uporabljamo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umetne mase so lahko tekoče, plastične in trdne, goste in redke, različnih barv, prozorne</a:t>
            </a:r>
            <a:r>
              <a:rPr lang="sl-SI" dirty="0" smtClean="0">
                <a:latin typeface="Maiandra GD" pitchFamily="34" charset="0"/>
              </a:rPr>
              <a:t>…</a:t>
            </a:r>
          </a:p>
          <a:p>
            <a:pPr marL="0" lvl="0" indent="0">
              <a:buNone/>
            </a:pPr>
            <a:endParaRPr lang="sl-SI" dirty="0">
              <a:latin typeface="Maiandra GD" pitchFamily="34" charset="0"/>
            </a:endParaRPr>
          </a:p>
          <a:p>
            <a:pPr lvl="0"/>
            <a:r>
              <a:rPr lang="sl-SI" dirty="0">
                <a:latin typeface="Maiandra GD" pitchFamily="34" charset="0"/>
              </a:rPr>
              <a:t>uporabljamo jih za embalažo, dele avtomobilov, sestavni deli orodij in strojev, pohištvo, oblačila, igrače… v gradbeništvu za izolacijo, vse vrste napeljav</a:t>
            </a:r>
            <a:r>
              <a:rPr lang="sl-SI" dirty="0" smtClean="0">
                <a:latin typeface="Maiandra GD" pitchFamily="34" charset="0"/>
              </a:rPr>
              <a:t>…</a:t>
            </a:r>
            <a:endParaRPr lang="sl-SI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22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Kako nastanejo umetne mase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različne snovi združijo, izzovejo kemično reakcijo in dobijo umetno </a:t>
            </a:r>
            <a:r>
              <a:rPr lang="sl-SI" dirty="0" smtClean="0">
                <a:latin typeface="Maiandra GD" pitchFamily="34" charset="0"/>
              </a:rPr>
              <a:t>snov</a:t>
            </a:r>
          </a:p>
          <a:p>
            <a:pPr marL="0" lvl="0" indent="0">
              <a:buNone/>
            </a:pPr>
            <a:endParaRPr lang="sl-SI" dirty="0">
              <a:latin typeface="Maiandra GD" pitchFamily="34" charset="0"/>
            </a:endParaRPr>
          </a:p>
          <a:p>
            <a:pPr lvl="0"/>
            <a:r>
              <a:rPr lang="sl-SI" dirty="0">
                <a:latin typeface="Maiandra GD" pitchFamily="34" charset="0"/>
              </a:rPr>
              <a:t>če družijo različne snovi, dobijo različne umetne mase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1713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Katere so najpomembnejše surovine za izdelavo umetnih mas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nafta je osnovna, premog in zemeljski plin sta ga nekoliko </a:t>
            </a:r>
            <a:r>
              <a:rPr lang="sl-SI" dirty="0" smtClean="0">
                <a:latin typeface="Maiandra GD" pitchFamily="34" charset="0"/>
              </a:rPr>
              <a:t>nadomestila</a:t>
            </a:r>
            <a:endParaRPr lang="sl-SI" dirty="0">
              <a:latin typeface="Maiandra GD" pitchFamily="34" charset="0"/>
            </a:endParaRPr>
          </a:p>
          <a:p>
            <a:pPr lvl="0"/>
            <a:r>
              <a:rPr lang="sl-SI" dirty="0">
                <a:latin typeface="Maiandra GD" pitchFamily="34" charset="0"/>
              </a:rPr>
              <a:t>naftne spojine, kamnine in minerali</a:t>
            </a:r>
          </a:p>
          <a:p>
            <a:pPr lvl="0"/>
            <a:r>
              <a:rPr lang="sl-SI" dirty="0">
                <a:latin typeface="Maiandra GD" pitchFamily="34" charset="0"/>
              </a:rPr>
              <a:t>rastlinska vlakna, sok drevesa </a:t>
            </a:r>
            <a:r>
              <a:rPr lang="sl-SI" dirty="0" smtClean="0">
                <a:latin typeface="Maiandra GD" pitchFamily="34" charset="0"/>
              </a:rPr>
              <a:t>kavčukovca</a:t>
            </a:r>
            <a:endParaRPr lang="sl-SI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6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Ustrezno dopolni spodnjo tabelo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00000">
            <a:off x="107503" y="1628800"/>
            <a:ext cx="8914813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004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Izdelki in polizdelki</a:t>
            </a:r>
            <a:endParaRPr lang="sl-SI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13767"/>
          </a:xfrm>
        </p:spPr>
        <p:txBody>
          <a:bodyPr>
            <a:noAutofit/>
          </a:bodyPr>
          <a:lstStyle/>
          <a:p>
            <a:r>
              <a:rPr lang="sl-SI" sz="2600" dirty="0">
                <a:latin typeface="Maiandra GD" pitchFamily="34" charset="0"/>
              </a:rPr>
              <a:t>Naštej vrste polizdelkov umetnih mas</a:t>
            </a:r>
            <a:r>
              <a:rPr lang="sl-SI" sz="2600" dirty="0" smtClean="0">
                <a:latin typeface="Maiandra GD" pitchFamily="34" charset="0"/>
              </a:rPr>
              <a:t>.</a:t>
            </a:r>
            <a:endParaRPr lang="sl-SI" sz="2600" dirty="0">
              <a:latin typeface="Maiandra GD" pitchFamily="34" charset="0"/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564904"/>
            <a:ext cx="4040188" cy="3561258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prah,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zrnca </a:t>
            </a:r>
            <a:r>
              <a:rPr lang="sl-SI" dirty="0">
                <a:latin typeface="Maiandra GD" pitchFamily="34" charset="0"/>
              </a:rPr>
              <a:t>(granulat),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folija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plošče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profili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vlakna </a:t>
            </a:r>
            <a:r>
              <a:rPr lang="sl-SI" dirty="0">
                <a:latin typeface="Maiandra GD" pitchFamily="34" charset="0"/>
              </a:rPr>
              <a:t>in umetno usnje,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tekočine </a:t>
            </a:r>
            <a:r>
              <a:rPr lang="sl-SI" dirty="0">
                <a:latin typeface="Maiandra GD" pitchFamily="34" charset="0"/>
              </a:rPr>
              <a:t>in smole,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pene</a:t>
            </a:r>
            <a:endParaRPr lang="sl-SI" dirty="0">
              <a:latin typeface="Maiandra GD" pitchFamily="34" charset="0"/>
            </a:endParaRP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85776"/>
          </a:xfrm>
        </p:spPr>
        <p:txBody>
          <a:bodyPr>
            <a:normAutofit/>
          </a:bodyPr>
          <a:lstStyle/>
          <a:p>
            <a:r>
              <a:rPr lang="sl-SI" sz="2600" dirty="0">
                <a:latin typeface="Maiandra GD" pitchFamily="34" charset="0"/>
              </a:rPr>
              <a:t>Naštej nekaj izdelkov iz umetnih </a:t>
            </a:r>
            <a:r>
              <a:rPr lang="sl-SI" sz="2600" dirty="0" smtClean="0">
                <a:latin typeface="Maiandra GD" pitchFamily="34" charset="0"/>
              </a:rPr>
              <a:t>mas.</a:t>
            </a:r>
            <a:endParaRPr lang="sl-SI" sz="2600" dirty="0">
              <a:latin typeface="Maiandra GD" pitchFamily="34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636912"/>
            <a:ext cx="4041775" cy="3489250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pohištvo,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igrače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obleke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stroji</a:t>
            </a:r>
            <a:r>
              <a:rPr lang="sl-SI" dirty="0">
                <a:latin typeface="Maiandra GD" pitchFamily="34" charset="0"/>
              </a:rPr>
              <a:t>, </a:t>
            </a:r>
            <a:endParaRPr lang="sl-SI" dirty="0" smtClean="0">
              <a:latin typeface="Maiandra GD" pitchFamily="34" charset="0"/>
            </a:endParaRPr>
          </a:p>
          <a:p>
            <a:pPr lvl="0"/>
            <a:r>
              <a:rPr lang="sl-SI" dirty="0" smtClean="0">
                <a:latin typeface="Maiandra GD" pitchFamily="34" charset="0"/>
              </a:rPr>
              <a:t>avtomobili</a:t>
            </a:r>
            <a:r>
              <a:rPr lang="sl-SI" dirty="0">
                <a:latin typeface="Maiandra GD" pitchFamily="34" charset="0"/>
              </a:rPr>
              <a:t>…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61285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Opiši vpliv uporabe umetnih snovi na okolje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.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za pridobivanje umetnih snovi potrebujejo zelo malo energije, zato lahko rečemo, da spadajo pod ekološko </a:t>
            </a:r>
            <a:r>
              <a:rPr lang="sl-SI" dirty="0" smtClean="0">
                <a:latin typeface="Maiandra GD" pitchFamily="34" charset="0"/>
              </a:rPr>
              <a:t>prijaznejše</a:t>
            </a:r>
          </a:p>
          <a:p>
            <a:pPr marL="0" lvl="0" indent="0">
              <a:buNone/>
            </a:pPr>
            <a:endParaRPr lang="sl-SI" dirty="0">
              <a:latin typeface="Maiandra GD" pitchFamily="34" charset="0"/>
            </a:endParaRPr>
          </a:p>
          <a:p>
            <a:pPr lvl="0"/>
            <a:r>
              <a:rPr lang="sl-SI" dirty="0">
                <a:latin typeface="Maiandra GD" pitchFamily="34" charset="0"/>
              </a:rPr>
              <a:t>ker umetne mase ne razpadejo in v naravi ostanejo, onesnažujejo okolje, zato spadajo pod ekološko </a:t>
            </a:r>
            <a:r>
              <a:rPr lang="sl-SI" dirty="0" smtClean="0">
                <a:latin typeface="Maiandra GD" pitchFamily="34" charset="0"/>
              </a:rPr>
              <a:t>neprijazne</a:t>
            </a:r>
            <a:endParaRPr lang="sl-SI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55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Kaj se zgodi, če v naravo odvržemo prazno pločevinko in kaj, če odvržemo plastično vrečko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če odvržemo prazno pločevinko, bo čez nekaj let ostal od nje le košček </a:t>
            </a:r>
            <a:r>
              <a:rPr lang="sl-SI" dirty="0" smtClean="0">
                <a:latin typeface="Maiandra GD" pitchFamily="34" charset="0"/>
              </a:rPr>
              <a:t>rje</a:t>
            </a:r>
          </a:p>
          <a:p>
            <a:pPr marL="0" lvl="0" indent="0">
              <a:buNone/>
            </a:pPr>
            <a:endParaRPr lang="sl-SI" dirty="0">
              <a:latin typeface="Maiandra GD" pitchFamily="34" charset="0"/>
            </a:endParaRPr>
          </a:p>
          <a:p>
            <a:pPr lvl="0"/>
            <a:r>
              <a:rPr lang="sl-SI" dirty="0">
                <a:latin typeface="Maiandra GD" pitchFamily="34" charset="0"/>
              </a:rPr>
              <a:t>če odvržemo vrečko iz umetne mase, ne bo znakov </a:t>
            </a:r>
            <a:r>
              <a:rPr lang="sl-SI" dirty="0" smtClean="0">
                <a:latin typeface="Maiandra GD" pitchFamily="34" charset="0"/>
              </a:rPr>
              <a:t>razpadanja</a:t>
            </a:r>
            <a:endParaRPr lang="sl-SI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417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Na kakšen način človek z množično uporabo umetnih snovi preprečuje slab vpliv in onesnaženost okolja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?</a:t>
            </a:r>
            <a:endParaRPr lang="sl-SI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lvl="0"/>
            <a:r>
              <a:rPr lang="sl-SI" dirty="0">
                <a:latin typeface="Maiandra GD" pitchFamily="34" charset="0"/>
              </a:rPr>
              <a:t>da odpadke ločuje – umetne snovi gredo na ponovno obdelavo </a:t>
            </a:r>
            <a:r>
              <a:rPr lang="sl-SI" dirty="0">
                <a:latin typeface="Maiandra GD" pitchFamily="34" charset="0"/>
                <a:sym typeface="Wingdings"/>
              </a:rPr>
              <a:t></a:t>
            </a:r>
            <a:r>
              <a:rPr lang="sl-SI" dirty="0">
                <a:latin typeface="Maiandra GD" pitchFamily="34" charset="0"/>
              </a:rPr>
              <a:t> recikliranje</a:t>
            </a:r>
          </a:p>
          <a:p>
            <a:pPr lvl="0"/>
            <a:r>
              <a:rPr lang="sl-SI" dirty="0">
                <a:latin typeface="Maiandra GD" pitchFamily="34" charset="0"/>
              </a:rPr>
              <a:t>plastenke ne odvrže, ampak jih uporablja še </a:t>
            </a:r>
            <a:r>
              <a:rPr lang="sl-SI" dirty="0" smtClean="0">
                <a:latin typeface="Maiandra GD" pitchFamily="34" charset="0"/>
              </a:rPr>
              <a:t>naprej</a:t>
            </a:r>
            <a:endParaRPr lang="sl-SI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734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434</Words>
  <Application>Microsoft Office PowerPoint</Application>
  <PresentationFormat>Diaprojekcija na zaslonu (4:3)</PresentationFormat>
  <Paragraphs>91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Officeova tema</vt:lpstr>
      <vt:lpstr>UMETNE SNOVI</vt:lpstr>
      <vt:lpstr>Kakšne so lahko umetne mase? Za kaj jih uporabljamo?</vt:lpstr>
      <vt:lpstr>Kako nastanejo umetne mase?</vt:lpstr>
      <vt:lpstr>Katere so najpomembnejše surovine za izdelavo umetnih mas?</vt:lpstr>
      <vt:lpstr>Ustrezno dopolni spodnjo tabelo:</vt:lpstr>
      <vt:lpstr>Izdelki in polizdelki</vt:lpstr>
      <vt:lpstr>Opiši vpliv uporabe umetnih snovi na okolje.</vt:lpstr>
      <vt:lpstr>Kaj se zgodi, če v naravo odvržemo prazno pločevinko in kaj, če odvržemo plastično vrečko?</vt:lpstr>
      <vt:lpstr>Na kakšen način človek z množično uporabo umetnih snovi preprečuje slab vpliv in onesnaženost okolja?</vt:lpstr>
      <vt:lpstr>Predlagaj način zbiranja odpadnih umetnih snovi in neškodljivo izrabo.</vt:lpstr>
      <vt:lpstr>PowerPointova predstavitev</vt:lpstr>
      <vt:lpstr>PowerPointova predstavitev</vt:lpstr>
      <vt:lpstr>DOPOLNIMO…</vt:lpstr>
      <vt:lpstr>Umetne mase?</vt:lpstr>
      <vt:lpstr>IZDELKI</vt:lpstr>
      <vt:lpstr>Kako ločimo snovi?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UMETNE SNOVI</dc:title>
  <dc:creator>Petra</dc:creator>
  <cp:lastModifiedBy>Petra</cp:lastModifiedBy>
  <cp:revision>8</cp:revision>
  <dcterms:created xsi:type="dcterms:W3CDTF">2013-04-03T09:26:30Z</dcterms:created>
  <dcterms:modified xsi:type="dcterms:W3CDTF">2013-04-03T10:23:17Z</dcterms:modified>
</cp:coreProperties>
</file>