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19"/>
  </p:handoutMasterIdLst>
  <p:sldIdLst>
    <p:sldId id="256" r:id="rId2"/>
    <p:sldId id="295" r:id="rId3"/>
    <p:sldId id="296" r:id="rId4"/>
    <p:sldId id="259" r:id="rId5"/>
    <p:sldId id="304" r:id="rId6"/>
    <p:sldId id="265" r:id="rId7"/>
    <p:sldId id="308" r:id="rId8"/>
    <p:sldId id="270" r:id="rId9"/>
    <p:sldId id="305" r:id="rId10"/>
    <p:sldId id="275" r:id="rId11"/>
    <p:sldId id="310" r:id="rId12"/>
    <p:sldId id="285" r:id="rId13"/>
    <p:sldId id="306" r:id="rId14"/>
    <p:sldId id="280" r:id="rId15"/>
    <p:sldId id="309" r:id="rId16"/>
    <p:sldId id="290" r:id="rId17"/>
    <p:sldId id="307" r:id="rId18"/>
  </p:sldIdLst>
  <p:sldSz cx="12192000" cy="6858000"/>
  <p:notesSz cx="9866313" cy="6735763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1510F"/>
    <a:srgbClr val="D76213"/>
    <a:srgbClr val="EE86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225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420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275402" cy="33795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sz="quarter" idx="1"/>
          </p:nvPr>
        </p:nvSpPr>
        <p:spPr>
          <a:xfrm>
            <a:off x="5588628" y="0"/>
            <a:ext cx="4275402" cy="33795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944957-57D5-4EA6-BB4B-9875DFA2C1C9}" type="datetimeFigureOut">
              <a:rPr lang="sl-SI" smtClean="0"/>
              <a:t>24.10.2024</a:t>
            </a:fld>
            <a:endParaRPr lang="sl-SI"/>
          </a:p>
        </p:txBody>
      </p:sp>
      <p:sp>
        <p:nvSpPr>
          <p:cNvPr id="4" name="Označba mesta noge 3"/>
          <p:cNvSpPr>
            <a:spLocks noGrp="1"/>
          </p:cNvSpPr>
          <p:nvPr>
            <p:ph type="ftr" sz="quarter" idx="2"/>
          </p:nvPr>
        </p:nvSpPr>
        <p:spPr>
          <a:xfrm>
            <a:off x="0" y="6397806"/>
            <a:ext cx="4275402" cy="33795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5" name="Označba mesta številke diapozitiva 4"/>
          <p:cNvSpPr>
            <a:spLocks noGrp="1"/>
          </p:cNvSpPr>
          <p:nvPr>
            <p:ph type="sldNum" sz="quarter" idx="3"/>
          </p:nvPr>
        </p:nvSpPr>
        <p:spPr>
          <a:xfrm>
            <a:off x="5588628" y="6397806"/>
            <a:ext cx="4275402" cy="33795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310C92-66A3-444F-9602-CDE670BC852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05185630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EF2C301-DD34-4365-9C47-7B27E725BB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04246826-5C29-44F5-A1DF-33498187FB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/>
              <a:t>Kliknite, če želite urediti slog podnaslova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3EBAA1DD-39F6-426D-878C-3005D7E0FD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40BF5-4707-470B-A854-439203F3274B}" type="datetimeFigureOut">
              <a:rPr lang="sl-SI" smtClean="0"/>
              <a:t>24.10.2024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415DC478-0E11-4DEC-B5B4-78EE6853E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49DE8E35-C379-43DF-96CD-A8F3F047F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FCC17-09D3-4CF7-A36E-7655797FD80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4054893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F2C595C-AD8C-4467-8A9F-ED4C09494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id="{F090CED2-F474-41BC-B770-E3E1898BDE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AF07D743-1BD1-479C-B87F-600D1C689F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40BF5-4707-470B-A854-439203F3274B}" type="datetimeFigureOut">
              <a:rPr lang="sl-SI" smtClean="0"/>
              <a:t>24.10.2024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DB10A205-CC97-46DE-A64F-CF74810CC5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D0A32545-5F7F-438D-8135-7BC5E62F82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FCC17-09D3-4CF7-A36E-7655797FD80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8440259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>
            <a:extLst>
              <a:ext uri="{FF2B5EF4-FFF2-40B4-BE49-F238E27FC236}">
                <a16:creationId xmlns:a16="http://schemas.microsoft.com/office/drawing/2014/main" id="{8D1B798C-DE50-4831-8C75-8A017C52439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id="{82C16916-4F21-4BB8-A49D-2457CDF23B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21984E39-E607-4A1A-BAF2-F8C581E6BF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40BF5-4707-470B-A854-439203F3274B}" type="datetimeFigureOut">
              <a:rPr lang="sl-SI" smtClean="0"/>
              <a:t>24.10.2024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09A9E6A0-3FEC-4BA5-8A96-8B8429C95E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FA68AB10-1959-4FE2-B6A4-6A05328D7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FCC17-09D3-4CF7-A36E-7655797FD80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7402731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ECF3CB9-B453-4231-88B0-6D5655F955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98A4EB19-45F4-4F86-8196-D62976A900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5531808E-FA80-4C60-88D9-ED80981403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40BF5-4707-470B-A854-439203F3274B}" type="datetimeFigureOut">
              <a:rPr lang="sl-SI" smtClean="0"/>
              <a:t>24.10.2024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50E172EA-902A-4782-A6C3-FABFB6D23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E92E7477-F4A4-4019-A1BF-2304A7233C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FCC17-09D3-4CF7-A36E-7655797FD80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0419924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8275B71-BDE3-4D26-881D-304F3C8026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F65EAB75-460F-4353-90AC-90894D23B0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48B6A1F1-9375-40B8-89AB-3AC9B0101C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40BF5-4707-470B-A854-439203F3274B}" type="datetimeFigureOut">
              <a:rPr lang="sl-SI" smtClean="0"/>
              <a:t>24.10.2024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E6ACDD99-30C9-44A7-92F1-7367C47E28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DCB26381-D778-434D-9F96-BBC9981473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FCC17-09D3-4CF7-A36E-7655797FD80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0460557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3119BDB-3823-4E54-9991-A53A66DFF1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19DD3930-2FAC-4D6F-9D4A-401A23416B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806B3784-157D-4346-BDD0-87E05029B8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43BDE2FE-7F9B-4E4B-9E52-A633CCF0FA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40BF5-4707-470B-A854-439203F3274B}" type="datetimeFigureOut">
              <a:rPr lang="sl-SI" smtClean="0"/>
              <a:t>24.10.2024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1A935C64-126E-465E-854B-CF8AA592F2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472D719D-E737-4754-B163-2D1C2967E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FCC17-09D3-4CF7-A36E-7655797FD80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9504186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5EDD054-22C7-4E3E-AEF5-F939F95145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928572C3-CA81-468A-BCAC-479DA0553B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288B20A3-7818-4421-81BC-9402A3B906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besedila 4">
            <a:extLst>
              <a:ext uri="{FF2B5EF4-FFF2-40B4-BE49-F238E27FC236}">
                <a16:creationId xmlns:a16="http://schemas.microsoft.com/office/drawing/2014/main" id="{273D056D-35DF-4855-BD19-8774402FE2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6" name="Označba mesta vsebine 5">
            <a:extLst>
              <a:ext uri="{FF2B5EF4-FFF2-40B4-BE49-F238E27FC236}">
                <a16:creationId xmlns:a16="http://schemas.microsoft.com/office/drawing/2014/main" id="{60E1F845-DF5D-4119-955D-D7F8E746D6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7" name="Označba mesta datuma 6">
            <a:extLst>
              <a:ext uri="{FF2B5EF4-FFF2-40B4-BE49-F238E27FC236}">
                <a16:creationId xmlns:a16="http://schemas.microsoft.com/office/drawing/2014/main" id="{ED09E389-6193-46EA-9796-DE13C406C5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40BF5-4707-470B-A854-439203F3274B}" type="datetimeFigureOut">
              <a:rPr lang="sl-SI" smtClean="0"/>
              <a:t>24.10.2024</a:t>
            </a:fld>
            <a:endParaRPr lang="sl-SI"/>
          </a:p>
        </p:txBody>
      </p:sp>
      <p:sp>
        <p:nvSpPr>
          <p:cNvPr id="8" name="Označba mesta noge 7">
            <a:extLst>
              <a:ext uri="{FF2B5EF4-FFF2-40B4-BE49-F238E27FC236}">
                <a16:creationId xmlns:a16="http://schemas.microsoft.com/office/drawing/2014/main" id="{BFB8D0D8-EA9E-47C0-97B8-CD16F1E452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>
            <a:extLst>
              <a:ext uri="{FF2B5EF4-FFF2-40B4-BE49-F238E27FC236}">
                <a16:creationId xmlns:a16="http://schemas.microsoft.com/office/drawing/2014/main" id="{1F6DCAC5-59F1-45C3-B20D-6204F63FC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FCC17-09D3-4CF7-A36E-7655797FD80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2352139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C88E0FB-F008-4E73-A868-FEFC6366BE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datuma 2">
            <a:extLst>
              <a:ext uri="{FF2B5EF4-FFF2-40B4-BE49-F238E27FC236}">
                <a16:creationId xmlns:a16="http://schemas.microsoft.com/office/drawing/2014/main" id="{CB72E530-27D0-479D-B9E5-629269B30E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40BF5-4707-470B-A854-439203F3274B}" type="datetimeFigureOut">
              <a:rPr lang="sl-SI" smtClean="0"/>
              <a:t>24.10.2024</a:t>
            </a:fld>
            <a:endParaRPr lang="sl-SI"/>
          </a:p>
        </p:txBody>
      </p:sp>
      <p:sp>
        <p:nvSpPr>
          <p:cNvPr id="4" name="Označba mesta noge 3">
            <a:extLst>
              <a:ext uri="{FF2B5EF4-FFF2-40B4-BE49-F238E27FC236}">
                <a16:creationId xmlns:a16="http://schemas.microsoft.com/office/drawing/2014/main" id="{10A74413-60D7-4B62-B69A-04D4EFE031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>
            <a:extLst>
              <a:ext uri="{FF2B5EF4-FFF2-40B4-BE49-F238E27FC236}">
                <a16:creationId xmlns:a16="http://schemas.microsoft.com/office/drawing/2014/main" id="{A3EF5CD4-EE6F-485B-8B51-B7F035EA4F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FCC17-09D3-4CF7-A36E-7655797FD80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2964977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>
            <a:extLst>
              <a:ext uri="{FF2B5EF4-FFF2-40B4-BE49-F238E27FC236}">
                <a16:creationId xmlns:a16="http://schemas.microsoft.com/office/drawing/2014/main" id="{05954CFE-A9F3-470C-88DC-71790BBCD6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40BF5-4707-470B-A854-439203F3274B}" type="datetimeFigureOut">
              <a:rPr lang="sl-SI" smtClean="0"/>
              <a:t>24.10.2024</a:t>
            </a:fld>
            <a:endParaRPr lang="sl-SI"/>
          </a:p>
        </p:txBody>
      </p:sp>
      <p:sp>
        <p:nvSpPr>
          <p:cNvPr id="3" name="Označba mesta noge 2">
            <a:extLst>
              <a:ext uri="{FF2B5EF4-FFF2-40B4-BE49-F238E27FC236}">
                <a16:creationId xmlns:a16="http://schemas.microsoft.com/office/drawing/2014/main" id="{0698024C-4A8C-45F8-AD4D-88590A7469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>
            <a:extLst>
              <a:ext uri="{FF2B5EF4-FFF2-40B4-BE49-F238E27FC236}">
                <a16:creationId xmlns:a16="http://schemas.microsoft.com/office/drawing/2014/main" id="{305C5D15-A3E7-48FC-BEEB-3B07447A9F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FCC17-09D3-4CF7-A36E-7655797FD80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2691266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D84BB87-481D-4DA5-85AE-F73610AF2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FBFF92C2-5054-42DB-AE11-A71B2F795C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615D5BB1-B42E-4373-B7B0-820EA7AC55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C2398788-CD37-4636-BCF8-EFFFE7C335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40BF5-4707-470B-A854-439203F3274B}" type="datetimeFigureOut">
              <a:rPr lang="sl-SI" smtClean="0"/>
              <a:t>24.10.2024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ED25E1CC-CD1D-40D7-9759-ACACCB9D59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50053E0F-A3E3-49BE-86B7-DF8F1BF9C4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FCC17-09D3-4CF7-A36E-7655797FD80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588418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79FFF48-E968-4F64-9AF4-BD2A204275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slike 2">
            <a:extLst>
              <a:ext uri="{FF2B5EF4-FFF2-40B4-BE49-F238E27FC236}">
                <a16:creationId xmlns:a16="http://schemas.microsoft.com/office/drawing/2014/main" id="{D409992B-80FE-4F8A-B141-18432A5E4A9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EDCFB8DC-ECBB-4D6F-BC8C-A41683E6F9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715D54C4-00BE-4FED-9AB4-977C4A79BD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40BF5-4707-470B-A854-439203F3274B}" type="datetimeFigureOut">
              <a:rPr lang="sl-SI" smtClean="0"/>
              <a:t>24.10.2024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F9A5E721-5192-469D-BF1F-10E83A6F5D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FA6878E4-FAC3-4F90-AC31-A0F29C606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FCC17-09D3-4CF7-A36E-7655797FD80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0085191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>
            <a:extLst>
              <a:ext uri="{FF2B5EF4-FFF2-40B4-BE49-F238E27FC236}">
                <a16:creationId xmlns:a16="http://schemas.microsoft.com/office/drawing/2014/main" id="{5FE8EFCA-D766-49E2-A3FF-AEB29AC355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E5F16D38-818F-4986-9FCC-099E8F3895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F91E3833-8987-4542-8C7C-EC83527198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C40BF5-4707-470B-A854-439203F3274B}" type="datetimeFigureOut">
              <a:rPr lang="sl-SI" smtClean="0"/>
              <a:t>24.10.2024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992F4DA1-7BFB-4A3D-BD23-14F6289CF3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3D362E49-39BB-4CEE-A88B-79417C3AD9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7FCC17-09D3-4CF7-A36E-7655797FD80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372129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ucilnice.arnes.si/course/view.php?id=59095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.png"/><Relationship Id="rId5" Type="http://schemas.openxmlformats.org/officeDocument/2006/relationships/slide" Target="slide6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3.png"/><Relationship Id="rId5" Type="http://schemas.openxmlformats.org/officeDocument/2006/relationships/slide" Target="slide6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3.png"/><Relationship Id="rId5" Type="http://schemas.openxmlformats.org/officeDocument/2006/relationships/slide" Target="slide6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3.png"/><Relationship Id="rId5" Type="http://schemas.openxmlformats.org/officeDocument/2006/relationships/slide" Target="slide6.xm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slide" Target="slide6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.png"/><Relationship Id="rId5" Type="http://schemas.openxmlformats.org/officeDocument/2006/relationships/slide" Target="slide6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.png"/><Relationship Id="rId5" Type="http://schemas.openxmlformats.org/officeDocument/2006/relationships/slide" Target="slide6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slide" Target="slide6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46EF09B-8059-4215-B167-A4790B41A0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rot="271140">
            <a:off x="4048924" y="4475462"/>
            <a:ext cx="6583613" cy="1579013"/>
          </a:xfrm>
        </p:spPr>
        <p:txBody>
          <a:bodyPr>
            <a:normAutofit/>
          </a:bodyPr>
          <a:lstStyle/>
          <a:p>
            <a:r>
              <a:rPr lang="sl-SI" sz="5300" b="1" dirty="0">
                <a:ln>
                  <a:solidFill>
                    <a:schemeClr val="bg1"/>
                  </a:solidFill>
                </a:ln>
                <a:solidFill>
                  <a:srgbClr val="D76213"/>
                </a:solidFill>
                <a:latin typeface="+mn-lt"/>
              </a:rPr>
              <a:t>Učne pesmi</a:t>
            </a:r>
            <a:br>
              <a:rPr lang="sl-SI" sz="5300" b="1" dirty="0">
                <a:ln>
                  <a:solidFill>
                    <a:schemeClr val="bg1"/>
                  </a:solidFill>
                </a:ln>
                <a:solidFill>
                  <a:srgbClr val="D76213"/>
                </a:solidFill>
                <a:latin typeface="+mn-lt"/>
              </a:rPr>
            </a:br>
            <a:endParaRPr lang="sl-SI" sz="3100" b="1" dirty="0">
              <a:ln>
                <a:solidFill>
                  <a:schemeClr val="bg1"/>
                </a:solidFill>
              </a:ln>
              <a:solidFill>
                <a:srgbClr val="D76213"/>
              </a:solidFill>
              <a:latin typeface="+mn-lt"/>
            </a:endParaRPr>
          </a:p>
        </p:txBody>
      </p:sp>
      <p:sp>
        <p:nvSpPr>
          <p:cNvPr id="4" name="Naslov 1">
            <a:extLst>
              <a:ext uri="{FF2B5EF4-FFF2-40B4-BE49-F238E27FC236}">
                <a16:creationId xmlns:a16="http://schemas.microsoft.com/office/drawing/2014/main" id="{AE43931C-23AD-4248-9C35-8DCAF1D76D79}"/>
              </a:ext>
            </a:extLst>
          </p:cNvPr>
          <p:cNvSpPr txBox="1">
            <a:spLocks/>
          </p:cNvSpPr>
          <p:nvPr/>
        </p:nvSpPr>
        <p:spPr>
          <a:xfrm rot="271140">
            <a:off x="7264766" y="3988056"/>
            <a:ext cx="2628166" cy="43779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sz="3200" b="1" dirty="0">
                <a:ln>
                  <a:solidFill>
                    <a:schemeClr val="bg1"/>
                  </a:solidFill>
                </a:ln>
                <a:solidFill>
                  <a:srgbClr val="D76213"/>
                </a:solidFill>
                <a:latin typeface="+mn-lt"/>
              </a:rPr>
              <a:t>Katja Gruber</a:t>
            </a:r>
          </a:p>
        </p:txBody>
      </p:sp>
      <p:sp>
        <p:nvSpPr>
          <p:cNvPr id="3" name="Pravokotnik 2"/>
          <p:cNvSpPr/>
          <p:nvPr/>
        </p:nvSpPr>
        <p:spPr>
          <a:xfrm>
            <a:off x="629102" y="5653902"/>
            <a:ext cx="49932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dirty="0">
                <a:hlinkClick r:id="rId3"/>
              </a:rPr>
              <a:t>Predmet: GLASBENA UMETNOST (arnes.si)</a:t>
            </a:r>
            <a:endParaRPr lang="sl-SI" dirty="0"/>
          </a:p>
        </p:txBody>
      </p:sp>
      <p:sp>
        <p:nvSpPr>
          <p:cNvPr id="6" name="Pravokotnik 5"/>
          <p:cNvSpPr/>
          <p:nvPr/>
        </p:nvSpPr>
        <p:spPr>
          <a:xfrm rot="21169022">
            <a:off x="381248" y="568270"/>
            <a:ext cx="6005383" cy="2069601"/>
          </a:xfrm>
          <a:prstGeom prst="rect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sz="2800" b="1" dirty="0"/>
              <a:t>Za ustno oceno lahko </a:t>
            </a:r>
          </a:p>
          <a:p>
            <a:pPr algn="ctr"/>
            <a:r>
              <a:rPr lang="sl-SI" sz="2800" b="1" dirty="0"/>
              <a:t>poješ izžrebano</a:t>
            </a:r>
          </a:p>
          <a:p>
            <a:pPr algn="ctr"/>
            <a:r>
              <a:rPr lang="sl-SI" sz="2800" b="1" dirty="0"/>
              <a:t>učno pesem </a:t>
            </a:r>
          </a:p>
          <a:p>
            <a:pPr algn="ctr"/>
            <a:r>
              <a:rPr lang="sl-SI" sz="2800" b="1" dirty="0"/>
              <a:t>ali odgovarjaš učno snov</a:t>
            </a:r>
            <a:endParaRPr lang="sl-SI" sz="900" b="1" dirty="0"/>
          </a:p>
        </p:txBody>
      </p:sp>
      <p:sp>
        <p:nvSpPr>
          <p:cNvPr id="5" name="Leva puščica 4"/>
          <p:cNvSpPr/>
          <p:nvPr/>
        </p:nvSpPr>
        <p:spPr>
          <a:xfrm rot="371501">
            <a:off x="6085643" y="552581"/>
            <a:ext cx="4986411" cy="3059297"/>
          </a:xfrm>
          <a:prstGeom prst="leftArrow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2800" dirty="0"/>
              <a:t>NAJDEŠ JIH V SPLETNI UČILNICI!</a:t>
            </a:r>
          </a:p>
        </p:txBody>
      </p:sp>
    </p:spTree>
    <p:extLst>
      <p:ext uri="{BB962C8B-B14F-4D97-AF65-F5344CB8AC3E}">
        <p14:creationId xmlns:p14="http://schemas.microsoft.com/office/powerpoint/2010/main" val="6116610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jeZBesedilom 1">
            <a:extLst>
              <a:ext uri="{FF2B5EF4-FFF2-40B4-BE49-F238E27FC236}">
                <a16:creationId xmlns:a16="http://schemas.microsoft.com/office/drawing/2014/main" id="{D4028D6F-0C7C-42AD-AAA3-29570F73760A}"/>
              </a:ext>
            </a:extLst>
          </p:cNvPr>
          <p:cNvSpPr txBox="1"/>
          <p:nvPr/>
        </p:nvSpPr>
        <p:spPr>
          <a:xfrm>
            <a:off x="230318" y="793377"/>
            <a:ext cx="10264408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3600" b="1" dirty="0">
                <a:solidFill>
                  <a:srgbClr val="FF0000"/>
                </a:solidFill>
              </a:rPr>
              <a:t>SOPRANI vitke </a:t>
            </a:r>
          </a:p>
          <a:p>
            <a:pPr algn="ctr"/>
            <a:r>
              <a:rPr lang="sl-SI" sz="3600" dirty="0">
                <a:solidFill>
                  <a:srgbClr val="FF0000"/>
                </a:solidFill>
              </a:rPr>
              <a:t>zvezde so in dive,   </a:t>
            </a:r>
          </a:p>
          <a:p>
            <a:pPr algn="ctr"/>
            <a:r>
              <a:rPr lang="sl-SI" sz="3600" dirty="0">
                <a:solidFill>
                  <a:srgbClr val="FF0000"/>
                </a:solidFill>
              </a:rPr>
              <a:t>ALTISTKE nizke vedno so iskrive.</a:t>
            </a:r>
          </a:p>
          <a:p>
            <a:pPr algn="ctr"/>
            <a:r>
              <a:rPr lang="sl-SI" sz="3600" dirty="0">
                <a:solidFill>
                  <a:srgbClr val="00B0F0"/>
                </a:solidFill>
              </a:rPr>
              <a:t>TENORJI moški so v višinah radi,</a:t>
            </a:r>
          </a:p>
          <a:p>
            <a:pPr algn="ctr"/>
            <a:r>
              <a:rPr lang="sl-SI" sz="3600" dirty="0">
                <a:solidFill>
                  <a:srgbClr val="00B0F0"/>
                </a:solidFill>
              </a:rPr>
              <a:t>globoki BASI niso nič več mladi.</a:t>
            </a:r>
          </a:p>
          <a:p>
            <a:pPr algn="ctr"/>
            <a:endParaRPr lang="sl-SI" sz="700" dirty="0">
              <a:solidFill>
                <a:schemeClr val="accent2">
                  <a:lumMod val="50000"/>
                </a:schemeClr>
              </a:solidFill>
            </a:endParaRPr>
          </a:p>
          <a:p>
            <a:pPr algn="ctr"/>
            <a:endParaRPr lang="sl-SI" sz="700" dirty="0">
              <a:solidFill>
                <a:schemeClr val="accent2">
                  <a:lumMod val="50000"/>
                </a:schemeClr>
              </a:solidFill>
            </a:endParaRPr>
          </a:p>
          <a:p>
            <a:pPr algn="ctr"/>
            <a:r>
              <a:rPr lang="sl-SI" sz="3600" dirty="0">
                <a:solidFill>
                  <a:srgbClr val="00B050"/>
                </a:solidFill>
              </a:rPr>
              <a:t>Če pa poješ nekaj vmes, te ne jemljejo zares,</a:t>
            </a:r>
          </a:p>
          <a:p>
            <a:pPr algn="ctr"/>
            <a:r>
              <a:rPr lang="sl-SI" sz="3600" dirty="0">
                <a:solidFill>
                  <a:srgbClr val="00B050"/>
                </a:solidFill>
              </a:rPr>
              <a:t>nisi nizek ne visok, po sredini gre tvoj tok.</a:t>
            </a:r>
          </a:p>
          <a:p>
            <a:pPr algn="ctr"/>
            <a:r>
              <a:rPr lang="sl-SI" sz="3600" dirty="0">
                <a:solidFill>
                  <a:srgbClr val="00B0F0"/>
                </a:solidFill>
              </a:rPr>
              <a:t>BARITON </a:t>
            </a:r>
            <a:r>
              <a:rPr lang="sl-SI" sz="3600" dirty="0" err="1">
                <a:solidFill>
                  <a:srgbClr val="00B0F0"/>
                </a:solidFill>
              </a:rPr>
              <a:t>al</a:t>
            </a:r>
            <a:r>
              <a:rPr lang="sl-SI" sz="3600" dirty="0">
                <a:solidFill>
                  <a:srgbClr val="00B0F0"/>
                </a:solidFill>
              </a:rPr>
              <a:t>' </a:t>
            </a:r>
            <a:r>
              <a:rPr lang="sl-SI" sz="3600" dirty="0" err="1">
                <a:solidFill>
                  <a:srgbClr val="00B0F0"/>
                </a:solidFill>
              </a:rPr>
              <a:t>kvariton</a:t>
            </a:r>
            <a:r>
              <a:rPr lang="sl-SI" sz="3600" dirty="0">
                <a:solidFill>
                  <a:srgbClr val="00B0F0"/>
                </a:solidFill>
              </a:rPr>
              <a:t>, </a:t>
            </a:r>
            <a:r>
              <a:rPr lang="sl-SI" sz="3600" dirty="0">
                <a:solidFill>
                  <a:srgbClr val="FF0000"/>
                </a:solidFill>
              </a:rPr>
              <a:t>srednji MEZZO z majonezo,</a:t>
            </a:r>
          </a:p>
          <a:p>
            <a:pPr algn="ctr"/>
            <a:r>
              <a:rPr lang="sl-SI" sz="3600" dirty="0">
                <a:solidFill>
                  <a:srgbClr val="FF0000"/>
                </a:solidFill>
              </a:rPr>
              <a:t>da le poješ prav in rad, glas je tvoj zaklad.</a:t>
            </a:r>
          </a:p>
          <a:p>
            <a:pPr algn="ctr"/>
            <a:r>
              <a:rPr lang="sl-SI" sz="3600" dirty="0">
                <a:solidFill>
                  <a:srgbClr val="FF0000"/>
                </a:solidFill>
              </a:rPr>
              <a:t>SOPRANI vitke …</a:t>
            </a:r>
          </a:p>
        </p:txBody>
      </p:sp>
      <p:sp>
        <p:nvSpPr>
          <p:cNvPr id="31" name="Pravokotnik: zaokroženi vogali 30">
            <a:hlinkClick r:id="rId5" action="ppaction://hlinksldjump"/>
            <a:extLst>
              <a:ext uri="{FF2B5EF4-FFF2-40B4-BE49-F238E27FC236}">
                <a16:creationId xmlns:a16="http://schemas.microsoft.com/office/drawing/2014/main" id="{EFD57B32-F32B-4883-8EE7-A43172387688}"/>
              </a:ext>
            </a:extLst>
          </p:cNvPr>
          <p:cNvSpPr/>
          <p:nvPr/>
        </p:nvSpPr>
        <p:spPr>
          <a:xfrm>
            <a:off x="10658373" y="2184568"/>
            <a:ext cx="1303309" cy="98151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sz="1700" b="1" dirty="0">
              <a:ln>
                <a:solidFill>
                  <a:schemeClr val="bg1"/>
                </a:solidFill>
              </a:ln>
              <a:solidFill>
                <a:srgbClr val="D76213"/>
              </a:solidFill>
            </a:endParaRPr>
          </a:p>
          <a:p>
            <a:pPr algn="ctr"/>
            <a:endParaRPr lang="sl-SI" sz="1600" b="1" dirty="0">
              <a:ln>
                <a:solidFill>
                  <a:schemeClr val="bg1"/>
                </a:solidFill>
              </a:ln>
              <a:solidFill>
                <a:srgbClr val="D76213"/>
              </a:solidFill>
            </a:endParaRPr>
          </a:p>
          <a:p>
            <a:pPr algn="ctr"/>
            <a:endParaRPr lang="sl-SI" sz="1600" b="1" dirty="0">
              <a:ln>
                <a:solidFill>
                  <a:schemeClr val="bg1"/>
                </a:solidFill>
              </a:ln>
              <a:solidFill>
                <a:srgbClr val="D76213"/>
              </a:solidFill>
            </a:endParaRPr>
          </a:p>
          <a:p>
            <a:pPr algn="ctr"/>
            <a:r>
              <a:rPr lang="sl-SI" sz="1600" b="1" dirty="0">
                <a:ln>
                  <a:solidFill>
                    <a:schemeClr val="bg1"/>
                  </a:solidFill>
                </a:ln>
                <a:solidFill>
                  <a:srgbClr val="D76213"/>
                </a:solidFill>
              </a:rPr>
              <a:t> </a:t>
            </a:r>
          </a:p>
        </p:txBody>
      </p:sp>
      <p:pic>
        <p:nvPicPr>
          <p:cNvPr id="3" name="04.4 - Pevski glasov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49808" y="2384379"/>
            <a:ext cx="609600" cy="609600"/>
          </a:xfrm>
          <a:prstGeom prst="rect">
            <a:avLst/>
          </a:prstGeom>
        </p:spPr>
      </p:pic>
      <p:sp>
        <p:nvSpPr>
          <p:cNvPr id="8" name="Naslov 1">
            <a:extLst>
              <a:ext uri="{FF2B5EF4-FFF2-40B4-BE49-F238E27FC236}">
                <a16:creationId xmlns:a16="http://schemas.microsoft.com/office/drawing/2014/main" id="{AE43931C-23AD-4248-9C35-8DCAF1D76D79}"/>
              </a:ext>
            </a:extLst>
          </p:cNvPr>
          <p:cNvSpPr txBox="1">
            <a:spLocks/>
          </p:cNvSpPr>
          <p:nvPr/>
        </p:nvSpPr>
        <p:spPr>
          <a:xfrm rot="21166672">
            <a:off x="120438" y="335901"/>
            <a:ext cx="4060929" cy="60991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sz="3200" b="1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+mn-lt"/>
              </a:rPr>
              <a:t>FIT AKTIVNO PETJE</a:t>
            </a:r>
            <a:r>
              <a:rPr lang="sl-SI" sz="2400" b="1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"/>
                <a:cs typeface="Arial"/>
              </a:rPr>
              <a:t>®</a:t>
            </a:r>
            <a:endParaRPr lang="sl-SI" sz="3200" b="1" dirty="0">
              <a:ln>
                <a:solidFill>
                  <a:schemeClr val="bg1"/>
                </a:solidFill>
              </a:ln>
              <a:solidFill>
                <a:srgbClr val="FF0000"/>
              </a:solidFill>
              <a:latin typeface="+mn-lt"/>
            </a:endParaRPr>
          </a:p>
        </p:txBody>
      </p:sp>
      <p:sp>
        <p:nvSpPr>
          <p:cNvPr id="4" name="Pravokotnik: zaokroženi vogali 3">
            <a:extLst>
              <a:ext uri="{FF2B5EF4-FFF2-40B4-BE49-F238E27FC236}">
                <a16:creationId xmlns:a16="http://schemas.microsoft.com/office/drawing/2014/main" id="{CA4EAC8A-D955-12CC-639F-1BB7FC17F53B}"/>
              </a:ext>
            </a:extLst>
          </p:cNvPr>
          <p:cNvSpPr/>
          <p:nvPr/>
        </p:nvSpPr>
        <p:spPr>
          <a:xfrm>
            <a:off x="1599215" y="874048"/>
            <a:ext cx="1699128" cy="649224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2800" b="1" dirty="0"/>
              <a:t>PUNCE</a:t>
            </a:r>
          </a:p>
        </p:txBody>
      </p:sp>
      <p:sp>
        <p:nvSpPr>
          <p:cNvPr id="5" name="Pravokotnik: zaokroženi vogali 4">
            <a:extLst>
              <a:ext uri="{FF2B5EF4-FFF2-40B4-BE49-F238E27FC236}">
                <a16:creationId xmlns:a16="http://schemas.microsoft.com/office/drawing/2014/main" id="{E09AFEE5-484B-D755-C9DC-9E59C452FC36}"/>
              </a:ext>
            </a:extLst>
          </p:cNvPr>
          <p:cNvSpPr/>
          <p:nvPr/>
        </p:nvSpPr>
        <p:spPr>
          <a:xfrm>
            <a:off x="451774" y="2516858"/>
            <a:ext cx="1699128" cy="649224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2800" b="1" dirty="0"/>
              <a:t>FANTJE</a:t>
            </a:r>
          </a:p>
        </p:txBody>
      </p:sp>
      <p:sp>
        <p:nvSpPr>
          <p:cNvPr id="9" name="Pravokotnik: zaokroženi vogali 8">
            <a:extLst>
              <a:ext uri="{FF2B5EF4-FFF2-40B4-BE49-F238E27FC236}">
                <a16:creationId xmlns:a16="http://schemas.microsoft.com/office/drawing/2014/main" id="{9914DF81-5CEB-3DC1-0E80-73F5268F7519}"/>
              </a:ext>
            </a:extLst>
          </p:cNvPr>
          <p:cNvSpPr/>
          <p:nvPr/>
        </p:nvSpPr>
        <p:spPr>
          <a:xfrm>
            <a:off x="230318" y="3691919"/>
            <a:ext cx="857818" cy="649224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2800" b="1" dirty="0"/>
              <a:t>VSI</a:t>
            </a:r>
          </a:p>
        </p:txBody>
      </p:sp>
    </p:spTree>
    <p:extLst>
      <p:ext uri="{BB962C8B-B14F-4D97-AF65-F5344CB8AC3E}">
        <p14:creationId xmlns:p14="http://schemas.microsoft.com/office/powerpoint/2010/main" val="408459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45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solidFill>
            <a:srgbClr val="00B0F0"/>
          </a:solidFill>
        </p:spPr>
        <p:txBody>
          <a:bodyPr>
            <a:normAutofit/>
          </a:bodyPr>
          <a:lstStyle/>
          <a:p>
            <a:r>
              <a:rPr lang="sl-SI" sz="5400" b="1" dirty="0">
                <a:latin typeface="Berlin Sans FB Demi" panose="020E0802020502020306" pitchFamily="34" charset="0"/>
              </a:rPr>
              <a:t>Sam se oceni kako dobro poješ.</a:t>
            </a:r>
          </a:p>
        </p:txBody>
      </p:sp>
      <p:sp>
        <p:nvSpPr>
          <p:cNvPr id="11" name="Naslov 1">
            <a:extLst>
              <a:ext uri="{FF2B5EF4-FFF2-40B4-BE49-F238E27FC236}">
                <a16:creationId xmlns:a16="http://schemas.microsoft.com/office/drawing/2014/main" id="{AE43931C-23AD-4248-9C35-8DCAF1D76D79}"/>
              </a:ext>
            </a:extLst>
          </p:cNvPr>
          <p:cNvSpPr txBox="1">
            <a:spLocks/>
          </p:cNvSpPr>
          <p:nvPr/>
        </p:nvSpPr>
        <p:spPr>
          <a:xfrm rot="219796">
            <a:off x="8831469" y="6098880"/>
            <a:ext cx="2919543" cy="35738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4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sz="3200" b="1" dirty="0">
                <a:ln>
                  <a:solidFill>
                    <a:schemeClr val="bg1"/>
                  </a:solidFill>
                </a:ln>
                <a:solidFill>
                  <a:srgbClr val="D76213"/>
                </a:solidFill>
                <a:latin typeface="+mn-lt"/>
              </a:rPr>
              <a:t>* Formativno spremljanje petja</a:t>
            </a:r>
          </a:p>
        </p:txBody>
      </p:sp>
      <p:pic>
        <p:nvPicPr>
          <p:cNvPr id="12" name="Slika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96"/>
          <a:stretch/>
        </p:blipFill>
        <p:spPr>
          <a:xfrm>
            <a:off x="1066800" y="2352675"/>
            <a:ext cx="10058400" cy="2152650"/>
          </a:xfrm>
          <a:prstGeom prst="rect">
            <a:avLst/>
          </a:prstGeom>
        </p:spPr>
      </p:pic>
      <p:sp>
        <p:nvSpPr>
          <p:cNvPr id="5" name="Puščica gor 4"/>
          <p:cNvSpPr/>
          <p:nvPr/>
        </p:nvSpPr>
        <p:spPr>
          <a:xfrm>
            <a:off x="8960223" y="4073845"/>
            <a:ext cx="1753497" cy="2040630"/>
          </a:xfrm>
          <a:prstGeom prst="up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4191025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1">
            <a:extLst>
              <a:ext uri="{FF2B5EF4-FFF2-40B4-BE49-F238E27FC236}">
                <a16:creationId xmlns:a16="http://schemas.microsoft.com/office/drawing/2014/main" id="{5D53BC8D-E8E3-4EBC-94DF-4B81875CCF9F}"/>
              </a:ext>
            </a:extLst>
          </p:cNvPr>
          <p:cNvSpPr txBox="1">
            <a:spLocks/>
          </p:cNvSpPr>
          <p:nvPr/>
        </p:nvSpPr>
        <p:spPr>
          <a:xfrm rot="271140">
            <a:off x="7059764" y="87046"/>
            <a:ext cx="4890476" cy="48339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sl-SI" sz="2800" b="1" dirty="0">
                <a:ln>
                  <a:solidFill>
                    <a:schemeClr val="bg1"/>
                  </a:solidFill>
                </a:ln>
                <a:solidFill>
                  <a:srgbClr val="D76213"/>
                </a:solidFill>
                <a:latin typeface="+mn-lt"/>
              </a:rPr>
              <a:t>Obdobja glasbene zgodovine</a:t>
            </a:r>
          </a:p>
        </p:txBody>
      </p:sp>
      <p:sp>
        <p:nvSpPr>
          <p:cNvPr id="2" name="PoljeZBesedilom 1">
            <a:extLst>
              <a:ext uri="{FF2B5EF4-FFF2-40B4-BE49-F238E27FC236}">
                <a16:creationId xmlns:a16="http://schemas.microsoft.com/office/drawing/2014/main" id="{D4028D6F-0C7C-42AD-AAA3-29570F73760A}"/>
              </a:ext>
            </a:extLst>
          </p:cNvPr>
          <p:cNvSpPr txBox="1"/>
          <p:nvPr/>
        </p:nvSpPr>
        <p:spPr>
          <a:xfrm>
            <a:off x="304980" y="762346"/>
            <a:ext cx="1026440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4800" b="1" dirty="0">
                <a:solidFill>
                  <a:schemeClr val="accent2">
                    <a:lumMod val="50000"/>
                  </a:schemeClr>
                </a:solidFill>
              </a:rPr>
              <a:t>PRAZGODOVINA</a:t>
            </a:r>
            <a:r>
              <a:rPr lang="sl-SI" sz="4800" dirty="0">
                <a:solidFill>
                  <a:schemeClr val="accent2">
                    <a:lumMod val="50000"/>
                  </a:schemeClr>
                </a:solidFill>
              </a:rPr>
              <a:t>, </a:t>
            </a:r>
          </a:p>
          <a:p>
            <a:pPr algn="ctr"/>
            <a:r>
              <a:rPr lang="sl-SI" sz="4800" dirty="0">
                <a:solidFill>
                  <a:schemeClr val="accent2">
                    <a:lumMod val="50000"/>
                  </a:schemeClr>
                </a:solidFill>
              </a:rPr>
              <a:t>STARI VEK,</a:t>
            </a:r>
          </a:p>
          <a:p>
            <a:pPr algn="ctr"/>
            <a:r>
              <a:rPr lang="sl-SI" sz="4800" dirty="0">
                <a:solidFill>
                  <a:schemeClr val="accent2">
                    <a:lumMod val="50000"/>
                  </a:schemeClr>
                </a:solidFill>
              </a:rPr>
              <a:t>SREDNJI VEK, pa RENESANSA in BAROK, </a:t>
            </a:r>
          </a:p>
          <a:p>
            <a:pPr algn="ctr"/>
            <a:r>
              <a:rPr lang="sl-SI" sz="4800" dirty="0">
                <a:solidFill>
                  <a:schemeClr val="accent2">
                    <a:lumMod val="50000"/>
                  </a:schemeClr>
                </a:solidFill>
              </a:rPr>
              <a:t>KLASICIZEM in ROMANTIKA, </a:t>
            </a:r>
          </a:p>
          <a:p>
            <a:pPr algn="ctr"/>
            <a:r>
              <a:rPr lang="sl-SI" sz="4800" dirty="0">
                <a:solidFill>
                  <a:schemeClr val="accent2">
                    <a:lumMod val="50000"/>
                  </a:schemeClr>
                </a:solidFill>
              </a:rPr>
              <a:t>NOVA GLASBA je sodobna, kar se da.</a:t>
            </a:r>
          </a:p>
        </p:txBody>
      </p:sp>
      <p:sp>
        <p:nvSpPr>
          <p:cNvPr id="7" name="Pravokotnik: zaokroženi vogali 30">
            <a:hlinkClick r:id="rId5" action="ppaction://hlinksldjump"/>
            <a:extLst>
              <a:ext uri="{FF2B5EF4-FFF2-40B4-BE49-F238E27FC236}">
                <a16:creationId xmlns:a16="http://schemas.microsoft.com/office/drawing/2014/main" id="{EFD57B32-F32B-4883-8EE7-A43172387688}"/>
              </a:ext>
            </a:extLst>
          </p:cNvPr>
          <p:cNvSpPr/>
          <p:nvPr/>
        </p:nvSpPr>
        <p:spPr>
          <a:xfrm>
            <a:off x="10470937" y="4690688"/>
            <a:ext cx="1303309" cy="98151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sz="1700" b="1" dirty="0">
              <a:ln>
                <a:solidFill>
                  <a:schemeClr val="bg1"/>
                </a:solidFill>
              </a:ln>
              <a:solidFill>
                <a:srgbClr val="D76213"/>
              </a:solidFill>
            </a:endParaRPr>
          </a:p>
          <a:p>
            <a:pPr algn="ctr"/>
            <a:endParaRPr lang="sl-SI" sz="1600" b="1" dirty="0">
              <a:ln>
                <a:solidFill>
                  <a:schemeClr val="bg1"/>
                </a:solidFill>
              </a:ln>
              <a:solidFill>
                <a:srgbClr val="D76213"/>
              </a:solidFill>
            </a:endParaRPr>
          </a:p>
          <a:p>
            <a:pPr algn="ctr"/>
            <a:endParaRPr lang="sl-SI" sz="1600" b="1" dirty="0">
              <a:ln>
                <a:solidFill>
                  <a:schemeClr val="bg1"/>
                </a:solidFill>
              </a:ln>
              <a:solidFill>
                <a:srgbClr val="D76213"/>
              </a:solidFill>
            </a:endParaRPr>
          </a:p>
          <a:p>
            <a:pPr algn="ctr"/>
            <a:r>
              <a:rPr lang="sl-SI" sz="1600" b="1" dirty="0">
                <a:ln>
                  <a:solidFill>
                    <a:schemeClr val="bg1"/>
                  </a:solidFill>
                </a:ln>
                <a:solidFill>
                  <a:srgbClr val="D76213"/>
                </a:solidFill>
              </a:rPr>
              <a:t> </a:t>
            </a:r>
          </a:p>
        </p:txBody>
      </p:sp>
      <p:pic>
        <p:nvPicPr>
          <p:cNvPr id="3" name="06.4 - Obdobja glasbene zgodovin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817792" y="4848048"/>
            <a:ext cx="609600" cy="609600"/>
          </a:xfrm>
          <a:prstGeom prst="rect">
            <a:avLst/>
          </a:prstGeom>
        </p:spPr>
      </p:pic>
      <p:sp>
        <p:nvSpPr>
          <p:cNvPr id="10" name="Naslov 1">
            <a:extLst>
              <a:ext uri="{FF2B5EF4-FFF2-40B4-BE49-F238E27FC236}">
                <a16:creationId xmlns:a16="http://schemas.microsoft.com/office/drawing/2014/main" id="{AE43931C-23AD-4248-9C35-8DCAF1D76D79}"/>
              </a:ext>
            </a:extLst>
          </p:cNvPr>
          <p:cNvSpPr txBox="1">
            <a:spLocks/>
          </p:cNvSpPr>
          <p:nvPr/>
        </p:nvSpPr>
        <p:spPr>
          <a:xfrm rot="21166672">
            <a:off x="120438" y="335901"/>
            <a:ext cx="4060929" cy="60991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sz="3200" b="1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+mn-lt"/>
              </a:rPr>
              <a:t>FIT AKTIVNO PETJE</a:t>
            </a:r>
            <a:r>
              <a:rPr lang="sl-SI" sz="2400" b="1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"/>
                <a:cs typeface="Arial"/>
              </a:rPr>
              <a:t>®</a:t>
            </a:r>
            <a:endParaRPr lang="sl-SI" sz="3200" b="1" dirty="0">
              <a:ln>
                <a:solidFill>
                  <a:schemeClr val="bg1"/>
                </a:solidFill>
              </a:ln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09091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56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solidFill>
            <a:srgbClr val="00B0F0"/>
          </a:solidFill>
        </p:spPr>
        <p:txBody>
          <a:bodyPr>
            <a:normAutofit/>
          </a:bodyPr>
          <a:lstStyle/>
          <a:p>
            <a:r>
              <a:rPr lang="sl-SI" sz="5400" b="1" dirty="0">
                <a:latin typeface="Berlin Sans FB Demi" panose="020E0802020502020306" pitchFamily="34" charset="0"/>
              </a:rPr>
              <a:t>Sam se oceni kako dobro poješ.</a:t>
            </a:r>
          </a:p>
        </p:txBody>
      </p:sp>
      <p:sp>
        <p:nvSpPr>
          <p:cNvPr id="11" name="Naslov 1">
            <a:extLst>
              <a:ext uri="{FF2B5EF4-FFF2-40B4-BE49-F238E27FC236}">
                <a16:creationId xmlns:a16="http://schemas.microsoft.com/office/drawing/2014/main" id="{AE43931C-23AD-4248-9C35-8DCAF1D76D79}"/>
              </a:ext>
            </a:extLst>
          </p:cNvPr>
          <p:cNvSpPr txBox="1">
            <a:spLocks/>
          </p:cNvSpPr>
          <p:nvPr/>
        </p:nvSpPr>
        <p:spPr>
          <a:xfrm rot="219796">
            <a:off x="8831469" y="6098880"/>
            <a:ext cx="2919543" cy="35738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4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sz="3200" b="1" dirty="0">
                <a:ln>
                  <a:solidFill>
                    <a:schemeClr val="bg1"/>
                  </a:solidFill>
                </a:ln>
                <a:solidFill>
                  <a:srgbClr val="D76213"/>
                </a:solidFill>
                <a:latin typeface="+mn-lt"/>
              </a:rPr>
              <a:t>* Formativno spremljanje petja</a:t>
            </a:r>
          </a:p>
        </p:txBody>
      </p:sp>
      <p:pic>
        <p:nvPicPr>
          <p:cNvPr id="12" name="Slika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96"/>
          <a:stretch/>
        </p:blipFill>
        <p:spPr>
          <a:xfrm>
            <a:off x="1066800" y="2352675"/>
            <a:ext cx="10058400" cy="2152650"/>
          </a:xfrm>
          <a:prstGeom prst="rect">
            <a:avLst/>
          </a:prstGeom>
        </p:spPr>
      </p:pic>
      <p:sp>
        <p:nvSpPr>
          <p:cNvPr id="5" name="Puščica gor 4"/>
          <p:cNvSpPr/>
          <p:nvPr/>
        </p:nvSpPr>
        <p:spPr>
          <a:xfrm>
            <a:off x="8953201" y="4235336"/>
            <a:ext cx="1753497" cy="2040630"/>
          </a:xfrm>
          <a:prstGeom prst="up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2067234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jeZBesedilom 1">
            <a:extLst>
              <a:ext uri="{FF2B5EF4-FFF2-40B4-BE49-F238E27FC236}">
                <a16:creationId xmlns:a16="http://schemas.microsoft.com/office/drawing/2014/main" id="{D4028D6F-0C7C-42AD-AAA3-29570F73760A}"/>
              </a:ext>
            </a:extLst>
          </p:cNvPr>
          <p:cNvSpPr txBox="1"/>
          <p:nvPr/>
        </p:nvSpPr>
        <p:spPr>
          <a:xfrm>
            <a:off x="304980" y="859580"/>
            <a:ext cx="10264408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4400" b="1" dirty="0">
                <a:solidFill>
                  <a:schemeClr val="accent2">
                    <a:lumMod val="50000"/>
                  </a:schemeClr>
                </a:solidFill>
              </a:rPr>
              <a:t>MOTIV * MOTIV * MOTIV * MOTIV *</a:t>
            </a:r>
          </a:p>
          <a:p>
            <a:pPr algn="ctr"/>
            <a:r>
              <a:rPr lang="sl-SI" sz="4400" b="1" dirty="0">
                <a:solidFill>
                  <a:schemeClr val="accent2">
                    <a:lumMod val="50000"/>
                  </a:schemeClr>
                </a:solidFill>
              </a:rPr>
              <a:t>je ve*dno kra*tek in *iskriv*</a:t>
            </a:r>
            <a:r>
              <a:rPr lang="sl-SI" sz="4400" dirty="0">
                <a:solidFill>
                  <a:schemeClr val="accent2">
                    <a:lumMod val="50000"/>
                  </a:schemeClr>
                </a:solidFill>
              </a:rPr>
              <a:t>(2x)</a:t>
            </a:r>
          </a:p>
          <a:p>
            <a:pPr algn="ctr"/>
            <a:r>
              <a:rPr lang="sl-SI" sz="4400" dirty="0">
                <a:solidFill>
                  <a:schemeClr val="accent2">
                    <a:lumMod val="50000"/>
                  </a:schemeClr>
                </a:solidFill>
              </a:rPr>
              <a:t>TÉMA prepoznavna je * </a:t>
            </a:r>
          </a:p>
          <a:p>
            <a:pPr algn="ctr"/>
            <a:r>
              <a:rPr lang="sl-SI" sz="4400" dirty="0">
                <a:solidFill>
                  <a:schemeClr val="accent2">
                    <a:lumMod val="50000"/>
                  </a:schemeClr>
                </a:solidFill>
              </a:rPr>
              <a:t>brez težav zasliši se *</a:t>
            </a:r>
          </a:p>
          <a:p>
            <a:pPr algn="ctr"/>
            <a:r>
              <a:rPr lang="sl-SI" sz="4400" dirty="0">
                <a:solidFill>
                  <a:schemeClr val="accent2">
                    <a:lumMod val="50000"/>
                  </a:schemeClr>
                </a:solidFill>
              </a:rPr>
              <a:t>daljša od MOTIVA je * </a:t>
            </a:r>
          </a:p>
          <a:p>
            <a:pPr algn="ctr"/>
            <a:r>
              <a:rPr lang="sl-SI" sz="4400" dirty="0">
                <a:solidFill>
                  <a:schemeClr val="accent2">
                    <a:lumMod val="50000"/>
                  </a:schemeClr>
                </a:solidFill>
              </a:rPr>
              <a:t>v njej karakter skriva se *</a:t>
            </a:r>
          </a:p>
          <a:p>
            <a:pPr algn="ctr"/>
            <a:r>
              <a:rPr lang="sl-SI" sz="4400" dirty="0">
                <a:solidFill>
                  <a:schemeClr val="accent2">
                    <a:lumMod val="50000"/>
                  </a:schemeClr>
                </a:solidFill>
              </a:rPr>
              <a:t>MELODIJA ta****** je kot pesmica****** </a:t>
            </a:r>
          </a:p>
          <a:p>
            <a:pPr algn="ctr"/>
            <a:r>
              <a:rPr lang="sl-SI" sz="4400" dirty="0">
                <a:solidFill>
                  <a:schemeClr val="accent2">
                    <a:lumMod val="50000"/>
                  </a:schemeClr>
                </a:solidFill>
              </a:rPr>
              <a:t>samostojna, urejena in zaključena</a:t>
            </a:r>
            <a:r>
              <a:rPr lang="sl-SI" sz="4800" dirty="0">
                <a:solidFill>
                  <a:schemeClr val="accent2">
                    <a:lumMod val="50000"/>
                  </a:schemeClr>
                </a:solidFill>
              </a:rPr>
              <a:t>******</a:t>
            </a:r>
          </a:p>
        </p:txBody>
      </p:sp>
      <p:sp>
        <p:nvSpPr>
          <p:cNvPr id="31" name="Pravokotnik: zaokroženi vogali 30">
            <a:hlinkClick r:id="rId5" action="ppaction://hlinksldjump"/>
            <a:extLst>
              <a:ext uri="{FF2B5EF4-FFF2-40B4-BE49-F238E27FC236}">
                <a16:creationId xmlns:a16="http://schemas.microsoft.com/office/drawing/2014/main" id="{EFD57B32-F32B-4883-8EE7-A43172387688}"/>
              </a:ext>
            </a:extLst>
          </p:cNvPr>
          <p:cNvSpPr/>
          <p:nvPr/>
        </p:nvSpPr>
        <p:spPr>
          <a:xfrm>
            <a:off x="10844521" y="5784682"/>
            <a:ext cx="1303309" cy="98151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sz="1700" b="1" dirty="0">
              <a:ln>
                <a:solidFill>
                  <a:schemeClr val="bg1"/>
                </a:solidFill>
              </a:ln>
              <a:solidFill>
                <a:srgbClr val="D76213"/>
              </a:solidFill>
            </a:endParaRPr>
          </a:p>
          <a:p>
            <a:pPr algn="ctr"/>
            <a:endParaRPr lang="sl-SI" sz="1600" b="1" dirty="0">
              <a:ln>
                <a:solidFill>
                  <a:schemeClr val="bg1"/>
                </a:solidFill>
              </a:ln>
              <a:solidFill>
                <a:srgbClr val="D76213"/>
              </a:solidFill>
            </a:endParaRPr>
          </a:p>
          <a:p>
            <a:pPr algn="ctr"/>
            <a:endParaRPr lang="sl-SI" sz="1600" b="1" dirty="0">
              <a:ln>
                <a:solidFill>
                  <a:schemeClr val="bg1"/>
                </a:solidFill>
              </a:ln>
              <a:solidFill>
                <a:srgbClr val="D76213"/>
              </a:solidFill>
            </a:endParaRPr>
          </a:p>
          <a:p>
            <a:pPr algn="ctr"/>
            <a:r>
              <a:rPr lang="sl-SI" sz="1600" b="1" dirty="0">
                <a:ln>
                  <a:solidFill>
                    <a:schemeClr val="bg1"/>
                  </a:solidFill>
                </a:ln>
                <a:solidFill>
                  <a:srgbClr val="D76213"/>
                </a:solidFill>
              </a:rPr>
              <a:t> </a:t>
            </a:r>
          </a:p>
        </p:txBody>
      </p:sp>
      <p:pic>
        <p:nvPicPr>
          <p:cNvPr id="3" name="05.4 - Glasbeni motiv in té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73165" y="5970639"/>
            <a:ext cx="609600" cy="609600"/>
          </a:xfrm>
          <a:prstGeom prst="rect">
            <a:avLst/>
          </a:prstGeom>
        </p:spPr>
      </p:pic>
      <p:sp>
        <p:nvSpPr>
          <p:cNvPr id="8" name="Naslov 1">
            <a:extLst>
              <a:ext uri="{FF2B5EF4-FFF2-40B4-BE49-F238E27FC236}">
                <a16:creationId xmlns:a16="http://schemas.microsoft.com/office/drawing/2014/main" id="{AE43931C-23AD-4248-9C35-8DCAF1D76D79}"/>
              </a:ext>
            </a:extLst>
          </p:cNvPr>
          <p:cNvSpPr txBox="1">
            <a:spLocks/>
          </p:cNvSpPr>
          <p:nvPr/>
        </p:nvSpPr>
        <p:spPr>
          <a:xfrm rot="21166672">
            <a:off x="120438" y="335901"/>
            <a:ext cx="4060929" cy="60991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sz="3200" b="1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+mn-lt"/>
              </a:rPr>
              <a:t>FIT AKTIVNO PETJE</a:t>
            </a:r>
            <a:r>
              <a:rPr lang="sl-SI" sz="2400" b="1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"/>
                <a:cs typeface="Arial"/>
              </a:rPr>
              <a:t>®</a:t>
            </a:r>
            <a:endParaRPr lang="sl-SI" sz="3200" b="1" dirty="0">
              <a:ln>
                <a:solidFill>
                  <a:schemeClr val="bg1"/>
                </a:solidFill>
              </a:ln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75615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1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solidFill>
            <a:srgbClr val="00B0F0"/>
          </a:solidFill>
        </p:spPr>
        <p:txBody>
          <a:bodyPr>
            <a:normAutofit/>
          </a:bodyPr>
          <a:lstStyle/>
          <a:p>
            <a:r>
              <a:rPr lang="sl-SI" sz="5400" b="1" dirty="0">
                <a:latin typeface="Berlin Sans FB Demi" panose="020E0802020502020306" pitchFamily="34" charset="0"/>
              </a:rPr>
              <a:t>Sam se oceni kako dobro poješ.</a:t>
            </a:r>
          </a:p>
        </p:txBody>
      </p:sp>
      <p:sp>
        <p:nvSpPr>
          <p:cNvPr id="11" name="Naslov 1">
            <a:extLst>
              <a:ext uri="{FF2B5EF4-FFF2-40B4-BE49-F238E27FC236}">
                <a16:creationId xmlns:a16="http://schemas.microsoft.com/office/drawing/2014/main" id="{AE43931C-23AD-4248-9C35-8DCAF1D76D79}"/>
              </a:ext>
            </a:extLst>
          </p:cNvPr>
          <p:cNvSpPr txBox="1">
            <a:spLocks/>
          </p:cNvSpPr>
          <p:nvPr/>
        </p:nvSpPr>
        <p:spPr>
          <a:xfrm rot="219796">
            <a:off x="8831469" y="6098880"/>
            <a:ext cx="2919543" cy="35738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4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sz="3200" b="1" dirty="0">
                <a:ln>
                  <a:solidFill>
                    <a:schemeClr val="bg1"/>
                  </a:solidFill>
                </a:ln>
                <a:solidFill>
                  <a:srgbClr val="D76213"/>
                </a:solidFill>
                <a:latin typeface="+mn-lt"/>
              </a:rPr>
              <a:t>* Formativno spremljanje petja</a:t>
            </a:r>
          </a:p>
        </p:txBody>
      </p:sp>
      <p:pic>
        <p:nvPicPr>
          <p:cNvPr id="12" name="Slika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96"/>
          <a:stretch/>
        </p:blipFill>
        <p:spPr>
          <a:xfrm>
            <a:off x="1066800" y="2352675"/>
            <a:ext cx="10058400" cy="2152650"/>
          </a:xfrm>
          <a:prstGeom prst="rect">
            <a:avLst/>
          </a:prstGeom>
        </p:spPr>
      </p:pic>
      <p:sp>
        <p:nvSpPr>
          <p:cNvPr id="5" name="Puščica gor 4"/>
          <p:cNvSpPr/>
          <p:nvPr/>
        </p:nvSpPr>
        <p:spPr>
          <a:xfrm>
            <a:off x="9051663" y="4046413"/>
            <a:ext cx="1753497" cy="2040630"/>
          </a:xfrm>
          <a:prstGeom prst="up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7166058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jeZBesedilom 1">
            <a:extLst>
              <a:ext uri="{FF2B5EF4-FFF2-40B4-BE49-F238E27FC236}">
                <a16:creationId xmlns:a16="http://schemas.microsoft.com/office/drawing/2014/main" id="{D4028D6F-0C7C-42AD-AAA3-29570F73760A}"/>
              </a:ext>
            </a:extLst>
          </p:cNvPr>
          <p:cNvSpPr txBox="1"/>
          <p:nvPr/>
        </p:nvSpPr>
        <p:spPr>
          <a:xfrm>
            <a:off x="304980" y="593674"/>
            <a:ext cx="10264408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4000" b="1" dirty="0">
                <a:solidFill>
                  <a:schemeClr val="accent2">
                    <a:lumMod val="50000"/>
                  </a:schemeClr>
                </a:solidFill>
              </a:rPr>
              <a:t>Prvo je glasbilo </a:t>
            </a:r>
          </a:p>
          <a:p>
            <a:pPr algn="ctr"/>
            <a:r>
              <a:rPr lang="sl-SI" sz="4000" dirty="0">
                <a:solidFill>
                  <a:schemeClr val="accent2">
                    <a:lumMod val="50000"/>
                  </a:schemeClr>
                </a:solidFill>
              </a:rPr>
              <a:t>blizu nas doma, </a:t>
            </a:r>
          </a:p>
          <a:p>
            <a:pPr algn="ctr"/>
            <a:r>
              <a:rPr lang="sl-SI" sz="4000" dirty="0">
                <a:solidFill>
                  <a:schemeClr val="accent2">
                    <a:lumMod val="50000"/>
                  </a:schemeClr>
                </a:solidFill>
              </a:rPr>
              <a:t>je PIŠČAL iz kosti medveda jamskega. </a:t>
            </a:r>
          </a:p>
          <a:p>
            <a:pPr algn="ctr"/>
            <a:r>
              <a:rPr lang="sl-SI" sz="4000" dirty="0">
                <a:solidFill>
                  <a:schemeClr val="accent2">
                    <a:lumMod val="50000"/>
                  </a:schemeClr>
                </a:solidFill>
              </a:rPr>
              <a:t>Lepša so glasbila iz veka starega, </a:t>
            </a:r>
          </a:p>
          <a:p>
            <a:pPr algn="ctr"/>
            <a:r>
              <a:rPr lang="sl-SI" sz="4000" dirty="0">
                <a:solidFill>
                  <a:schemeClr val="accent2">
                    <a:lumMod val="50000"/>
                  </a:schemeClr>
                </a:solidFill>
              </a:rPr>
              <a:t>iz EGIPTA, INDIJE, pa iz KITAJSKE in MEZOPOTAMIJE.</a:t>
            </a:r>
          </a:p>
          <a:p>
            <a:pPr algn="ctr"/>
            <a:r>
              <a:rPr lang="sl-SI" sz="4000" dirty="0">
                <a:solidFill>
                  <a:schemeClr val="accent2">
                    <a:lumMod val="50000"/>
                  </a:schemeClr>
                </a:solidFill>
              </a:rPr>
              <a:t>Radi nežno so na HARFE brenkali, </a:t>
            </a:r>
          </a:p>
          <a:p>
            <a:pPr algn="ctr"/>
            <a:r>
              <a:rPr lang="sl-SI" sz="4000" dirty="0">
                <a:solidFill>
                  <a:schemeClr val="accent2">
                    <a:lumMod val="50000"/>
                  </a:schemeClr>
                </a:solidFill>
              </a:rPr>
              <a:t>tolkli na TOLKALA, v AULOS pihali.</a:t>
            </a:r>
          </a:p>
          <a:p>
            <a:pPr algn="ctr"/>
            <a:r>
              <a:rPr lang="sl-SI" sz="4000" dirty="0">
                <a:solidFill>
                  <a:schemeClr val="accent2">
                    <a:lumMod val="50000"/>
                  </a:schemeClr>
                </a:solidFill>
              </a:rPr>
              <a:t>Petje spremljal je HARMONIJ v Indiji, </a:t>
            </a:r>
          </a:p>
          <a:p>
            <a:pPr algn="ctr"/>
            <a:r>
              <a:rPr lang="sl-SI" sz="4000" dirty="0">
                <a:solidFill>
                  <a:schemeClr val="accent2">
                    <a:lumMod val="50000"/>
                  </a:schemeClr>
                </a:solidFill>
              </a:rPr>
              <a:t>so Kitajci peli v PENTATONIKI.</a:t>
            </a:r>
          </a:p>
        </p:txBody>
      </p:sp>
      <p:sp>
        <p:nvSpPr>
          <p:cNvPr id="42" name="Pravokotnik: zaokroženi vogali 41">
            <a:hlinkClick r:id="rId5" action="ppaction://hlinksldjump"/>
            <a:extLst>
              <a:ext uri="{FF2B5EF4-FFF2-40B4-BE49-F238E27FC236}">
                <a16:creationId xmlns:a16="http://schemas.microsoft.com/office/drawing/2014/main" id="{F60A7F60-5354-4ADC-A355-396443FCC511}"/>
              </a:ext>
            </a:extLst>
          </p:cNvPr>
          <p:cNvSpPr/>
          <p:nvPr/>
        </p:nvSpPr>
        <p:spPr>
          <a:xfrm>
            <a:off x="10775737" y="5485354"/>
            <a:ext cx="1303309" cy="98151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sz="1700" b="1" dirty="0">
              <a:ln>
                <a:solidFill>
                  <a:schemeClr val="bg1"/>
                </a:solidFill>
              </a:ln>
              <a:solidFill>
                <a:srgbClr val="D76213"/>
              </a:solidFill>
            </a:endParaRPr>
          </a:p>
          <a:p>
            <a:pPr algn="ctr"/>
            <a:endParaRPr lang="sl-SI" sz="1600" b="1" dirty="0">
              <a:ln>
                <a:solidFill>
                  <a:schemeClr val="bg1"/>
                </a:solidFill>
              </a:ln>
              <a:solidFill>
                <a:srgbClr val="D76213"/>
              </a:solidFill>
            </a:endParaRPr>
          </a:p>
          <a:p>
            <a:pPr algn="ctr"/>
            <a:endParaRPr lang="sl-SI" sz="1600" b="1" dirty="0">
              <a:ln>
                <a:solidFill>
                  <a:schemeClr val="bg1"/>
                </a:solidFill>
              </a:ln>
              <a:solidFill>
                <a:srgbClr val="D76213"/>
              </a:solidFill>
            </a:endParaRPr>
          </a:p>
          <a:p>
            <a:pPr algn="ctr"/>
            <a:r>
              <a:rPr lang="sl-SI" sz="1600" b="1" dirty="0">
                <a:ln>
                  <a:solidFill>
                    <a:schemeClr val="bg1"/>
                  </a:solidFill>
                </a:ln>
                <a:solidFill>
                  <a:srgbClr val="D76213"/>
                </a:solidFill>
              </a:rPr>
              <a:t> </a:t>
            </a:r>
          </a:p>
        </p:txBody>
      </p:sp>
      <p:pic>
        <p:nvPicPr>
          <p:cNvPr id="3" name="07.4 - Glasbila prazgodovine in starega vek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22592" y="5671311"/>
            <a:ext cx="609600" cy="609600"/>
          </a:xfrm>
          <a:prstGeom prst="rect">
            <a:avLst/>
          </a:prstGeom>
        </p:spPr>
      </p:pic>
      <p:sp>
        <p:nvSpPr>
          <p:cNvPr id="8" name="Naslov 1">
            <a:extLst>
              <a:ext uri="{FF2B5EF4-FFF2-40B4-BE49-F238E27FC236}">
                <a16:creationId xmlns:a16="http://schemas.microsoft.com/office/drawing/2014/main" id="{AE43931C-23AD-4248-9C35-8DCAF1D76D79}"/>
              </a:ext>
            </a:extLst>
          </p:cNvPr>
          <p:cNvSpPr txBox="1">
            <a:spLocks/>
          </p:cNvSpPr>
          <p:nvPr/>
        </p:nvSpPr>
        <p:spPr>
          <a:xfrm rot="21166672">
            <a:off x="120438" y="335901"/>
            <a:ext cx="4060929" cy="60991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sz="3200" b="1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+mn-lt"/>
              </a:rPr>
              <a:t>FIT AKTIVNO PETJE</a:t>
            </a:r>
            <a:r>
              <a:rPr lang="sl-SI" sz="2400" b="1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"/>
                <a:cs typeface="Arial"/>
              </a:rPr>
              <a:t>®</a:t>
            </a:r>
            <a:endParaRPr lang="sl-SI" sz="3200" b="1" dirty="0">
              <a:ln>
                <a:solidFill>
                  <a:schemeClr val="bg1"/>
                </a:solidFill>
              </a:ln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23533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1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solidFill>
            <a:srgbClr val="00B0F0"/>
          </a:solidFill>
        </p:spPr>
        <p:txBody>
          <a:bodyPr>
            <a:normAutofit/>
          </a:bodyPr>
          <a:lstStyle/>
          <a:p>
            <a:r>
              <a:rPr lang="sl-SI" sz="5400" b="1" dirty="0">
                <a:latin typeface="Berlin Sans FB Demi" panose="020E0802020502020306" pitchFamily="34" charset="0"/>
              </a:rPr>
              <a:t>Sam se oceni kako dobro poješ.</a:t>
            </a:r>
          </a:p>
        </p:txBody>
      </p:sp>
      <p:sp>
        <p:nvSpPr>
          <p:cNvPr id="11" name="Naslov 1">
            <a:extLst>
              <a:ext uri="{FF2B5EF4-FFF2-40B4-BE49-F238E27FC236}">
                <a16:creationId xmlns:a16="http://schemas.microsoft.com/office/drawing/2014/main" id="{AE43931C-23AD-4248-9C35-8DCAF1D76D79}"/>
              </a:ext>
            </a:extLst>
          </p:cNvPr>
          <p:cNvSpPr txBox="1">
            <a:spLocks/>
          </p:cNvSpPr>
          <p:nvPr/>
        </p:nvSpPr>
        <p:spPr>
          <a:xfrm rot="219796">
            <a:off x="8831469" y="6098880"/>
            <a:ext cx="2919543" cy="35738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4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sz="3200" b="1" dirty="0">
                <a:ln>
                  <a:solidFill>
                    <a:schemeClr val="bg1"/>
                  </a:solidFill>
                </a:ln>
                <a:solidFill>
                  <a:srgbClr val="D76213"/>
                </a:solidFill>
                <a:latin typeface="+mn-lt"/>
              </a:rPr>
              <a:t>* Formativno spremljanje petja</a:t>
            </a:r>
          </a:p>
        </p:txBody>
      </p:sp>
      <p:pic>
        <p:nvPicPr>
          <p:cNvPr id="12" name="Slika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96"/>
          <a:stretch/>
        </p:blipFill>
        <p:spPr>
          <a:xfrm>
            <a:off x="1066800" y="2352675"/>
            <a:ext cx="10058400" cy="2152650"/>
          </a:xfrm>
          <a:prstGeom prst="rect">
            <a:avLst/>
          </a:prstGeom>
        </p:spPr>
      </p:pic>
      <p:sp>
        <p:nvSpPr>
          <p:cNvPr id="5" name="Puščica gor 4"/>
          <p:cNvSpPr/>
          <p:nvPr/>
        </p:nvSpPr>
        <p:spPr>
          <a:xfrm>
            <a:off x="8914503" y="4146997"/>
            <a:ext cx="1753497" cy="2040630"/>
          </a:xfrm>
          <a:prstGeom prst="up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2067234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jeZBesedilom 1">
            <a:extLst>
              <a:ext uri="{FF2B5EF4-FFF2-40B4-BE49-F238E27FC236}">
                <a16:creationId xmlns:a16="http://schemas.microsoft.com/office/drawing/2014/main" id="{D4028D6F-0C7C-42AD-AAA3-29570F73760A}"/>
              </a:ext>
            </a:extLst>
          </p:cNvPr>
          <p:cNvSpPr txBox="1"/>
          <p:nvPr/>
        </p:nvSpPr>
        <p:spPr>
          <a:xfrm>
            <a:off x="304979" y="640859"/>
            <a:ext cx="10459387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36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sl-SI" sz="3600" b="1" dirty="0">
                <a:solidFill>
                  <a:schemeClr val="accent2">
                    <a:lumMod val="50000"/>
                  </a:schemeClr>
                </a:solidFill>
              </a:rPr>
              <a:t>V začetku veka </a:t>
            </a:r>
          </a:p>
          <a:p>
            <a:pPr algn="ctr"/>
            <a:r>
              <a:rPr lang="sl-SI" sz="3600" dirty="0">
                <a:solidFill>
                  <a:schemeClr val="accent2">
                    <a:lumMod val="50000"/>
                  </a:schemeClr>
                </a:solidFill>
              </a:rPr>
              <a:t>srednjega DUHOVNA GLASBA je bila</a:t>
            </a:r>
          </a:p>
          <a:p>
            <a:pPr algn="ctr"/>
            <a:r>
              <a:rPr lang="sl-SI" sz="3600" dirty="0">
                <a:solidFill>
                  <a:schemeClr val="accent2">
                    <a:lumMod val="50000"/>
                  </a:schemeClr>
                </a:solidFill>
              </a:rPr>
              <a:t>le enoglasno péta vsa, KORAL iz Pisma svetega.</a:t>
            </a:r>
          </a:p>
          <a:p>
            <a:pPr algn="ctr"/>
            <a:endParaRPr lang="sl-SI" sz="1600" dirty="0">
              <a:solidFill>
                <a:schemeClr val="accent2">
                  <a:lumMod val="50000"/>
                </a:schemeClr>
              </a:solidFill>
            </a:endParaRPr>
          </a:p>
          <a:p>
            <a:pPr algn="ctr"/>
            <a:r>
              <a:rPr lang="sl-SI" sz="3600" dirty="0">
                <a:solidFill>
                  <a:schemeClr val="accent2">
                    <a:lumMod val="50000"/>
                  </a:schemeClr>
                </a:solidFill>
              </a:rPr>
              <a:t>Je papež GREGOR VÉLIKI po svetu razposlal ljudi, </a:t>
            </a:r>
          </a:p>
          <a:p>
            <a:pPr algn="ctr"/>
            <a:r>
              <a:rPr lang="sl-SI" sz="3600" dirty="0">
                <a:solidFill>
                  <a:schemeClr val="accent2">
                    <a:lumMod val="50000"/>
                  </a:schemeClr>
                </a:solidFill>
              </a:rPr>
              <a:t>da vse korale zbrali bi, po njem KORAL ime dobi. </a:t>
            </a:r>
          </a:p>
          <a:p>
            <a:pPr algn="ctr"/>
            <a:endParaRPr lang="sl-SI" sz="1600" dirty="0">
              <a:solidFill>
                <a:schemeClr val="accent2">
                  <a:lumMod val="50000"/>
                </a:schemeClr>
              </a:solidFill>
            </a:endParaRPr>
          </a:p>
          <a:p>
            <a:pPr algn="ctr"/>
            <a:r>
              <a:rPr lang="sl-SI" sz="3600" dirty="0">
                <a:solidFill>
                  <a:schemeClr val="accent2">
                    <a:lumMod val="50000"/>
                  </a:schemeClr>
                </a:solidFill>
              </a:rPr>
              <a:t>Z AREZZA GUIDO </a:t>
            </a:r>
            <a:r>
              <a:rPr lang="sl-SI" sz="3200" dirty="0">
                <a:solidFill>
                  <a:schemeClr val="accent2">
                    <a:lumMod val="50000"/>
                  </a:schemeClr>
                </a:solidFill>
              </a:rPr>
              <a:t>nauči</a:t>
            </a:r>
            <a:r>
              <a:rPr lang="sl-SI" sz="3600" dirty="0">
                <a:solidFill>
                  <a:schemeClr val="accent2">
                    <a:lumMod val="50000"/>
                  </a:schemeClr>
                </a:solidFill>
              </a:rPr>
              <a:t> pisati NOTE vse ljudi,</a:t>
            </a:r>
          </a:p>
          <a:p>
            <a:pPr algn="ctr"/>
            <a:r>
              <a:rPr lang="sl-SI" sz="3600" dirty="0">
                <a:solidFill>
                  <a:schemeClr val="accent2">
                    <a:lumMod val="50000"/>
                  </a:schemeClr>
                </a:solidFill>
              </a:rPr>
              <a:t>KVADRATNA je NOTACIJA na ČRTE ŠTIRI pisana.</a:t>
            </a:r>
          </a:p>
          <a:p>
            <a:pPr algn="ctr"/>
            <a:endParaRPr lang="sl-SI" sz="1600" dirty="0">
              <a:solidFill>
                <a:schemeClr val="accent2">
                  <a:lumMod val="50000"/>
                </a:schemeClr>
              </a:solidFill>
            </a:endParaRPr>
          </a:p>
          <a:p>
            <a:pPr algn="ctr"/>
            <a:r>
              <a:rPr lang="sl-SI" sz="3600" dirty="0">
                <a:solidFill>
                  <a:schemeClr val="accent2">
                    <a:lumMod val="50000"/>
                  </a:schemeClr>
                </a:solidFill>
              </a:rPr>
              <a:t>  RAZDALJE PA MED NOTAMI določi kar po pesmici.</a:t>
            </a:r>
          </a:p>
          <a:p>
            <a:pPr algn="ctr"/>
            <a:r>
              <a:rPr lang="sl-SI" sz="3600" dirty="0">
                <a:solidFill>
                  <a:schemeClr val="accent2">
                    <a:lumMod val="50000"/>
                  </a:schemeClr>
                </a:solidFill>
              </a:rPr>
              <a:t>Iz HIMNE SVET'GA JANEZA rodi se SOLMIZACIJA.</a:t>
            </a:r>
          </a:p>
        </p:txBody>
      </p:sp>
      <p:sp>
        <p:nvSpPr>
          <p:cNvPr id="42" name="Pravokotnik: zaokroženi vogali 41">
            <a:hlinkClick r:id="rId5" action="ppaction://hlinksldjump"/>
            <a:extLst>
              <a:ext uri="{FF2B5EF4-FFF2-40B4-BE49-F238E27FC236}">
                <a16:creationId xmlns:a16="http://schemas.microsoft.com/office/drawing/2014/main" id="{F60A7F60-5354-4ADC-A355-396443FCC511}"/>
              </a:ext>
            </a:extLst>
          </p:cNvPr>
          <p:cNvSpPr/>
          <p:nvPr/>
        </p:nvSpPr>
        <p:spPr>
          <a:xfrm>
            <a:off x="10470939" y="5773050"/>
            <a:ext cx="1303309" cy="98151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sz="1600" b="1" dirty="0">
              <a:ln>
                <a:solidFill>
                  <a:schemeClr val="bg1"/>
                </a:solidFill>
              </a:ln>
              <a:solidFill>
                <a:srgbClr val="D76213"/>
              </a:solidFill>
            </a:endParaRPr>
          </a:p>
          <a:p>
            <a:pPr algn="ctr"/>
            <a:endParaRPr lang="sl-SI" sz="1600" b="1" dirty="0">
              <a:ln>
                <a:solidFill>
                  <a:schemeClr val="bg1"/>
                </a:solidFill>
              </a:ln>
              <a:solidFill>
                <a:srgbClr val="D76213"/>
              </a:solidFill>
            </a:endParaRPr>
          </a:p>
          <a:p>
            <a:pPr algn="ctr"/>
            <a:r>
              <a:rPr lang="sl-SI" sz="1600" b="1" dirty="0">
                <a:ln>
                  <a:solidFill>
                    <a:schemeClr val="bg1"/>
                  </a:solidFill>
                </a:ln>
                <a:solidFill>
                  <a:srgbClr val="D76213"/>
                </a:solidFill>
              </a:rPr>
              <a:t> </a:t>
            </a:r>
          </a:p>
        </p:txBody>
      </p:sp>
      <p:pic>
        <p:nvPicPr>
          <p:cNvPr id="3" name="08.4 - Srednjeveška duhovna glasb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817792" y="5996600"/>
            <a:ext cx="609600" cy="609600"/>
          </a:xfrm>
          <a:prstGeom prst="rect">
            <a:avLst/>
          </a:prstGeom>
        </p:spPr>
      </p:pic>
      <p:sp>
        <p:nvSpPr>
          <p:cNvPr id="8" name="Naslov 1">
            <a:extLst>
              <a:ext uri="{FF2B5EF4-FFF2-40B4-BE49-F238E27FC236}">
                <a16:creationId xmlns:a16="http://schemas.microsoft.com/office/drawing/2014/main" id="{AE43931C-23AD-4248-9C35-8DCAF1D76D79}"/>
              </a:ext>
            </a:extLst>
          </p:cNvPr>
          <p:cNvSpPr txBox="1">
            <a:spLocks/>
          </p:cNvSpPr>
          <p:nvPr/>
        </p:nvSpPr>
        <p:spPr>
          <a:xfrm rot="21166672">
            <a:off x="120438" y="335901"/>
            <a:ext cx="4060929" cy="60991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sz="3200" b="1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+mn-lt"/>
              </a:rPr>
              <a:t>PESMICA ZA OCENO</a:t>
            </a:r>
          </a:p>
        </p:txBody>
      </p:sp>
    </p:spTree>
    <p:extLst>
      <p:ext uri="{BB962C8B-B14F-4D97-AF65-F5344CB8AC3E}">
        <p14:creationId xmlns:p14="http://schemas.microsoft.com/office/powerpoint/2010/main" val="4069901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8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solidFill>
            <a:srgbClr val="00B0F0"/>
          </a:solidFill>
        </p:spPr>
        <p:txBody>
          <a:bodyPr>
            <a:normAutofit/>
          </a:bodyPr>
          <a:lstStyle/>
          <a:p>
            <a:r>
              <a:rPr lang="sl-SI" sz="5400" b="1" dirty="0">
                <a:latin typeface="Berlin Sans FB Demi" panose="020E0802020502020306" pitchFamily="34" charset="0"/>
              </a:rPr>
              <a:t>Sam se oceni kako dobro poješ.</a:t>
            </a:r>
          </a:p>
        </p:txBody>
      </p:sp>
      <p:sp>
        <p:nvSpPr>
          <p:cNvPr id="11" name="Naslov 1">
            <a:extLst>
              <a:ext uri="{FF2B5EF4-FFF2-40B4-BE49-F238E27FC236}">
                <a16:creationId xmlns:a16="http://schemas.microsoft.com/office/drawing/2014/main" id="{AE43931C-23AD-4248-9C35-8DCAF1D76D79}"/>
              </a:ext>
            </a:extLst>
          </p:cNvPr>
          <p:cNvSpPr txBox="1">
            <a:spLocks/>
          </p:cNvSpPr>
          <p:nvPr/>
        </p:nvSpPr>
        <p:spPr>
          <a:xfrm rot="219796">
            <a:off x="8831469" y="6098880"/>
            <a:ext cx="2919543" cy="35738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4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sz="3200" b="1" dirty="0">
                <a:ln>
                  <a:solidFill>
                    <a:schemeClr val="bg1"/>
                  </a:solidFill>
                </a:ln>
                <a:solidFill>
                  <a:srgbClr val="D76213"/>
                </a:solidFill>
                <a:latin typeface="+mn-lt"/>
              </a:rPr>
              <a:t>* Formativno spremljanje petja</a:t>
            </a:r>
          </a:p>
        </p:txBody>
      </p:sp>
      <p:pic>
        <p:nvPicPr>
          <p:cNvPr id="12" name="Slika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96"/>
          <a:stretch/>
        </p:blipFill>
        <p:spPr>
          <a:xfrm>
            <a:off x="1066800" y="2352675"/>
            <a:ext cx="10058400" cy="2152650"/>
          </a:xfrm>
          <a:prstGeom prst="rect">
            <a:avLst/>
          </a:prstGeom>
        </p:spPr>
      </p:pic>
      <p:sp>
        <p:nvSpPr>
          <p:cNvPr id="3" name="Puščica gor 2"/>
          <p:cNvSpPr/>
          <p:nvPr/>
        </p:nvSpPr>
        <p:spPr>
          <a:xfrm>
            <a:off x="7277727" y="3965346"/>
            <a:ext cx="1753497" cy="2040630"/>
          </a:xfrm>
          <a:prstGeom prst="up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3597832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jeZBesedilom 1">
            <a:extLst>
              <a:ext uri="{FF2B5EF4-FFF2-40B4-BE49-F238E27FC236}">
                <a16:creationId xmlns:a16="http://schemas.microsoft.com/office/drawing/2014/main" id="{D4028D6F-0C7C-42AD-AAA3-29570F73760A}"/>
              </a:ext>
            </a:extLst>
          </p:cNvPr>
          <p:cNvSpPr txBox="1"/>
          <p:nvPr/>
        </p:nvSpPr>
        <p:spPr>
          <a:xfrm>
            <a:off x="304981" y="291604"/>
            <a:ext cx="7762387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3600" b="1" dirty="0">
                <a:solidFill>
                  <a:schemeClr val="accent2">
                    <a:lumMod val="50000"/>
                  </a:schemeClr>
                </a:solidFill>
              </a:rPr>
              <a:t>NOTNE ČRTE </a:t>
            </a:r>
          </a:p>
          <a:p>
            <a:pPr algn="ctr"/>
            <a:r>
              <a:rPr lang="sl-SI" sz="3600" dirty="0">
                <a:solidFill>
                  <a:schemeClr val="accent2">
                    <a:lumMod val="50000"/>
                  </a:schemeClr>
                </a:solidFill>
              </a:rPr>
              <a:t>že poznam,</a:t>
            </a:r>
          </a:p>
          <a:p>
            <a:pPr algn="ctr"/>
            <a:r>
              <a:rPr lang="sl-SI" sz="3600" dirty="0">
                <a:solidFill>
                  <a:schemeClr val="accent2">
                    <a:lumMod val="50000"/>
                  </a:schemeClr>
                </a:solidFill>
              </a:rPr>
              <a:t>pet jih je, to so vse.</a:t>
            </a:r>
          </a:p>
          <a:p>
            <a:pPr algn="ctr"/>
            <a:r>
              <a:rPr lang="sl-SI" sz="3600" dirty="0">
                <a:solidFill>
                  <a:schemeClr val="accent2">
                    <a:lumMod val="50000"/>
                  </a:schemeClr>
                </a:solidFill>
              </a:rPr>
              <a:t>TAKTNICE in PONAVLJAJ,</a:t>
            </a:r>
          </a:p>
          <a:p>
            <a:pPr algn="ctr"/>
            <a:r>
              <a:rPr lang="sl-SI" sz="3600" dirty="0">
                <a:solidFill>
                  <a:schemeClr val="accent2">
                    <a:lumMod val="50000"/>
                  </a:schemeClr>
                </a:solidFill>
              </a:rPr>
              <a:t>na koncu pa KONČAJ.</a:t>
            </a:r>
          </a:p>
          <a:p>
            <a:pPr algn="ctr"/>
            <a:r>
              <a:rPr lang="sl-SI" sz="3600" dirty="0">
                <a:solidFill>
                  <a:schemeClr val="accent2">
                    <a:lumMod val="50000"/>
                  </a:schemeClr>
                </a:solidFill>
              </a:rPr>
              <a:t>Na črte note rišemo,</a:t>
            </a:r>
          </a:p>
          <a:p>
            <a:pPr algn="ctr"/>
            <a:r>
              <a:rPr lang="sl-SI" sz="3600" dirty="0">
                <a:solidFill>
                  <a:schemeClr val="accent2">
                    <a:lumMod val="50000"/>
                  </a:schemeClr>
                </a:solidFill>
              </a:rPr>
              <a:t>med črtami PRAZNINE so,</a:t>
            </a:r>
          </a:p>
          <a:p>
            <a:pPr algn="ctr"/>
            <a:r>
              <a:rPr lang="sl-SI" sz="3600" dirty="0">
                <a:solidFill>
                  <a:schemeClr val="accent2">
                    <a:lumMod val="50000"/>
                  </a:schemeClr>
                </a:solidFill>
              </a:rPr>
              <a:t>in s POMOŽNO ČRTO si pomagamo.</a:t>
            </a:r>
          </a:p>
          <a:p>
            <a:pPr algn="ctr"/>
            <a:r>
              <a:rPr lang="sl-SI" sz="3600" dirty="0">
                <a:solidFill>
                  <a:schemeClr val="accent2">
                    <a:lumMod val="50000"/>
                  </a:schemeClr>
                </a:solidFill>
              </a:rPr>
              <a:t>Saj note res različne so,</a:t>
            </a:r>
          </a:p>
          <a:p>
            <a:pPr algn="ctr"/>
            <a:r>
              <a:rPr lang="sl-SI" sz="3600" dirty="0">
                <a:solidFill>
                  <a:schemeClr val="accent2">
                    <a:lumMod val="50000"/>
                  </a:schemeClr>
                </a:solidFill>
              </a:rPr>
              <a:t>z VRATOM </a:t>
            </a:r>
            <a:r>
              <a:rPr lang="sl-SI" sz="3600" dirty="0" err="1">
                <a:solidFill>
                  <a:schemeClr val="accent2">
                    <a:lumMod val="50000"/>
                  </a:schemeClr>
                </a:solidFill>
              </a:rPr>
              <a:t>al</a:t>
            </a:r>
            <a:r>
              <a:rPr lang="sl-SI" sz="3600" dirty="0">
                <a:solidFill>
                  <a:schemeClr val="accent2">
                    <a:lumMod val="50000"/>
                  </a:schemeClr>
                </a:solidFill>
              </a:rPr>
              <a:t>' ZASTAVICO,</a:t>
            </a:r>
          </a:p>
          <a:p>
            <a:pPr algn="ctr"/>
            <a:r>
              <a:rPr lang="sl-SI" sz="3600" dirty="0">
                <a:solidFill>
                  <a:schemeClr val="accent2">
                    <a:lumMod val="50000"/>
                  </a:schemeClr>
                </a:solidFill>
              </a:rPr>
              <a:t>s PRAZNO ali POLNO GLAVICO</a:t>
            </a:r>
            <a:r>
              <a:rPr lang="sl-SI" sz="4000" dirty="0">
                <a:solidFill>
                  <a:schemeClr val="accent2">
                    <a:lumMod val="50000"/>
                  </a:schemeClr>
                </a:solidFill>
              </a:rPr>
              <a:t>.</a:t>
            </a:r>
          </a:p>
        </p:txBody>
      </p:sp>
      <p:sp>
        <p:nvSpPr>
          <p:cNvPr id="31" name="Pravokotnik: zaokroženi vogali 30">
            <a:hlinkClick r:id="rId5" action="ppaction://hlinksldjump"/>
            <a:extLst>
              <a:ext uri="{FF2B5EF4-FFF2-40B4-BE49-F238E27FC236}">
                <a16:creationId xmlns:a16="http://schemas.microsoft.com/office/drawing/2014/main" id="{EFD57B32-F32B-4883-8EE7-A43172387688}"/>
              </a:ext>
            </a:extLst>
          </p:cNvPr>
          <p:cNvSpPr/>
          <p:nvPr/>
        </p:nvSpPr>
        <p:spPr>
          <a:xfrm>
            <a:off x="10764367" y="2729358"/>
            <a:ext cx="1303309" cy="98151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sz="1600" b="1" dirty="0">
              <a:ln>
                <a:solidFill>
                  <a:schemeClr val="bg1"/>
                </a:solidFill>
              </a:ln>
              <a:solidFill>
                <a:srgbClr val="D76213"/>
              </a:solidFill>
            </a:endParaRPr>
          </a:p>
          <a:p>
            <a:pPr algn="ctr"/>
            <a:endParaRPr lang="sl-SI" sz="1600" b="1" dirty="0">
              <a:ln>
                <a:solidFill>
                  <a:schemeClr val="bg1"/>
                </a:solidFill>
              </a:ln>
              <a:solidFill>
                <a:srgbClr val="D76213"/>
              </a:solidFill>
            </a:endParaRPr>
          </a:p>
          <a:p>
            <a:pPr algn="ctr"/>
            <a:r>
              <a:rPr lang="sl-SI" sz="1600" b="1" dirty="0">
                <a:ln>
                  <a:solidFill>
                    <a:schemeClr val="bg1"/>
                  </a:solidFill>
                </a:ln>
                <a:solidFill>
                  <a:srgbClr val="D76213"/>
                </a:solidFill>
              </a:rPr>
              <a:t> </a:t>
            </a:r>
          </a:p>
        </p:txBody>
      </p:sp>
      <p:pic>
        <p:nvPicPr>
          <p:cNvPr id="3" name="01.4 - Notna pisav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56093" y="2923478"/>
            <a:ext cx="609600" cy="609600"/>
          </a:xfrm>
          <a:prstGeom prst="rect">
            <a:avLst/>
          </a:prstGeom>
        </p:spPr>
      </p:pic>
      <p:sp>
        <p:nvSpPr>
          <p:cNvPr id="8" name="Naslov 1">
            <a:extLst>
              <a:ext uri="{FF2B5EF4-FFF2-40B4-BE49-F238E27FC236}">
                <a16:creationId xmlns:a16="http://schemas.microsoft.com/office/drawing/2014/main" id="{AE43931C-23AD-4248-9C35-8DCAF1D76D79}"/>
              </a:ext>
            </a:extLst>
          </p:cNvPr>
          <p:cNvSpPr txBox="1">
            <a:spLocks/>
          </p:cNvSpPr>
          <p:nvPr/>
        </p:nvSpPr>
        <p:spPr>
          <a:xfrm rot="21166672">
            <a:off x="6036903" y="799850"/>
            <a:ext cx="4060929" cy="60991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sz="3200" b="1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+mn-lt"/>
              </a:rPr>
              <a:t>FIT AKTIVNO PETJE</a:t>
            </a:r>
            <a:r>
              <a:rPr lang="sl-SI" sz="2400" b="1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"/>
                <a:cs typeface="Arial"/>
              </a:rPr>
              <a:t>®</a:t>
            </a:r>
            <a:endParaRPr lang="sl-SI" sz="3200" b="1" dirty="0">
              <a:ln>
                <a:solidFill>
                  <a:schemeClr val="bg1"/>
                </a:solidFill>
              </a:ln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69397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14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solidFill>
            <a:srgbClr val="00B0F0"/>
          </a:solidFill>
        </p:spPr>
        <p:txBody>
          <a:bodyPr>
            <a:normAutofit/>
          </a:bodyPr>
          <a:lstStyle/>
          <a:p>
            <a:r>
              <a:rPr lang="sl-SI" sz="5400" b="1" dirty="0">
                <a:latin typeface="Berlin Sans FB Demi" panose="020E0802020502020306" pitchFamily="34" charset="0"/>
              </a:rPr>
              <a:t>Sam se oceni kako dobro poješ.</a:t>
            </a:r>
          </a:p>
        </p:txBody>
      </p:sp>
      <p:sp>
        <p:nvSpPr>
          <p:cNvPr id="11" name="Naslov 1">
            <a:extLst>
              <a:ext uri="{FF2B5EF4-FFF2-40B4-BE49-F238E27FC236}">
                <a16:creationId xmlns:a16="http://schemas.microsoft.com/office/drawing/2014/main" id="{AE43931C-23AD-4248-9C35-8DCAF1D76D79}"/>
              </a:ext>
            </a:extLst>
          </p:cNvPr>
          <p:cNvSpPr txBox="1">
            <a:spLocks/>
          </p:cNvSpPr>
          <p:nvPr/>
        </p:nvSpPr>
        <p:spPr>
          <a:xfrm rot="219796">
            <a:off x="8831469" y="6098880"/>
            <a:ext cx="2919543" cy="35738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4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sz="3200" b="1" dirty="0">
                <a:ln>
                  <a:solidFill>
                    <a:schemeClr val="bg1"/>
                  </a:solidFill>
                </a:ln>
                <a:solidFill>
                  <a:srgbClr val="D76213"/>
                </a:solidFill>
                <a:latin typeface="+mn-lt"/>
              </a:rPr>
              <a:t>* Formativno spremljanje petja</a:t>
            </a:r>
          </a:p>
        </p:txBody>
      </p:sp>
      <p:pic>
        <p:nvPicPr>
          <p:cNvPr id="12" name="Slika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96"/>
          <a:stretch/>
        </p:blipFill>
        <p:spPr>
          <a:xfrm>
            <a:off x="1066800" y="2352675"/>
            <a:ext cx="10058400" cy="2152650"/>
          </a:xfrm>
          <a:prstGeom prst="rect">
            <a:avLst/>
          </a:prstGeom>
        </p:spPr>
      </p:pic>
      <p:sp>
        <p:nvSpPr>
          <p:cNvPr id="5" name="Puščica gor 4"/>
          <p:cNvSpPr/>
          <p:nvPr/>
        </p:nvSpPr>
        <p:spPr>
          <a:xfrm>
            <a:off x="8914503" y="4146997"/>
            <a:ext cx="1753497" cy="2040630"/>
          </a:xfrm>
          <a:prstGeom prst="up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2067234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jeZBesedilom 1">
            <a:extLst>
              <a:ext uri="{FF2B5EF4-FFF2-40B4-BE49-F238E27FC236}">
                <a16:creationId xmlns:a16="http://schemas.microsoft.com/office/drawing/2014/main" id="{D4028D6F-0C7C-42AD-AAA3-29570F73760A}"/>
              </a:ext>
            </a:extLst>
          </p:cNvPr>
          <p:cNvSpPr txBox="1"/>
          <p:nvPr/>
        </p:nvSpPr>
        <p:spPr>
          <a:xfrm>
            <a:off x="195158" y="1240851"/>
            <a:ext cx="10264408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4200" b="1" dirty="0">
                <a:solidFill>
                  <a:schemeClr val="accent2">
                    <a:lumMod val="50000"/>
                  </a:schemeClr>
                </a:solidFill>
              </a:rPr>
              <a:t>Glasba je VOKALNA</a:t>
            </a:r>
          </a:p>
          <a:p>
            <a:pPr algn="ctr"/>
            <a:r>
              <a:rPr lang="sl-SI" sz="4200" dirty="0">
                <a:solidFill>
                  <a:schemeClr val="accent2">
                    <a:lumMod val="50000"/>
                  </a:schemeClr>
                </a:solidFill>
              </a:rPr>
              <a:t>če jo zapojemo, </a:t>
            </a:r>
          </a:p>
          <a:p>
            <a:pPr algn="ctr"/>
            <a:r>
              <a:rPr lang="sl-SI" sz="4200" dirty="0">
                <a:solidFill>
                  <a:schemeClr val="accent2">
                    <a:lumMod val="50000"/>
                  </a:schemeClr>
                </a:solidFill>
              </a:rPr>
              <a:t>ter INŠTRUMENTALNA, če zaigramo jo.</a:t>
            </a:r>
          </a:p>
          <a:p>
            <a:pPr algn="ctr"/>
            <a:r>
              <a:rPr lang="sl-SI" sz="4200" dirty="0">
                <a:solidFill>
                  <a:schemeClr val="accent2">
                    <a:lumMod val="50000"/>
                  </a:schemeClr>
                </a:solidFill>
              </a:rPr>
              <a:t>Ko pa skupaj vsi </a:t>
            </a:r>
            <a:r>
              <a:rPr lang="sl-SI" sz="4200" dirty="0" err="1">
                <a:solidFill>
                  <a:schemeClr val="accent2">
                    <a:lumMod val="50000"/>
                  </a:schemeClr>
                </a:solidFill>
              </a:rPr>
              <a:t>zamuziciramo</a:t>
            </a:r>
            <a:r>
              <a:rPr lang="sl-SI" sz="4200" dirty="0">
                <a:solidFill>
                  <a:schemeClr val="accent2">
                    <a:lumMod val="50000"/>
                  </a:schemeClr>
                </a:solidFill>
              </a:rPr>
              <a:t>, </a:t>
            </a:r>
          </a:p>
          <a:p>
            <a:pPr algn="ctr"/>
            <a:r>
              <a:rPr lang="sl-SI" sz="4200" dirty="0">
                <a:solidFill>
                  <a:schemeClr val="accent2">
                    <a:lumMod val="50000"/>
                  </a:schemeClr>
                </a:solidFill>
              </a:rPr>
              <a:t>izvedba to VOKALNO-INŠTRUMENTALNA bo.</a:t>
            </a:r>
          </a:p>
          <a:p>
            <a:pPr algn="ctr"/>
            <a:r>
              <a:rPr lang="sl-SI" sz="4200" dirty="0">
                <a:solidFill>
                  <a:schemeClr val="accent2">
                    <a:lumMod val="50000"/>
                  </a:schemeClr>
                </a:solidFill>
              </a:rPr>
              <a:t>Ko si PEVEC ali INŠTRUMENTALIST, </a:t>
            </a:r>
          </a:p>
          <a:p>
            <a:pPr algn="ctr"/>
            <a:r>
              <a:rPr lang="sl-SI" sz="4200" dirty="0">
                <a:solidFill>
                  <a:schemeClr val="accent2">
                    <a:lumMod val="50000"/>
                  </a:schemeClr>
                </a:solidFill>
              </a:rPr>
              <a:t>je najbolje, da si NOTALIST.</a:t>
            </a:r>
          </a:p>
        </p:txBody>
      </p:sp>
      <p:sp>
        <p:nvSpPr>
          <p:cNvPr id="31" name="Pravokotnik: zaokroženi vogali 30">
            <a:hlinkClick r:id="rId5" action="ppaction://hlinksldjump"/>
            <a:extLst>
              <a:ext uri="{FF2B5EF4-FFF2-40B4-BE49-F238E27FC236}">
                <a16:creationId xmlns:a16="http://schemas.microsoft.com/office/drawing/2014/main" id="{EFD57B32-F32B-4883-8EE7-A43172387688}"/>
              </a:ext>
            </a:extLst>
          </p:cNvPr>
          <p:cNvSpPr/>
          <p:nvPr/>
        </p:nvSpPr>
        <p:spPr>
          <a:xfrm>
            <a:off x="10459566" y="5491927"/>
            <a:ext cx="1303309" cy="98151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sz="1700" b="1" dirty="0">
              <a:ln>
                <a:solidFill>
                  <a:schemeClr val="bg1"/>
                </a:solidFill>
              </a:ln>
              <a:solidFill>
                <a:srgbClr val="D76213"/>
              </a:solidFill>
            </a:endParaRPr>
          </a:p>
          <a:p>
            <a:pPr algn="ctr"/>
            <a:endParaRPr lang="sl-SI" sz="1600" b="1" dirty="0">
              <a:ln>
                <a:solidFill>
                  <a:schemeClr val="bg1"/>
                </a:solidFill>
              </a:ln>
              <a:solidFill>
                <a:srgbClr val="D76213"/>
              </a:solidFill>
            </a:endParaRPr>
          </a:p>
          <a:p>
            <a:pPr algn="ctr"/>
            <a:endParaRPr lang="sl-SI" sz="1600" b="1" dirty="0">
              <a:ln>
                <a:solidFill>
                  <a:schemeClr val="bg1"/>
                </a:solidFill>
              </a:ln>
              <a:solidFill>
                <a:srgbClr val="D76213"/>
              </a:solidFill>
            </a:endParaRPr>
          </a:p>
          <a:p>
            <a:pPr algn="ctr"/>
            <a:r>
              <a:rPr lang="sl-SI" sz="1600" b="1" dirty="0">
                <a:ln>
                  <a:solidFill>
                    <a:schemeClr val="bg1"/>
                  </a:solidFill>
                </a:ln>
                <a:solidFill>
                  <a:srgbClr val="D76213"/>
                </a:solidFill>
              </a:rPr>
              <a:t> </a:t>
            </a:r>
          </a:p>
        </p:txBody>
      </p:sp>
      <p:pic>
        <p:nvPicPr>
          <p:cNvPr id="3" name="02.4 - Glasba in glasbenik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806420" y="5677884"/>
            <a:ext cx="609600" cy="609600"/>
          </a:xfrm>
          <a:prstGeom prst="rect">
            <a:avLst/>
          </a:prstGeom>
        </p:spPr>
      </p:pic>
      <p:sp>
        <p:nvSpPr>
          <p:cNvPr id="8" name="Naslov 1">
            <a:extLst>
              <a:ext uri="{FF2B5EF4-FFF2-40B4-BE49-F238E27FC236}">
                <a16:creationId xmlns:a16="http://schemas.microsoft.com/office/drawing/2014/main" id="{AE43931C-23AD-4248-9C35-8DCAF1D76D79}"/>
              </a:ext>
            </a:extLst>
          </p:cNvPr>
          <p:cNvSpPr txBox="1">
            <a:spLocks/>
          </p:cNvSpPr>
          <p:nvPr/>
        </p:nvSpPr>
        <p:spPr>
          <a:xfrm rot="21166672">
            <a:off x="120438" y="335901"/>
            <a:ext cx="4060929" cy="60991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sz="3200" b="1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+mn-lt"/>
              </a:rPr>
              <a:t>FIT AKTIVNO PETJE</a:t>
            </a:r>
            <a:r>
              <a:rPr lang="sl-SI" sz="2400" b="1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"/>
                <a:cs typeface="Arial"/>
              </a:rPr>
              <a:t>®</a:t>
            </a:r>
            <a:endParaRPr lang="sl-SI" sz="3200" b="1" dirty="0">
              <a:ln>
                <a:solidFill>
                  <a:schemeClr val="bg1"/>
                </a:solidFill>
              </a:ln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43960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4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solidFill>
            <a:srgbClr val="00B0F0"/>
          </a:solidFill>
        </p:spPr>
        <p:txBody>
          <a:bodyPr>
            <a:normAutofit/>
          </a:bodyPr>
          <a:lstStyle/>
          <a:p>
            <a:r>
              <a:rPr lang="sl-SI" sz="5400" b="1" dirty="0">
                <a:latin typeface="Berlin Sans FB Demi" panose="020E0802020502020306" pitchFamily="34" charset="0"/>
              </a:rPr>
              <a:t>Sam se oceni kako dobro poješ.</a:t>
            </a:r>
          </a:p>
        </p:txBody>
      </p:sp>
      <p:sp>
        <p:nvSpPr>
          <p:cNvPr id="11" name="Naslov 1">
            <a:extLst>
              <a:ext uri="{FF2B5EF4-FFF2-40B4-BE49-F238E27FC236}">
                <a16:creationId xmlns:a16="http://schemas.microsoft.com/office/drawing/2014/main" id="{AE43931C-23AD-4248-9C35-8DCAF1D76D79}"/>
              </a:ext>
            </a:extLst>
          </p:cNvPr>
          <p:cNvSpPr txBox="1">
            <a:spLocks/>
          </p:cNvSpPr>
          <p:nvPr/>
        </p:nvSpPr>
        <p:spPr>
          <a:xfrm rot="219796">
            <a:off x="8831469" y="6098880"/>
            <a:ext cx="2919543" cy="35738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4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sz="3200" b="1" dirty="0">
                <a:ln>
                  <a:solidFill>
                    <a:schemeClr val="bg1"/>
                  </a:solidFill>
                </a:ln>
                <a:solidFill>
                  <a:srgbClr val="D76213"/>
                </a:solidFill>
                <a:latin typeface="+mn-lt"/>
              </a:rPr>
              <a:t>* Formativno spremljanje petja</a:t>
            </a:r>
          </a:p>
        </p:txBody>
      </p:sp>
      <p:pic>
        <p:nvPicPr>
          <p:cNvPr id="12" name="Slika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96"/>
          <a:stretch/>
        </p:blipFill>
        <p:spPr>
          <a:xfrm>
            <a:off x="1066800" y="2352675"/>
            <a:ext cx="10058400" cy="2152650"/>
          </a:xfrm>
          <a:prstGeom prst="rect">
            <a:avLst/>
          </a:prstGeom>
        </p:spPr>
      </p:pic>
      <p:sp>
        <p:nvSpPr>
          <p:cNvPr id="5" name="Puščica gor 4"/>
          <p:cNvSpPr/>
          <p:nvPr/>
        </p:nvSpPr>
        <p:spPr>
          <a:xfrm>
            <a:off x="9088239" y="4452245"/>
            <a:ext cx="1753497" cy="2040630"/>
          </a:xfrm>
          <a:prstGeom prst="up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887341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jeZBesedilom 1">
            <a:extLst>
              <a:ext uri="{FF2B5EF4-FFF2-40B4-BE49-F238E27FC236}">
                <a16:creationId xmlns:a16="http://schemas.microsoft.com/office/drawing/2014/main" id="{D4028D6F-0C7C-42AD-AAA3-29570F73760A}"/>
              </a:ext>
            </a:extLst>
          </p:cNvPr>
          <p:cNvSpPr txBox="1"/>
          <p:nvPr/>
        </p:nvSpPr>
        <p:spPr>
          <a:xfrm>
            <a:off x="221853" y="762346"/>
            <a:ext cx="10264408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4000" b="1" dirty="0">
                <a:solidFill>
                  <a:schemeClr val="accent2">
                    <a:lumMod val="50000"/>
                  </a:schemeClr>
                </a:solidFill>
              </a:rPr>
              <a:t>GODALA in BRENKALA </a:t>
            </a:r>
          </a:p>
          <a:p>
            <a:pPr algn="ctr"/>
            <a:r>
              <a:rPr lang="sl-SI" sz="4000" dirty="0">
                <a:solidFill>
                  <a:schemeClr val="accent2">
                    <a:lumMod val="50000"/>
                  </a:schemeClr>
                </a:solidFill>
              </a:rPr>
              <a:t>so strune zamajala.</a:t>
            </a:r>
          </a:p>
          <a:p>
            <a:pPr algn="ctr"/>
            <a:r>
              <a:rPr lang="sl-SI" sz="4000" b="1" dirty="0">
                <a:solidFill>
                  <a:schemeClr val="accent2">
                    <a:lumMod val="50000"/>
                  </a:schemeClr>
                </a:solidFill>
              </a:rPr>
              <a:t>PIHALA</a:t>
            </a:r>
            <a:r>
              <a:rPr lang="sl-SI" sz="4000" dirty="0">
                <a:solidFill>
                  <a:schemeClr val="accent2">
                    <a:lumMod val="50000"/>
                  </a:schemeClr>
                </a:solidFill>
              </a:rPr>
              <a:t> in </a:t>
            </a:r>
            <a:r>
              <a:rPr lang="sl-SI" sz="4000" b="1" dirty="0">
                <a:solidFill>
                  <a:schemeClr val="accent2">
                    <a:lumMod val="50000"/>
                  </a:schemeClr>
                </a:solidFill>
              </a:rPr>
              <a:t>TROBILA</a:t>
            </a:r>
            <a:r>
              <a:rPr lang="sl-SI" sz="4000" dirty="0">
                <a:solidFill>
                  <a:schemeClr val="accent2">
                    <a:lumMod val="50000"/>
                  </a:schemeClr>
                </a:solidFill>
              </a:rPr>
              <a:t> </a:t>
            </a:r>
          </a:p>
          <a:p>
            <a:pPr algn="ctr"/>
            <a:r>
              <a:rPr lang="sl-SI" sz="4000" dirty="0">
                <a:solidFill>
                  <a:schemeClr val="accent2">
                    <a:lumMod val="50000"/>
                  </a:schemeClr>
                </a:solidFill>
              </a:rPr>
              <a:t>se z zrakom napolnila.</a:t>
            </a:r>
          </a:p>
          <a:p>
            <a:pPr algn="ctr"/>
            <a:r>
              <a:rPr lang="sl-SI" sz="4000" dirty="0">
                <a:solidFill>
                  <a:schemeClr val="accent2">
                    <a:lumMod val="50000"/>
                  </a:schemeClr>
                </a:solidFill>
              </a:rPr>
              <a:t>In </a:t>
            </a:r>
            <a:r>
              <a:rPr lang="sl-SI" sz="4000" b="1" dirty="0">
                <a:solidFill>
                  <a:schemeClr val="accent2">
                    <a:lumMod val="50000"/>
                  </a:schemeClr>
                </a:solidFill>
              </a:rPr>
              <a:t>S TIPKAMI GLASBILA </a:t>
            </a:r>
          </a:p>
          <a:p>
            <a:pPr algn="ctr"/>
            <a:r>
              <a:rPr lang="sl-SI" sz="4000" dirty="0">
                <a:solidFill>
                  <a:schemeClr val="accent2">
                    <a:lumMod val="50000"/>
                  </a:schemeClr>
                </a:solidFill>
              </a:rPr>
              <a:t>so nežno zaigrala,</a:t>
            </a:r>
          </a:p>
          <a:p>
            <a:pPr algn="ctr"/>
            <a:r>
              <a:rPr lang="sl-SI" sz="4000" dirty="0">
                <a:solidFill>
                  <a:schemeClr val="accent2">
                    <a:lumMod val="50000"/>
                  </a:schemeClr>
                </a:solidFill>
              </a:rPr>
              <a:t>na koncu pa </a:t>
            </a:r>
            <a:r>
              <a:rPr lang="sl-SI" sz="4000" b="1" dirty="0">
                <a:solidFill>
                  <a:schemeClr val="accent2">
                    <a:lumMod val="50000"/>
                  </a:schemeClr>
                </a:solidFill>
              </a:rPr>
              <a:t>TOLKALA</a:t>
            </a:r>
            <a:r>
              <a:rPr lang="sl-SI" sz="4000" dirty="0">
                <a:solidFill>
                  <a:schemeClr val="accent2">
                    <a:lumMod val="50000"/>
                  </a:schemeClr>
                </a:solidFill>
              </a:rPr>
              <a:t> </a:t>
            </a:r>
          </a:p>
          <a:p>
            <a:pPr algn="ctr"/>
            <a:r>
              <a:rPr lang="sl-SI" sz="4000" dirty="0">
                <a:solidFill>
                  <a:schemeClr val="accent2">
                    <a:lumMod val="50000"/>
                  </a:schemeClr>
                </a:solidFill>
              </a:rPr>
              <a:t>so rompompom pridala</a:t>
            </a:r>
            <a:r>
              <a:rPr lang="sl-SI" sz="3500" dirty="0">
                <a:solidFill>
                  <a:schemeClr val="accent2">
                    <a:lumMod val="50000"/>
                  </a:schemeClr>
                </a:solidFill>
              </a:rPr>
              <a:t>.</a:t>
            </a:r>
          </a:p>
          <a:p>
            <a:endParaRPr lang="sl-SI" sz="8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2" name="Pravokotnik: zaokroženi vogali 41">
            <a:hlinkClick r:id="rId5" action="ppaction://hlinksldjump"/>
            <a:extLst>
              <a:ext uri="{FF2B5EF4-FFF2-40B4-BE49-F238E27FC236}">
                <a16:creationId xmlns:a16="http://schemas.microsoft.com/office/drawing/2014/main" id="{F60A7F60-5354-4ADC-A355-396443FCC511}"/>
              </a:ext>
            </a:extLst>
          </p:cNvPr>
          <p:cNvSpPr/>
          <p:nvPr/>
        </p:nvSpPr>
        <p:spPr>
          <a:xfrm>
            <a:off x="10572316" y="5411458"/>
            <a:ext cx="1303309" cy="98151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sz="1600" b="1" dirty="0">
              <a:ln>
                <a:solidFill>
                  <a:schemeClr val="bg1"/>
                </a:solidFill>
              </a:ln>
              <a:solidFill>
                <a:srgbClr val="D76213"/>
              </a:solidFill>
            </a:endParaRPr>
          </a:p>
          <a:p>
            <a:pPr algn="ctr"/>
            <a:endParaRPr lang="sl-SI" sz="1600" b="1" dirty="0">
              <a:ln>
                <a:solidFill>
                  <a:schemeClr val="bg1"/>
                </a:solidFill>
              </a:ln>
              <a:solidFill>
                <a:srgbClr val="D76213"/>
              </a:solidFill>
            </a:endParaRPr>
          </a:p>
          <a:p>
            <a:pPr algn="ctr"/>
            <a:r>
              <a:rPr lang="sl-SI" sz="1600" b="1" dirty="0">
                <a:ln>
                  <a:solidFill>
                    <a:schemeClr val="bg1"/>
                  </a:solidFill>
                </a:ln>
                <a:solidFill>
                  <a:srgbClr val="D76213"/>
                </a:solidFill>
              </a:rPr>
              <a:t> </a:t>
            </a:r>
          </a:p>
        </p:txBody>
      </p:sp>
      <p:pic>
        <p:nvPicPr>
          <p:cNvPr id="3" name="03.4 - Družine glasbil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2202.031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19170" y="5597415"/>
            <a:ext cx="609600" cy="609600"/>
          </a:xfrm>
          <a:prstGeom prst="rect">
            <a:avLst/>
          </a:prstGeom>
        </p:spPr>
      </p:pic>
      <p:sp>
        <p:nvSpPr>
          <p:cNvPr id="8" name="Naslov 1">
            <a:extLst>
              <a:ext uri="{FF2B5EF4-FFF2-40B4-BE49-F238E27FC236}">
                <a16:creationId xmlns:a16="http://schemas.microsoft.com/office/drawing/2014/main" id="{AE43931C-23AD-4248-9C35-8DCAF1D76D79}"/>
              </a:ext>
            </a:extLst>
          </p:cNvPr>
          <p:cNvSpPr txBox="1">
            <a:spLocks/>
          </p:cNvSpPr>
          <p:nvPr/>
        </p:nvSpPr>
        <p:spPr>
          <a:xfrm rot="21166672">
            <a:off x="120438" y="335901"/>
            <a:ext cx="4060929" cy="60991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sz="3200" b="1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+mn-lt"/>
              </a:rPr>
              <a:t>FIT AKTIVNO PETJE</a:t>
            </a:r>
            <a:r>
              <a:rPr lang="sl-SI" sz="2400" b="1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"/>
                <a:cs typeface="Arial"/>
              </a:rPr>
              <a:t>®</a:t>
            </a:r>
            <a:endParaRPr lang="sl-SI" sz="3200" b="1" dirty="0">
              <a:ln>
                <a:solidFill>
                  <a:schemeClr val="bg1"/>
                </a:solidFill>
              </a:ln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61773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4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solidFill>
            <a:srgbClr val="00B0F0"/>
          </a:solidFill>
        </p:spPr>
        <p:txBody>
          <a:bodyPr>
            <a:normAutofit/>
          </a:bodyPr>
          <a:lstStyle/>
          <a:p>
            <a:r>
              <a:rPr lang="sl-SI" sz="5400" b="1" dirty="0">
                <a:latin typeface="Berlin Sans FB Demi" panose="020E0802020502020306" pitchFamily="34" charset="0"/>
              </a:rPr>
              <a:t>Sam se oceni kako dobro poješ.</a:t>
            </a:r>
          </a:p>
        </p:txBody>
      </p:sp>
      <p:sp>
        <p:nvSpPr>
          <p:cNvPr id="11" name="Naslov 1">
            <a:extLst>
              <a:ext uri="{FF2B5EF4-FFF2-40B4-BE49-F238E27FC236}">
                <a16:creationId xmlns:a16="http://schemas.microsoft.com/office/drawing/2014/main" id="{AE43931C-23AD-4248-9C35-8DCAF1D76D79}"/>
              </a:ext>
            </a:extLst>
          </p:cNvPr>
          <p:cNvSpPr txBox="1">
            <a:spLocks/>
          </p:cNvSpPr>
          <p:nvPr/>
        </p:nvSpPr>
        <p:spPr>
          <a:xfrm rot="219796">
            <a:off x="8831469" y="6098880"/>
            <a:ext cx="2919543" cy="35738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4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sz="3200" b="1" dirty="0">
                <a:ln>
                  <a:solidFill>
                    <a:schemeClr val="bg1"/>
                  </a:solidFill>
                </a:ln>
                <a:solidFill>
                  <a:srgbClr val="D76213"/>
                </a:solidFill>
                <a:latin typeface="+mn-lt"/>
              </a:rPr>
              <a:t>* Formativno spremljanje petja</a:t>
            </a:r>
          </a:p>
        </p:txBody>
      </p:sp>
      <p:pic>
        <p:nvPicPr>
          <p:cNvPr id="12" name="Slika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96"/>
          <a:stretch/>
        </p:blipFill>
        <p:spPr>
          <a:xfrm>
            <a:off x="1066800" y="2352675"/>
            <a:ext cx="10058400" cy="2152650"/>
          </a:xfrm>
          <a:prstGeom prst="rect">
            <a:avLst/>
          </a:prstGeom>
        </p:spPr>
      </p:pic>
      <p:sp>
        <p:nvSpPr>
          <p:cNvPr id="5" name="Puščica gor 4"/>
          <p:cNvSpPr/>
          <p:nvPr/>
        </p:nvSpPr>
        <p:spPr>
          <a:xfrm>
            <a:off x="7069537" y="4236940"/>
            <a:ext cx="1753497" cy="2040630"/>
          </a:xfrm>
          <a:prstGeom prst="up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2067234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1820</TotalTime>
  <Words>580</Words>
  <Application>Microsoft Office PowerPoint</Application>
  <PresentationFormat>Širokozaslonsko</PresentationFormat>
  <Paragraphs>137</Paragraphs>
  <Slides>17</Slides>
  <Notes>0</Notes>
  <HiddenSlides>0</HiddenSlides>
  <MMClips>8</MMClips>
  <ScaleCrop>false</ScaleCrop>
  <HeadingPairs>
    <vt:vector size="6" baseType="variant">
      <vt:variant>
        <vt:lpstr>Uporabljene pisave</vt:lpstr>
      </vt:variant>
      <vt:variant>
        <vt:i4>4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17</vt:i4>
      </vt:variant>
    </vt:vector>
  </HeadingPairs>
  <TitlesOfParts>
    <vt:vector size="22" baseType="lpstr">
      <vt:lpstr>Arial</vt:lpstr>
      <vt:lpstr>Berlin Sans FB Demi</vt:lpstr>
      <vt:lpstr>Calibri</vt:lpstr>
      <vt:lpstr>Calibri Light</vt:lpstr>
      <vt:lpstr>Officeova tema</vt:lpstr>
      <vt:lpstr>Učne pesmi </vt:lpstr>
      <vt:lpstr>PowerPointova predstavitev</vt:lpstr>
      <vt:lpstr>Sam se oceni kako dobro poješ.</vt:lpstr>
      <vt:lpstr>PowerPointova predstavitev</vt:lpstr>
      <vt:lpstr>Sam se oceni kako dobro poješ.</vt:lpstr>
      <vt:lpstr>PowerPointova predstavitev</vt:lpstr>
      <vt:lpstr>Sam se oceni kako dobro poješ.</vt:lpstr>
      <vt:lpstr>PowerPointova predstavitev</vt:lpstr>
      <vt:lpstr>Sam se oceni kako dobro poješ.</vt:lpstr>
      <vt:lpstr>PowerPointova predstavitev</vt:lpstr>
      <vt:lpstr>Sam se oceni kako dobro poješ.</vt:lpstr>
      <vt:lpstr>PowerPointova predstavitev</vt:lpstr>
      <vt:lpstr>Sam se oceni kako dobro poješ.</vt:lpstr>
      <vt:lpstr>PowerPointova predstavitev</vt:lpstr>
      <vt:lpstr>Sam se oceni kako dobro poješ.</vt:lpstr>
      <vt:lpstr>PowerPointova predstavitev</vt:lpstr>
      <vt:lpstr>Sam se oceni kako dobro poješ.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Učne pesmi Didaktično gradivo za pouk glasbene vzgoje</dc:title>
  <dc:creator>Igor Gruber</dc:creator>
  <cp:lastModifiedBy>Tomaž Sok Ivan</cp:lastModifiedBy>
  <cp:revision>249</cp:revision>
  <cp:lastPrinted>2021-03-04T05:36:38Z</cp:lastPrinted>
  <dcterms:created xsi:type="dcterms:W3CDTF">2019-09-28T11:19:34Z</dcterms:created>
  <dcterms:modified xsi:type="dcterms:W3CDTF">2024-10-24T08:42:51Z</dcterms:modified>
</cp:coreProperties>
</file>