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2" r:id="rId2"/>
    <p:sldId id="279" r:id="rId3"/>
    <p:sldId id="282" r:id="rId4"/>
    <p:sldId id="283" r:id="rId5"/>
    <p:sldId id="293" r:id="rId6"/>
    <p:sldId id="292" r:id="rId7"/>
    <p:sldId id="294" r:id="rId8"/>
    <p:sldId id="285" r:id="rId9"/>
    <p:sldId id="286" r:id="rId10"/>
    <p:sldId id="290" r:id="rId11"/>
    <p:sldId id="287" r:id="rId12"/>
    <p:sldId id="288" r:id="rId13"/>
    <p:sldId id="289" r:id="rId14"/>
    <p:sldId id="291" r:id="rId15"/>
    <p:sldId id="295" r:id="rId16"/>
    <p:sldId id="281" r:id="rId17"/>
  </p:sldIdLst>
  <p:sldSz cx="9144000" cy="6858000" type="screen4x3"/>
  <p:notesSz cx="6858000" cy="9144000"/>
  <p:defaultTextStyle>
    <a:defPPr>
      <a:defRPr lang="sl-S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noProof="0"/>
              <a:t>Kliknite, če želite urediti sloge besedila matrice</a:t>
            </a:r>
          </a:p>
          <a:p>
            <a:pPr lvl="1"/>
            <a:r>
              <a:rPr lang="sl-SI" noProof="0"/>
              <a:t>Druga raven</a:t>
            </a:r>
          </a:p>
          <a:p>
            <a:pPr lvl="2"/>
            <a:r>
              <a:rPr lang="sl-SI" noProof="0"/>
              <a:t>Tretja raven</a:t>
            </a:r>
          </a:p>
          <a:p>
            <a:pPr lvl="3"/>
            <a:r>
              <a:rPr lang="sl-SI" noProof="0"/>
              <a:t>Četrta raven</a:t>
            </a:r>
          </a:p>
          <a:p>
            <a:pPr lvl="4"/>
            <a:r>
              <a:rPr lang="sl-SI" noProof="0"/>
              <a:t>Peta raven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2CFFFB7-3218-4CE7-A0AC-45E66680DF50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B259F11-BB93-4B81-B190-6417A72DC126}" type="slidenum">
              <a:rPr lang="sl-SI" altLang="sl-SI" smtClean="0"/>
              <a:pPr>
                <a:spcBef>
                  <a:spcPct val="0"/>
                </a:spcBef>
              </a:pPr>
              <a:t>1</a:t>
            </a:fld>
            <a:endParaRPr lang="sl-SI" altLang="sl-SI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E6F3A3-7BBF-476D-BE57-7F8272F1882D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979925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2A7168-9D4A-4B84-9434-6DF50D4841CB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493173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9D3C9-6EC9-42F5-B209-49420E9C3C4C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394983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859EF7-9CCA-4866-92B0-0119403011EC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462452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C5A90B-FC94-443D-A469-BF9D5ECC1A1B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619879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9B28DC-282B-4C76-9B37-5531F511E788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423653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7274F-FEA3-4BA0-8A72-C0BFEE9BB5D9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281454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DAD379-F985-4E9C-B60A-237EE0F539ED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234578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B41602-AA56-4DB1-B680-D5FBFEB6D02E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320233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393F40-9C93-4C55-ABCA-C27024D9823E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828473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C01B80-8C3F-43D1-917F-C2FE5F672480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951239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 naslova matrice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sloge besedila matrice</a:t>
            </a:r>
          </a:p>
          <a:p>
            <a:pPr lvl="1"/>
            <a:r>
              <a:rPr lang="sl-SI" altLang="sl-SI"/>
              <a:t>Druga raven</a:t>
            </a:r>
          </a:p>
          <a:p>
            <a:pPr lvl="2"/>
            <a:r>
              <a:rPr lang="sl-SI" altLang="sl-SI"/>
              <a:t>Tretja raven</a:t>
            </a:r>
          </a:p>
          <a:p>
            <a:pPr lvl="3"/>
            <a:r>
              <a:rPr lang="sl-SI" altLang="sl-SI"/>
              <a:t>Četrta raven</a:t>
            </a:r>
          </a:p>
          <a:p>
            <a:pPr lvl="4"/>
            <a:r>
              <a:rPr lang="sl-SI" altLang="sl-SI"/>
              <a:t>Peta raven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4B7B6A4B-DE27-441E-95C5-519540BDEBA8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684213" y="765175"/>
            <a:ext cx="79200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sl-SI" altLang="sl-SI" sz="2800" b="1" dirty="0"/>
              <a:t>Določanje tisočletja, stoletja in desetletja </a:t>
            </a:r>
            <a:endParaRPr lang="sl-SI" altLang="sl-SI" sz="2400" b="1" dirty="0"/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0" y="5984875"/>
            <a:ext cx="9144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l-SI" altLang="sl-SI" sz="2000" dirty="0"/>
              <a:t>učbenik  str. 8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jeZBesedilom 2"/>
          <p:cNvSpPr txBox="1"/>
          <p:nvPr/>
        </p:nvSpPr>
        <p:spPr>
          <a:xfrm>
            <a:off x="899592" y="2204864"/>
            <a:ext cx="2552105" cy="72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4000" dirty="0"/>
              <a:t>Leto 56</a:t>
            </a:r>
          </a:p>
        </p:txBody>
      </p:sp>
      <p:sp>
        <p:nvSpPr>
          <p:cNvPr id="9" name="PoljeZBesedilom 8"/>
          <p:cNvSpPr txBox="1"/>
          <p:nvPr/>
        </p:nvSpPr>
        <p:spPr>
          <a:xfrm>
            <a:off x="2407685" y="2185850"/>
            <a:ext cx="1044012" cy="720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sl-SI" sz="4000" dirty="0"/>
              <a:t>+ 1</a:t>
            </a:r>
          </a:p>
        </p:txBody>
      </p:sp>
      <p:sp>
        <p:nvSpPr>
          <p:cNvPr id="2" name="PoljeZBesedilom 1"/>
          <p:cNvSpPr txBox="1"/>
          <p:nvPr/>
        </p:nvSpPr>
        <p:spPr>
          <a:xfrm>
            <a:off x="0" y="54868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solidFill>
                  <a:srgbClr val="FF0000"/>
                </a:solidFill>
              </a:rPr>
              <a:t>Kako določimo tisočletje???</a:t>
            </a:r>
          </a:p>
          <a:p>
            <a:pPr algn="ctr"/>
            <a:r>
              <a:rPr lang="sl-SI" sz="2400" dirty="0">
                <a:solidFill>
                  <a:srgbClr val="FF0000"/>
                </a:solidFill>
              </a:rPr>
              <a:t>In če je število manjše od sto???</a:t>
            </a:r>
          </a:p>
        </p:txBody>
      </p:sp>
      <p:sp>
        <p:nvSpPr>
          <p:cNvPr id="4" name="PoljeZBesedilom 3"/>
          <p:cNvSpPr txBox="1"/>
          <p:nvPr/>
        </p:nvSpPr>
        <p:spPr>
          <a:xfrm>
            <a:off x="182847" y="3658825"/>
            <a:ext cx="3147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Prekrijemo zadnji dve številki</a:t>
            </a:r>
          </a:p>
        </p:txBody>
      </p:sp>
      <p:cxnSp>
        <p:nvCxnSpPr>
          <p:cNvPr id="7" name="Raven puščični povezovalnik 6"/>
          <p:cNvCxnSpPr>
            <a:stCxn id="4" idx="0"/>
          </p:cNvCxnSpPr>
          <p:nvPr/>
        </p:nvCxnSpPr>
        <p:spPr>
          <a:xfrm flipV="1">
            <a:off x="1743531" y="2943878"/>
            <a:ext cx="1005909" cy="71494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Je enako 9"/>
          <p:cNvSpPr/>
          <p:nvPr/>
        </p:nvSpPr>
        <p:spPr>
          <a:xfrm>
            <a:off x="3995936" y="2348852"/>
            <a:ext cx="576064" cy="36004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11" name="PoljeZBesedilom 10"/>
          <p:cNvSpPr txBox="1"/>
          <p:nvPr/>
        </p:nvSpPr>
        <p:spPr>
          <a:xfrm>
            <a:off x="4788128" y="2174929"/>
            <a:ext cx="11520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b="1" dirty="0"/>
              <a:t>1</a:t>
            </a:r>
          </a:p>
        </p:txBody>
      </p:sp>
      <p:sp>
        <p:nvSpPr>
          <p:cNvPr id="12" name="PoljeZBesedilom 11"/>
          <p:cNvSpPr txBox="1"/>
          <p:nvPr/>
        </p:nvSpPr>
        <p:spPr>
          <a:xfrm>
            <a:off x="3644992" y="3658825"/>
            <a:ext cx="1467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Prištejemo 1</a:t>
            </a:r>
          </a:p>
        </p:txBody>
      </p:sp>
      <p:cxnSp>
        <p:nvCxnSpPr>
          <p:cNvPr id="13" name="Raven puščični povezovalnik 12"/>
          <p:cNvCxnSpPr>
            <a:stCxn id="12" idx="0"/>
          </p:cNvCxnSpPr>
          <p:nvPr/>
        </p:nvCxnSpPr>
        <p:spPr>
          <a:xfrm flipH="1" flipV="1">
            <a:off x="3203848" y="2725696"/>
            <a:ext cx="1174678" cy="93312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en puščični povezovalnik 13"/>
          <p:cNvCxnSpPr>
            <a:stCxn id="2" idx="2"/>
            <a:endCxn id="9" idx="0"/>
          </p:cNvCxnSpPr>
          <p:nvPr/>
        </p:nvCxnSpPr>
        <p:spPr>
          <a:xfrm flipH="1">
            <a:off x="2929691" y="1379677"/>
            <a:ext cx="1642309" cy="80617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4883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4" grpId="0"/>
      <p:bldP spid="10" grpId="0" animBg="1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0" y="54868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solidFill>
                  <a:srgbClr val="FF0000"/>
                </a:solidFill>
              </a:rPr>
              <a:t>Kako določimo tisočletje???</a:t>
            </a:r>
          </a:p>
        </p:txBody>
      </p:sp>
      <p:sp>
        <p:nvSpPr>
          <p:cNvPr id="3" name="PoljeZBesedilom 2"/>
          <p:cNvSpPr txBox="1"/>
          <p:nvPr/>
        </p:nvSpPr>
        <p:spPr>
          <a:xfrm>
            <a:off x="899592" y="2204864"/>
            <a:ext cx="2808312" cy="72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4000" dirty="0"/>
              <a:t>Leto 1656</a:t>
            </a:r>
          </a:p>
        </p:txBody>
      </p:sp>
      <p:sp>
        <p:nvSpPr>
          <p:cNvPr id="4" name="PoljeZBesedilom 3"/>
          <p:cNvSpPr txBox="1"/>
          <p:nvPr/>
        </p:nvSpPr>
        <p:spPr>
          <a:xfrm>
            <a:off x="107504" y="3625308"/>
            <a:ext cx="3121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Prekrijemo zadnje tri številke</a:t>
            </a:r>
          </a:p>
        </p:txBody>
      </p:sp>
      <p:cxnSp>
        <p:nvCxnSpPr>
          <p:cNvPr id="7" name="Raven puščični povezovalnik 6"/>
          <p:cNvCxnSpPr>
            <a:stCxn id="4" idx="0"/>
          </p:cNvCxnSpPr>
          <p:nvPr/>
        </p:nvCxnSpPr>
        <p:spPr>
          <a:xfrm flipV="1">
            <a:off x="1681012" y="2924864"/>
            <a:ext cx="1630796" cy="70044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ljeZBesedilom 8"/>
          <p:cNvSpPr txBox="1"/>
          <p:nvPr/>
        </p:nvSpPr>
        <p:spPr>
          <a:xfrm>
            <a:off x="2555776" y="2204864"/>
            <a:ext cx="1224032" cy="720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sl-SI" sz="4000" dirty="0"/>
              <a:t>+ 1</a:t>
            </a:r>
          </a:p>
        </p:txBody>
      </p:sp>
      <p:sp>
        <p:nvSpPr>
          <p:cNvPr id="10" name="Je enako 9"/>
          <p:cNvSpPr/>
          <p:nvPr/>
        </p:nvSpPr>
        <p:spPr>
          <a:xfrm>
            <a:off x="3995936" y="2348852"/>
            <a:ext cx="576064" cy="36004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11" name="PoljeZBesedilom 10"/>
          <p:cNvSpPr txBox="1"/>
          <p:nvPr/>
        </p:nvSpPr>
        <p:spPr>
          <a:xfrm>
            <a:off x="4788128" y="2174929"/>
            <a:ext cx="11520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b="1" dirty="0"/>
              <a:t>2</a:t>
            </a:r>
          </a:p>
        </p:txBody>
      </p:sp>
      <p:sp>
        <p:nvSpPr>
          <p:cNvPr id="13" name="PoljeZBesedilom 12"/>
          <p:cNvSpPr txBox="1"/>
          <p:nvPr/>
        </p:nvSpPr>
        <p:spPr>
          <a:xfrm>
            <a:off x="3491880" y="3591607"/>
            <a:ext cx="1467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Prištejemo 1</a:t>
            </a:r>
          </a:p>
        </p:txBody>
      </p:sp>
      <p:cxnSp>
        <p:nvCxnSpPr>
          <p:cNvPr id="14" name="Raven puščični povezovalnik 13"/>
          <p:cNvCxnSpPr>
            <a:stCxn id="13" idx="0"/>
          </p:cNvCxnSpPr>
          <p:nvPr/>
        </p:nvCxnSpPr>
        <p:spPr>
          <a:xfrm flipH="1" flipV="1">
            <a:off x="3549169" y="2708892"/>
            <a:ext cx="676245" cy="88271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3360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 animBg="1"/>
      <p:bldP spid="10" grpId="0" animBg="1"/>
      <p:bldP spid="11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jeZBesedilom 2"/>
          <p:cNvSpPr txBox="1"/>
          <p:nvPr/>
        </p:nvSpPr>
        <p:spPr>
          <a:xfrm>
            <a:off x="899592" y="2204864"/>
            <a:ext cx="2808312" cy="72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4000" dirty="0"/>
              <a:t>Leto 2156</a:t>
            </a:r>
          </a:p>
        </p:txBody>
      </p:sp>
      <p:sp>
        <p:nvSpPr>
          <p:cNvPr id="9" name="PoljeZBesedilom 8"/>
          <p:cNvSpPr txBox="1"/>
          <p:nvPr/>
        </p:nvSpPr>
        <p:spPr>
          <a:xfrm>
            <a:off x="2627784" y="2204864"/>
            <a:ext cx="1044012" cy="720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sl-SI" sz="4000" dirty="0"/>
              <a:t>+ 1</a:t>
            </a:r>
          </a:p>
        </p:txBody>
      </p:sp>
      <p:sp>
        <p:nvSpPr>
          <p:cNvPr id="2" name="PoljeZBesedilom 1"/>
          <p:cNvSpPr txBox="1"/>
          <p:nvPr/>
        </p:nvSpPr>
        <p:spPr>
          <a:xfrm>
            <a:off x="0" y="54868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solidFill>
                  <a:srgbClr val="FF0000"/>
                </a:solidFill>
              </a:rPr>
              <a:t>Kako določimo tisočletje???</a:t>
            </a:r>
          </a:p>
        </p:txBody>
      </p:sp>
      <p:sp>
        <p:nvSpPr>
          <p:cNvPr id="4" name="PoljeZBesedilom 3"/>
          <p:cNvSpPr txBox="1"/>
          <p:nvPr/>
        </p:nvSpPr>
        <p:spPr>
          <a:xfrm>
            <a:off x="182847" y="3658825"/>
            <a:ext cx="3121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Prekrijemo zadnje tri številke</a:t>
            </a:r>
          </a:p>
        </p:txBody>
      </p:sp>
      <p:cxnSp>
        <p:nvCxnSpPr>
          <p:cNvPr id="7" name="Raven puščični povezovalnik 6"/>
          <p:cNvCxnSpPr>
            <a:stCxn id="4" idx="0"/>
          </p:cNvCxnSpPr>
          <p:nvPr/>
        </p:nvCxnSpPr>
        <p:spPr>
          <a:xfrm flipV="1">
            <a:off x="2303748" y="2912750"/>
            <a:ext cx="864096" cy="73227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Je enako 9"/>
          <p:cNvSpPr/>
          <p:nvPr/>
        </p:nvSpPr>
        <p:spPr>
          <a:xfrm>
            <a:off x="3995936" y="2348852"/>
            <a:ext cx="576064" cy="36004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11" name="PoljeZBesedilom 10"/>
          <p:cNvSpPr txBox="1"/>
          <p:nvPr/>
        </p:nvSpPr>
        <p:spPr>
          <a:xfrm>
            <a:off x="4788128" y="2174929"/>
            <a:ext cx="11520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b="1" dirty="0"/>
              <a:t>3</a:t>
            </a:r>
          </a:p>
        </p:txBody>
      </p:sp>
      <p:sp>
        <p:nvSpPr>
          <p:cNvPr id="12" name="PoljeZBesedilom 11"/>
          <p:cNvSpPr txBox="1"/>
          <p:nvPr/>
        </p:nvSpPr>
        <p:spPr>
          <a:xfrm>
            <a:off x="3644992" y="3658825"/>
            <a:ext cx="1467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Prištejemo 1</a:t>
            </a:r>
          </a:p>
        </p:txBody>
      </p:sp>
      <p:cxnSp>
        <p:nvCxnSpPr>
          <p:cNvPr id="13" name="Raven puščični povezovalnik 12"/>
          <p:cNvCxnSpPr>
            <a:stCxn id="12" idx="0"/>
          </p:cNvCxnSpPr>
          <p:nvPr/>
        </p:nvCxnSpPr>
        <p:spPr>
          <a:xfrm flipH="1" flipV="1">
            <a:off x="3482974" y="2742501"/>
            <a:ext cx="895552" cy="91632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5983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4" grpId="0"/>
      <p:bldP spid="10" grpId="0" animBg="1"/>
      <p:bldP spid="11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jeZBesedilom 2"/>
          <p:cNvSpPr txBox="1"/>
          <p:nvPr/>
        </p:nvSpPr>
        <p:spPr>
          <a:xfrm>
            <a:off x="899592" y="2204864"/>
            <a:ext cx="2808312" cy="72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4000" dirty="0"/>
              <a:t>Leto 256</a:t>
            </a:r>
          </a:p>
        </p:txBody>
      </p:sp>
      <p:sp>
        <p:nvSpPr>
          <p:cNvPr id="9" name="PoljeZBesedilom 8"/>
          <p:cNvSpPr txBox="1"/>
          <p:nvPr/>
        </p:nvSpPr>
        <p:spPr>
          <a:xfrm>
            <a:off x="2407685" y="2185850"/>
            <a:ext cx="1044012" cy="720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sl-SI" sz="4000" dirty="0"/>
              <a:t>+ 1</a:t>
            </a:r>
          </a:p>
        </p:txBody>
      </p:sp>
      <p:sp>
        <p:nvSpPr>
          <p:cNvPr id="2" name="PoljeZBesedilom 1"/>
          <p:cNvSpPr txBox="1"/>
          <p:nvPr/>
        </p:nvSpPr>
        <p:spPr>
          <a:xfrm>
            <a:off x="0" y="54868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solidFill>
                  <a:srgbClr val="FF0000"/>
                </a:solidFill>
              </a:rPr>
              <a:t>Kako določimo tisočletje???</a:t>
            </a:r>
          </a:p>
          <a:p>
            <a:pPr algn="ctr"/>
            <a:r>
              <a:rPr lang="sl-SI" sz="2400" dirty="0">
                <a:solidFill>
                  <a:srgbClr val="FF0000"/>
                </a:solidFill>
              </a:rPr>
              <a:t>In če je število manjše od tisoč???</a:t>
            </a:r>
          </a:p>
        </p:txBody>
      </p:sp>
      <p:sp>
        <p:nvSpPr>
          <p:cNvPr id="4" name="PoljeZBesedilom 3"/>
          <p:cNvSpPr txBox="1"/>
          <p:nvPr/>
        </p:nvSpPr>
        <p:spPr>
          <a:xfrm>
            <a:off x="182847" y="3658825"/>
            <a:ext cx="3121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Prekrijemo zadnje tri številke</a:t>
            </a:r>
          </a:p>
        </p:txBody>
      </p:sp>
      <p:cxnSp>
        <p:nvCxnSpPr>
          <p:cNvPr id="7" name="Raven puščični povezovalnik 6"/>
          <p:cNvCxnSpPr>
            <a:stCxn id="4" idx="0"/>
          </p:cNvCxnSpPr>
          <p:nvPr/>
        </p:nvCxnSpPr>
        <p:spPr>
          <a:xfrm flipV="1">
            <a:off x="1743531" y="2943878"/>
            <a:ext cx="1005909" cy="71494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Je enako 9"/>
          <p:cNvSpPr/>
          <p:nvPr/>
        </p:nvSpPr>
        <p:spPr>
          <a:xfrm>
            <a:off x="3995936" y="2348852"/>
            <a:ext cx="576064" cy="36004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11" name="PoljeZBesedilom 10"/>
          <p:cNvSpPr txBox="1"/>
          <p:nvPr/>
        </p:nvSpPr>
        <p:spPr>
          <a:xfrm>
            <a:off x="4788128" y="2174929"/>
            <a:ext cx="11520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b="1" dirty="0"/>
              <a:t>1</a:t>
            </a:r>
          </a:p>
        </p:txBody>
      </p:sp>
      <p:sp>
        <p:nvSpPr>
          <p:cNvPr id="12" name="PoljeZBesedilom 11"/>
          <p:cNvSpPr txBox="1"/>
          <p:nvPr/>
        </p:nvSpPr>
        <p:spPr>
          <a:xfrm>
            <a:off x="3644992" y="3658825"/>
            <a:ext cx="1467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Prištejemo 1</a:t>
            </a:r>
          </a:p>
        </p:txBody>
      </p:sp>
      <p:cxnSp>
        <p:nvCxnSpPr>
          <p:cNvPr id="13" name="Raven puščični povezovalnik 12"/>
          <p:cNvCxnSpPr>
            <a:stCxn id="12" idx="0"/>
          </p:cNvCxnSpPr>
          <p:nvPr/>
        </p:nvCxnSpPr>
        <p:spPr>
          <a:xfrm flipH="1" flipV="1">
            <a:off x="3203848" y="2725696"/>
            <a:ext cx="1174678" cy="93312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en puščični povezovalnik 13"/>
          <p:cNvCxnSpPr>
            <a:stCxn id="2" idx="2"/>
            <a:endCxn id="9" idx="0"/>
          </p:cNvCxnSpPr>
          <p:nvPr/>
        </p:nvCxnSpPr>
        <p:spPr>
          <a:xfrm flipH="1">
            <a:off x="2929691" y="1379677"/>
            <a:ext cx="1642309" cy="80617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2255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4" grpId="0"/>
      <p:bldP spid="10" grpId="0" animBg="1"/>
      <p:bldP spid="1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jeZBesedilom 2"/>
          <p:cNvSpPr txBox="1"/>
          <p:nvPr/>
        </p:nvSpPr>
        <p:spPr>
          <a:xfrm>
            <a:off x="899592" y="2204864"/>
            <a:ext cx="28083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4000" dirty="0"/>
              <a:t>Leto 2215</a:t>
            </a:r>
          </a:p>
        </p:txBody>
      </p:sp>
      <p:sp>
        <p:nvSpPr>
          <p:cNvPr id="9" name="PoljeZBesedilom 8"/>
          <p:cNvSpPr txBox="1"/>
          <p:nvPr/>
        </p:nvSpPr>
        <p:spPr>
          <a:xfrm>
            <a:off x="2196157" y="2185850"/>
            <a:ext cx="719659" cy="70788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endParaRPr lang="sl-SI" sz="4000" dirty="0"/>
          </a:p>
        </p:txBody>
      </p:sp>
      <p:sp>
        <p:nvSpPr>
          <p:cNvPr id="2" name="PoljeZBesedilom 1"/>
          <p:cNvSpPr txBox="1"/>
          <p:nvPr/>
        </p:nvSpPr>
        <p:spPr>
          <a:xfrm>
            <a:off x="0" y="54868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solidFill>
                  <a:srgbClr val="FF0000"/>
                </a:solidFill>
              </a:rPr>
              <a:t>Kako določimo desetletje???</a:t>
            </a:r>
          </a:p>
        </p:txBody>
      </p:sp>
      <p:sp>
        <p:nvSpPr>
          <p:cNvPr id="4" name="PoljeZBesedilom 3"/>
          <p:cNvSpPr txBox="1"/>
          <p:nvPr/>
        </p:nvSpPr>
        <p:spPr>
          <a:xfrm>
            <a:off x="182847" y="3658825"/>
            <a:ext cx="2544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Prekrijemo vse številke</a:t>
            </a:r>
          </a:p>
          <a:p>
            <a:r>
              <a:rPr lang="sl-SI" dirty="0"/>
              <a:t>  razen predzadnje</a:t>
            </a:r>
          </a:p>
        </p:txBody>
      </p:sp>
      <p:cxnSp>
        <p:nvCxnSpPr>
          <p:cNvPr id="7" name="Raven puščični povezovalnik 6"/>
          <p:cNvCxnSpPr>
            <a:stCxn id="4" idx="0"/>
          </p:cNvCxnSpPr>
          <p:nvPr/>
        </p:nvCxnSpPr>
        <p:spPr>
          <a:xfrm flipV="1">
            <a:off x="1743531" y="2943878"/>
            <a:ext cx="1005909" cy="71494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Je enako 9"/>
          <p:cNvSpPr/>
          <p:nvPr/>
        </p:nvSpPr>
        <p:spPr>
          <a:xfrm>
            <a:off x="3995936" y="2348852"/>
            <a:ext cx="576064" cy="36004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11" name="PoljeZBesedilom 10"/>
          <p:cNvSpPr txBox="1"/>
          <p:nvPr/>
        </p:nvSpPr>
        <p:spPr>
          <a:xfrm>
            <a:off x="4788128" y="2174929"/>
            <a:ext cx="11520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b="1" dirty="0"/>
              <a:t>2</a:t>
            </a:r>
          </a:p>
        </p:txBody>
      </p:sp>
      <p:sp>
        <p:nvSpPr>
          <p:cNvPr id="12" name="PoljeZBesedilom 11"/>
          <p:cNvSpPr txBox="1"/>
          <p:nvPr/>
        </p:nvSpPr>
        <p:spPr>
          <a:xfrm>
            <a:off x="3644992" y="3658825"/>
            <a:ext cx="1467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Prištejemo 1</a:t>
            </a:r>
          </a:p>
        </p:txBody>
      </p:sp>
      <p:cxnSp>
        <p:nvCxnSpPr>
          <p:cNvPr id="14" name="Raven puščični povezovalnik 13"/>
          <p:cNvCxnSpPr>
            <a:stCxn id="2" idx="2"/>
            <a:endCxn id="9" idx="0"/>
          </p:cNvCxnSpPr>
          <p:nvPr/>
        </p:nvCxnSpPr>
        <p:spPr>
          <a:xfrm flipH="1">
            <a:off x="2929691" y="1379677"/>
            <a:ext cx="1642309" cy="80617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oljeZBesedilom 15"/>
          <p:cNvSpPr txBox="1"/>
          <p:nvPr/>
        </p:nvSpPr>
        <p:spPr>
          <a:xfrm>
            <a:off x="3103669" y="2205725"/>
            <a:ext cx="939546" cy="720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sl-SI" sz="4000" dirty="0"/>
              <a:t>+ 1</a:t>
            </a:r>
          </a:p>
        </p:txBody>
      </p:sp>
      <p:cxnSp>
        <p:nvCxnSpPr>
          <p:cNvPr id="13" name="Raven puščični povezovalnik 12"/>
          <p:cNvCxnSpPr>
            <a:stCxn id="12" idx="0"/>
          </p:cNvCxnSpPr>
          <p:nvPr/>
        </p:nvCxnSpPr>
        <p:spPr>
          <a:xfrm flipH="1" flipV="1">
            <a:off x="3750587" y="2808535"/>
            <a:ext cx="627939" cy="85029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0103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4" grpId="0"/>
      <p:bldP spid="10" grpId="0" animBg="1"/>
      <p:bldP spid="11" grpId="0"/>
      <p:bldP spid="12" grpId="0"/>
      <p:bldP spid="1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0" y="548680"/>
            <a:ext cx="91440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Seveda pa ima vsako pravilo svoje izjeme???</a:t>
            </a:r>
          </a:p>
          <a:p>
            <a:pPr algn="ctr"/>
            <a:endParaRPr lang="sl-SI" sz="28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endParaRPr lang="sl-SI" sz="28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endParaRPr lang="sl-SI" sz="28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sl-SI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To so okrogle letnice, ki se končajo:</a:t>
            </a:r>
          </a:p>
          <a:p>
            <a:pPr marL="3086100" lvl="6" indent="-342900">
              <a:buFont typeface="Arial" panose="020B0604020202020204" pitchFamily="34" charset="0"/>
              <a:buChar char="•"/>
            </a:pPr>
            <a:r>
              <a:rPr lang="sl-SI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pri tisočletjih na 000</a:t>
            </a:r>
          </a:p>
          <a:p>
            <a:pPr marL="3086100" lvl="6" indent="-342900">
              <a:buFont typeface="Arial" panose="020B0604020202020204" pitchFamily="34" charset="0"/>
              <a:buChar char="•"/>
            </a:pPr>
            <a:r>
              <a:rPr lang="sl-SI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pri stoletjih na 00</a:t>
            </a:r>
          </a:p>
          <a:p>
            <a:pPr marL="3086100" lvl="6" indent="-342900">
              <a:buFont typeface="Arial" panose="020B0604020202020204" pitchFamily="34" charset="0"/>
              <a:buChar char="•"/>
            </a:pPr>
            <a:r>
              <a:rPr lang="sl-SI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pri desetletjih na 0</a:t>
            </a:r>
          </a:p>
          <a:p>
            <a:pPr algn="ctr"/>
            <a:endParaRPr lang="sl-SI" sz="28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sl-SI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Primer: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sl-SI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leto 1000 ni 2. ampak 1. tisočletje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sl-SI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leto 800 ni 9. ampak 8. stoletje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sl-SI" sz="2800" dirty="0">
                <a:solidFill>
                  <a:srgbClr val="FF0000"/>
                </a:solidFill>
                <a:latin typeface="Bookman Old Style" panose="02050604050505020204" pitchFamily="18" charset="0"/>
              </a:rPr>
              <a:t>leto 40 ni 5. ampak 4. desetletje</a:t>
            </a:r>
          </a:p>
        </p:txBody>
      </p:sp>
    </p:spTree>
    <p:extLst>
      <p:ext uri="{BB962C8B-B14F-4D97-AF65-F5344CB8AC3E}">
        <p14:creationId xmlns:p14="http://schemas.microsoft.com/office/powerpoint/2010/main" val="171880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58"/>
          <a:stretch/>
        </p:blipFill>
        <p:spPr>
          <a:xfrm>
            <a:off x="0" y="332656"/>
            <a:ext cx="9144000" cy="651828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2843213" y="3980259"/>
            <a:ext cx="347367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2000" b="1" dirty="0"/>
              <a:t>KRŠČANSKO ŠTETJE LET</a:t>
            </a:r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539750" y="4627959"/>
            <a:ext cx="8366261" cy="6477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folHlink"/>
              </a:gs>
              <a:gs pos="100000">
                <a:srgbClr val="FFFF00"/>
              </a:gs>
            </a:gsLst>
            <a:lin ang="0" scaled="1"/>
          </a:gradFill>
          <a:ln w="9525">
            <a:solidFill>
              <a:srgbClr val="9966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sl-SI" altLang="sl-SI" sz="1800"/>
          </a:p>
        </p:txBody>
      </p:sp>
      <p:sp>
        <p:nvSpPr>
          <p:cNvPr id="6" name="Line 8"/>
          <p:cNvSpPr>
            <a:spLocks noChangeShapeType="1"/>
          </p:cNvSpPr>
          <p:nvPr/>
        </p:nvSpPr>
        <p:spPr bwMode="auto">
          <a:xfrm>
            <a:off x="4716463" y="4412059"/>
            <a:ext cx="0" cy="1152525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1071563" y="5431234"/>
            <a:ext cx="2456001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sl-SI" altLang="sl-SI" sz="1800" b="1"/>
              <a:t>pred našim štetjem </a:t>
            </a:r>
          </a:p>
          <a:p>
            <a:pPr eaLnBrk="1" hangingPunct="1">
              <a:spcBef>
                <a:spcPct val="0"/>
              </a:spcBef>
            </a:pPr>
            <a:r>
              <a:rPr lang="sl-SI" altLang="sl-SI" sz="1800"/>
              <a:t>pr. n. š</a:t>
            </a:r>
            <a:r>
              <a:rPr lang="sl-SI" altLang="sl-SI" sz="1800" b="1"/>
              <a:t> </a:t>
            </a:r>
          </a:p>
          <a:p>
            <a:pPr eaLnBrk="1" hangingPunct="1">
              <a:spcBef>
                <a:spcPct val="0"/>
              </a:spcBef>
            </a:pPr>
            <a:r>
              <a:rPr lang="sl-SI" altLang="sl-SI" sz="1800" b="1"/>
              <a:t>pred Kristusom </a:t>
            </a:r>
          </a:p>
          <a:p>
            <a:pPr eaLnBrk="1" hangingPunct="1">
              <a:spcBef>
                <a:spcPct val="0"/>
              </a:spcBef>
            </a:pPr>
            <a:r>
              <a:rPr lang="sl-SI" altLang="sl-SI" sz="1800"/>
              <a:t>pr. Kr.</a:t>
            </a: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5076056" y="5433706"/>
            <a:ext cx="363051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1800" b="1" dirty="0"/>
              <a:t>po našem štetju /našega štetja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1800" dirty="0"/>
              <a:t>n. š</a:t>
            </a:r>
            <a:endParaRPr lang="sl-SI" altLang="sl-SI" sz="18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1800" b="1" dirty="0"/>
              <a:t>po Kristusu</a:t>
            </a:r>
            <a:r>
              <a:rPr lang="sl-SI" altLang="sl-SI" sz="1800" dirty="0"/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1800" dirty="0"/>
              <a:t>po Kr.</a:t>
            </a: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611188" y="4772422"/>
            <a:ext cx="8293454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1800" dirty="0"/>
              <a:t>2000 pr. Kr.	1000 pr. Kr.			1000 		2000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071938" y="4502547"/>
            <a:ext cx="1528933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l-SI" altLang="sl-SI" sz="1800"/>
              <a:t>rojstvo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l-SI" altLang="sl-SI" sz="1800"/>
              <a:t>Jezusa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l-SI" altLang="sl-SI" sz="1800"/>
              <a:t>Kristusa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0" y="0"/>
            <a:ext cx="9144000" cy="184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buFontTx/>
              <a:buNone/>
            </a:pPr>
            <a:endParaRPr lang="sl-SI" altLang="sl-SI" dirty="0"/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766"/>
          <a:stretch/>
        </p:blipFill>
        <p:spPr>
          <a:xfrm>
            <a:off x="1920080" y="641560"/>
            <a:ext cx="5832648" cy="270122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7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2843213" y="44624"/>
            <a:ext cx="347367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2000" b="1" dirty="0"/>
              <a:t>KRŠČANSKO ŠTETJE LET</a:t>
            </a:r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539750" y="692324"/>
            <a:ext cx="8366261" cy="6477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folHlink"/>
              </a:gs>
              <a:gs pos="100000">
                <a:srgbClr val="FFFF00"/>
              </a:gs>
            </a:gsLst>
            <a:lin ang="0" scaled="1"/>
          </a:gradFill>
          <a:ln w="9525">
            <a:solidFill>
              <a:srgbClr val="9966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sl-SI" altLang="sl-SI" sz="1800"/>
          </a:p>
        </p:txBody>
      </p:sp>
      <p:sp>
        <p:nvSpPr>
          <p:cNvPr id="6" name="Line 8"/>
          <p:cNvSpPr>
            <a:spLocks noChangeShapeType="1"/>
          </p:cNvSpPr>
          <p:nvPr/>
        </p:nvSpPr>
        <p:spPr bwMode="auto">
          <a:xfrm>
            <a:off x="4716463" y="476424"/>
            <a:ext cx="0" cy="1152525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1071563" y="1495599"/>
            <a:ext cx="2456001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sl-SI" altLang="sl-SI" sz="1800" b="1"/>
              <a:t>pred našim štetjem </a:t>
            </a:r>
          </a:p>
          <a:p>
            <a:pPr eaLnBrk="1" hangingPunct="1">
              <a:spcBef>
                <a:spcPct val="0"/>
              </a:spcBef>
            </a:pPr>
            <a:r>
              <a:rPr lang="sl-SI" altLang="sl-SI" sz="1800"/>
              <a:t>pr. n. š</a:t>
            </a:r>
            <a:r>
              <a:rPr lang="sl-SI" altLang="sl-SI" sz="1800" b="1"/>
              <a:t> </a:t>
            </a:r>
          </a:p>
          <a:p>
            <a:pPr eaLnBrk="1" hangingPunct="1">
              <a:spcBef>
                <a:spcPct val="0"/>
              </a:spcBef>
            </a:pPr>
            <a:r>
              <a:rPr lang="sl-SI" altLang="sl-SI" sz="1800" b="1"/>
              <a:t>pred Kristusom </a:t>
            </a:r>
          </a:p>
          <a:p>
            <a:pPr eaLnBrk="1" hangingPunct="1">
              <a:spcBef>
                <a:spcPct val="0"/>
              </a:spcBef>
            </a:pPr>
            <a:r>
              <a:rPr lang="sl-SI" altLang="sl-SI" sz="1800"/>
              <a:t>pr. Kr.</a:t>
            </a: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5076056" y="1498071"/>
            <a:ext cx="363051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1800" b="1" dirty="0"/>
              <a:t>po našem štetju /našega štetja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1800" dirty="0"/>
              <a:t>n. š</a:t>
            </a:r>
            <a:endParaRPr lang="sl-SI" altLang="sl-SI" sz="18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1800" b="1" dirty="0"/>
              <a:t>po Kristusu</a:t>
            </a:r>
            <a:r>
              <a:rPr lang="sl-SI" altLang="sl-SI" sz="1800" dirty="0"/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1800" dirty="0"/>
              <a:t>po Kr.</a:t>
            </a: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611188" y="836787"/>
            <a:ext cx="8293454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1800" dirty="0"/>
              <a:t>2000 pr. Kr.	1000 pr. Kr.			1000 		2000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071938" y="566912"/>
            <a:ext cx="1528933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l-SI" altLang="sl-SI" sz="1800"/>
              <a:t>rojstvo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l-SI" altLang="sl-SI" sz="1800"/>
              <a:t>Jezusa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l-SI" altLang="sl-SI" sz="1800"/>
              <a:t>Kristusa</a:t>
            </a:r>
          </a:p>
        </p:txBody>
      </p:sp>
      <p:pic>
        <p:nvPicPr>
          <p:cNvPr id="12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1956" y="2882824"/>
            <a:ext cx="6489013" cy="32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2665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7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29" r="15757"/>
          <a:stretch/>
        </p:blipFill>
        <p:spPr bwMode="auto">
          <a:xfrm>
            <a:off x="143799" y="1123446"/>
            <a:ext cx="3960440" cy="569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esni zaviti oklepaj 2"/>
          <p:cNvSpPr/>
          <p:nvPr/>
        </p:nvSpPr>
        <p:spPr>
          <a:xfrm rot="16200000">
            <a:off x="318910" y="481290"/>
            <a:ext cx="459432" cy="738228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" name="Desni zaviti oklepaj 3"/>
          <p:cNvSpPr/>
          <p:nvPr/>
        </p:nvSpPr>
        <p:spPr>
          <a:xfrm rot="16200000">
            <a:off x="3132126" y="526367"/>
            <a:ext cx="459432" cy="648072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Desni zaviti oklepaj 4"/>
          <p:cNvSpPr/>
          <p:nvPr/>
        </p:nvSpPr>
        <p:spPr>
          <a:xfrm rot="16200000">
            <a:off x="1038990" y="499438"/>
            <a:ext cx="459432" cy="701932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Desni zaviti oklepaj 5"/>
          <p:cNvSpPr/>
          <p:nvPr/>
        </p:nvSpPr>
        <p:spPr>
          <a:xfrm rot="16200000">
            <a:off x="2443096" y="485407"/>
            <a:ext cx="459432" cy="729993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PoljeZBesedilom 6"/>
          <p:cNvSpPr txBox="1"/>
          <p:nvPr/>
        </p:nvSpPr>
        <p:spPr>
          <a:xfrm>
            <a:off x="368606" y="212582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" name="PoljeZBesedilom 7"/>
          <p:cNvSpPr txBox="1"/>
          <p:nvPr/>
        </p:nvSpPr>
        <p:spPr>
          <a:xfrm>
            <a:off x="1115616" y="212582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9" name="PoljeZBesedilom 8"/>
          <p:cNvSpPr txBox="1"/>
          <p:nvPr/>
        </p:nvSpPr>
        <p:spPr>
          <a:xfrm>
            <a:off x="2492791" y="212582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0" name="PoljeZBesedilom 9"/>
          <p:cNvSpPr txBox="1"/>
          <p:nvPr/>
        </p:nvSpPr>
        <p:spPr>
          <a:xfrm>
            <a:off x="3181822" y="212582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FF0000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206861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4411431"/>
              </p:ext>
            </p:extLst>
          </p:nvPr>
        </p:nvGraphicFramePr>
        <p:xfrm>
          <a:off x="1524000" y="1397000"/>
          <a:ext cx="60960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64931044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42484815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4986777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Tisočletje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začetek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konec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01212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1. tisočletje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1000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8877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2. tisočletje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1001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2000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88937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3. tisočletje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2001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3000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11603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10. tisočletje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9001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10000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06337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11. tisočletje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10001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11000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25951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20. tisočletje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19001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20000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08979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21. tisočletje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20001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21000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303507"/>
                  </a:ext>
                </a:extLst>
              </a:tr>
            </a:tbl>
          </a:graphicData>
        </a:graphic>
      </p:graphicFrame>
      <p:sp>
        <p:nvSpPr>
          <p:cNvPr id="10" name="Pravokotnik 9"/>
          <p:cNvSpPr/>
          <p:nvPr/>
        </p:nvSpPr>
        <p:spPr>
          <a:xfrm>
            <a:off x="1524000" y="2132856"/>
            <a:ext cx="6096000" cy="223086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1" name="Pravokotnik 10"/>
          <p:cNvSpPr/>
          <p:nvPr/>
        </p:nvSpPr>
        <p:spPr>
          <a:xfrm>
            <a:off x="1524000" y="2564904"/>
            <a:ext cx="6096000" cy="17988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2" name="Pravokotnik 11"/>
          <p:cNvSpPr/>
          <p:nvPr/>
        </p:nvSpPr>
        <p:spPr>
          <a:xfrm>
            <a:off x="1524000" y="2924944"/>
            <a:ext cx="6096000" cy="14387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3" name="Pravokotnik 12"/>
          <p:cNvSpPr/>
          <p:nvPr/>
        </p:nvSpPr>
        <p:spPr>
          <a:xfrm>
            <a:off x="1524000" y="3284984"/>
            <a:ext cx="6096000" cy="107873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4" name="Pravokotnik 13"/>
          <p:cNvSpPr/>
          <p:nvPr/>
        </p:nvSpPr>
        <p:spPr>
          <a:xfrm>
            <a:off x="1524000" y="3645024"/>
            <a:ext cx="6096000" cy="7186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5" name="Pravokotnik 14"/>
          <p:cNvSpPr/>
          <p:nvPr/>
        </p:nvSpPr>
        <p:spPr>
          <a:xfrm>
            <a:off x="1524000" y="4005064"/>
            <a:ext cx="6096000" cy="35865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6" name="PoljeZBesedilom 15"/>
          <p:cNvSpPr txBox="1"/>
          <p:nvPr/>
        </p:nvSpPr>
        <p:spPr>
          <a:xfrm>
            <a:off x="0" y="4444717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solidFill>
                  <a:srgbClr val="FF0000"/>
                </a:solidFill>
              </a:rPr>
              <a:t>Tisočletja določamo od leta 0!!!</a:t>
            </a:r>
          </a:p>
        </p:txBody>
      </p:sp>
    </p:spTree>
    <p:extLst>
      <p:ext uri="{BB962C8B-B14F-4D97-AF65-F5344CB8AC3E}">
        <p14:creationId xmlns:p14="http://schemas.microsoft.com/office/powerpoint/2010/main" val="892023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1524000" y="1397000"/>
          <a:ext cx="60960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64931044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42484815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4986777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Stoletje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začetek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konec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01212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1. stoletje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8877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2. stoletje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88937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3. stoletje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201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300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11603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10. stoletje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901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1000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06337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11. stoletje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1001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1100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25951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20. stoletje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1901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2000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08979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21. stoletje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2001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2100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303507"/>
                  </a:ext>
                </a:extLst>
              </a:tr>
            </a:tbl>
          </a:graphicData>
        </a:graphic>
      </p:graphicFrame>
      <p:sp>
        <p:nvSpPr>
          <p:cNvPr id="2" name="Pravokotnik 1"/>
          <p:cNvSpPr/>
          <p:nvPr/>
        </p:nvSpPr>
        <p:spPr>
          <a:xfrm>
            <a:off x="1524000" y="2132856"/>
            <a:ext cx="6096000" cy="223086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" name="Pravokotnik 2"/>
          <p:cNvSpPr/>
          <p:nvPr/>
        </p:nvSpPr>
        <p:spPr>
          <a:xfrm>
            <a:off x="1524000" y="2564904"/>
            <a:ext cx="6096000" cy="17988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Pravokotnik 4"/>
          <p:cNvSpPr/>
          <p:nvPr/>
        </p:nvSpPr>
        <p:spPr>
          <a:xfrm>
            <a:off x="1524000" y="2924944"/>
            <a:ext cx="6096000" cy="14387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Pravokotnik 6"/>
          <p:cNvSpPr/>
          <p:nvPr/>
        </p:nvSpPr>
        <p:spPr>
          <a:xfrm>
            <a:off x="1524000" y="3284984"/>
            <a:ext cx="6096000" cy="107873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Pravokotnik 7"/>
          <p:cNvSpPr/>
          <p:nvPr/>
        </p:nvSpPr>
        <p:spPr>
          <a:xfrm>
            <a:off x="1524000" y="3645024"/>
            <a:ext cx="6096000" cy="7186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Pravokotnik 8"/>
          <p:cNvSpPr/>
          <p:nvPr/>
        </p:nvSpPr>
        <p:spPr>
          <a:xfrm>
            <a:off x="1524000" y="4005064"/>
            <a:ext cx="6096000" cy="35865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" name="PoljeZBesedilom 9"/>
          <p:cNvSpPr txBox="1"/>
          <p:nvPr/>
        </p:nvSpPr>
        <p:spPr>
          <a:xfrm>
            <a:off x="0" y="4444717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solidFill>
                  <a:srgbClr val="FF0000"/>
                </a:solidFill>
              </a:rPr>
              <a:t>Stoletja določamo od leta 0!!!</a:t>
            </a:r>
          </a:p>
        </p:txBody>
      </p:sp>
    </p:spTree>
    <p:extLst>
      <p:ext uri="{BB962C8B-B14F-4D97-AF65-F5344CB8AC3E}">
        <p14:creationId xmlns:p14="http://schemas.microsoft.com/office/powerpoint/2010/main" val="2525901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4748274"/>
              </p:ext>
            </p:extLst>
          </p:nvPr>
        </p:nvGraphicFramePr>
        <p:xfrm>
          <a:off x="1331640" y="1124744"/>
          <a:ext cx="60960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47634323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70648551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8097705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Desetletje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začetek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konec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77140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1. desetletje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3139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2. desetletje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3608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3. desetletje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37831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4. desetletje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3367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8. desetletje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55565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9. desetletje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7647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10. desetletje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671676"/>
                  </a:ext>
                </a:extLst>
              </a:tr>
            </a:tbl>
          </a:graphicData>
        </a:graphic>
      </p:graphicFrame>
      <p:sp>
        <p:nvSpPr>
          <p:cNvPr id="3" name="Pravokotnik 2"/>
          <p:cNvSpPr/>
          <p:nvPr/>
        </p:nvSpPr>
        <p:spPr>
          <a:xfrm>
            <a:off x="1331640" y="1844824"/>
            <a:ext cx="6096000" cy="223086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" name="Pravokotnik 3"/>
          <p:cNvSpPr/>
          <p:nvPr/>
        </p:nvSpPr>
        <p:spPr>
          <a:xfrm>
            <a:off x="1331640" y="2276872"/>
            <a:ext cx="6096000" cy="17988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Pravokotnik 4"/>
          <p:cNvSpPr/>
          <p:nvPr/>
        </p:nvSpPr>
        <p:spPr>
          <a:xfrm>
            <a:off x="1331640" y="2636912"/>
            <a:ext cx="6096000" cy="14387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Pravokotnik 5"/>
          <p:cNvSpPr/>
          <p:nvPr/>
        </p:nvSpPr>
        <p:spPr>
          <a:xfrm>
            <a:off x="1331640" y="2996952"/>
            <a:ext cx="6096000" cy="107873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Pravokotnik 6"/>
          <p:cNvSpPr/>
          <p:nvPr/>
        </p:nvSpPr>
        <p:spPr>
          <a:xfrm>
            <a:off x="1331640" y="3356992"/>
            <a:ext cx="6096000" cy="7186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Pravokotnik 7"/>
          <p:cNvSpPr/>
          <p:nvPr/>
        </p:nvSpPr>
        <p:spPr>
          <a:xfrm>
            <a:off x="1331640" y="3717032"/>
            <a:ext cx="6096000" cy="35865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PoljeZBesedilom 8"/>
          <p:cNvSpPr txBox="1"/>
          <p:nvPr/>
        </p:nvSpPr>
        <p:spPr>
          <a:xfrm>
            <a:off x="251520" y="4444717"/>
            <a:ext cx="84969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FF0000"/>
                </a:solidFill>
              </a:rPr>
              <a:t>Pri desetletjih določamo samo znotraj stoletij in ne od leta 0!!!</a:t>
            </a:r>
          </a:p>
          <a:p>
            <a:r>
              <a:rPr lang="sl-SI" sz="2400" dirty="0">
                <a:solidFill>
                  <a:srgbClr val="FF0000"/>
                </a:solidFill>
              </a:rPr>
              <a:t>Pri desetletjih določamo samo znotraj stoletij in ne od leta 0!!!</a:t>
            </a:r>
          </a:p>
          <a:p>
            <a:r>
              <a:rPr lang="sl-SI" sz="2400" dirty="0">
                <a:solidFill>
                  <a:srgbClr val="FF0000"/>
                </a:solidFill>
              </a:rPr>
              <a:t>Pri desetletjih določamo samo znotraj stoletij in ne od leta 0!!!</a:t>
            </a:r>
          </a:p>
        </p:txBody>
      </p:sp>
    </p:spTree>
    <p:extLst>
      <p:ext uri="{BB962C8B-B14F-4D97-AF65-F5344CB8AC3E}">
        <p14:creationId xmlns:p14="http://schemas.microsoft.com/office/powerpoint/2010/main" val="2575325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0" y="54868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solidFill>
                  <a:srgbClr val="FF0000"/>
                </a:solidFill>
              </a:rPr>
              <a:t>Kako določimo stoletje???</a:t>
            </a:r>
          </a:p>
        </p:txBody>
      </p:sp>
      <p:sp>
        <p:nvSpPr>
          <p:cNvPr id="3" name="PoljeZBesedilom 2"/>
          <p:cNvSpPr txBox="1"/>
          <p:nvPr/>
        </p:nvSpPr>
        <p:spPr>
          <a:xfrm>
            <a:off x="899592" y="2204864"/>
            <a:ext cx="2808312" cy="72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4000" dirty="0"/>
              <a:t>Leto 1656</a:t>
            </a:r>
          </a:p>
        </p:txBody>
      </p:sp>
      <p:sp>
        <p:nvSpPr>
          <p:cNvPr id="4" name="PoljeZBesedilom 3"/>
          <p:cNvSpPr txBox="1"/>
          <p:nvPr/>
        </p:nvSpPr>
        <p:spPr>
          <a:xfrm>
            <a:off x="107504" y="3625308"/>
            <a:ext cx="3147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Prekrijemo zadnji dve številki</a:t>
            </a:r>
          </a:p>
        </p:txBody>
      </p:sp>
      <p:cxnSp>
        <p:nvCxnSpPr>
          <p:cNvPr id="7" name="Raven puščični povezovalnik 6"/>
          <p:cNvCxnSpPr>
            <a:stCxn id="4" idx="0"/>
          </p:cNvCxnSpPr>
          <p:nvPr/>
        </p:nvCxnSpPr>
        <p:spPr>
          <a:xfrm flipV="1">
            <a:off x="1681012" y="2924864"/>
            <a:ext cx="1630796" cy="70044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ljeZBesedilom 8"/>
          <p:cNvSpPr txBox="1"/>
          <p:nvPr/>
        </p:nvSpPr>
        <p:spPr>
          <a:xfrm>
            <a:off x="2843808" y="2204864"/>
            <a:ext cx="936000" cy="720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sl-SI" sz="4000" dirty="0"/>
              <a:t>+ 1</a:t>
            </a:r>
          </a:p>
        </p:txBody>
      </p:sp>
      <p:sp>
        <p:nvSpPr>
          <p:cNvPr id="10" name="Je enako 9"/>
          <p:cNvSpPr/>
          <p:nvPr/>
        </p:nvSpPr>
        <p:spPr>
          <a:xfrm>
            <a:off x="3995936" y="2348852"/>
            <a:ext cx="576064" cy="36004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11" name="PoljeZBesedilom 10"/>
          <p:cNvSpPr txBox="1"/>
          <p:nvPr/>
        </p:nvSpPr>
        <p:spPr>
          <a:xfrm>
            <a:off x="4788128" y="2174929"/>
            <a:ext cx="11520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b="1" dirty="0"/>
              <a:t>17</a:t>
            </a:r>
          </a:p>
        </p:txBody>
      </p:sp>
      <p:sp>
        <p:nvSpPr>
          <p:cNvPr id="13" name="PoljeZBesedilom 12"/>
          <p:cNvSpPr txBox="1"/>
          <p:nvPr/>
        </p:nvSpPr>
        <p:spPr>
          <a:xfrm>
            <a:off x="3491880" y="3591607"/>
            <a:ext cx="1467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Prištejemo 1</a:t>
            </a:r>
          </a:p>
        </p:txBody>
      </p:sp>
      <p:cxnSp>
        <p:nvCxnSpPr>
          <p:cNvPr id="14" name="Raven puščični povezovalnik 13"/>
          <p:cNvCxnSpPr>
            <a:stCxn id="13" idx="0"/>
          </p:cNvCxnSpPr>
          <p:nvPr/>
        </p:nvCxnSpPr>
        <p:spPr>
          <a:xfrm flipH="1" flipV="1">
            <a:off x="3549169" y="2708892"/>
            <a:ext cx="676245" cy="88271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0602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 animBg="1"/>
      <p:bldP spid="10" grpId="0" animBg="1"/>
      <p:bldP spid="11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jeZBesedilom 2"/>
          <p:cNvSpPr txBox="1"/>
          <p:nvPr/>
        </p:nvSpPr>
        <p:spPr>
          <a:xfrm>
            <a:off x="899592" y="2204864"/>
            <a:ext cx="2808312" cy="72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4000" dirty="0"/>
              <a:t>Leto 156</a:t>
            </a:r>
          </a:p>
        </p:txBody>
      </p:sp>
      <p:sp>
        <p:nvSpPr>
          <p:cNvPr id="9" name="PoljeZBesedilom 8"/>
          <p:cNvSpPr txBox="1"/>
          <p:nvPr/>
        </p:nvSpPr>
        <p:spPr>
          <a:xfrm>
            <a:off x="2735796" y="2204864"/>
            <a:ext cx="936000" cy="720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sl-SI" sz="4000" dirty="0"/>
              <a:t>+ 1</a:t>
            </a:r>
          </a:p>
        </p:txBody>
      </p:sp>
      <p:sp>
        <p:nvSpPr>
          <p:cNvPr id="2" name="PoljeZBesedilom 1"/>
          <p:cNvSpPr txBox="1"/>
          <p:nvPr/>
        </p:nvSpPr>
        <p:spPr>
          <a:xfrm>
            <a:off x="0" y="54868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solidFill>
                  <a:srgbClr val="FF0000"/>
                </a:solidFill>
              </a:rPr>
              <a:t>Kako določimo stoletje???</a:t>
            </a:r>
          </a:p>
        </p:txBody>
      </p:sp>
      <p:sp>
        <p:nvSpPr>
          <p:cNvPr id="4" name="PoljeZBesedilom 3"/>
          <p:cNvSpPr txBox="1"/>
          <p:nvPr/>
        </p:nvSpPr>
        <p:spPr>
          <a:xfrm>
            <a:off x="182847" y="3658825"/>
            <a:ext cx="3147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Prekrijemo zadnji dve številki</a:t>
            </a:r>
          </a:p>
        </p:txBody>
      </p:sp>
      <p:cxnSp>
        <p:nvCxnSpPr>
          <p:cNvPr id="7" name="Raven puščični povezovalnik 6"/>
          <p:cNvCxnSpPr>
            <a:stCxn id="4" idx="0"/>
          </p:cNvCxnSpPr>
          <p:nvPr/>
        </p:nvCxnSpPr>
        <p:spPr>
          <a:xfrm flipV="1">
            <a:off x="2303748" y="2912750"/>
            <a:ext cx="864096" cy="73227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Je enako 9"/>
          <p:cNvSpPr/>
          <p:nvPr/>
        </p:nvSpPr>
        <p:spPr>
          <a:xfrm>
            <a:off x="3995936" y="2348852"/>
            <a:ext cx="576064" cy="36004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  <p:sp>
        <p:nvSpPr>
          <p:cNvPr id="11" name="PoljeZBesedilom 10"/>
          <p:cNvSpPr txBox="1"/>
          <p:nvPr/>
        </p:nvSpPr>
        <p:spPr>
          <a:xfrm>
            <a:off x="4788128" y="2174929"/>
            <a:ext cx="11520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b="1" dirty="0"/>
              <a:t>2</a:t>
            </a:r>
          </a:p>
        </p:txBody>
      </p:sp>
      <p:sp>
        <p:nvSpPr>
          <p:cNvPr id="12" name="PoljeZBesedilom 11"/>
          <p:cNvSpPr txBox="1"/>
          <p:nvPr/>
        </p:nvSpPr>
        <p:spPr>
          <a:xfrm>
            <a:off x="3644992" y="3658825"/>
            <a:ext cx="1467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Prištejemo 1</a:t>
            </a:r>
          </a:p>
        </p:txBody>
      </p:sp>
      <p:cxnSp>
        <p:nvCxnSpPr>
          <p:cNvPr id="13" name="Raven puščični povezovalnik 12"/>
          <p:cNvCxnSpPr>
            <a:stCxn id="12" idx="0"/>
          </p:cNvCxnSpPr>
          <p:nvPr/>
        </p:nvCxnSpPr>
        <p:spPr>
          <a:xfrm flipH="1" flipV="1">
            <a:off x="3482974" y="2742501"/>
            <a:ext cx="895552" cy="91632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9106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4" grpId="0"/>
      <p:bldP spid="10" grpId="0" animBg="1"/>
      <p:bldP spid="11" grpId="0"/>
      <p:bldP spid="12" grpId="0"/>
    </p:bldLst>
  </p:timing>
</p:sld>
</file>

<file path=ppt/theme/theme1.xml><?xml version="1.0" encoding="utf-8"?>
<a:theme xmlns:a="http://schemas.openxmlformats.org/drawingml/2006/main" name="Privzeti načrt">
  <a:themeElements>
    <a:clrScheme name="Privzeti nač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ivzeti načr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ivzeti nač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951</TotalTime>
  <Words>462</Words>
  <Application>Microsoft Office PowerPoint</Application>
  <PresentationFormat>Diaprojekcija na zaslonu (4:3)</PresentationFormat>
  <Paragraphs>168</Paragraphs>
  <Slides>16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16</vt:i4>
      </vt:variant>
    </vt:vector>
  </HeadingPairs>
  <TitlesOfParts>
    <vt:vector size="19" baseType="lpstr">
      <vt:lpstr>Arial</vt:lpstr>
      <vt:lpstr>Bookman Old Style</vt:lpstr>
      <vt:lpstr>Privzeti načrt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 1</dc:title>
  <dc:creator>Simon</dc:creator>
  <cp:lastModifiedBy>Uporabnik</cp:lastModifiedBy>
  <cp:revision>101</cp:revision>
  <dcterms:created xsi:type="dcterms:W3CDTF">2010-11-05T14:38:11Z</dcterms:created>
  <dcterms:modified xsi:type="dcterms:W3CDTF">2021-10-05T07:57:31Z</dcterms:modified>
</cp:coreProperties>
</file>