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9" r:id="rId3"/>
    <p:sldId id="263" r:id="rId4"/>
    <p:sldId id="270" r:id="rId5"/>
    <p:sldId id="269" r:id="rId6"/>
    <p:sldId id="273" r:id="rId7"/>
    <p:sldId id="271" r:id="rId8"/>
    <p:sldId id="272" r:id="rId9"/>
    <p:sldId id="274" r:id="rId10"/>
    <p:sldId id="275" r:id="rId11"/>
    <p:sldId id="292" r:id="rId12"/>
    <p:sldId id="277" r:id="rId13"/>
    <p:sldId id="276" r:id="rId14"/>
    <p:sldId id="290" r:id="rId15"/>
    <p:sldId id="278" r:id="rId16"/>
    <p:sldId id="291" r:id="rId17"/>
    <p:sldId id="289" r:id="rId18"/>
    <p:sldId id="293" r:id="rId19"/>
    <p:sldId id="284" r:id="rId20"/>
    <p:sldId id="294" r:id="rId21"/>
    <p:sldId id="295" r:id="rId22"/>
    <p:sldId id="287" r:id="rId23"/>
    <p:sldId id="288" r:id="rId24"/>
    <p:sldId id="283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41" r:id="rId34"/>
    <p:sldId id="340" r:id="rId35"/>
    <p:sldId id="331" r:id="rId36"/>
    <p:sldId id="332" r:id="rId37"/>
    <p:sldId id="321" r:id="rId38"/>
    <p:sldId id="281" r:id="rId39"/>
    <p:sldId id="342" r:id="rId40"/>
    <p:sldId id="343" r:id="rId41"/>
    <p:sldId id="282" r:id="rId42"/>
    <p:sldId id="333" r:id="rId43"/>
    <p:sldId id="285" r:id="rId44"/>
    <p:sldId id="286" r:id="rId45"/>
    <p:sldId id="334" r:id="rId46"/>
    <p:sldId id="335" r:id="rId47"/>
    <p:sldId id="336" r:id="rId48"/>
    <p:sldId id="337" r:id="rId49"/>
    <p:sldId id="296" r:id="rId50"/>
    <p:sldId id="338" r:id="rId51"/>
    <p:sldId id="297" r:id="rId52"/>
    <p:sldId id="344" r:id="rId5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541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90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788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96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74089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089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330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504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702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903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984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6321EEC-84FF-4A53-94E1-E515B503BC88}" type="datetimeFigureOut">
              <a:rPr lang="sl-SI" smtClean="0"/>
              <a:t>18. 11. 2021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992A96-A8A0-4226-A53F-54B4570C463D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C:\Users\matic\Documents\Predstavitev\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29" y="2637693"/>
            <a:ext cx="9902982" cy="43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4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8523" y="3801100"/>
            <a:ext cx="10318418" cy="1692276"/>
          </a:xfrm>
        </p:spPr>
        <p:txBody>
          <a:bodyPr/>
          <a:lstStyle/>
          <a:p>
            <a:r>
              <a:rPr lang="sl-SI" sz="6600" dirty="0"/>
              <a:t>Razvoj jezika</a:t>
            </a:r>
            <a:br>
              <a:rPr lang="sl-SI" sz="6600" dirty="0"/>
            </a:br>
            <a:r>
              <a:rPr lang="sl-SI" sz="6600" dirty="0"/>
              <a:t> s polževim vsadkom</a:t>
            </a:r>
            <a:br>
              <a:rPr lang="sl-SI" sz="6600" dirty="0"/>
            </a:b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15045" y="5029200"/>
            <a:ext cx="8045373" cy="1692276"/>
          </a:xfrm>
        </p:spPr>
        <p:txBody>
          <a:bodyPr>
            <a:normAutofit/>
          </a:bodyPr>
          <a:lstStyle/>
          <a:p>
            <a:r>
              <a:rPr lang="sl-SI" dirty="0"/>
              <a:t>Matic Pavlič, PeF</a:t>
            </a:r>
          </a:p>
          <a:p>
            <a:r>
              <a:rPr lang="sl-SI"/>
              <a:t>november </a:t>
            </a:r>
            <a:r>
              <a:rPr lang="sl-SI" dirty="0"/>
              <a:t>2021</a:t>
            </a:r>
          </a:p>
          <a:p>
            <a:r>
              <a:rPr lang="sl-SI" dirty="0"/>
              <a:t>Komunikacijski razvoj</a:t>
            </a:r>
          </a:p>
          <a:p>
            <a:r>
              <a:rPr lang="sl-SI" dirty="0"/>
              <a:t>gluhih in naglušnih</a:t>
            </a:r>
          </a:p>
        </p:txBody>
      </p:sp>
    </p:spTree>
    <p:extLst>
      <p:ext uri="{BB962C8B-B14F-4D97-AF65-F5344CB8AC3E}">
        <p14:creationId xmlns:p14="http://schemas.microsoft.com/office/powerpoint/2010/main" val="270344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odkriti vzroke za slabšo/boljšo uspešnost?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05921"/>
          </a:xfrm>
        </p:spPr>
        <p:txBody>
          <a:bodyPr>
            <a:normAutofit/>
          </a:bodyPr>
          <a:lstStyle/>
          <a:p>
            <a:r>
              <a:rPr lang="sl-SI" b="1" dirty="0"/>
              <a:t>Običajno se jezikovna zmožnost otrok s PV na področju fonologije preverja s pomočjo dveh eksperimentalnih pristopov: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Naloga razumevanja, pri kateri otrok sliši jezikovni izraz in pokaže na ustrezno sliko (izmed štirih).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Naloga izražanja, pri kateri otrok pravilno ponovi jezikovni izraz, ki ga je slišal.</a:t>
            </a:r>
          </a:p>
          <a:p>
            <a:r>
              <a:rPr lang="sl-SI" b="1" dirty="0"/>
              <a:t>Pri obeh nalogah sodeluje več procesov (</a:t>
            </a:r>
            <a:r>
              <a:rPr lang="en-GB" b="1" dirty="0" err="1"/>
              <a:t>Pisoni</a:t>
            </a:r>
            <a:r>
              <a:rPr lang="en-GB" b="1" dirty="0"/>
              <a:t>, 2000)</a:t>
            </a:r>
            <a:r>
              <a:rPr lang="sl-SI" b="1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slušna zaznava,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fonetično-fonološka analiza,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 err="1"/>
              <a:t>kratkorični</a:t>
            </a:r>
            <a:r>
              <a:rPr lang="sl-SI" dirty="0"/>
              <a:t> spomin (fonološka zanka),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leksikalno procesiranje (leksikalni dostop in priklic),</a:t>
            </a:r>
          </a:p>
          <a:p>
            <a:r>
              <a:rPr lang="sl-SI" b="1" dirty="0"/>
              <a:t>Kako vemo, pri katerem procesu in pri kateri stopnji ima neuspešni otrok težave?</a:t>
            </a:r>
          </a:p>
        </p:txBody>
      </p:sp>
    </p:spTree>
    <p:extLst>
      <p:ext uri="{BB962C8B-B14F-4D97-AF65-F5344CB8AC3E}">
        <p14:creationId xmlns:p14="http://schemas.microsoft.com/office/powerpoint/2010/main" val="217579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odkriti vzroke za slabšo/boljšo uspešnost?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b="1" dirty="0"/>
              <a:t>Od leta 2000 naprej se pojavljajo bolj ciljno usmerjene študije, ki preverjajo posamezne procese pri zaznavi govora s PV</a:t>
            </a:r>
          </a:p>
          <a:p>
            <a:pPr lvl="1"/>
            <a:r>
              <a:rPr lang="sl-SI" dirty="0"/>
              <a:t>leksikalni dostop </a:t>
            </a:r>
            <a:r>
              <a:rPr lang="en-GB" dirty="0"/>
              <a:t>(</a:t>
            </a:r>
            <a:r>
              <a:rPr lang="sl-SI" dirty="0"/>
              <a:t>glej </a:t>
            </a:r>
            <a:r>
              <a:rPr lang="en-GB" dirty="0"/>
              <a:t> Wass et al., 2008),</a:t>
            </a:r>
            <a:endParaRPr lang="sl-SI" dirty="0"/>
          </a:p>
          <a:p>
            <a:pPr lvl="1"/>
            <a:r>
              <a:rPr lang="sl-SI" dirty="0"/>
              <a:t>ponavljanje </a:t>
            </a:r>
            <a:r>
              <a:rPr lang="sl-SI" dirty="0" err="1"/>
              <a:t>nebesed</a:t>
            </a:r>
            <a:r>
              <a:rPr lang="sl-SI" dirty="0"/>
              <a:t> </a:t>
            </a:r>
            <a:r>
              <a:rPr lang="en-GB" dirty="0"/>
              <a:t>(</a:t>
            </a:r>
            <a:r>
              <a:rPr lang="sl-SI" dirty="0"/>
              <a:t>glej</a:t>
            </a:r>
            <a:r>
              <a:rPr lang="en-GB" dirty="0"/>
              <a:t> Burkholder-</a:t>
            </a:r>
            <a:r>
              <a:rPr lang="en-GB" dirty="0" err="1"/>
              <a:t>Juhasz</a:t>
            </a:r>
            <a:r>
              <a:rPr lang="en-GB" dirty="0"/>
              <a:t>, Levi, Dillon, &amp; </a:t>
            </a:r>
            <a:r>
              <a:rPr lang="en-GB" dirty="0" err="1"/>
              <a:t>Pisoni</a:t>
            </a:r>
            <a:r>
              <a:rPr lang="en-GB" dirty="0"/>
              <a:t>, 2007),</a:t>
            </a:r>
            <a:endParaRPr lang="sl-SI" dirty="0"/>
          </a:p>
          <a:p>
            <a:pPr lvl="1"/>
            <a:r>
              <a:rPr lang="sl-SI" dirty="0"/>
              <a:t>hitro učenje </a:t>
            </a:r>
            <a:r>
              <a:rPr lang="sl-SI" dirty="0" err="1"/>
              <a:t>nebesed</a:t>
            </a:r>
            <a:r>
              <a:rPr lang="sl-SI" dirty="0"/>
              <a:t> </a:t>
            </a:r>
            <a:r>
              <a:rPr lang="en-GB" dirty="0"/>
              <a:t>(</a:t>
            </a:r>
            <a:r>
              <a:rPr lang="sl-SI" dirty="0"/>
              <a:t>glej</a:t>
            </a:r>
            <a:r>
              <a:rPr lang="en-GB" dirty="0"/>
              <a:t> Houston, Carter,</a:t>
            </a:r>
            <a:r>
              <a:rPr lang="sl-SI" dirty="0"/>
              <a:t> </a:t>
            </a:r>
            <a:r>
              <a:rPr lang="en-GB" dirty="0" err="1"/>
              <a:t>Pisoni</a:t>
            </a:r>
            <a:r>
              <a:rPr lang="en-GB" dirty="0"/>
              <a:t>, Kirk, &amp; Ying, 2005</a:t>
            </a:r>
            <a:r>
              <a:rPr lang="sl-SI" dirty="0"/>
              <a:t>)</a:t>
            </a:r>
          </a:p>
          <a:p>
            <a:pPr lvl="1"/>
            <a:r>
              <a:rPr lang="sl-SI" dirty="0"/>
              <a:t>jezikovni delovni spomin </a:t>
            </a:r>
            <a:r>
              <a:rPr lang="en-GB" dirty="0"/>
              <a:t>(</a:t>
            </a:r>
            <a:r>
              <a:rPr lang="sl-SI" dirty="0"/>
              <a:t>glej </a:t>
            </a:r>
            <a:r>
              <a:rPr lang="en-GB" dirty="0"/>
              <a:t>Burkholder &amp; </a:t>
            </a:r>
            <a:r>
              <a:rPr lang="en-GB" dirty="0" err="1"/>
              <a:t>Pisoni</a:t>
            </a:r>
            <a:r>
              <a:rPr lang="en-GB" dirty="0"/>
              <a:t>,</a:t>
            </a:r>
            <a:r>
              <a:rPr lang="sl-SI" dirty="0"/>
              <a:t> 2003; Pisoni &amp; Cleary, 2003).</a:t>
            </a:r>
          </a:p>
        </p:txBody>
      </p:sp>
    </p:spTree>
    <p:extLst>
      <p:ext uri="{BB962C8B-B14F-4D97-AF65-F5344CB8AC3E}">
        <p14:creationId xmlns:p14="http://schemas.microsoft.com/office/powerpoint/2010/main" val="59021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Možni vzroki za slabšo/boljšo uspešnost</a:t>
            </a:r>
          </a:p>
        </p:txBody>
      </p:sp>
      <p:sp>
        <p:nvSpPr>
          <p:cNvPr id="8" name="Ograda vsebine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 obdobju hitrega rasti nevronske mreže in kognitivnega razvoja ima odrezanost od slušnega vnosa pričakovano zelo resne posledice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na zgodnjo zmožnost zaznave govora in posledično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na zgodnje jezikovno usvajanje.</a:t>
            </a:r>
          </a:p>
          <a:p>
            <a:r>
              <a:rPr lang="sl-SI" dirty="0"/>
              <a:t>Zaradi zaznavno okrnjenega slušnega signala, ki ga posreduje PV, so otroci s PV tudi po operaciji v slabšem položaju glede na sovje vrstnike.</a:t>
            </a:r>
          </a:p>
          <a:p>
            <a:r>
              <a:rPr lang="sl-SI" dirty="0"/>
              <a:t>Zaznava govora pri človeku se do neke mere prilagodi na okrnjenost slušnega signala, ki ga posreduje PV.</a:t>
            </a:r>
          </a:p>
        </p:txBody>
      </p:sp>
    </p:spTree>
    <p:extLst>
      <p:ext uri="{BB962C8B-B14F-4D97-AF65-F5344CB8AC3E}">
        <p14:creationId xmlns:p14="http://schemas.microsoft.com/office/powerpoint/2010/main" val="166694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Pozitivna vidika, ki izhajata iz narave jezika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prilagodljivost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dirty="0"/>
              <a:t>Jezikovni uporabniki se zelo hitro prilagodijo na variacije v govornem signalu, ki so posledica </a:t>
            </a:r>
            <a:r>
              <a:rPr lang="en-GB" dirty="0"/>
              <a:t>(</a:t>
            </a:r>
            <a:r>
              <a:rPr lang="en-GB" dirty="0" err="1"/>
              <a:t>Pisoni</a:t>
            </a:r>
            <a:r>
              <a:rPr lang="sl-SI" dirty="0"/>
              <a:t>, 2004)</a:t>
            </a:r>
          </a:p>
          <a:p>
            <a:pPr lvl="1"/>
            <a:r>
              <a:rPr lang="sl-SI" dirty="0"/>
              <a:t>sporočevalca</a:t>
            </a:r>
            <a:r>
              <a:rPr lang="en-GB" dirty="0"/>
              <a:t>, </a:t>
            </a:r>
            <a:endParaRPr lang="sl-SI" dirty="0"/>
          </a:p>
          <a:p>
            <a:pPr lvl="1"/>
            <a:r>
              <a:rPr lang="sl-SI" dirty="0"/>
              <a:t>narečja</a:t>
            </a:r>
            <a:r>
              <a:rPr lang="en-GB" dirty="0"/>
              <a:t>,</a:t>
            </a:r>
            <a:endParaRPr lang="sl-SI" dirty="0"/>
          </a:p>
          <a:p>
            <a:pPr lvl="1"/>
            <a:r>
              <a:rPr lang="sl-SI" dirty="0"/>
              <a:t>hitrosti govora</a:t>
            </a:r>
          </a:p>
          <a:p>
            <a:pPr lvl="1"/>
            <a:r>
              <a:rPr lang="sl-SI" dirty="0"/>
              <a:t>okrnjenosti oziroma motenj v govornem signalu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uspešnost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dirty="0"/>
              <a:t>Otroci, ki jezik usvajajo, zaznavajo govor (Houston, 2005; Kuhl, 2004):</a:t>
            </a:r>
          </a:p>
          <a:p>
            <a:pPr lvl="1"/>
            <a:r>
              <a:rPr lang="sl-SI" dirty="0"/>
              <a:t>Brez posebnega truda</a:t>
            </a:r>
          </a:p>
          <a:p>
            <a:pPr lvl="1"/>
            <a:r>
              <a:rPr lang="sl-SI" dirty="0"/>
              <a:t>Uspešno</a:t>
            </a:r>
          </a:p>
          <a:p>
            <a:pPr lvl="1"/>
            <a:r>
              <a:rPr lang="sl-SI" dirty="0"/>
              <a:t>Hitro</a:t>
            </a:r>
          </a:p>
          <a:p>
            <a:pPr lvl="1"/>
            <a:r>
              <a:rPr lang="sl-SI" dirty="0"/>
              <a:t>spontano</a:t>
            </a:r>
          </a:p>
        </p:txBody>
      </p:sp>
    </p:spTree>
    <p:extLst>
      <p:ext uri="{BB962C8B-B14F-4D97-AF65-F5344CB8AC3E}">
        <p14:creationId xmlns:p14="http://schemas.microsoft.com/office/powerpoint/2010/main" val="384847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je govor?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345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b="1" dirty="0"/>
              <a:t>Iz fizikalnega vidika je govor specifična kombinacija hitro spreminjajočih se akustičnih značilnosti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 err="1"/>
              <a:t>Formantna</a:t>
            </a:r>
            <a:r>
              <a:rPr lang="sl-SI" dirty="0"/>
              <a:t> struktura</a:t>
            </a:r>
          </a:p>
          <a:p>
            <a:pPr lvl="2"/>
            <a:r>
              <a:rPr lang="sl-SI" dirty="0"/>
              <a:t>Frekvenčni pasovi z večjo </a:t>
            </a:r>
            <a:r>
              <a:rPr lang="sl-SI" dirty="0" err="1"/>
              <a:t>intenziviteto</a:t>
            </a:r>
            <a:endParaRPr lang="sl-SI" dirty="0"/>
          </a:p>
          <a:p>
            <a:pPr lvl="2"/>
            <a:r>
              <a:rPr lang="sl-SI" dirty="0"/>
              <a:t>Gre za frekvence, ki so v resonanci z govorno cevjo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Osnovni ton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Trajanje</a:t>
            </a:r>
          </a:p>
          <a:p>
            <a:pPr lvl="2"/>
            <a:r>
              <a:rPr lang="sl-SI" dirty="0"/>
              <a:t>Samoglasniki cca. 100-200 ms</a:t>
            </a:r>
          </a:p>
          <a:p>
            <a:pPr lvl="2"/>
            <a:r>
              <a:rPr lang="sl-SI" dirty="0"/>
              <a:t>Zaporniki: 20 ms + 60-80 ms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 err="1"/>
              <a:t>Intenziviteta</a:t>
            </a:r>
            <a:endParaRPr lang="sl-SI" dirty="0"/>
          </a:p>
          <a:p>
            <a:pPr lvl="2"/>
            <a:r>
              <a:rPr lang="sl-SI" dirty="0"/>
              <a:t>50 </a:t>
            </a:r>
            <a:r>
              <a:rPr lang="sl-SI" dirty="0" err="1"/>
              <a:t>dB</a:t>
            </a:r>
            <a:r>
              <a:rPr lang="sl-SI" dirty="0"/>
              <a:t> priporniki</a:t>
            </a:r>
          </a:p>
          <a:p>
            <a:pPr lvl="2"/>
            <a:r>
              <a:rPr lang="sl-SI" dirty="0"/>
              <a:t>60 </a:t>
            </a:r>
            <a:r>
              <a:rPr lang="sl-SI" dirty="0" err="1"/>
              <a:t>dB</a:t>
            </a:r>
            <a:r>
              <a:rPr lang="sl-SI" dirty="0"/>
              <a:t> sičniki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8160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Akustični ključi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Nekatere akustične značilnosti govora jezikovni uporabniki uporabljajo za diskriminacijo in identifikacijo glasov v govorni verigi (imenujemo jih akustični ključi), drugih pa ne.</a:t>
            </a:r>
            <a:r>
              <a:rPr lang="en-GB" dirty="0"/>
              <a:t> </a:t>
            </a:r>
            <a:endParaRPr lang="sl-SI" dirty="0"/>
          </a:p>
          <a:p>
            <a:r>
              <a:rPr lang="sl-SI" dirty="0"/>
              <a:t>Medjezikovno gledano se akustične značilnosti razlikujejo, posledično so tudi ključi drugačni</a:t>
            </a:r>
            <a:r>
              <a:rPr lang="en-GB" dirty="0"/>
              <a:t>.</a:t>
            </a:r>
            <a:endParaRPr lang="sl-SI" dirty="0"/>
          </a:p>
          <a:p>
            <a:r>
              <a:rPr lang="sl-SI" dirty="0"/>
              <a:t>Jezikovni uporabniki torej prepoznavajo in ločujejo glasove glede na ključe, ki so značilni za vsak jezik posebej</a:t>
            </a:r>
            <a:r>
              <a:rPr lang="en-GB" dirty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2587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Govorna zaznava = razpoznavanje akustičnih ključev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Zaznava govora torej vključuje </a:t>
            </a:r>
            <a:r>
              <a:rPr lang="en-GB" dirty="0"/>
              <a:t>(Boersma, Escudero, &amp; Hayes,</a:t>
            </a:r>
            <a:r>
              <a:rPr lang="sl-SI" dirty="0"/>
              <a:t> 2003; </a:t>
            </a:r>
            <a:r>
              <a:rPr lang="sl-SI" dirty="0" err="1"/>
              <a:t>Jusczyk</a:t>
            </a:r>
            <a:r>
              <a:rPr lang="sl-SI" dirty="0"/>
              <a:t>, 1993; </a:t>
            </a:r>
            <a:r>
              <a:rPr lang="sl-SI" dirty="0" err="1"/>
              <a:t>Nittrouer</a:t>
            </a:r>
            <a:r>
              <a:rPr lang="sl-SI" dirty="0"/>
              <a:t>, 2002a; </a:t>
            </a:r>
            <a:r>
              <a:rPr lang="sl-SI" dirty="0" err="1"/>
              <a:t>Werker</a:t>
            </a:r>
            <a:r>
              <a:rPr lang="sl-SI" dirty="0"/>
              <a:t> &amp; </a:t>
            </a:r>
            <a:r>
              <a:rPr lang="sl-SI" dirty="0" err="1"/>
              <a:t>Curtin</a:t>
            </a:r>
            <a:r>
              <a:rPr lang="sl-SI" dirty="0"/>
              <a:t>, 2005):</a:t>
            </a:r>
          </a:p>
          <a:p>
            <a:pPr lvl="1"/>
            <a:r>
              <a:rPr lang="sl-SI" dirty="0"/>
              <a:t>Prepoznavanje relevantnih akustičnih ključev v govorni verigi</a:t>
            </a:r>
          </a:p>
          <a:p>
            <a:pPr lvl="1"/>
            <a:r>
              <a:rPr lang="sl-SI" dirty="0"/>
              <a:t>Presojanje oz. tehtanje akustičnih ključev</a:t>
            </a:r>
          </a:p>
          <a:p>
            <a:r>
              <a:rPr lang="sl-SI" dirty="0"/>
              <a:t>Zmožnost presojanja akustičnih ključev na način odraslih jezikovnih uporabnikov otroci z normalnim razvojem dosežejo pri 8 letih</a:t>
            </a:r>
            <a:r>
              <a:rPr lang="en-GB" dirty="0"/>
              <a:t> (</a:t>
            </a:r>
            <a:r>
              <a:rPr lang="sl-SI" dirty="0"/>
              <a:t>glej </a:t>
            </a:r>
            <a:r>
              <a:rPr lang="en-GB" dirty="0" err="1"/>
              <a:t>Gerrits</a:t>
            </a:r>
            <a:r>
              <a:rPr lang="en-GB" dirty="0"/>
              <a:t>, 2001; Hazan &amp; Barrett,</a:t>
            </a:r>
            <a:r>
              <a:rPr lang="sl-SI" dirty="0"/>
              <a:t> </a:t>
            </a:r>
            <a:r>
              <a:rPr lang="en-GB" dirty="0"/>
              <a:t>2000; </a:t>
            </a:r>
            <a:r>
              <a:rPr lang="en-GB" dirty="0" err="1"/>
              <a:t>Nittrouer</a:t>
            </a:r>
            <a:r>
              <a:rPr lang="en-GB" dirty="0"/>
              <a:t>, 2002a)</a:t>
            </a:r>
            <a:endParaRPr lang="sl-SI" dirty="0"/>
          </a:p>
          <a:p>
            <a:r>
              <a:rPr lang="sl-SI" dirty="0"/>
              <a:t>Omejena natančnost/ločljivost govornega signala negativno vpliva na prepoznavo akustičnih ključev:</a:t>
            </a:r>
          </a:p>
          <a:p>
            <a:pPr lvl="1"/>
            <a:r>
              <a:rPr lang="sl-SI" dirty="0"/>
              <a:t>Pri otrocih in odraslih z normalnim razvojem in sluhom </a:t>
            </a:r>
            <a:r>
              <a:rPr lang="en-GB" dirty="0"/>
              <a:t>(Eisenberg et al., 2000; </a:t>
            </a:r>
            <a:r>
              <a:rPr lang="en-GB" dirty="0" err="1"/>
              <a:t>Schvartz</a:t>
            </a:r>
            <a:r>
              <a:rPr lang="en-GB" dirty="0"/>
              <a:t> et al., 2008),</a:t>
            </a:r>
            <a:endParaRPr lang="sl-SI" dirty="0"/>
          </a:p>
          <a:p>
            <a:pPr lvl="1"/>
            <a:r>
              <a:rPr lang="sl-SI" dirty="0"/>
              <a:t>Pri odraslih z izgubo sluha </a:t>
            </a:r>
            <a:r>
              <a:rPr lang="en-GB" dirty="0"/>
              <a:t>(</a:t>
            </a:r>
            <a:r>
              <a:rPr lang="en-GB" dirty="0" err="1"/>
              <a:t>Baskent</a:t>
            </a:r>
            <a:r>
              <a:rPr lang="en-GB" dirty="0"/>
              <a:t>, 2006; Friesen et</a:t>
            </a:r>
            <a:r>
              <a:rPr lang="sl-SI" dirty="0"/>
              <a:t> </a:t>
            </a:r>
            <a:r>
              <a:rPr lang="da-DK" dirty="0"/>
              <a:t>al., 2001; Henry, Turner, &amp; Behrens, 2005).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848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Raziskovalna vprašanja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407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b="1" dirty="0"/>
              <a:t>Omejena ločljivost govornega signala, ki ga posreduje PV, nas postavlja pred naslednja vprašanja: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Ali otroci s PV uporabljajo iste akustične ključe kot njihovi vrstniki brez izgube sluha?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Ali otroci s PV uporabljajo akustične ključe na isti način kot njihovi vrstniki brez izgube sluha?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Ali je način, na katerega otroci s PV uporabljajo akustične ključe, isto uspešen kot način, ki ga uporabljajo njihovi vrstniki brez izgube sluha?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SPREMENLJIVKE</a:t>
            </a:r>
          </a:p>
          <a:p>
            <a:pPr lvl="1"/>
            <a:r>
              <a:rPr lang="sl-SI" dirty="0"/>
              <a:t>Zaznava samoglasnikov IN zaznava soglasnikov</a:t>
            </a:r>
          </a:p>
          <a:p>
            <a:pPr lvl="1"/>
            <a:r>
              <a:rPr lang="sl-SI" dirty="0"/>
              <a:t>Otroci s PV in otroci z normalnim razvojem (pokazale se bodo potencialne zamude pri usvajanju)</a:t>
            </a:r>
            <a:endParaRPr lang="en-GB" dirty="0"/>
          </a:p>
          <a:p>
            <a:pPr lvl="1"/>
            <a:r>
              <a:rPr lang="sl-SI" dirty="0"/>
              <a:t>Odrasli z normalnim razvojem (kako blizu končanemu usvajanju so otroci s PV in otroci z normalnim razvojem)</a:t>
            </a:r>
          </a:p>
          <a:p>
            <a:pPr lvl="1"/>
            <a:endParaRPr lang="sl-SI" dirty="0"/>
          </a:p>
          <a:p>
            <a:pPr marL="457200" lvl="1" indent="0">
              <a:buNone/>
            </a:pPr>
            <a:endParaRPr lang="sl-SI" dirty="0"/>
          </a:p>
          <a:p>
            <a:pPr marL="0" indent="0">
              <a:buNone/>
            </a:pP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58334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7.4 Metodologija: udeleženci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raziskovalna skupina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2"/>
          </p:nvPr>
        </p:nvSpPr>
        <p:spPr>
          <a:xfrm>
            <a:off x="1006764" y="2909102"/>
            <a:ext cx="5514109" cy="3639480"/>
          </a:xfrm>
        </p:spPr>
        <p:txBody>
          <a:bodyPr>
            <a:normAutofit/>
          </a:bodyPr>
          <a:lstStyle/>
          <a:p>
            <a:r>
              <a:rPr lang="en-GB" dirty="0"/>
              <a:t>15 </a:t>
            </a:r>
            <a:r>
              <a:rPr lang="sl-SI" dirty="0" err="1"/>
              <a:t>prelingvalno</a:t>
            </a:r>
            <a:r>
              <a:rPr lang="sl-SI" dirty="0"/>
              <a:t> gluhih otrok s polževim vsadkom           (4 deklice + 11 dečkov)</a:t>
            </a:r>
          </a:p>
          <a:p>
            <a:pPr lvl="1"/>
            <a:r>
              <a:rPr lang="sl-SI" dirty="0"/>
              <a:t>Povprečna starost </a:t>
            </a:r>
            <a:r>
              <a:rPr lang="en-GB" dirty="0"/>
              <a:t>5;9 (4;4 – 6;7, SD=10 m)</a:t>
            </a:r>
            <a:endParaRPr lang="sl-SI" dirty="0"/>
          </a:p>
          <a:p>
            <a:pPr lvl="1"/>
            <a:r>
              <a:rPr lang="sl-SI" dirty="0"/>
              <a:t>Implantacija pred 4 letom, v povprečju pri </a:t>
            </a:r>
            <a:r>
              <a:rPr lang="en-GB" dirty="0"/>
              <a:t>1;8 (0;7 – 3;9, SD=11</a:t>
            </a:r>
            <a:r>
              <a:rPr lang="sl-SI" dirty="0"/>
              <a:t>m</a:t>
            </a:r>
            <a:r>
              <a:rPr lang="en-GB" dirty="0"/>
              <a:t>)</a:t>
            </a:r>
            <a:endParaRPr lang="sl-SI" dirty="0"/>
          </a:p>
          <a:p>
            <a:pPr lvl="1"/>
            <a:r>
              <a:rPr lang="sl-SI" dirty="0"/>
              <a:t>Uporaba PV v </a:t>
            </a:r>
            <a:r>
              <a:rPr lang="sl-SI" dirty="0" err="1"/>
              <a:t>povp</a:t>
            </a:r>
            <a:r>
              <a:rPr lang="sl-SI" dirty="0"/>
              <a:t>. 4 leta </a:t>
            </a:r>
            <a:r>
              <a:rPr lang="en-GB" dirty="0"/>
              <a:t>(1</a:t>
            </a:r>
            <a:r>
              <a:rPr lang="sl-SI" dirty="0"/>
              <a:t>;</a:t>
            </a:r>
            <a:r>
              <a:rPr lang="en-GB" dirty="0"/>
              <a:t>7</a:t>
            </a:r>
            <a:r>
              <a:rPr lang="es-ES" dirty="0"/>
              <a:t> – 5</a:t>
            </a:r>
            <a:r>
              <a:rPr lang="sl-SI" dirty="0"/>
              <a:t>;</a:t>
            </a:r>
            <a:r>
              <a:rPr lang="es-ES" dirty="0"/>
              <a:t>11; SD=14 m)</a:t>
            </a:r>
            <a:endParaRPr lang="sl-SI" dirty="0"/>
          </a:p>
          <a:p>
            <a:pPr lvl="1"/>
            <a:r>
              <a:rPr lang="sl-SI" dirty="0"/>
              <a:t>Nekateri kretalci, drugi </a:t>
            </a:r>
            <a:r>
              <a:rPr lang="sl-SI" dirty="0" err="1"/>
              <a:t>nekretalci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797964" y="2199633"/>
            <a:ext cx="4636500" cy="632529"/>
          </a:xfrm>
        </p:spPr>
        <p:txBody>
          <a:bodyPr/>
          <a:lstStyle/>
          <a:p>
            <a:r>
              <a:rPr lang="sl-SI" dirty="0"/>
              <a:t>Kontrolni skupini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797964" y="2909102"/>
            <a:ext cx="5144654" cy="3547116"/>
          </a:xfrm>
        </p:spPr>
        <p:txBody>
          <a:bodyPr>
            <a:normAutofit/>
          </a:bodyPr>
          <a:lstStyle/>
          <a:p>
            <a:r>
              <a:rPr lang="en-GB" dirty="0"/>
              <a:t>20 </a:t>
            </a:r>
            <a:r>
              <a:rPr lang="sl-SI" dirty="0"/>
              <a:t>slišečih otrok, ki se s PV skupino ujemajo v starosti</a:t>
            </a:r>
            <a:endParaRPr lang="en-GB" dirty="0"/>
          </a:p>
          <a:p>
            <a:r>
              <a:rPr lang="en-GB" dirty="0"/>
              <a:t>21 </a:t>
            </a:r>
            <a:r>
              <a:rPr lang="sl-SI" dirty="0"/>
              <a:t>mlajših odraslih</a:t>
            </a:r>
          </a:p>
        </p:txBody>
      </p:sp>
    </p:spTree>
    <p:extLst>
      <p:ext uri="{BB962C8B-B14F-4D97-AF65-F5344CB8AC3E}">
        <p14:creationId xmlns:p14="http://schemas.microsoft.com/office/powerpoint/2010/main" val="436362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Stimuli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54402" y="1874517"/>
            <a:ext cx="5395873" cy="534309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b="1" dirty="0"/>
              <a:t>Metoda: identifikacija</a:t>
            </a:r>
          </a:p>
          <a:p>
            <a:pPr lvl="1"/>
            <a:r>
              <a:rPr lang="sl-SI" dirty="0"/>
              <a:t>ali je naključni segment X bolj podoben fonemu A ali B</a:t>
            </a:r>
          </a:p>
          <a:p>
            <a:pPr lvl="1"/>
            <a:r>
              <a:rPr lang="sl-SI" dirty="0"/>
              <a:t>najprej sliši X, nato oba fonema (A in B)</a:t>
            </a:r>
          </a:p>
          <a:p>
            <a:r>
              <a:rPr lang="sl-SI" dirty="0"/>
              <a:t>NIZOZEMŠČINA (naravni govor L1 govorca nizozemščine)</a:t>
            </a:r>
          </a:p>
          <a:p>
            <a:pPr lvl="1"/>
            <a:r>
              <a:rPr lang="sl-SI" dirty="0"/>
              <a:t>dolžina nizkega samoglasnika (</a:t>
            </a:r>
            <a:r>
              <a:rPr lang="en-GB" dirty="0"/>
              <a:t>/ɑ/-/a/</a:t>
            </a:r>
            <a:r>
              <a:rPr lang="sl-SI" dirty="0"/>
              <a:t>), posnet v besedi VCV; 24</a:t>
            </a:r>
          </a:p>
          <a:p>
            <a:pPr lvl="1"/>
            <a:r>
              <a:rPr lang="sl-SI" dirty="0"/>
              <a:t>dolžina visokega samoglasnika (</a:t>
            </a:r>
            <a:r>
              <a:rPr lang="en-GB" dirty="0"/>
              <a:t>/ɪ/-/</a:t>
            </a:r>
            <a:r>
              <a:rPr lang="en-GB" dirty="0" err="1"/>
              <a:t>i</a:t>
            </a:r>
            <a:r>
              <a:rPr lang="en-GB" dirty="0"/>
              <a:t>/</a:t>
            </a:r>
            <a:r>
              <a:rPr lang="sl-SI" dirty="0"/>
              <a:t>) posnet v besedi VCV; 24</a:t>
            </a:r>
          </a:p>
          <a:p>
            <a:pPr lvl="1"/>
            <a:r>
              <a:rPr lang="sl-SI" dirty="0" err="1"/>
              <a:t>zvenečnost</a:t>
            </a:r>
            <a:r>
              <a:rPr lang="sl-SI" dirty="0"/>
              <a:t> zapornika (</a:t>
            </a:r>
            <a:r>
              <a:rPr lang="sl-SI" dirty="0" err="1"/>
              <a:t>pu:bu</a:t>
            </a:r>
            <a:r>
              <a:rPr lang="sl-SI" dirty="0"/>
              <a:t>) posnet v besedi </a:t>
            </a:r>
            <a:r>
              <a:rPr lang="en-GB" dirty="0"/>
              <a:t>CV</a:t>
            </a:r>
            <a:r>
              <a:rPr lang="sl-SI" dirty="0"/>
              <a:t>C; 12</a:t>
            </a:r>
          </a:p>
          <a:p>
            <a:pPr lvl="1"/>
            <a:r>
              <a:rPr lang="sl-SI" dirty="0"/>
              <a:t>mesto izgovora pripornika (</a:t>
            </a:r>
            <a:r>
              <a:rPr lang="sl-SI" dirty="0" err="1"/>
              <a:t>fu:su</a:t>
            </a:r>
            <a:r>
              <a:rPr lang="sl-SI" dirty="0"/>
              <a:t>) posnet v besedi </a:t>
            </a:r>
            <a:r>
              <a:rPr lang="en-GB" dirty="0"/>
              <a:t>CV</a:t>
            </a:r>
            <a:r>
              <a:rPr lang="sl-SI" dirty="0"/>
              <a:t>C; 24</a:t>
            </a:r>
          </a:p>
          <a:p>
            <a:pPr lvl="1"/>
            <a:r>
              <a:rPr lang="sl-SI" dirty="0"/>
              <a:t>ustrezno prepoznavanje šumov visokega spektra je težavno za nizozemske otroke vse do 9 leta </a:t>
            </a:r>
            <a:r>
              <a:rPr lang="en-GB" dirty="0"/>
              <a:t>(</a:t>
            </a:r>
            <a:r>
              <a:rPr lang="en-GB" dirty="0" err="1"/>
              <a:t>Gerrits</a:t>
            </a:r>
            <a:r>
              <a:rPr lang="en-GB" dirty="0"/>
              <a:t>,</a:t>
            </a:r>
            <a:r>
              <a:rPr lang="sl-SI" dirty="0"/>
              <a:t> </a:t>
            </a:r>
            <a:r>
              <a:rPr lang="en-GB" dirty="0"/>
              <a:t>2001)</a:t>
            </a:r>
          </a:p>
          <a:p>
            <a:r>
              <a:rPr lang="sl-SI" dirty="0"/>
              <a:t>NIZOZEMSKI ZNAKOVNI JEZIK</a:t>
            </a:r>
          </a:p>
          <a:p>
            <a:pPr lvl="1"/>
            <a:r>
              <a:rPr lang="sl-SI" dirty="0"/>
              <a:t>Oblika roke</a:t>
            </a:r>
          </a:p>
        </p:txBody>
      </p:sp>
      <p:pic>
        <p:nvPicPr>
          <p:cNvPr id="5" name="Picture 2" descr="C:\Users\matic\Documents\PeF\Vaje\Razvoj gluhih\task.jpg">
            <a:extLst>
              <a:ext uri="{FF2B5EF4-FFF2-40B4-BE49-F238E27FC236}">
                <a16:creationId xmlns:a16="http://schemas.microsoft.com/office/drawing/2014/main" id="{F63076BF-3D1E-404A-95D6-5F6DDCAB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44" y="844614"/>
            <a:ext cx="4098456" cy="14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grada vsebine 3">
            <a:extLst>
              <a:ext uri="{FF2B5EF4-FFF2-40B4-BE49-F238E27FC236}">
                <a16:creationId xmlns:a16="http://schemas.microsoft.com/office/drawing/2014/main" id="{3C1F88E0-D621-492A-B63D-523C349B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52" y="2419576"/>
            <a:ext cx="5176562" cy="44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749863"/>
          </a:xfrm>
        </p:spPr>
        <p:txBody>
          <a:bodyPr>
            <a:normAutofit/>
          </a:bodyPr>
          <a:lstStyle/>
          <a:p>
            <a:r>
              <a:rPr lang="sl-SI" sz="6600" dirty="0"/>
              <a:t>1. del:</a:t>
            </a:r>
            <a:br>
              <a:rPr lang="sl-SI" sz="6600" dirty="0"/>
            </a:br>
            <a:r>
              <a:rPr lang="sl-SI" sz="6600" dirty="0"/>
              <a:t>Zaznava govora</a:t>
            </a:r>
          </a:p>
        </p:txBody>
      </p:sp>
    </p:spTree>
    <p:extLst>
      <p:ext uri="{BB962C8B-B14F-4D97-AF65-F5344CB8AC3E}">
        <p14:creationId xmlns:p14="http://schemas.microsoft.com/office/powerpoint/2010/main" val="1687301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" y="330645"/>
            <a:ext cx="11734244" cy="6527360"/>
          </a:xfrm>
        </p:spPr>
      </p:pic>
    </p:spTree>
    <p:extLst>
      <p:ext uri="{BB962C8B-B14F-4D97-AF65-F5344CB8AC3E}">
        <p14:creationId xmlns:p14="http://schemas.microsoft.com/office/powerpoint/2010/main" val="4038252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702519" cy="678873"/>
          </a:xfrm>
        </p:spPr>
        <p:txBody>
          <a:bodyPr>
            <a:normAutofit/>
          </a:bodyPr>
          <a:lstStyle/>
          <a:p>
            <a:r>
              <a:rPr lang="sl-SI" sz="3200" dirty="0"/>
              <a:t>Rezultati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55724" y="1067082"/>
            <a:ext cx="3743281" cy="4164164"/>
          </a:xfrm>
        </p:spPr>
        <p:txBody>
          <a:bodyPr>
            <a:noAutofit/>
          </a:bodyPr>
          <a:lstStyle/>
          <a:p>
            <a:r>
              <a:rPr lang="sl-SI" sz="2400" dirty="0"/>
              <a:t>ODRASLI GOVORCI:</a:t>
            </a:r>
          </a:p>
          <a:p>
            <a:r>
              <a:rPr lang="sl-SI" sz="2400" dirty="0"/>
              <a:t>skoraj 100 % uspešni</a:t>
            </a:r>
          </a:p>
          <a:p>
            <a:endParaRPr lang="sl-SI" sz="2400" dirty="0"/>
          </a:p>
          <a:p>
            <a:r>
              <a:rPr lang="sl-SI" sz="2400" dirty="0"/>
              <a:t>SLIŠEČI OTROCI</a:t>
            </a:r>
          </a:p>
          <a:p>
            <a:r>
              <a:rPr lang="en-GB" sz="2400" dirty="0"/>
              <a:t>80</a:t>
            </a:r>
            <a:r>
              <a:rPr lang="sl-SI" sz="2400" dirty="0"/>
              <a:t> </a:t>
            </a:r>
            <a:r>
              <a:rPr lang="en-GB" sz="2400" dirty="0"/>
              <a:t>% </a:t>
            </a:r>
            <a:r>
              <a:rPr lang="sl-SI" sz="2400" dirty="0"/>
              <a:t>uspešni (pri f:s še bolj)</a:t>
            </a:r>
            <a:r>
              <a:rPr lang="en-GB" sz="2400" dirty="0"/>
              <a:t>.</a:t>
            </a:r>
            <a:endParaRPr lang="sl-SI" sz="2400" dirty="0"/>
          </a:p>
          <a:p>
            <a:endParaRPr lang="sl-SI" sz="2400" dirty="0"/>
          </a:p>
          <a:p>
            <a:r>
              <a:rPr lang="sl-SI" sz="2400" dirty="0"/>
              <a:t>POLŽEVI VSADKI</a:t>
            </a:r>
          </a:p>
          <a:p>
            <a:r>
              <a:rPr lang="en-GB" sz="2400" dirty="0"/>
              <a:t>50% </a:t>
            </a:r>
            <a:r>
              <a:rPr lang="sl-SI" sz="2400" dirty="0"/>
              <a:t>/fu/-/su (pričakovano)</a:t>
            </a:r>
          </a:p>
          <a:p>
            <a:r>
              <a:rPr lang="sl-SI" sz="2400" dirty="0"/>
              <a:t>75% /ɑ/-/a/</a:t>
            </a:r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" t="-24313" r="849"/>
          <a:stretch/>
        </p:blipFill>
        <p:spPr>
          <a:xfrm>
            <a:off x="-788276" y="-1667433"/>
            <a:ext cx="9144000" cy="8525433"/>
          </a:xfrm>
        </p:spPr>
      </p:pic>
    </p:spTree>
    <p:extLst>
      <p:ext uri="{BB962C8B-B14F-4D97-AF65-F5344CB8AC3E}">
        <p14:creationId xmlns:p14="http://schemas.microsoft.com/office/powerpoint/2010/main" val="345009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Rezultati: uporaba različnih ključev</a:t>
            </a:r>
          </a:p>
        </p:txBody>
      </p:sp>
      <p:sp>
        <p:nvSpPr>
          <p:cNvPr id="7" name="Ograda vsebine 6"/>
          <p:cNvSpPr>
            <a:spLocks noGrp="1"/>
          </p:cNvSpPr>
          <p:nvPr>
            <p:ph sz="half" idx="1"/>
          </p:nvPr>
        </p:nvSpPr>
        <p:spPr>
          <a:xfrm>
            <a:off x="1012054" y="2285999"/>
            <a:ext cx="5045846" cy="4189615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Graf prikazuje razmerje med uporabo ključa za </a:t>
            </a:r>
            <a:r>
              <a:rPr lang="sl-SI" dirty="0" err="1"/>
              <a:t>formantno</a:t>
            </a:r>
            <a:r>
              <a:rPr lang="sl-SI" dirty="0"/>
              <a:t> </a:t>
            </a:r>
            <a:r>
              <a:rPr lang="sl-SI" dirty="0" err="1"/>
              <a:t>sturkturo</a:t>
            </a:r>
            <a:r>
              <a:rPr lang="sl-SI" dirty="0"/>
              <a:t> oziroma spekter ter drugim ključem (pri paru zapornikov ni bilo drugega ključa).</a:t>
            </a:r>
          </a:p>
          <a:p>
            <a:r>
              <a:rPr lang="sl-SI" dirty="0"/>
              <a:t>Vse tri skupine bolj uporabljajo </a:t>
            </a:r>
            <a:r>
              <a:rPr lang="sl-SI" dirty="0" err="1"/>
              <a:t>formantno</a:t>
            </a:r>
            <a:r>
              <a:rPr lang="sl-SI" dirty="0"/>
              <a:t> strukturo kot pa trajanje pri parih samoglasnikov oziroma </a:t>
            </a:r>
            <a:r>
              <a:rPr lang="sl-SI" dirty="0" err="1"/>
              <a:t>intenziviteto</a:t>
            </a:r>
            <a:r>
              <a:rPr lang="sl-SI" dirty="0"/>
              <a:t> pri paru pripornikov.</a:t>
            </a:r>
          </a:p>
          <a:p>
            <a:r>
              <a:rPr lang="sl-SI" dirty="0"/>
              <a:t>Čeprav torej obstajajo razlike med skupinami (npr. otroci z normalnim sluhom bolj uporabljajo </a:t>
            </a:r>
            <a:r>
              <a:rPr lang="sl-SI" dirty="0" err="1"/>
              <a:t>formantno</a:t>
            </a:r>
            <a:r>
              <a:rPr lang="sl-SI" dirty="0"/>
              <a:t> strukturo pri paru visokih samoglasnikov kot odrasli, otroci s PV pa manj), so vzorci podobni.</a:t>
            </a:r>
          </a:p>
          <a:p>
            <a:r>
              <a:rPr lang="sl-SI" dirty="0"/>
              <a:t>To je še posebej zanimivo pri otrocih s PV, saj bi se pri zaznavi bolj lahko zanesli na trajanje, kot pa na formante (ki so popačeni)</a:t>
            </a:r>
          </a:p>
        </p:txBody>
      </p:sp>
      <p:pic>
        <p:nvPicPr>
          <p:cNvPr id="9" name="Ograda vsebine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0" y="2286000"/>
            <a:ext cx="5145300" cy="4006880"/>
          </a:xfrm>
        </p:spPr>
      </p:pic>
    </p:spTree>
    <p:extLst>
      <p:ext uri="{BB962C8B-B14F-4D97-AF65-F5344CB8AC3E}">
        <p14:creationId xmlns:p14="http://schemas.microsoft.com/office/powerpoint/2010/main" val="1385012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Rezultati: Učinkovitost rabe ključev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8961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Vsi otroci (z in brez PV) uporabljajo akustične ključe manj učinkovito kot odrasli.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Otroci s PV uporabljajo iste akustične ključe in na isti način kot otroci z normalnim razvojem</a:t>
            </a:r>
          </a:p>
          <a:p>
            <a:pPr lvl="1"/>
            <a:r>
              <a:rPr lang="sl-SI" dirty="0"/>
              <a:t>vzorci presojanja ključev se ne razlikujejo statistično značilno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Otroci s PV se glede na otroke z normalnim razvojem pri uspešnosti ne razlikujejo zelo. Kljub temu manj uspešno prepoznavajo in uporabljajo naslednje akustične ključe:</a:t>
            </a:r>
          </a:p>
          <a:p>
            <a:pPr lvl="1"/>
            <a:r>
              <a:rPr lang="sl-SI" b="1" dirty="0" err="1"/>
              <a:t>Intenzivitete</a:t>
            </a:r>
            <a:r>
              <a:rPr lang="sl-SI" dirty="0"/>
              <a:t> za razlikovanje</a:t>
            </a:r>
            <a:r>
              <a:rPr lang="en-GB" dirty="0"/>
              <a:t> /fu/-/</a:t>
            </a:r>
            <a:r>
              <a:rPr lang="en-GB" dirty="0" err="1"/>
              <a:t>su</a:t>
            </a:r>
            <a:r>
              <a:rPr lang="en-GB" dirty="0"/>
              <a:t>/ </a:t>
            </a:r>
            <a:r>
              <a:rPr lang="sl-SI" dirty="0"/>
              <a:t>(statistično značilno); predhodne študije prav tako ugotavljajo, da otroci s PV zaznavajo mesto izgovora slabše kot način izgovora </a:t>
            </a:r>
            <a:r>
              <a:rPr lang="fr-FR" dirty="0"/>
              <a:t>(Kishon-Rabin et al., 2002; </a:t>
            </a:r>
            <a:r>
              <a:rPr lang="fr-FR" dirty="0" err="1"/>
              <a:t>Mildner</a:t>
            </a:r>
            <a:r>
              <a:rPr lang="fr-FR" dirty="0"/>
              <a:t> et al., 2006; </a:t>
            </a:r>
            <a:r>
              <a:rPr lang="fr-FR" dirty="0" err="1"/>
              <a:t>Pisoni</a:t>
            </a:r>
            <a:r>
              <a:rPr lang="fr-FR" dirty="0"/>
              <a:t> et</a:t>
            </a:r>
            <a:r>
              <a:rPr lang="sl-SI" dirty="0"/>
              <a:t> </a:t>
            </a:r>
            <a:r>
              <a:rPr lang="sl-SI" dirty="0" err="1"/>
              <a:t>al</a:t>
            </a:r>
            <a:r>
              <a:rPr lang="sl-SI" dirty="0"/>
              <a:t>., 1999).</a:t>
            </a:r>
          </a:p>
          <a:p>
            <a:pPr lvl="1"/>
            <a:r>
              <a:rPr lang="sl-SI" b="1" dirty="0"/>
              <a:t>Trajanja</a:t>
            </a:r>
            <a:r>
              <a:rPr lang="sl-SI" dirty="0"/>
              <a:t> (ne pa tudi formantov) za razlikovanje nizkih samoglasnikov </a:t>
            </a:r>
            <a:r>
              <a:rPr lang="en-GB" dirty="0"/>
              <a:t>/ɑ/-/a/ </a:t>
            </a:r>
            <a:r>
              <a:rPr lang="sl-SI" dirty="0"/>
              <a:t>(ni statistično značilno)</a:t>
            </a:r>
          </a:p>
          <a:p>
            <a:pPr lvl="1"/>
            <a:r>
              <a:rPr lang="en-GB" b="1" dirty="0"/>
              <a:t>VOT</a:t>
            </a:r>
            <a:r>
              <a:rPr lang="sl-SI" b="1" dirty="0"/>
              <a:t>-a</a:t>
            </a:r>
            <a:r>
              <a:rPr lang="en-GB" b="1" dirty="0"/>
              <a:t> </a:t>
            </a:r>
            <a:r>
              <a:rPr lang="sl-SI" dirty="0"/>
              <a:t>za razlikovanje zvenečih in nezvenečih soglasnikov </a:t>
            </a:r>
            <a:r>
              <a:rPr lang="en-GB" dirty="0"/>
              <a:t>/</a:t>
            </a:r>
            <a:r>
              <a:rPr lang="en-GB" dirty="0" err="1"/>
              <a:t>bu</a:t>
            </a:r>
            <a:r>
              <a:rPr lang="en-GB" dirty="0"/>
              <a:t>/-/</a:t>
            </a:r>
            <a:r>
              <a:rPr lang="en-GB" dirty="0" err="1"/>
              <a:t>pu</a:t>
            </a:r>
            <a:r>
              <a:rPr lang="en-GB" dirty="0"/>
              <a:t>/ </a:t>
            </a:r>
            <a:r>
              <a:rPr lang="sl-SI" dirty="0"/>
              <a:t>(ni statistično značilno)</a:t>
            </a:r>
          </a:p>
        </p:txBody>
      </p:sp>
    </p:spTree>
    <p:extLst>
      <p:ext uri="{BB962C8B-B14F-4D97-AF65-F5344CB8AC3E}">
        <p14:creationId xmlns:p14="http://schemas.microsoft.com/office/powerpoint/2010/main" val="302133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989561"/>
          </a:xfrm>
        </p:spPr>
        <p:txBody>
          <a:bodyPr>
            <a:noAutofit/>
          </a:bodyPr>
          <a:lstStyle/>
          <a:p>
            <a:r>
              <a:rPr lang="sl-SI" sz="4800" dirty="0"/>
              <a:t>2. Del:</a:t>
            </a:r>
            <a:br>
              <a:rPr lang="sl-SI" sz="4800" dirty="0"/>
            </a:br>
            <a:r>
              <a:rPr lang="sl-SI" sz="4800" dirty="0"/>
              <a:t>povezava med zaznavo govora in kretanja</a:t>
            </a:r>
          </a:p>
        </p:txBody>
      </p:sp>
    </p:spTree>
    <p:extLst>
      <p:ext uri="{BB962C8B-B14F-4D97-AF65-F5344CB8AC3E}">
        <p14:creationId xmlns:p14="http://schemas.microsoft.com/office/powerpoint/2010/main" val="223196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ozadje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1702676"/>
            <a:ext cx="10178322" cy="5155324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Večina otrok s polževim vsadkom je vsaj deloma izpostavljena eni od oblik ročnega sporazumevanja pred in po operaciji:</a:t>
            </a:r>
          </a:p>
          <a:p>
            <a:pPr lvl="1"/>
            <a:r>
              <a:rPr lang="sl-SI" dirty="0"/>
              <a:t>Umetni sistemi gest</a:t>
            </a:r>
          </a:p>
          <a:p>
            <a:pPr lvl="1"/>
            <a:r>
              <a:rPr lang="sl-SI" dirty="0"/>
              <a:t>Znakovni jezik</a:t>
            </a:r>
          </a:p>
          <a:p>
            <a:pPr lvl="1"/>
            <a:r>
              <a:rPr lang="sl-SI" dirty="0"/>
              <a:t>Govorni jezik v kretnji</a:t>
            </a:r>
          </a:p>
          <a:p>
            <a:pPr lvl="1"/>
            <a:r>
              <a:rPr lang="sl-SI" dirty="0"/>
              <a:t>Totalna komunikacija</a:t>
            </a:r>
          </a:p>
          <a:p>
            <a:r>
              <a:rPr lang="sl-SI" dirty="0"/>
              <a:t>Različne študije preverjajo, kakšen vpliv ima ročno sporazumevanje na razvoj govora, in sicer na področju:</a:t>
            </a:r>
          </a:p>
          <a:p>
            <a:pPr lvl="1"/>
            <a:r>
              <a:rPr lang="sl-SI" dirty="0"/>
              <a:t>Govornega izražanja </a:t>
            </a:r>
            <a:r>
              <a:rPr lang="en-GB" dirty="0"/>
              <a:t>(</a:t>
            </a:r>
            <a:r>
              <a:rPr lang="sl-SI" dirty="0"/>
              <a:t>glej </a:t>
            </a:r>
            <a:r>
              <a:rPr lang="en-GB" dirty="0"/>
              <a:t>Tobey, </a:t>
            </a:r>
            <a:r>
              <a:rPr lang="en-GB" dirty="0" err="1"/>
              <a:t>Geers</a:t>
            </a:r>
            <a:r>
              <a:rPr lang="en-GB" dirty="0"/>
              <a:t>, Brenner, </a:t>
            </a:r>
            <a:r>
              <a:rPr lang="en-GB" dirty="0" err="1"/>
              <a:t>Altuna</a:t>
            </a:r>
            <a:r>
              <a:rPr lang="en-GB" dirty="0"/>
              <a:t>, &amp; Gabbert, 2003;</a:t>
            </a:r>
            <a:r>
              <a:rPr lang="sl-SI" dirty="0"/>
              <a:t> </a:t>
            </a:r>
            <a:r>
              <a:rPr lang="en-GB" dirty="0"/>
              <a:t>Tobey, </a:t>
            </a:r>
            <a:r>
              <a:rPr lang="en-GB" dirty="0" err="1"/>
              <a:t>Rekart</a:t>
            </a:r>
            <a:r>
              <a:rPr lang="en-GB" dirty="0"/>
              <a:t>, Buckley, &amp; </a:t>
            </a:r>
            <a:r>
              <a:rPr lang="en-GB" dirty="0" err="1"/>
              <a:t>Geers</a:t>
            </a:r>
            <a:r>
              <a:rPr lang="en-GB" dirty="0"/>
              <a:t>, 2004; Tobey et al., 2007),</a:t>
            </a:r>
            <a:endParaRPr lang="sl-SI" dirty="0"/>
          </a:p>
          <a:p>
            <a:pPr lvl="1"/>
            <a:r>
              <a:rPr lang="sl-SI" dirty="0"/>
              <a:t>Zaznave govora</a:t>
            </a:r>
            <a:r>
              <a:rPr lang="en-GB" dirty="0"/>
              <a:t>(</a:t>
            </a:r>
            <a:r>
              <a:rPr lang="sl-SI" dirty="0"/>
              <a:t>glej </a:t>
            </a:r>
            <a:r>
              <a:rPr lang="sl-SI" dirty="0" err="1"/>
              <a:t>Archbold</a:t>
            </a:r>
            <a:r>
              <a:rPr lang="sl-SI" dirty="0"/>
              <a:t> et al., 2000; Bergeson et al., 2005; Geers et al., 2003a),</a:t>
            </a:r>
          </a:p>
          <a:p>
            <a:pPr lvl="1"/>
            <a:r>
              <a:rPr lang="sl-SI" dirty="0"/>
              <a:t>Besednega zaklada </a:t>
            </a:r>
            <a:r>
              <a:rPr lang="da-DK" dirty="0"/>
              <a:t>(</a:t>
            </a:r>
            <a:r>
              <a:rPr lang="sl-SI" dirty="0"/>
              <a:t>glej </a:t>
            </a:r>
            <a:r>
              <a:rPr lang="da-DK" dirty="0"/>
              <a:t>Connor et al., 2000; El-Hakim et al., 2001; Kirk et al., 2003)</a:t>
            </a:r>
            <a:endParaRPr lang="sl-SI" dirty="0"/>
          </a:p>
          <a:p>
            <a:pPr lvl="1"/>
            <a:r>
              <a:rPr lang="sl-SI" dirty="0"/>
              <a:t>Splošne jezikovne zmožnosti v govornem jeziku (glej Geers et al., 2003b; Kirk et al., 2003; </a:t>
            </a:r>
            <a:r>
              <a:rPr lang="en-GB" dirty="0"/>
              <a:t>Svirsky et al., 2000). </a:t>
            </a:r>
            <a:endParaRPr lang="sl-SI" dirty="0"/>
          </a:p>
          <a:p>
            <a:r>
              <a:rPr lang="sl-SI" dirty="0"/>
              <a:t>Ugotovitve teh študij so si nasprotujoče tako glede prednosti kot slabosti uporabe ročnega sporazumevanja</a:t>
            </a:r>
          </a:p>
        </p:txBody>
      </p:sp>
    </p:spTree>
    <p:extLst>
      <p:ext uri="{BB962C8B-B14F-4D97-AF65-F5344CB8AC3E}">
        <p14:creationId xmlns:p14="http://schemas.microsoft.com/office/powerpoint/2010/main" val="415690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Raziskovalno vprašanje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DEJSTVA (</a:t>
            </a:r>
            <a:r>
              <a:rPr lang="sl-SI" dirty="0" err="1"/>
              <a:t>Leigh</a:t>
            </a:r>
            <a:r>
              <a:rPr lang="sl-SI" dirty="0"/>
              <a:t>, 2008)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dirty="0"/>
              <a:t>Ni jasnega dokaza, da bi ročna komunikacija zavirala razvoj govora pri otrocih s PV.</a:t>
            </a:r>
          </a:p>
          <a:p>
            <a:r>
              <a:rPr lang="sl-SI" dirty="0"/>
              <a:t>Ni jasno določeno, koliko stika z govornim jezikom otroci s PV potrebujejo, da lahko uspešno uporabljajo PV.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VPRAŠANJA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dirty="0"/>
              <a:t>Kakšno je razmerje med zmožnostjo zaznave govora in kretanja pri otroku s PV?</a:t>
            </a:r>
          </a:p>
          <a:p>
            <a:r>
              <a:rPr lang="sl-SI" dirty="0"/>
              <a:t>Kako uporaba znakovnega jezika vpliva na razvoj govora pri otroku s PV?</a:t>
            </a:r>
          </a:p>
        </p:txBody>
      </p:sp>
    </p:spTree>
    <p:extLst>
      <p:ext uri="{BB962C8B-B14F-4D97-AF65-F5344CB8AC3E}">
        <p14:creationId xmlns:p14="http://schemas.microsoft.com/office/powerpoint/2010/main" val="1255301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hipoteza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Če ima uporaba znakovnega jezika neposreden negativen vpliv na uspešnost pridobivanja govora pri otroku s PV, potem bo pri otroku s PV …</a:t>
            </a:r>
          </a:p>
          <a:p>
            <a:pPr lvl="1"/>
            <a:r>
              <a:rPr lang="sl-SI" dirty="0"/>
              <a:t>Uspešnost pri zaznavi kretanja pomenila neuspešnost zaznave govora</a:t>
            </a:r>
          </a:p>
          <a:p>
            <a:pPr lvl="1"/>
            <a:r>
              <a:rPr lang="sl-SI" dirty="0"/>
              <a:t>Uspešnost pri zaznavi govora pomenila neuspešnost zaznave kretanja</a:t>
            </a:r>
          </a:p>
          <a:p>
            <a:r>
              <a:rPr lang="sl-SI" dirty="0"/>
              <a:t>Če hočemo primerjati uspešnost zaznave kretanja in govora pri otroku s PV, moramo</a:t>
            </a:r>
          </a:p>
          <a:p>
            <a:pPr lvl="1"/>
            <a:r>
              <a:rPr lang="sl-SI" dirty="0"/>
              <a:t>Oboje izmeriti pri istem otroku</a:t>
            </a:r>
          </a:p>
          <a:p>
            <a:pPr lvl="1"/>
            <a:r>
              <a:rPr lang="sl-SI" dirty="0"/>
              <a:t>Oboje meriti z isto metodologijo</a:t>
            </a:r>
          </a:p>
        </p:txBody>
      </p:sp>
    </p:spTree>
    <p:extLst>
      <p:ext uri="{BB962C8B-B14F-4D97-AF65-F5344CB8AC3E}">
        <p14:creationId xmlns:p14="http://schemas.microsoft.com/office/powerpoint/2010/main" val="3509359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Eksperiment 1 – metodologija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subjekti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15 </a:t>
            </a:r>
            <a:r>
              <a:rPr lang="sl-SI" dirty="0"/>
              <a:t>otrok s PV</a:t>
            </a:r>
            <a:r>
              <a:rPr lang="en-GB" dirty="0"/>
              <a:t> (</a:t>
            </a:r>
            <a:r>
              <a:rPr lang="sl-SI" dirty="0"/>
              <a:t>povprečje </a:t>
            </a:r>
            <a:r>
              <a:rPr lang="en-GB" dirty="0"/>
              <a:t>5;8),</a:t>
            </a:r>
            <a:endParaRPr lang="sl-SI" dirty="0"/>
          </a:p>
          <a:p>
            <a:r>
              <a:rPr lang="sl-SI" dirty="0"/>
              <a:t>1</a:t>
            </a:r>
            <a:r>
              <a:rPr lang="en-GB" dirty="0"/>
              <a:t>0 </a:t>
            </a:r>
            <a:r>
              <a:rPr lang="sl-SI" dirty="0"/>
              <a:t>otrok brez stika z ZJ</a:t>
            </a:r>
            <a:r>
              <a:rPr lang="en-GB" dirty="0"/>
              <a:t> (</a:t>
            </a:r>
            <a:r>
              <a:rPr lang="sl-SI" dirty="0"/>
              <a:t>povprečje 6</a:t>
            </a:r>
            <a:r>
              <a:rPr lang="en-GB" dirty="0"/>
              <a:t>;0) </a:t>
            </a:r>
            <a:endParaRPr lang="sl-SI" dirty="0"/>
          </a:p>
          <a:p>
            <a:r>
              <a:rPr lang="sl-SI" dirty="0"/>
              <a:t>1</a:t>
            </a:r>
            <a:r>
              <a:rPr lang="en-GB" dirty="0"/>
              <a:t>1 </a:t>
            </a:r>
            <a:r>
              <a:rPr lang="sl-SI" dirty="0"/>
              <a:t>mlajših odraslih, ki so L2 kretalci nizozemskega znakovnega jezika z </a:t>
            </a:r>
            <a:r>
              <a:rPr lang="en-GB" dirty="0"/>
              <a:t>1-2 </a:t>
            </a:r>
            <a:r>
              <a:rPr lang="sl-SI" dirty="0"/>
              <a:t>učenja </a:t>
            </a:r>
            <a:r>
              <a:rPr lang="en-GB" dirty="0"/>
              <a:t>(</a:t>
            </a:r>
            <a:r>
              <a:rPr lang="sl-SI" dirty="0"/>
              <a:t>povprečje </a:t>
            </a:r>
            <a:r>
              <a:rPr lang="en-GB" dirty="0"/>
              <a:t>21;7).</a:t>
            </a:r>
            <a:endParaRPr lang="sl-SI" dirty="0"/>
          </a:p>
        </p:txBody>
      </p:sp>
      <p:sp>
        <p:nvSpPr>
          <p:cNvPr id="7" name="Ograda besedil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8" name="Ograda vsebine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XAB format</a:t>
            </a:r>
          </a:p>
          <a:p>
            <a:r>
              <a:rPr lang="sl-SI" dirty="0"/>
              <a:t>Dva fonološka kontrasta:</a:t>
            </a:r>
          </a:p>
          <a:p>
            <a:pPr lvl="1"/>
            <a:r>
              <a:rPr lang="sl-SI" dirty="0"/>
              <a:t>Oblika roke</a:t>
            </a:r>
          </a:p>
          <a:p>
            <a:pPr lvl="1"/>
            <a:r>
              <a:rPr lang="sl-SI" dirty="0"/>
              <a:t>Mesto kretanja</a:t>
            </a:r>
          </a:p>
          <a:p>
            <a:r>
              <a:rPr lang="sl-SI" dirty="0"/>
              <a:t>Stimuli iz </a:t>
            </a:r>
            <a:r>
              <a:rPr lang="sl-SI" dirty="0" err="1"/>
              <a:t>Emmorey</a:t>
            </a:r>
            <a:r>
              <a:rPr lang="sl-SI" dirty="0"/>
              <a:t> et al. (2003), torej skrajni sličici oblikovani po naravnem kretalcu, vmesne sličice prikrojene računalniško tako, da ena skrajnost enakomerno prehaja v drugo.</a:t>
            </a:r>
          </a:p>
        </p:txBody>
      </p:sp>
    </p:spTree>
    <p:extLst>
      <p:ext uri="{BB962C8B-B14F-4D97-AF65-F5344CB8AC3E}">
        <p14:creationId xmlns:p14="http://schemas.microsoft.com/office/powerpoint/2010/main" val="3170886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Stimuli – oblika roke</a:t>
            </a:r>
          </a:p>
        </p:txBody>
      </p:sp>
      <p:pic>
        <p:nvPicPr>
          <p:cNvPr id="8" name="Ograda vsebin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6" y="1844565"/>
            <a:ext cx="10723407" cy="3661651"/>
          </a:xfrm>
        </p:spPr>
      </p:pic>
    </p:spTree>
    <p:extLst>
      <p:ext uri="{BB962C8B-B14F-4D97-AF65-F5344CB8AC3E}">
        <p14:creationId xmlns:p14="http://schemas.microsoft.com/office/powerpoint/2010/main" val="358515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ozadje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292352"/>
          </a:xfrm>
        </p:spPr>
        <p:txBody>
          <a:bodyPr>
            <a:normAutofit/>
          </a:bodyPr>
          <a:lstStyle/>
          <a:p>
            <a:r>
              <a:rPr lang="sl-SI" dirty="0"/>
              <a:t>Do leta </a:t>
            </a:r>
            <a:r>
              <a:rPr lang="en-GB" dirty="0"/>
              <a:t>2010</a:t>
            </a:r>
            <a:r>
              <a:rPr lang="sl-SI" dirty="0"/>
              <a:t> je več kot </a:t>
            </a:r>
            <a:r>
              <a:rPr lang="en-GB" dirty="0"/>
              <a:t>150.000 </a:t>
            </a:r>
            <a:r>
              <a:rPr lang="sl-SI" dirty="0"/>
              <a:t>pacientov z okvaro sluha prejelo polžev vsadek (PV).</a:t>
            </a:r>
          </a:p>
          <a:p>
            <a:r>
              <a:rPr lang="sl-SI" dirty="0"/>
              <a:t>Večini je PV omogočil določeno stopnjo sluha, čeprav so hkrati izgubili ostanke naravnega sluha </a:t>
            </a:r>
            <a:r>
              <a:rPr lang="en-GB" dirty="0"/>
              <a:t>(De </a:t>
            </a:r>
            <a:r>
              <a:rPr lang="en-GB" dirty="0" err="1"/>
              <a:t>Raeve</a:t>
            </a:r>
            <a:r>
              <a:rPr lang="en-GB" dirty="0"/>
              <a:t> et al., 2009)</a:t>
            </a:r>
            <a:r>
              <a:rPr lang="sl-SI" dirty="0"/>
              <a:t>.</a:t>
            </a:r>
          </a:p>
          <a:p>
            <a:r>
              <a:rPr lang="sl-SI" dirty="0"/>
              <a:t>Namen PV pri pre-lingvalno gluhih otrocih je omogočanje usvajanja govornega jezika.</a:t>
            </a:r>
          </a:p>
          <a:p>
            <a:pPr marL="0" indent="0">
              <a:buNone/>
            </a:pPr>
            <a:r>
              <a:rPr lang="sl-SI" dirty="0"/>
              <a:t>	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Raziskovanje usvajanja govornega jezika s PV </a:t>
            </a:r>
            <a:r>
              <a:rPr lang="en-GB" dirty="0"/>
              <a:t>(</a:t>
            </a:r>
            <a:r>
              <a:rPr lang="en-GB" dirty="0" err="1"/>
              <a:t>Thoutenhoofd</a:t>
            </a:r>
            <a:r>
              <a:rPr lang="en-GB" dirty="0"/>
              <a:t> et al.,</a:t>
            </a:r>
            <a:r>
              <a:rPr lang="sl-SI" dirty="0"/>
              <a:t> </a:t>
            </a:r>
            <a:r>
              <a:rPr lang="en-GB" dirty="0"/>
              <a:t>2005).</a:t>
            </a:r>
            <a:endParaRPr lang="sl-SI" dirty="0"/>
          </a:p>
          <a:p>
            <a:r>
              <a:rPr lang="sl-SI" dirty="0"/>
              <a:t>Ko so 19</a:t>
            </a:r>
            <a:r>
              <a:rPr lang="en-GB" dirty="0"/>
              <a:t>80</a:t>
            </a:r>
            <a:r>
              <a:rPr lang="sl-SI" dirty="0"/>
              <a:t> operirali prvi PV, je bilo vprašanje, če bo lahko usvajal govorni jezik zaradi slabega avditornega signala, ki ga je PV zagotavljal </a:t>
            </a:r>
            <a:r>
              <a:rPr lang="en-GB" dirty="0"/>
              <a:t> (Svirsky, Robbins, Kirk,</a:t>
            </a:r>
            <a:r>
              <a:rPr lang="sl-SI" dirty="0"/>
              <a:t> </a:t>
            </a:r>
            <a:r>
              <a:rPr lang="en-GB" dirty="0" err="1"/>
              <a:t>Pisoni</a:t>
            </a:r>
            <a:r>
              <a:rPr lang="en-GB" dirty="0"/>
              <a:t>, &amp; Miyamoto, 2000). </a:t>
            </a:r>
            <a:endParaRPr lang="sl-SI" dirty="0"/>
          </a:p>
          <a:p>
            <a:r>
              <a:rPr lang="sl-SI" dirty="0"/>
              <a:t>Danes vemo, da nekateri PV usvajajo jezik hitreje glede na vrstnike</a:t>
            </a:r>
          </a:p>
          <a:p>
            <a:pPr marL="0" indent="0">
              <a:buNone/>
            </a:pPr>
            <a:r>
              <a:rPr lang="sl-SI" dirty="0"/>
              <a:t>	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niso pa uspešnejši od njih, ker imajo zamudo </a:t>
            </a:r>
            <a:r>
              <a:rPr lang="en-GB" dirty="0"/>
              <a:t>(</a:t>
            </a:r>
            <a:r>
              <a:rPr lang="en-GB" dirty="0" err="1"/>
              <a:t>Schauwers</a:t>
            </a:r>
            <a:r>
              <a:rPr lang="en-GB" dirty="0"/>
              <a:t>,</a:t>
            </a:r>
            <a:r>
              <a:rPr lang="sl-SI" dirty="0"/>
              <a:t> </a:t>
            </a:r>
            <a:r>
              <a:rPr lang="en-GB" dirty="0"/>
              <a:t>Gillis, &amp; </a:t>
            </a:r>
            <a:r>
              <a:rPr lang="en-GB" dirty="0" err="1"/>
              <a:t>Govaerts</a:t>
            </a:r>
            <a:r>
              <a:rPr lang="en-GB" dirty="0"/>
              <a:t>, 2005)</a:t>
            </a:r>
            <a:endParaRPr lang="sl-SI" dirty="0"/>
          </a:p>
          <a:p>
            <a:r>
              <a:rPr lang="sl-SI" dirty="0"/>
              <a:t>Velike individualne razlike (Geers, Nicholas, &amp; Moog, 2007).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817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Stimuli – lokacija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50" y="2333297"/>
            <a:ext cx="10190050" cy="3499506"/>
          </a:xfrm>
        </p:spPr>
      </p:pic>
    </p:spTree>
    <p:extLst>
      <p:ext uri="{BB962C8B-B14F-4D97-AF65-F5344CB8AC3E}">
        <p14:creationId xmlns:p14="http://schemas.microsoft.com/office/powerpoint/2010/main" val="2023664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naloga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34" y="1334256"/>
            <a:ext cx="8564617" cy="3271733"/>
          </a:xfrm>
        </p:spPr>
      </p:pic>
      <p:sp>
        <p:nvSpPr>
          <p:cNvPr id="7" name="Ograda vsebine 6"/>
          <p:cNvSpPr>
            <a:spLocks noGrp="1"/>
          </p:cNvSpPr>
          <p:nvPr>
            <p:ph sz="half" idx="2"/>
          </p:nvPr>
        </p:nvSpPr>
        <p:spPr>
          <a:xfrm>
            <a:off x="1686910" y="4288221"/>
            <a:ext cx="9383113" cy="1916824"/>
          </a:xfrm>
        </p:spPr>
        <p:txBody>
          <a:bodyPr>
            <a:normAutofit/>
          </a:bodyPr>
          <a:lstStyle/>
          <a:p>
            <a:r>
              <a:rPr lang="sl-SI" dirty="0"/>
              <a:t>Test je bil prilagojen tako, da naj bi bila zmanjšana njegova abstraktnost.</a:t>
            </a:r>
          </a:p>
          <a:p>
            <a:r>
              <a:rPr lang="sl-SI" dirty="0"/>
              <a:t>Razložili so jim, da bi dve opici radi posnemali, kaj dela tretja opica. Njihova naloga je bila, da ugotovijo, kateri je bolje uspelo.</a:t>
            </a:r>
          </a:p>
          <a:p>
            <a:r>
              <a:rPr lang="sl-SI" dirty="0"/>
              <a:t>Pri obeh kontrastih je bil manipuliran le en artikulacijski ključ.</a:t>
            </a:r>
          </a:p>
        </p:txBody>
      </p:sp>
    </p:spTree>
    <p:extLst>
      <p:ext uri="{BB962C8B-B14F-4D97-AF65-F5344CB8AC3E}">
        <p14:creationId xmlns:p14="http://schemas.microsoft.com/office/powerpoint/2010/main" val="31346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 1: oblika roke</a:t>
            </a:r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481B4D31-D3F3-4F4A-8FA6-5248CDA1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5107021"/>
            <a:ext cx="10178322" cy="772571"/>
          </a:xfrm>
        </p:spPr>
        <p:txBody>
          <a:bodyPr>
            <a:normAutofit/>
          </a:bodyPr>
          <a:lstStyle/>
          <a:p>
            <a:r>
              <a:rPr lang="sl-SI" dirty="0"/>
              <a:t>Kje je problem otrok?</a:t>
            </a:r>
            <a:endParaRPr lang="en-GB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086D4D2-748B-4C1F-B203-8BB53670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3" y="1485509"/>
            <a:ext cx="3709115" cy="267834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B6A6DD7-8C32-41C9-AAA3-07B80F373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158" y="1485508"/>
            <a:ext cx="3717420" cy="267834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DB0BA1B-9EC0-487E-9FA7-9D1509C09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0" y="1485509"/>
            <a:ext cx="3734873" cy="2684834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24003B4-DD78-48FB-BFA3-F593D95A9447}"/>
              </a:ext>
            </a:extLst>
          </p:cNvPr>
          <p:cNvSpPr txBox="1"/>
          <p:nvPr/>
        </p:nvSpPr>
        <p:spPr>
          <a:xfrm>
            <a:off x="875489" y="4170343"/>
            <a:ext cx="1045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PV				slišeči otroci			odrasli slišeči L2 kretalci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75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 1: mesto kretanja</a:t>
            </a:r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481B4D31-D3F3-4F4A-8FA6-5248CDA1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5107021"/>
            <a:ext cx="10178322" cy="772571"/>
          </a:xfrm>
        </p:spPr>
        <p:txBody>
          <a:bodyPr>
            <a:normAutofit/>
          </a:bodyPr>
          <a:lstStyle/>
          <a:p>
            <a:r>
              <a:rPr lang="sl-SI" dirty="0"/>
              <a:t>Kje je problem otrok?</a:t>
            </a:r>
            <a:endParaRPr lang="en-GB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24003B4-DD78-48FB-BFA3-F593D95A9447}"/>
              </a:ext>
            </a:extLst>
          </p:cNvPr>
          <p:cNvSpPr txBox="1"/>
          <p:nvPr/>
        </p:nvSpPr>
        <p:spPr>
          <a:xfrm>
            <a:off x="875489" y="4170343"/>
            <a:ext cx="1045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PV				slišeči otroci			odrasli slišeči L2 kretalci</a:t>
            </a:r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70BAD5A-CA22-439F-917E-303CFC0D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47" y="1485509"/>
            <a:ext cx="3709115" cy="26848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F95F5DA-670C-4088-B73C-EBF490331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62" y="1511449"/>
            <a:ext cx="3709115" cy="265889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68EA6AB-C80C-47C1-BDDF-229F50C0B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438" y="1516313"/>
            <a:ext cx="3709115" cy="26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47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 1: primerjava odraslih in otrok v GJ in ZJ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4" y="2360937"/>
            <a:ext cx="5795997" cy="4497063"/>
          </a:xfrm>
        </p:spPr>
      </p:pic>
      <p:sp>
        <p:nvSpPr>
          <p:cNvPr id="5" name="Ograda vsebine 4"/>
          <p:cNvSpPr>
            <a:spLocks noGrp="1"/>
          </p:cNvSpPr>
          <p:nvPr>
            <p:ph sz="half" idx="2"/>
          </p:nvPr>
        </p:nvSpPr>
        <p:spPr>
          <a:xfrm>
            <a:off x="6568968" y="3389586"/>
            <a:ext cx="4800600" cy="3619500"/>
          </a:xfrm>
        </p:spPr>
        <p:txBody>
          <a:bodyPr>
            <a:normAutofit/>
          </a:bodyPr>
          <a:lstStyle/>
          <a:p>
            <a:r>
              <a:rPr lang="sl-SI" dirty="0"/>
              <a:t>Odrasli L1 kretalci nizozemskega znakovnega jezika skoraj 100 %</a:t>
            </a:r>
          </a:p>
          <a:p>
            <a:r>
              <a:rPr lang="sl-SI" dirty="0"/>
              <a:t>Otrokom ni uspelo kategorizirati v več kot 50 % stimulov </a:t>
            </a:r>
            <a:r>
              <a:rPr lang="sl-SI" dirty="0">
                <a:sym typeface="Wingdings" panose="05000000000000000000" pitchFamily="2" charset="2"/>
              </a:rPr>
              <a:t> naključna uspešnost.</a:t>
            </a:r>
          </a:p>
          <a:p>
            <a:r>
              <a:rPr lang="sl-SI" dirty="0">
                <a:sym typeface="Wingdings" panose="05000000000000000000" pitchFamily="2" charset="2"/>
              </a:rPr>
              <a:t>Dve možni razlagi …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71537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So otroci sploh zaznali kategorije in kategorialno mejo?</a:t>
            </a:r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/>
              <a:t>Premalo jezikovnega znanja, da bi otroci lahko uspešno opravili diskriminacijo? </a:t>
            </a:r>
            <a:r>
              <a:rPr lang="sl-SI" dirty="0"/>
              <a:t>(spomnimo se, da so bili otroci s PV zelo različno izpostavljeni kretanju)</a:t>
            </a:r>
          </a:p>
          <a:p>
            <a:pPr lvl="1"/>
            <a:r>
              <a:rPr lang="sl-SI" dirty="0"/>
              <a:t>Nenavadno je, odrasli slišeči kretalci z omejenim znanjem nizozemskega znakovnega jezika (L2 kretalci 1-2 leti) izkazujejo </a:t>
            </a:r>
            <a:r>
              <a:rPr lang="sl-SI" dirty="0" err="1"/>
              <a:t>kategorialno</a:t>
            </a:r>
            <a:r>
              <a:rPr lang="sl-SI" dirty="0"/>
              <a:t> zaznavo, otroci s PV (in slišeči otroci) pa ne.</a:t>
            </a:r>
            <a:endParaRPr lang="en-GB" dirty="0"/>
          </a:p>
          <a:p>
            <a:pPr lvl="1"/>
            <a:r>
              <a:rPr lang="sl-SI" dirty="0"/>
              <a:t>Tudi predhodne študije kažejo, da so celo odrasli brez stika s </a:t>
            </a:r>
            <a:r>
              <a:rPr lang="sl-SI" dirty="0" err="1"/>
              <a:t>kratnjam</a:t>
            </a:r>
            <a:r>
              <a:rPr lang="sl-SI" dirty="0"/>
              <a:t> uspešni pri kategorizaciji </a:t>
            </a:r>
            <a:r>
              <a:rPr lang="en-GB" dirty="0"/>
              <a:t>(Baker et al., 2005b;</a:t>
            </a:r>
            <a:r>
              <a:rPr lang="sl-SI" dirty="0"/>
              <a:t> </a:t>
            </a:r>
            <a:r>
              <a:rPr lang="nb-NO" dirty="0"/>
              <a:t>Best et al., 2010; Emmorey et al., 2003).</a:t>
            </a:r>
            <a:endParaRPr lang="sl-SI" dirty="0"/>
          </a:p>
          <a:p>
            <a:r>
              <a:rPr lang="sl-SI" b="1" dirty="0"/>
              <a:t>Preveč zakomplicirana naloga?</a:t>
            </a:r>
          </a:p>
          <a:p>
            <a:pPr lvl="1"/>
            <a:r>
              <a:rPr lang="sl-SI" dirty="0"/>
              <a:t>Da bi nalogo naredili manj abstraktno, so uvedli opice namesto „kategorij“</a:t>
            </a:r>
          </a:p>
          <a:p>
            <a:pPr lvl="1"/>
            <a:r>
              <a:rPr lang="sl-SI" dirty="0"/>
              <a:t>Je dvojni set slik preveč za procesiranje?</a:t>
            </a:r>
          </a:p>
        </p:txBody>
      </p:sp>
      <p:pic>
        <p:nvPicPr>
          <p:cNvPr id="7" name="Ograda vsebine 5">
            <a:extLst>
              <a:ext uri="{FF2B5EF4-FFF2-40B4-BE49-F238E27FC236}">
                <a16:creationId xmlns:a16="http://schemas.microsoft.com/office/drawing/2014/main" id="{1CA4094B-88CE-4B2D-B545-D861EDBB1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22" y="5255047"/>
            <a:ext cx="4257778" cy="16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1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Nadaljevalna študija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1986455"/>
            <a:ext cx="10178322" cy="42279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/>
              <a:t>Preverjanje vzroka za neuspešnost obeh skupin otrok:</a:t>
            </a:r>
          </a:p>
          <a:p>
            <a:pPr lvl="1"/>
            <a:r>
              <a:rPr lang="sl-SI" dirty="0"/>
              <a:t>4 gluhi otroci brez PV </a:t>
            </a:r>
            <a:r>
              <a:rPr lang="en-GB" dirty="0"/>
              <a:t>(5-6 </a:t>
            </a:r>
            <a:r>
              <a:rPr lang="sl-SI" dirty="0"/>
              <a:t>let</a:t>
            </a:r>
            <a:r>
              <a:rPr lang="en-GB" dirty="0"/>
              <a:t>)</a:t>
            </a:r>
            <a:r>
              <a:rPr lang="sl-SI" dirty="0"/>
              <a:t>, ki so L1 kretalci nizozemskega znakovnega jezika od rojstva</a:t>
            </a:r>
          </a:p>
          <a:p>
            <a:pPr lvl="1"/>
            <a:r>
              <a:rPr lang="sl-SI" dirty="0"/>
              <a:t>4 odrasli </a:t>
            </a:r>
            <a:r>
              <a:rPr lang="sl-SI" dirty="0" err="1"/>
              <a:t>nekretalci</a:t>
            </a:r>
            <a:r>
              <a:rPr lang="sl-SI" dirty="0"/>
              <a:t> brez stika z nizozemskim znakovnim jezikom</a:t>
            </a:r>
          </a:p>
          <a:p>
            <a:pPr lvl="1"/>
            <a:endParaRPr lang="en-GB" dirty="0"/>
          </a:p>
          <a:p>
            <a:r>
              <a:rPr lang="sl-SI" dirty="0"/>
              <a:t>Če je vzrok premalo stika s kretanjem, bodo L1 otroci uspešni, odrasli </a:t>
            </a:r>
            <a:r>
              <a:rPr lang="sl-SI" dirty="0" err="1"/>
              <a:t>nekretalci</a:t>
            </a:r>
            <a:r>
              <a:rPr lang="sl-SI" dirty="0"/>
              <a:t> pa neuspešni.</a:t>
            </a:r>
          </a:p>
          <a:p>
            <a:r>
              <a:rPr lang="sl-SI" dirty="0"/>
              <a:t>Če je vzrok prevelika kompleksnost naloge za otroke, bodo L1 otroci neuspešni, odrasli </a:t>
            </a:r>
            <a:r>
              <a:rPr lang="sl-SI" dirty="0" err="1"/>
              <a:t>nekretalci</a:t>
            </a:r>
            <a:r>
              <a:rPr lang="sl-SI" dirty="0"/>
              <a:t> pa uspešni</a:t>
            </a:r>
          </a:p>
          <a:p>
            <a:r>
              <a:rPr lang="sl-SI" dirty="0"/>
              <a:t>Če se oba vzroka prepletata in součinkujeta, bosta obe skupini manj uspešni.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b="1" dirty="0"/>
              <a:t>4 odrasli </a:t>
            </a:r>
            <a:r>
              <a:rPr lang="sl-SI" b="1" dirty="0" err="1"/>
              <a:t>nekretalci</a:t>
            </a:r>
            <a:r>
              <a:rPr lang="sl-SI" b="1" dirty="0"/>
              <a:t> brez stika z nizozemskim znakovnim jezikom skoraj 100-odstotni, uspešnost 4 gluhih otroških </a:t>
            </a:r>
            <a:r>
              <a:rPr lang="sl-SI" b="1" dirty="0" err="1"/>
              <a:t>kretalcev</a:t>
            </a:r>
            <a:r>
              <a:rPr lang="sl-SI" b="1" dirty="0"/>
              <a:t> brez PV pa naključna.</a:t>
            </a:r>
          </a:p>
          <a:p>
            <a:pPr marL="0" indent="0">
              <a:buNone/>
            </a:pPr>
            <a:r>
              <a:rPr lang="sl-SI" dirty="0">
                <a:sym typeface="Wingdings" panose="05000000000000000000" pitchFamily="2" charset="2"/>
              </a:rPr>
              <a:t> Vzrok za neuspešnost otrok je preveč kompleksna naloga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354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govorne in znakovne naloge kategorizacije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025236" y="2067791"/>
            <a:ext cx="4673600" cy="4453082"/>
          </a:xfrm>
        </p:spPr>
        <p:txBody>
          <a:bodyPr>
            <a:normAutofit/>
          </a:bodyPr>
          <a:lstStyle/>
          <a:p>
            <a:r>
              <a:rPr lang="sl-SI" dirty="0"/>
              <a:t>Primerjava </a:t>
            </a:r>
            <a:r>
              <a:rPr lang="sl-SI" dirty="0" err="1"/>
              <a:t>kategorialne</a:t>
            </a:r>
            <a:r>
              <a:rPr lang="sl-SI" dirty="0"/>
              <a:t> zaznave glede na materni jezik</a:t>
            </a:r>
          </a:p>
          <a:p>
            <a:r>
              <a:rPr lang="sl-SI" dirty="0"/>
              <a:t>Flamski PV so vzgajani enojezično v govorni flamščini (</a:t>
            </a:r>
            <a:r>
              <a:rPr lang="sl-SI" dirty="0" err="1"/>
              <a:t>nekretalci</a:t>
            </a:r>
            <a:r>
              <a:rPr lang="sl-SI" dirty="0"/>
              <a:t>):</a:t>
            </a:r>
          </a:p>
          <a:p>
            <a:pPr lvl="1"/>
            <a:r>
              <a:rPr lang="sl-SI" dirty="0"/>
              <a:t>GJ cca 65 %; ZJ 45 %</a:t>
            </a:r>
          </a:p>
          <a:p>
            <a:r>
              <a:rPr lang="sl-SI" dirty="0"/>
              <a:t>Nizozemski PV so vzgajani dvojezično (</a:t>
            </a:r>
            <a:r>
              <a:rPr lang="sl-SI" dirty="0" err="1"/>
              <a:t>kretalci</a:t>
            </a:r>
            <a:r>
              <a:rPr lang="sl-SI" dirty="0"/>
              <a:t>):</a:t>
            </a:r>
          </a:p>
          <a:p>
            <a:pPr lvl="1"/>
            <a:r>
              <a:rPr lang="sl-SI" dirty="0"/>
              <a:t>GJ cca 60 %; ZJ 60 %</a:t>
            </a:r>
          </a:p>
          <a:p>
            <a:r>
              <a:rPr lang="sl-SI" b="1" dirty="0"/>
              <a:t>Dvojezični PV so relativno boljši v znakovnem jeziku, v govornem pa enaki.</a:t>
            </a:r>
            <a:endParaRPr lang="sl-SI" sz="2000" b="1" dirty="0"/>
          </a:p>
        </p:txBody>
      </p:sp>
      <p:pic>
        <p:nvPicPr>
          <p:cNvPr id="6" name="Ograda vsebin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87" y="2067791"/>
            <a:ext cx="5973890" cy="4665518"/>
          </a:xfrm>
        </p:spPr>
      </p:pic>
    </p:spTree>
    <p:extLst>
      <p:ext uri="{BB962C8B-B14F-4D97-AF65-F5344CB8AC3E}">
        <p14:creationId xmlns:p14="http://schemas.microsoft.com/office/powerpoint/2010/main" val="114167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govorne in znakovne naloge kategorizacije</a:t>
            </a: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30565"/>
          </a:xfrm>
        </p:spPr>
        <p:txBody>
          <a:bodyPr>
            <a:normAutofit/>
          </a:bodyPr>
          <a:lstStyle/>
          <a:p>
            <a:r>
              <a:rPr lang="sl-SI" dirty="0"/>
              <a:t>Če bi imelo kretanje neposredni negativni učinek na govor, bi bila uspešnost flamskih otrok s PV (enojezični, govorni jezik) na testu </a:t>
            </a:r>
            <a:r>
              <a:rPr lang="sl-SI" dirty="0" err="1"/>
              <a:t>kategorialne</a:t>
            </a:r>
            <a:r>
              <a:rPr lang="sl-SI" dirty="0"/>
              <a:t> zaznave v govornem jeziku večja kot pri nizozemskih otrocih s PV (dvojezični-</a:t>
            </a:r>
            <a:r>
              <a:rPr lang="sl-SI" dirty="0" err="1"/>
              <a:t>dvomodalni</a:t>
            </a:r>
            <a:r>
              <a:rPr lang="sl-SI" dirty="0"/>
              <a:t>, govorni in znakovni jezik)</a:t>
            </a:r>
            <a:r>
              <a:rPr lang="en-GB" dirty="0"/>
              <a:t>. </a:t>
            </a:r>
            <a:endParaRPr lang="sl-SI" dirty="0"/>
          </a:p>
          <a:p>
            <a:r>
              <a:rPr lang="sl-SI" dirty="0"/>
              <a:t>Dvojezični-</a:t>
            </a:r>
            <a:r>
              <a:rPr lang="sl-SI" dirty="0" err="1"/>
              <a:t>dvomodalni</a:t>
            </a:r>
            <a:r>
              <a:rPr lang="sl-SI" dirty="0"/>
              <a:t> otroci s PV imajo enakovredno uspešnost v GJ in ZJ.</a:t>
            </a:r>
          </a:p>
          <a:p>
            <a:pPr lvl="1"/>
            <a:r>
              <a:rPr lang="sl-SI" dirty="0"/>
              <a:t>To ne pomeni, da uspešnost v GJ povzroča uspešnost v ZJ oziroma da uspešnost v ZJ povzroča uspešnost v GJ (zato, ker je uspešnost enojezičnih in dvojezičnih otrok s PV na testu </a:t>
            </a:r>
            <a:r>
              <a:rPr lang="sl-SI" dirty="0" err="1"/>
              <a:t>kategorialne</a:t>
            </a:r>
            <a:r>
              <a:rPr lang="sl-SI" dirty="0"/>
              <a:t> zaznave v govornem jeziku enaka).</a:t>
            </a:r>
          </a:p>
          <a:p>
            <a:pPr lvl="1"/>
            <a:r>
              <a:rPr lang="sl-SI" sz="2800" dirty="0"/>
              <a:t>Bistveno sporočilo in ugotovitev: </a:t>
            </a:r>
            <a:r>
              <a:rPr lang="sl-SI" sz="2800" b="1" dirty="0"/>
              <a:t>ZJ ne ovira uspešnosti v GJ!</a:t>
            </a:r>
          </a:p>
        </p:txBody>
      </p:sp>
    </p:spTree>
    <p:extLst>
      <p:ext uri="{BB962C8B-B14F-4D97-AF65-F5344CB8AC3E}">
        <p14:creationId xmlns:p14="http://schemas.microsoft.com/office/powerpoint/2010/main" val="3257806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A3564-B2B1-4A98-A14B-7EB8011B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drugih govornih in znakovnih nalog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477753-BE6E-403E-B5D6-94F021FA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04513"/>
            <a:ext cx="10178322" cy="2281561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Raziskovalci so z istimi udeleženci opravili tudi druge teste:</a:t>
            </a:r>
          </a:p>
          <a:p>
            <a:pPr lvl="1"/>
            <a:r>
              <a:rPr lang="sl-SI" dirty="0"/>
              <a:t>Povezovanje slike z besedo/kretnjo v GJ/ZJ (6-krat minimalni par)</a:t>
            </a:r>
          </a:p>
          <a:p>
            <a:pPr lvl="1"/>
            <a:r>
              <a:rPr lang="sl-SI" dirty="0"/>
              <a:t>Povezovanje predmeta z besedo/kretnjo v GJ/ZJ (6-krat minimalni par – 3 verzije)</a:t>
            </a:r>
          </a:p>
          <a:p>
            <a:pPr lvl="2"/>
            <a:r>
              <a:rPr lang="sl-SI" dirty="0"/>
              <a:t>Povezovanje nove besede z </a:t>
            </a:r>
            <a:r>
              <a:rPr lang="sl-SI" dirty="0" err="1"/>
              <a:t>nepoimenovanim</a:t>
            </a:r>
            <a:r>
              <a:rPr lang="sl-SI" dirty="0"/>
              <a:t> novim predmetom</a:t>
            </a:r>
          </a:p>
          <a:p>
            <a:pPr lvl="2"/>
            <a:r>
              <a:rPr lang="sl-SI" dirty="0"/>
              <a:t>Posplošitev poimenovanja na več očitnih različic istega predmeta</a:t>
            </a:r>
          </a:p>
          <a:p>
            <a:pPr lvl="2"/>
            <a:r>
              <a:rPr lang="sl-SI" dirty="0"/>
              <a:t>Učenje + poimenovanje</a:t>
            </a:r>
          </a:p>
          <a:p>
            <a:pPr lvl="1"/>
            <a:r>
              <a:rPr lang="sl-SI" dirty="0"/>
              <a:t>Test jezikovnega delovnega spomina v GJ in ZJ (</a:t>
            </a:r>
            <a:r>
              <a:rPr lang="sl-SI" dirty="0" err="1"/>
              <a:t>forward</a:t>
            </a:r>
            <a:r>
              <a:rPr lang="sl-SI" dirty="0"/>
              <a:t> </a:t>
            </a:r>
            <a:r>
              <a:rPr lang="sl-SI" dirty="0" err="1"/>
              <a:t>digit</a:t>
            </a:r>
            <a:r>
              <a:rPr lang="sl-SI" dirty="0"/>
              <a:t> </a:t>
            </a:r>
            <a:r>
              <a:rPr lang="sl-SI" dirty="0" err="1"/>
              <a:t>span</a:t>
            </a:r>
            <a:r>
              <a:rPr lang="sl-SI" dirty="0"/>
              <a:t>)</a:t>
            </a:r>
          </a:p>
          <a:p>
            <a:r>
              <a:rPr lang="sl-SI" dirty="0"/>
              <a:t>Rezultati otrok so primerljivi med skupinama in med jezikoma.</a:t>
            </a:r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68A5EE4-19AA-4842-A421-1C6610A29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346" y="3900791"/>
            <a:ext cx="3786389" cy="29572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C43E338-578A-4725-9804-EFAD65C52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138" y="3897393"/>
            <a:ext cx="4069724" cy="29961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EC9904-1F06-415A-8660-C44CA0004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0" y="3855396"/>
            <a:ext cx="3786389" cy="30026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3CB4457-12FC-406F-BBB6-C3F78F10E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0" y="3897393"/>
            <a:ext cx="3786389" cy="297666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3E58562-27F4-42BA-919D-6F9B1137F486}"/>
              </a:ext>
            </a:extLst>
          </p:cNvPr>
          <p:cNvSpPr txBox="1"/>
          <p:nvPr/>
        </p:nvSpPr>
        <p:spPr>
          <a:xfrm>
            <a:off x="599691" y="6596955"/>
            <a:ext cx="10440139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1600" dirty="0"/>
              <a:t>Povezovanje slike z besedo/kretnjo	Povezovanje predmeta z besedo/kretnjo	       </a:t>
            </a:r>
            <a:r>
              <a:rPr lang="sl-SI" sz="1600" dirty="0" err="1"/>
              <a:t>Digit-span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3475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Razlike med PV in normalnim sluhom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272454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PV ima relativno slabo resolucijo glasovnega spektra v času </a:t>
            </a:r>
            <a:r>
              <a:rPr lang="en-GB" dirty="0"/>
              <a:t>(Shannon, 2002)</a:t>
            </a:r>
            <a:r>
              <a:rPr lang="sl-SI" dirty="0"/>
              <a:t>.</a:t>
            </a:r>
          </a:p>
          <a:p>
            <a:r>
              <a:rPr lang="sl-SI" dirty="0"/>
              <a:t>Razlike v značilnostih informacij glede na formante,  trajanje in amplitudo </a:t>
            </a:r>
            <a:r>
              <a:rPr lang="en-GB" dirty="0"/>
              <a:t>(Moore, 2003)</a:t>
            </a:r>
            <a:r>
              <a:rPr lang="sl-SI" dirty="0"/>
              <a:t>.</a:t>
            </a:r>
          </a:p>
          <a:p>
            <a:r>
              <a:rPr lang="sl-SI" dirty="0"/>
              <a:t>Zaznava govora ni posebej občutljiva na variacije/popačenje </a:t>
            </a:r>
            <a:r>
              <a:rPr lang="en-GB" dirty="0"/>
              <a:t>amplitude </a:t>
            </a:r>
            <a:r>
              <a:rPr lang="sl-SI" dirty="0"/>
              <a:t>in trajanja v govornem signalu </a:t>
            </a:r>
            <a:r>
              <a:rPr lang="en-GB" dirty="0"/>
              <a:t>(Dorman, </a:t>
            </a:r>
            <a:r>
              <a:rPr lang="en-GB" dirty="0" err="1"/>
              <a:t>Loizou</a:t>
            </a:r>
            <a:r>
              <a:rPr lang="en-GB" dirty="0"/>
              <a:t>, </a:t>
            </a:r>
            <a:r>
              <a:rPr lang="en-GB" dirty="0" err="1"/>
              <a:t>Spahr</a:t>
            </a:r>
            <a:r>
              <a:rPr lang="en-GB" dirty="0"/>
              <a:t>, &amp; </a:t>
            </a:r>
            <a:r>
              <a:rPr lang="en-GB" dirty="0" err="1"/>
              <a:t>Maloff</a:t>
            </a:r>
            <a:r>
              <a:rPr lang="en-GB" dirty="0"/>
              <a:t>, 2002).</a:t>
            </a:r>
            <a:endParaRPr lang="sl-SI" dirty="0"/>
          </a:p>
          <a:p>
            <a:r>
              <a:rPr lang="sl-SI" dirty="0"/>
              <a:t>Ampak PV popači tudi formantno strukturo </a:t>
            </a:r>
            <a:r>
              <a:rPr lang="en-GB" dirty="0"/>
              <a:t>(Moore, 2003) </a:t>
            </a:r>
            <a:endParaRPr lang="sl-SI" dirty="0"/>
          </a:p>
          <a:p>
            <a:pPr lvl="1"/>
            <a:r>
              <a:rPr lang="sl-SI" dirty="0"/>
              <a:t>omejitve glede saturacije pri nizkih osnovnih tonih</a:t>
            </a:r>
          </a:p>
          <a:p>
            <a:pPr lvl="1"/>
            <a:r>
              <a:rPr lang="sl-SI" dirty="0"/>
              <a:t>omejitve pri številu učinkovito izrabljenih kanalov</a:t>
            </a:r>
            <a:endParaRPr lang="en-GB" dirty="0"/>
          </a:p>
          <a:p>
            <a:r>
              <a:rPr lang="sl-SI" dirty="0"/>
              <a:t>Popačitev formantne strukture neposredno vpliva na zaznavo govora </a:t>
            </a:r>
            <a:r>
              <a:rPr lang="en-GB" dirty="0"/>
              <a:t>(Dorman et al.,</a:t>
            </a:r>
          </a:p>
          <a:p>
            <a:r>
              <a:rPr lang="en-GB" dirty="0"/>
              <a:t>2002; </a:t>
            </a:r>
            <a:r>
              <a:rPr lang="sl-SI" dirty="0"/>
              <a:t> </a:t>
            </a:r>
            <a:r>
              <a:rPr lang="en-GB" dirty="0"/>
              <a:t>Shannon, 2002; </a:t>
            </a:r>
            <a:r>
              <a:rPr lang="sl-SI" dirty="0"/>
              <a:t> </a:t>
            </a:r>
            <a:r>
              <a:rPr lang="en-GB" dirty="0"/>
              <a:t>Xu &amp; </a:t>
            </a:r>
            <a:r>
              <a:rPr lang="en-GB" dirty="0" err="1"/>
              <a:t>Pfingst</a:t>
            </a:r>
            <a:r>
              <a:rPr lang="en-GB" dirty="0"/>
              <a:t>, 2008).</a:t>
            </a:r>
            <a:endParaRPr lang="sl-SI" dirty="0"/>
          </a:p>
          <a:p>
            <a:r>
              <a:rPr lang="sl-SI" dirty="0"/>
              <a:t>Problem govorjenja hkrati in hrupnega okolja </a:t>
            </a:r>
            <a:r>
              <a:rPr lang="en-GB" dirty="0"/>
              <a:t>(Friesen, Shannon,</a:t>
            </a:r>
            <a:r>
              <a:rPr lang="sl-SI" dirty="0"/>
              <a:t> Baskent, &amp; Wang, 2001; Fu &amp; Nogaki, 2005; Schafer &amp; Thibodeau, 2006).</a:t>
            </a:r>
          </a:p>
        </p:txBody>
      </p:sp>
    </p:spTree>
    <p:extLst>
      <p:ext uri="{BB962C8B-B14F-4D97-AF65-F5344CB8AC3E}">
        <p14:creationId xmlns:p14="http://schemas.microsoft.com/office/powerpoint/2010/main" val="185100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A3564-B2B1-4A98-A14B-7EB8011B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drugih govornih in znakovnih nalog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477753-BE6E-403E-B5D6-94F021FA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198087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sl-SI" dirty="0"/>
              <a:t>Nizozemski otroci s PV so bili boljši v zaznavi kretanja v primerjavi s flamskimi otroci s PV </a:t>
            </a:r>
            <a:r>
              <a:rPr lang="en-US" dirty="0"/>
              <a:t>(</a:t>
            </a:r>
            <a:r>
              <a:rPr lang="sl-SI" dirty="0"/>
              <a:t>glej kategorizacijo in povezovanje predmeta s sliko</a:t>
            </a:r>
            <a:r>
              <a:rPr lang="en-US" dirty="0"/>
              <a:t>).</a:t>
            </a:r>
            <a:endParaRPr lang="sl-SI" dirty="0"/>
          </a:p>
          <a:p>
            <a:pPr algn="l"/>
            <a:r>
              <a:rPr lang="sl-SI" dirty="0"/>
              <a:t>Boljši rezultati pri zaznavi kretanja niso povezani s slabšo zaznavo govora (izjema: </a:t>
            </a:r>
            <a:r>
              <a:rPr lang="sl-SI" dirty="0" err="1"/>
              <a:t>digit-span</a:t>
            </a:r>
            <a:r>
              <a:rPr lang="sl-SI" dirty="0"/>
              <a:t>)</a:t>
            </a:r>
          </a:p>
          <a:p>
            <a:pPr algn="l"/>
            <a:r>
              <a:rPr lang="sl-SI" dirty="0" err="1"/>
              <a:t>Digit</a:t>
            </a:r>
            <a:r>
              <a:rPr lang="sl-SI" dirty="0"/>
              <a:t> </a:t>
            </a:r>
            <a:r>
              <a:rPr lang="sl-SI" dirty="0" err="1"/>
              <a:t>span</a:t>
            </a:r>
            <a:r>
              <a:rPr lang="sl-SI" dirty="0"/>
              <a:t> kot pokazatelj negativnega vpliva kretanja na govor?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Pisoni</a:t>
            </a:r>
            <a:r>
              <a:rPr lang="en-US" dirty="0"/>
              <a:t> et al. (1999) </a:t>
            </a:r>
            <a:r>
              <a:rPr lang="sl-SI" dirty="0"/>
              <a:t>ugotavlja slabše rezultate pri otrocih v totalni komunikaciji v primerjavi s tistimi v oralni komunikaciji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Vendar: flamski otroci v povprečju prej operirani in dolžina uporabe PV vpliva na uspešnost v govornem DS</a:t>
            </a:r>
          </a:p>
          <a:p>
            <a:pPr algn="l"/>
            <a:endParaRPr lang="en-GB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940DBB3-8E36-4178-9ABF-CA43BA20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2" y="3875662"/>
            <a:ext cx="3786389" cy="29766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AAABA4C-7D6D-44AC-82D2-8F65BA65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826" y="3826213"/>
            <a:ext cx="3846026" cy="300584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656665A-847A-46AB-8AA9-5996E2D4F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177" y="3785681"/>
            <a:ext cx="3580327" cy="3086911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283F6BE-7981-4796-A1AC-C71A7C85D5C4}"/>
              </a:ext>
            </a:extLst>
          </p:cNvPr>
          <p:cNvSpPr txBox="1"/>
          <p:nvPr/>
        </p:nvSpPr>
        <p:spPr>
          <a:xfrm>
            <a:off x="989861" y="6554304"/>
            <a:ext cx="10440139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1600" dirty="0"/>
              <a:t>Povezovanje slike z besedo/kretnjo	Povezovanje predmeta z besedo/kretnjo	       </a:t>
            </a:r>
            <a:r>
              <a:rPr lang="sl-SI" sz="1600" dirty="0" err="1"/>
              <a:t>Digit-span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7095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242929" y="1073887"/>
            <a:ext cx="8187071" cy="4712057"/>
          </a:xfrm>
        </p:spPr>
        <p:txBody>
          <a:bodyPr>
            <a:noAutofit/>
          </a:bodyPr>
          <a:lstStyle/>
          <a:p>
            <a:r>
              <a:rPr lang="sl-SI" sz="4400" b="1" dirty="0"/>
              <a:t>3. del:</a:t>
            </a:r>
            <a:br>
              <a:rPr lang="sl-SI" sz="4400" b="1" dirty="0"/>
            </a:br>
            <a:r>
              <a:rPr lang="sl-SI" sz="4400" b="1" dirty="0"/>
              <a:t>Učinek dvomodalne komunikacije na govor</a:t>
            </a:r>
            <a:endParaRPr lang="sl-SI" sz="4400" dirty="0"/>
          </a:p>
        </p:txBody>
      </p:sp>
      <p:sp>
        <p:nvSpPr>
          <p:cNvPr id="2" name="Ograda besedila 1"/>
          <p:cNvSpPr>
            <a:spLocks noGrp="1"/>
          </p:cNvSpPr>
          <p:nvPr>
            <p:ph type="body" idx="1"/>
          </p:nvPr>
        </p:nvSpPr>
        <p:spPr>
          <a:xfrm>
            <a:off x="3242930" y="5785945"/>
            <a:ext cx="7603746" cy="646386"/>
          </a:xfrm>
        </p:spPr>
        <p:txBody>
          <a:bodyPr>
            <a:normAutofit lnSpcReduction="10000"/>
          </a:bodyPr>
          <a:lstStyle/>
          <a:p>
            <a:r>
              <a:rPr lang="sl-SI" b="0" dirty="0"/>
              <a:t>Ali dvomodalna komunikacija pomaga ali zavira učenje govornih besed pri PV?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9455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Vpliv vidne informacije (OBGOVORNE GESTE) na zaznavo govora</a:t>
            </a:r>
          </a:p>
        </p:txBody>
      </p:sp>
      <p:sp>
        <p:nvSpPr>
          <p:cNvPr id="5" name="Ograda vsebine 4"/>
          <p:cNvSpPr>
            <a:spLocks noGrp="1"/>
          </p:cNvSpPr>
          <p:nvPr>
            <p:ph idx="1"/>
          </p:nvPr>
        </p:nvSpPr>
        <p:spPr>
          <a:xfrm>
            <a:off x="1056370" y="2534934"/>
            <a:ext cx="4604373" cy="3593591"/>
          </a:xfrm>
        </p:spPr>
        <p:txBody>
          <a:bodyPr>
            <a:normAutofit lnSpcReduction="10000"/>
          </a:bodyPr>
          <a:lstStyle/>
          <a:p>
            <a:r>
              <a:rPr lang="sl-SI" dirty="0"/>
              <a:t>Čeprav glasovne (govorne) informacije dobivamo pretežno prek slušne poti, se pri tem zanašamo tudi na vid.</a:t>
            </a:r>
          </a:p>
          <a:p>
            <a:r>
              <a:rPr lang="sl-SI" dirty="0"/>
              <a:t>Otroci in odrasli govorci se pri zaznavi govora zanašajo na vidne informacije predvsem v slabih pogojih poslušanja </a:t>
            </a:r>
            <a:r>
              <a:rPr lang="en-GB" dirty="0"/>
              <a:t>(Rosenblum, 2005, 2008;</a:t>
            </a:r>
            <a:r>
              <a:rPr lang="sl-SI" dirty="0"/>
              <a:t> Woodhouse et al., 2009).</a:t>
            </a:r>
          </a:p>
          <a:p>
            <a:r>
              <a:rPr lang="sl-SI" b="1" dirty="0"/>
              <a:t>Primer: </a:t>
            </a:r>
            <a:r>
              <a:rPr lang="sl-SI" dirty="0" err="1"/>
              <a:t>McGurkov</a:t>
            </a:r>
            <a:r>
              <a:rPr lang="sl-SI" dirty="0"/>
              <a:t> učinek (McGurk &amp; </a:t>
            </a:r>
            <a:r>
              <a:rPr lang="en-GB" dirty="0"/>
              <a:t>MacDonald, 1976)</a:t>
            </a:r>
            <a:endParaRPr lang="sl-SI" dirty="0"/>
          </a:p>
        </p:txBody>
      </p:sp>
      <p:pic>
        <p:nvPicPr>
          <p:cNvPr id="2" name="4 Audio Illusions - Can You Trust Your Ears">
            <a:hlinkClick r:id="" action="ppaction://media"/>
            <a:extLst>
              <a:ext uri="{FF2B5EF4-FFF2-40B4-BE49-F238E27FC236}">
                <a16:creationId xmlns:a16="http://schemas.microsoft.com/office/drawing/2014/main" id="{CC5FF602-CC40-4D4F-B23A-731A356BD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7332" y="2443230"/>
            <a:ext cx="6714668" cy="37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0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Vpliv vidne informacije (OBGOVORNE GESTE) na zaznavo govora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896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 err="1"/>
              <a:t>Obgovorne</a:t>
            </a:r>
            <a:r>
              <a:rPr lang="sl-SI" b="1" dirty="0"/>
              <a:t> geste (ang. </a:t>
            </a:r>
            <a:r>
              <a:rPr lang="en-GB" b="1" dirty="0" err="1"/>
              <a:t>cospeech</a:t>
            </a:r>
            <a:r>
              <a:rPr lang="sl-SI" b="1" dirty="0"/>
              <a:t> </a:t>
            </a:r>
            <a:r>
              <a:rPr lang="en-GB" b="1" dirty="0"/>
              <a:t>gestures</a:t>
            </a:r>
            <a:r>
              <a:rPr lang="sl-SI" b="1" dirty="0"/>
              <a:t>) so gibi obraza in rok, ki spremljajo govor</a:t>
            </a:r>
          </a:p>
          <a:p>
            <a:r>
              <a:rPr lang="sl-SI" dirty="0"/>
              <a:t>Psiho in </a:t>
            </a:r>
            <a:r>
              <a:rPr lang="sl-SI" dirty="0" err="1"/>
              <a:t>nevrolongvistične</a:t>
            </a:r>
            <a:r>
              <a:rPr lang="sl-SI" dirty="0"/>
              <a:t> študije kažejo, da so </a:t>
            </a:r>
            <a:r>
              <a:rPr lang="sl-SI" dirty="0" err="1"/>
              <a:t>obgovorne</a:t>
            </a:r>
            <a:r>
              <a:rPr lang="sl-SI" dirty="0"/>
              <a:t> geste tesno povezane s slušnim signalom pri govoru in predvsem z razumevanjem tega signala oziroma govora/jezika </a:t>
            </a:r>
            <a:r>
              <a:rPr lang="en-GB" dirty="0"/>
              <a:t>(Kelly et al., 2008;</a:t>
            </a:r>
            <a:r>
              <a:rPr lang="sl-SI" dirty="0"/>
              <a:t> </a:t>
            </a:r>
            <a:r>
              <a:rPr lang="en-GB" dirty="0"/>
              <a:t>Skipper, Goldin-Meadow, </a:t>
            </a:r>
            <a:r>
              <a:rPr lang="en-GB" dirty="0" err="1"/>
              <a:t>Nusbaum</a:t>
            </a:r>
            <a:r>
              <a:rPr lang="en-GB" dirty="0"/>
              <a:t>, &amp; Small, 2009). </a:t>
            </a:r>
            <a:endParaRPr lang="sl-SI" dirty="0"/>
          </a:p>
          <a:p>
            <a:r>
              <a:rPr lang="en-GB" dirty="0"/>
              <a:t>Kelly, </a:t>
            </a:r>
            <a:r>
              <a:rPr lang="en-GB" dirty="0" err="1"/>
              <a:t>Ozyurek</a:t>
            </a:r>
            <a:r>
              <a:rPr lang="en-GB" dirty="0"/>
              <a:t> and Maris (2010) </a:t>
            </a:r>
            <a:r>
              <a:rPr lang="sl-SI" dirty="0"/>
              <a:t>so odraslim kazali posnetke dejanj, ki so jih morali povezati s posnetkom govorca, ki je poimenoval dejanje in hkrati izvajal </a:t>
            </a:r>
            <a:r>
              <a:rPr lang="sl-SI" dirty="0" err="1"/>
              <a:t>obgovorno</a:t>
            </a:r>
            <a:r>
              <a:rPr lang="sl-SI" dirty="0"/>
              <a:t> gesto.</a:t>
            </a:r>
          </a:p>
          <a:p>
            <a:pPr lvl="1"/>
            <a:r>
              <a:rPr lang="sl-SI" dirty="0" err="1"/>
              <a:t>Obgovorna</a:t>
            </a:r>
            <a:r>
              <a:rPr lang="sl-SI" dirty="0"/>
              <a:t> gesta se je v prvem pogoju ujemala s poimenovanjem ter z dejanjem samim, v drugem pogoju pa je bila nepovezana.</a:t>
            </a:r>
          </a:p>
          <a:p>
            <a:pPr lvl="1"/>
            <a:r>
              <a:rPr lang="sl-SI" dirty="0"/>
              <a:t>Pri prvem pogoju je bil reakcijski čas udeležencev hitrejši.</a:t>
            </a:r>
          </a:p>
          <a:p>
            <a:pPr lvl="1"/>
            <a:r>
              <a:rPr lang="sl-SI" dirty="0"/>
              <a:t>Udeleženci niso mogli ignorirati </a:t>
            </a:r>
            <a:r>
              <a:rPr lang="sl-SI" dirty="0" err="1"/>
              <a:t>obgovorne</a:t>
            </a:r>
            <a:r>
              <a:rPr lang="sl-SI" dirty="0"/>
              <a:t> geste, tudi če so jim to eksplicitno naročili, da bi s tem skrajšali svoj reakcijski čas v drugem pogoju</a:t>
            </a:r>
          </a:p>
          <a:p>
            <a:pPr lvl="1"/>
            <a:r>
              <a:rPr lang="sl-SI" dirty="0"/>
              <a:t>Povezava zaznave </a:t>
            </a:r>
            <a:r>
              <a:rPr lang="sl-SI" dirty="0" err="1"/>
              <a:t>obgovorne</a:t>
            </a:r>
            <a:r>
              <a:rPr lang="sl-SI" dirty="0"/>
              <a:t> geste in govora je AVTOMATIČNA</a:t>
            </a:r>
          </a:p>
        </p:txBody>
      </p:sp>
    </p:spTree>
    <p:extLst>
      <p:ext uri="{BB962C8B-B14F-4D97-AF65-F5344CB8AC3E}">
        <p14:creationId xmlns:p14="http://schemas.microsoft.com/office/powerpoint/2010/main" val="171443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Vpliv vidne informacije (OBGOVORNE GESTE) na zaznavo govora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err="1"/>
              <a:t>Obgovorne</a:t>
            </a:r>
            <a:r>
              <a:rPr lang="sl-SI" b="1" dirty="0"/>
              <a:t> geste so vključene v usvajanje jezika</a:t>
            </a:r>
          </a:p>
          <a:p>
            <a:r>
              <a:rPr lang="sl-SI" dirty="0"/>
              <a:t>Pojav </a:t>
            </a:r>
            <a:r>
              <a:rPr lang="sl-SI" dirty="0" err="1"/>
              <a:t>obgovornih</a:t>
            </a:r>
            <a:r>
              <a:rPr lang="sl-SI" dirty="0"/>
              <a:t> gest napoveduje pojav </a:t>
            </a:r>
            <a:r>
              <a:rPr lang="sl-SI" dirty="0" err="1"/>
              <a:t>dvobesednega</a:t>
            </a:r>
            <a:r>
              <a:rPr lang="sl-SI" dirty="0"/>
              <a:t> obdobja </a:t>
            </a:r>
            <a:r>
              <a:rPr lang="en-GB" dirty="0"/>
              <a:t>(</a:t>
            </a:r>
            <a:r>
              <a:rPr lang="sl-SI" dirty="0"/>
              <a:t>glej</a:t>
            </a:r>
            <a:r>
              <a:rPr lang="en-GB" dirty="0"/>
              <a:t> Iverson &amp; Goldin-Meadow, 2005).</a:t>
            </a:r>
          </a:p>
          <a:p>
            <a:r>
              <a:rPr lang="sl-SI" dirty="0"/>
              <a:t>Zamuda v pojavu </a:t>
            </a:r>
            <a:r>
              <a:rPr lang="sl-SI" dirty="0" err="1"/>
              <a:t>obgovornih</a:t>
            </a:r>
            <a:r>
              <a:rPr lang="sl-SI" dirty="0"/>
              <a:t> gest pri usvajanju jezika v prvem letu napoveduje kasnejše zamude pri usvajanju jezika v otroštvu </a:t>
            </a:r>
            <a:r>
              <a:rPr lang="en-GB" dirty="0"/>
              <a:t>(e.g. </a:t>
            </a:r>
            <a:r>
              <a:rPr lang="en-GB" dirty="0" err="1"/>
              <a:t>Thal</a:t>
            </a:r>
            <a:r>
              <a:rPr lang="en-GB" dirty="0"/>
              <a:t>, Tobias, &amp; Morrison, 1991). </a:t>
            </a:r>
            <a:endParaRPr lang="sl-SI" dirty="0"/>
          </a:p>
          <a:p>
            <a:r>
              <a:rPr lang="sl-SI" dirty="0" err="1"/>
              <a:t>Obgovorne</a:t>
            </a:r>
            <a:r>
              <a:rPr lang="sl-SI" dirty="0"/>
              <a:t> geste pomagajo pri učenju jezika L2 tako odraslim kot otrokom</a:t>
            </a:r>
            <a:r>
              <a:rPr lang="en-GB" dirty="0"/>
              <a:t> (e.g. Kelly,</a:t>
            </a:r>
            <a:r>
              <a:rPr lang="sl-SI" dirty="0"/>
              <a:t> </a:t>
            </a:r>
            <a:r>
              <a:rPr lang="en-GB" dirty="0"/>
              <a:t>McDevitt, &amp; </a:t>
            </a:r>
            <a:r>
              <a:rPr lang="en-GB" dirty="0" err="1"/>
              <a:t>Esch</a:t>
            </a:r>
            <a:r>
              <a:rPr lang="en-GB" dirty="0"/>
              <a:t>, 2009; </a:t>
            </a:r>
            <a:r>
              <a:rPr lang="en-GB" dirty="0" err="1"/>
              <a:t>Tellier</a:t>
            </a:r>
            <a:r>
              <a:rPr lang="en-GB" dirty="0"/>
              <a:t>, 2008) </a:t>
            </a:r>
            <a:endParaRPr lang="sl-SI" dirty="0"/>
          </a:p>
          <a:p>
            <a:r>
              <a:rPr lang="sl-SI" dirty="0" err="1"/>
              <a:t>Obgoorne</a:t>
            </a:r>
            <a:r>
              <a:rPr lang="sl-SI" dirty="0"/>
              <a:t> geste pomagajo pri usvajanju jezika tistim otrokom, ki imajo težave pri usvajanju </a:t>
            </a:r>
            <a:r>
              <a:rPr lang="en-GB" dirty="0"/>
              <a:t>(Capone &amp; McGregor, 2004).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53325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Študije: </a:t>
            </a:r>
            <a:r>
              <a:rPr lang="sl-SI" dirty="0" err="1"/>
              <a:t>obgovorne</a:t>
            </a:r>
            <a:r>
              <a:rPr lang="sl-SI" dirty="0"/>
              <a:t> geste in PV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89534" y="2348144"/>
            <a:ext cx="10178322" cy="4513650"/>
          </a:xfrm>
        </p:spPr>
        <p:txBody>
          <a:bodyPr>
            <a:normAutofit/>
          </a:bodyPr>
          <a:lstStyle/>
          <a:p>
            <a:r>
              <a:rPr lang="sl-SI" b="1" dirty="0"/>
              <a:t>Bergeson, Houston in</a:t>
            </a:r>
            <a:r>
              <a:rPr lang="en-GB" b="1" dirty="0"/>
              <a:t> </a:t>
            </a:r>
            <a:r>
              <a:rPr lang="en-GB" b="1" dirty="0" err="1"/>
              <a:t>Miyamato</a:t>
            </a:r>
            <a:r>
              <a:rPr lang="en-GB" b="1" dirty="0"/>
              <a:t> (2010) </a:t>
            </a:r>
            <a:r>
              <a:rPr lang="sl-SI" b="1" dirty="0"/>
              <a:t>so ugotovili, da:</a:t>
            </a:r>
          </a:p>
          <a:p>
            <a:pPr lvl="1"/>
            <a:r>
              <a:rPr lang="sl-SI" dirty="0"/>
              <a:t>gluhi otroci med</a:t>
            </a:r>
            <a:r>
              <a:rPr lang="en-GB" dirty="0"/>
              <a:t> 16</a:t>
            </a:r>
            <a:r>
              <a:rPr lang="sl-SI" dirty="0"/>
              <a:t>. in</a:t>
            </a:r>
            <a:r>
              <a:rPr lang="en-GB" dirty="0"/>
              <a:t> 39</a:t>
            </a:r>
            <a:r>
              <a:rPr lang="sl-SI" dirty="0"/>
              <a:t>.</a:t>
            </a:r>
            <a:r>
              <a:rPr lang="en-GB" dirty="0"/>
              <a:t> </a:t>
            </a:r>
            <a:r>
              <a:rPr lang="sl-SI" dirty="0"/>
              <a:t>po treh mesecih od začetka uporabe PV ne morejo povezati utišanega posnetka govorke, ki izgovarja besedo, z ustrezno besedo (</a:t>
            </a:r>
            <a:r>
              <a:rPr lang="en-GB" dirty="0"/>
              <a:t>„judge‟ </a:t>
            </a:r>
            <a:r>
              <a:rPr lang="sl-SI" dirty="0"/>
              <a:t>ali</a:t>
            </a:r>
            <a:r>
              <a:rPr lang="en-GB" dirty="0"/>
              <a:t> „back‟</a:t>
            </a:r>
            <a:r>
              <a:rPr lang="sl-SI" dirty="0"/>
              <a:t>)</a:t>
            </a:r>
          </a:p>
          <a:p>
            <a:pPr lvl="1"/>
            <a:r>
              <a:rPr lang="sl-SI" dirty="0"/>
              <a:t>to jim uspe po 6 mesecih uporabe PV</a:t>
            </a:r>
          </a:p>
          <a:p>
            <a:r>
              <a:rPr lang="en-GB" b="1" dirty="0"/>
              <a:t>Schorr, Fox, Van </a:t>
            </a:r>
            <a:r>
              <a:rPr lang="en-GB" b="1" dirty="0" err="1"/>
              <a:t>Wassenhove</a:t>
            </a:r>
            <a:r>
              <a:rPr lang="en-GB" b="1" dirty="0"/>
              <a:t> </a:t>
            </a:r>
            <a:r>
              <a:rPr lang="sl-SI" b="1" dirty="0"/>
              <a:t>in</a:t>
            </a:r>
            <a:r>
              <a:rPr lang="en-GB" b="1" dirty="0"/>
              <a:t> Knudsen</a:t>
            </a:r>
            <a:r>
              <a:rPr lang="sl-SI" b="1" dirty="0"/>
              <a:t> </a:t>
            </a:r>
            <a:r>
              <a:rPr lang="en-GB" b="1" dirty="0"/>
              <a:t>(2005) </a:t>
            </a:r>
            <a:r>
              <a:rPr lang="sl-SI" b="1" dirty="0"/>
              <a:t>so primerjali </a:t>
            </a:r>
            <a:r>
              <a:rPr lang="en-GB" b="1" dirty="0"/>
              <a:t>McGurk</a:t>
            </a:r>
            <a:r>
              <a:rPr lang="sl-SI" b="1" dirty="0"/>
              <a:t>ov učinek na otroke v starosti </a:t>
            </a:r>
            <a:r>
              <a:rPr lang="en-GB" b="1" dirty="0"/>
              <a:t>5-</a:t>
            </a:r>
            <a:r>
              <a:rPr lang="sl-SI" b="1" dirty="0"/>
              <a:t>1</a:t>
            </a:r>
            <a:r>
              <a:rPr lang="en-GB" b="1" dirty="0"/>
              <a:t>4 </a:t>
            </a:r>
            <a:r>
              <a:rPr lang="sl-SI" b="1" dirty="0"/>
              <a:t>in sicer glede na </a:t>
            </a:r>
            <a:r>
              <a:rPr lang="sl-SI" b="1" dirty="0" err="1"/>
              <a:t>gluhoto+PV</a:t>
            </a:r>
            <a:r>
              <a:rPr lang="sl-SI" b="1" dirty="0"/>
              <a:t> ter zdrav sluh:</a:t>
            </a:r>
          </a:p>
          <a:p>
            <a:pPr lvl="1"/>
            <a:r>
              <a:rPr lang="sl-SI" dirty="0"/>
              <a:t>Pri otrocih, ki so dobili PV po 2,5 leta, niso zaznali učinka</a:t>
            </a:r>
          </a:p>
          <a:p>
            <a:pPr lvl="1"/>
            <a:r>
              <a:rPr lang="sl-SI" dirty="0"/>
              <a:t>Pri 3</a:t>
            </a:r>
            <a:r>
              <a:rPr lang="en-GB" dirty="0"/>
              <a:t>8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otrok, ki so dobili PV pred 2,5 leta, so zaznali učinek</a:t>
            </a:r>
          </a:p>
          <a:p>
            <a:pPr lvl="1"/>
            <a:r>
              <a:rPr lang="sl-SI" dirty="0"/>
              <a:t>Pri 57 </a:t>
            </a:r>
            <a:r>
              <a:rPr lang="en-GB" dirty="0"/>
              <a:t>% </a:t>
            </a:r>
            <a:r>
              <a:rPr lang="sl-SI" dirty="0"/>
              <a:t>otrok z zdravim sluhom so zaznali učinek</a:t>
            </a:r>
          </a:p>
        </p:txBody>
      </p:sp>
    </p:spTree>
    <p:extLst>
      <p:ext uri="{BB962C8B-B14F-4D97-AF65-F5344CB8AC3E}">
        <p14:creationId xmlns:p14="http://schemas.microsoft.com/office/powerpoint/2010/main" val="2958370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Hipoteza in cilji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1597981"/>
            <a:ext cx="10178322" cy="4281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/>
              <a:t>Sočasen stik oziroma usvajanje govornega in znakovnega jezika, lahko pomeni:</a:t>
            </a:r>
          </a:p>
          <a:p>
            <a:r>
              <a:rPr lang="sl-SI" dirty="0"/>
              <a:t>Prednost za otroke s PV v primerjavi z otroci, ki so izpostavljeni le govoru oziroma kretanju, in sicer zaradi dodatne leksikalne informacije, ki za razumevanje govora ni potrebna, vendar ga podpira </a:t>
            </a:r>
            <a:r>
              <a:rPr lang="en-GB" dirty="0"/>
              <a:t>(</a:t>
            </a:r>
            <a:r>
              <a:rPr lang="sl-SI" dirty="0"/>
              <a:t>glej </a:t>
            </a:r>
            <a:r>
              <a:rPr lang="en-GB" dirty="0"/>
              <a:t>Hamilton &amp; Holzman, 1989; </a:t>
            </a:r>
            <a:r>
              <a:rPr lang="en-GB" dirty="0" err="1"/>
              <a:t>Mollink</a:t>
            </a:r>
            <a:r>
              <a:rPr lang="en-GB" dirty="0"/>
              <a:t> et al., 2008).</a:t>
            </a:r>
            <a:endParaRPr lang="sl-SI" dirty="0"/>
          </a:p>
          <a:p>
            <a:r>
              <a:rPr lang="sl-SI" dirty="0"/>
              <a:t>Oviro, saj predstavlja dve alternativni možnosti, ki tekmujeta in s tem porabljata kapacitete delovnega spomina </a:t>
            </a:r>
            <a:r>
              <a:rPr lang="en-GB" dirty="0"/>
              <a:t>(Bergeson et al., 2005).</a:t>
            </a:r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b="1" dirty="0"/>
              <a:t>Cilji</a:t>
            </a:r>
          </a:p>
          <a:p>
            <a:r>
              <a:rPr lang="sl-SI" dirty="0"/>
              <a:t>Preveriti zmožnost razumevanja prek znanih nanosnikov in zmožnost učenja prek neznanih nanosnikov</a:t>
            </a:r>
          </a:p>
          <a:p>
            <a:r>
              <a:rPr lang="sl-SI" dirty="0"/>
              <a:t>Preveriti vpliv fonološke podobnosti oziroma nepovezanosti izrazov prek uporabe parov, ki so pri prvem pogoju minimalni in pri drugem pogoju nepovezani.</a:t>
            </a:r>
          </a:p>
        </p:txBody>
      </p:sp>
    </p:spTree>
    <p:extLst>
      <p:ext uri="{BB962C8B-B14F-4D97-AF65-F5344CB8AC3E}">
        <p14:creationId xmlns:p14="http://schemas.microsoft.com/office/powerpoint/2010/main" val="3151090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Eksperiment: udeleženci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eksperimentalna skupina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8 otrok s PV</a:t>
            </a:r>
          </a:p>
          <a:p>
            <a:r>
              <a:rPr lang="sl-SI" dirty="0"/>
              <a:t>starost </a:t>
            </a:r>
            <a:r>
              <a:rPr lang="en-GB" dirty="0"/>
              <a:t>6;11</a:t>
            </a:r>
            <a:endParaRPr lang="sl-SI" dirty="0"/>
          </a:p>
          <a:p>
            <a:r>
              <a:rPr lang="sl-SI" dirty="0"/>
              <a:t>starost pri operaciji 1;10</a:t>
            </a:r>
          </a:p>
          <a:p>
            <a:r>
              <a:rPr lang="sl-SI" dirty="0"/>
              <a:t>3 v redni šoli, 8 v zavodu za gluhe</a:t>
            </a:r>
          </a:p>
        </p:txBody>
      </p:sp>
      <p:sp>
        <p:nvSpPr>
          <p:cNvPr id="6" name="Ograda besedila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kontrolna skupina</a:t>
            </a:r>
          </a:p>
        </p:txBody>
      </p:sp>
      <p:sp>
        <p:nvSpPr>
          <p:cNvPr id="7" name="Ograda vsebine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10 odraslih</a:t>
            </a:r>
          </a:p>
          <a:p>
            <a:r>
              <a:rPr lang="en-GB" dirty="0"/>
              <a:t> </a:t>
            </a:r>
            <a:r>
              <a:rPr lang="sl-SI" dirty="0"/>
              <a:t>starost </a:t>
            </a:r>
            <a:r>
              <a:rPr lang="en-GB" dirty="0"/>
              <a:t>22;7</a:t>
            </a:r>
            <a:endParaRPr lang="sl-SI" dirty="0"/>
          </a:p>
          <a:p>
            <a:r>
              <a:rPr lang="sl-SI" dirty="0"/>
              <a:t>Obvladanje ZJ od nič do dveh let pouka nizozemskega znakovnega jezika v srednji šoli</a:t>
            </a:r>
          </a:p>
        </p:txBody>
      </p:sp>
    </p:spTree>
    <p:extLst>
      <p:ext uri="{BB962C8B-B14F-4D97-AF65-F5344CB8AC3E}">
        <p14:creationId xmlns:p14="http://schemas.microsoft.com/office/powerpoint/2010/main" val="3970621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potek</a:t>
            </a:r>
          </a:p>
        </p:txBody>
      </p:sp>
      <p:sp>
        <p:nvSpPr>
          <p:cNvPr id="7" name="Ograda vsebine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b="1" dirty="0"/>
              <a:t>Trije pogoji – stimul podan v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Kretanju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Govoru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V kretanju in govoru (</a:t>
            </a:r>
            <a:r>
              <a:rPr lang="sl-SI" dirty="0" err="1"/>
              <a:t>dvomodalno</a:t>
            </a:r>
            <a:r>
              <a:rPr lang="sl-SI" dirty="0"/>
              <a:t>)</a:t>
            </a:r>
          </a:p>
          <a:p>
            <a:r>
              <a:rPr lang="sl-SI" b="1" dirty="0"/>
              <a:t>V vsakem pogoju dva dela: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 dirty="0" err="1"/>
              <a:t>Neminimalni</a:t>
            </a:r>
            <a:r>
              <a:rPr lang="sl-SI" dirty="0"/>
              <a:t> znani in neznani pari</a:t>
            </a:r>
            <a:endParaRPr lang="en-GB" dirty="0"/>
          </a:p>
          <a:p>
            <a:pPr marL="800100" lvl="1" indent="-342900">
              <a:buFont typeface="+mj-lt"/>
              <a:buAutoNum type="arabicPeriod"/>
            </a:pPr>
            <a:r>
              <a:rPr lang="sl-SI" dirty="0"/>
              <a:t>Minimalni znani in neznani pari</a:t>
            </a:r>
          </a:p>
          <a:p>
            <a:r>
              <a:rPr lang="sl-SI" b="1" dirty="0"/>
              <a:t>Vsak del najprej vsebuje</a:t>
            </a:r>
          </a:p>
          <a:p>
            <a:pPr lvl="1"/>
            <a:r>
              <a:rPr lang="sl-SI" dirty="0"/>
              <a:t>en primer za vajo</a:t>
            </a:r>
          </a:p>
          <a:p>
            <a:pPr lvl="1"/>
            <a:r>
              <a:rPr lang="sl-SI" dirty="0"/>
              <a:t>testni del: </a:t>
            </a:r>
            <a:r>
              <a:rPr lang="en-GB" dirty="0"/>
              <a:t>two-alternative</a:t>
            </a:r>
            <a:r>
              <a:rPr lang="sl-SI" dirty="0"/>
              <a:t> forced-choice identification trials.</a:t>
            </a:r>
          </a:p>
        </p:txBody>
      </p:sp>
    </p:spTree>
    <p:extLst>
      <p:ext uri="{BB962C8B-B14F-4D97-AF65-F5344CB8AC3E}">
        <p14:creationId xmlns:p14="http://schemas.microsoft.com/office/powerpoint/2010/main" val="4248595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stimuli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73" y="4243223"/>
            <a:ext cx="10459108" cy="2614777"/>
          </a:xfrm>
        </p:spPr>
      </p:pic>
      <p:sp>
        <p:nvSpPr>
          <p:cNvPr id="5" name="Ograda vsebine 4"/>
          <p:cNvSpPr>
            <a:spLocks noGrp="1"/>
          </p:cNvSpPr>
          <p:nvPr>
            <p:ph sz="half" idx="2"/>
          </p:nvPr>
        </p:nvSpPr>
        <p:spPr>
          <a:xfrm>
            <a:off x="1240222" y="1497723"/>
            <a:ext cx="10268605" cy="2743201"/>
          </a:xfrm>
        </p:spPr>
        <p:txBody>
          <a:bodyPr>
            <a:normAutofit/>
          </a:bodyPr>
          <a:lstStyle/>
          <a:p>
            <a:r>
              <a:rPr lang="sl-SI" b="1" dirty="0"/>
              <a:t>Stimuli </a:t>
            </a:r>
            <a:r>
              <a:rPr lang="sl-SI" b="1" dirty="0" err="1"/>
              <a:t>odkretani</a:t>
            </a:r>
            <a:r>
              <a:rPr lang="sl-SI" b="1" dirty="0"/>
              <a:t> in odgovorjeni s strani iste osebe</a:t>
            </a:r>
          </a:p>
          <a:p>
            <a:pPr lvl="1"/>
            <a:r>
              <a:rPr lang="sl-SI" dirty="0"/>
              <a:t>2 </a:t>
            </a:r>
            <a:r>
              <a:rPr lang="sl-SI" dirty="0" err="1"/>
              <a:t>neminimalna</a:t>
            </a:r>
            <a:r>
              <a:rPr lang="sl-SI" dirty="0"/>
              <a:t> pari </a:t>
            </a:r>
            <a:r>
              <a:rPr lang="sl-SI" dirty="0" err="1"/>
              <a:t>nebesed</a:t>
            </a:r>
            <a:r>
              <a:rPr lang="sl-SI" dirty="0"/>
              <a:t>/</a:t>
            </a:r>
            <a:r>
              <a:rPr lang="sl-SI" dirty="0" err="1"/>
              <a:t>nekretenj</a:t>
            </a:r>
            <a:r>
              <a:rPr lang="sl-SI" dirty="0"/>
              <a:t> + 2 minimalna pari besed/kretenj</a:t>
            </a:r>
          </a:p>
          <a:p>
            <a:pPr lvl="1"/>
            <a:r>
              <a:rPr lang="sl-SI" dirty="0"/>
              <a:t>2 </a:t>
            </a:r>
            <a:r>
              <a:rPr lang="sl-SI" dirty="0" err="1"/>
              <a:t>neminimalna</a:t>
            </a:r>
            <a:r>
              <a:rPr lang="sl-SI" dirty="0"/>
              <a:t> pari </a:t>
            </a:r>
            <a:r>
              <a:rPr lang="sl-SI" dirty="0" err="1"/>
              <a:t>nebesed</a:t>
            </a:r>
            <a:r>
              <a:rPr lang="sl-SI" dirty="0"/>
              <a:t>/</a:t>
            </a:r>
            <a:r>
              <a:rPr lang="sl-SI" dirty="0" err="1"/>
              <a:t>nekretenj</a:t>
            </a:r>
            <a:r>
              <a:rPr lang="sl-SI" dirty="0"/>
              <a:t> + 2 minimalna pari besed/kretenj</a:t>
            </a:r>
          </a:p>
          <a:p>
            <a:r>
              <a:rPr lang="sl-SI" b="1" dirty="0"/>
              <a:t>Stimul je video posnetek znotraj nosilnega jezikovnega izraza:</a:t>
            </a:r>
          </a:p>
          <a:p>
            <a:pPr lvl="1"/>
            <a:r>
              <a:rPr lang="sl-SI" dirty="0"/>
              <a:t>Za besede: </a:t>
            </a:r>
            <a:r>
              <a:rPr lang="en-GB" dirty="0"/>
              <a:t>„</a:t>
            </a:r>
            <a:r>
              <a:rPr lang="en-GB" dirty="0" err="1"/>
              <a:t>Kijk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X!‟</a:t>
            </a:r>
            <a:r>
              <a:rPr lang="sl-SI" dirty="0"/>
              <a:t> </a:t>
            </a:r>
            <a:r>
              <a:rPr lang="en-GB" dirty="0"/>
              <a:t>(</a:t>
            </a:r>
            <a:r>
              <a:rPr lang="sl-SI" i="1" dirty="0"/>
              <a:t>Glej, </a:t>
            </a:r>
            <a:r>
              <a:rPr lang="en-GB" i="1" dirty="0"/>
              <a:t>X!</a:t>
            </a:r>
            <a:r>
              <a:rPr lang="en-GB" dirty="0"/>
              <a:t>) </a:t>
            </a:r>
            <a:r>
              <a:rPr lang="sl-SI" dirty="0"/>
              <a:t>med vajo in </a:t>
            </a:r>
            <a:r>
              <a:rPr lang="en-GB" dirty="0"/>
              <a:t>„</a:t>
            </a:r>
            <a:r>
              <a:rPr lang="en-GB" dirty="0" err="1"/>
              <a:t>Waar</a:t>
            </a:r>
            <a:r>
              <a:rPr lang="en-GB" dirty="0"/>
              <a:t> is de X?‟ (</a:t>
            </a:r>
            <a:r>
              <a:rPr lang="sl-SI" i="1" dirty="0"/>
              <a:t>Kje je </a:t>
            </a:r>
            <a:r>
              <a:rPr lang="en-GB" i="1" dirty="0"/>
              <a:t>X?</a:t>
            </a:r>
            <a:r>
              <a:rPr lang="en-GB" dirty="0"/>
              <a:t>) </a:t>
            </a:r>
            <a:r>
              <a:rPr lang="sl-SI" dirty="0"/>
              <a:t>med testom</a:t>
            </a:r>
            <a:r>
              <a:rPr lang="en-GB" dirty="0"/>
              <a:t>.</a:t>
            </a:r>
            <a:endParaRPr lang="sl-SI" dirty="0"/>
          </a:p>
          <a:p>
            <a:pPr lvl="1"/>
            <a:r>
              <a:rPr lang="sl-SI" dirty="0"/>
              <a:t>Z </a:t>
            </a:r>
            <a:r>
              <a:rPr lang="sl-SI" dirty="0" err="1"/>
              <a:t>kratnje</a:t>
            </a:r>
            <a:r>
              <a:rPr lang="sl-SI" dirty="0"/>
              <a:t> KAZALNA-KRETNJA + X med vajo in</a:t>
            </a:r>
            <a:r>
              <a:rPr lang="en-GB" dirty="0"/>
              <a:t> „WAAR X?‟ (</a:t>
            </a:r>
            <a:r>
              <a:rPr lang="sl-SI" i="1" dirty="0"/>
              <a:t>KJE</a:t>
            </a:r>
            <a:r>
              <a:rPr lang="en-GB" i="1" dirty="0"/>
              <a:t> X ?</a:t>
            </a:r>
            <a:r>
              <a:rPr lang="en-GB" dirty="0"/>
              <a:t>) </a:t>
            </a:r>
            <a:r>
              <a:rPr lang="sl-SI" dirty="0"/>
              <a:t>med testom</a:t>
            </a:r>
            <a:r>
              <a:rPr lang="en-GB" dirty="0"/>
              <a:t>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3969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Čas operacije napoveduje uspešnost usvajanja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b="1" dirty="0"/>
              <a:t>Uspeh implantacije je odvisen</a:t>
            </a:r>
            <a:r>
              <a:rPr lang="en-GB" b="1" dirty="0"/>
              <a:t> </a:t>
            </a:r>
            <a:r>
              <a:rPr lang="sl-SI" b="1" dirty="0"/>
              <a:t>od nastopa in trajanja gluhote</a:t>
            </a:r>
            <a:r>
              <a:rPr lang="sl-SI" dirty="0"/>
              <a:t> </a:t>
            </a:r>
            <a:r>
              <a:rPr lang="en-GB" dirty="0"/>
              <a:t>(Dunham &amp; Limb,</a:t>
            </a:r>
            <a:r>
              <a:rPr lang="sl-SI" dirty="0"/>
              <a:t> 2007; Fallon, Irvine, &amp; Shepherd, 2008; Peterson, Pisoni, &amp; Miyamoto, 2010). </a:t>
            </a:r>
          </a:p>
          <a:p>
            <a:r>
              <a:rPr lang="sl-SI" dirty="0"/>
              <a:t>Zaznava govora s PV je boljša pri otrocih, ki so izgubili sluh in dobili PV pred četrtim ali petim letom v primerjavi z osebami, ki so bile izgubile sluh in bile operirane za PV kasneje </a:t>
            </a:r>
            <a:r>
              <a:rPr lang="en-GB" dirty="0"/>
              <a:t>(</a:t>
            </a:r>
            <a:r>
              <a:rPr lang="sl-SI" dirty="0"/>
              <a:t>med drugimi </a:t>
            </a:r>
            <a:r>
              <a:rPr lang="en-GB" dirty="0"/>
              <a:t>Dowell, </a:t>
            </a:r>
            <a:r>
              <a:rPr lang="en-GB" dirty="0" err="1"/>
              <a:t>Dettman</a:t>
            </a:r>
            <a:r>
              <a:rPr lang="en-GB" dirty="0"/>
              <a:t>, Blamey, Barker, &amp; Clark, 2002). </a:t>
            </a:r>
            <a:endParaRPr lang="sl-SI" dirty="0"/>
          </a:p>
          <a:p>
            <a:r>
              <a:rPr lang="sl-SI" dirty="0"/>
              <a:t>Zaznava govora s PV je slabša pri osebah, ki so pred operacijo dalj časa (več let) živele brez stika z jezikom (med drugimi </a:t>
            </a:r>
            <a:r>
              <a:rPr lang="sl-SI" dirty="0" err="1"/>
              <a:t>Teoh</a:t>
            </a:r>
            <a:r>
              <a:rPr lang="sl-SI" dirty="0"/>
              <a:t>, Pisoni, &amp; Miyamoto, 2004a; Waltzman, Roland, &amp; Cohen, </a:t>
            </a:r>
            <a:r>
              <a:rPr lang="en-GB" dirty="0"/>
              <a:t>2002b). </a:t>
            </a:r>
            <a:endParaRPr lang="sl-SI" dirty="0"/>
          </a:p>
          <a:p>
            <a:pPr lvl="1"/>
            <a:r>
              <a:rPr lang="sl-SI" dirty="0"/>
              <a:t>Razlog je v tem, da se prilagodljivost slušnih centrov zmanjšuje z dolžino obdobja brez stika s slušnimi dražljaji </a:t>
            </a:r>
            <a:r>
              <a:rPr lang="en-GB" dirty="0"/>
              <a:t>(Fallon et al., 2008; Teoh, </a:t>
            </a:r>
            <a:r>
              <a:rPr lang="en-GB" dirty="0" err="1"/>
              <a:t>Pisoni</a:t>
            </a:r>
            <a:r>
              <a:rPr lang="en-GB" dirty="0"/>
              <a:t>, &amp; Miyamoto,</a:t>
            </a:r>
            <a:r>
              <a:rPr lang="sl-SI" dirty="0"/>
              <a:t> 2004b).</a:t>
            </a:r>
          </a:p>
        </p:txBody>
      </p:sp>
    </p:spTree>
    <p:extLst>
      <p:ext uri="{BB962C8B-B14F-4D97-AF65-F5344CB8AC3E}">
        <p14:creationId xmlns:p14="http://schemas.microsoft.com/office/powerpoint/2010/main" val="4142914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3" y="990685"/>
            <a:ext cx="6722526" cy="5142102"/>
          </a:xfrm>
        </p:spPr>
      </p:pic>
      <p:sp>
        <p:nvSpPr>
          <p:cNvPr id="10" name="Ograda besedila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/>
              <a:t>Ni statistično značilnega učinka modalnosti pri uspešnosti na nalogi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92183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rezultati</a:t>
            </a:r>
          </a:p>
        </p:txBody>
      </p:sp>
      <p:sp>
        <p:nvSpPr>
          <p:cNvPr id="10" name="Ograda besedila 9"/>
          <p:cNvSpPr>
            <a:spLocks noGrp="1"/>
          </p:cNvSpPr>
          <p:nvPr>
            <p:ph type="body" sz="half" idx="2"/>
          </p:nvPr>
        </p:nvSpPr>
        <p:spPr>
          <a:xfrm>
            <a:off x="8427715" y="1767969"/>
            <a:ext cx="3092115" cy="4164164"/>
          </a:xfrm>
        </p:spPr>
        <p:txBody>
          <a:bodyPr>
            <a:normAutofit/>
          </a:bodyPr>
          <a:lstStyle/>
          <a:p>
            <a:r>
              <a:rPr lang="sl-SI" dirty="0"/>
              <a:t>Ni statistično značilnega učinka modalnosti pri reakcijskem času na nalogi</a:t>
            </a:r>
          </a:p>
          <a:p>
            <a:r>
              <a:rPr lang="sl-SI" dirty="0"/>
              <a:t>Otroci so za spoznanje hitreje odgovarjali pri pogoju </a:t>
            </a:r>
            <a:r>
              <a:rPr lang="sl-SI" dirty="0" err="1"/>
              <a:t>bimodalnega</a:t>
            </a:r>
            <a:r>
              <a:rPr lang="sl-SI" dirty="0"/>
              <a:t> govora za znane minimalne pare besed</a:t>
            </a:r>
          </a:p>
          <a:p>
            <a:r>
              <a:rPr lang="sl-SI" dirty="0"/>
              <a:t>Otroci so za spoznanje počasneje odgovarjali pri pogoju </a:t>
            </a:r>
            <a:r>
              <a:rPr lang="sl-SI" dirty="0" err="1"/>
              <a:t>bimodalnega</a:t>
            </a:r>
            <a:r>
              <a:rPr lang="sl-SI" dirty="0"/>
              <a:t> kretanja za znane pare kretenj</a:t>
            </a:r>
          </a:p>
        </p:txBody>
      </p:sp>
      <p:pic>
        <p:nvPicPr>
          <p:cNvPr id="8" name="Ograda vsebine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0" y="772510"/>
            <a:ext cx="6822297" cy="5376042"/>
          </a:xfrm>
        </p:spPr>
      </p:pic>
    </p:spTree>
    <p:extLst>
      <p:ext uri="{BB962C8B-B14F-4D97-AF65-F5344CB8AC3E}">
        <p14:creationId xmlns:p14="http://schemas.microsoft.com/office/powerpoint/2010/main" val="483719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BAB12D4C-A437-4589-B0E1-567F1452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povzetek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9E23BCE-1509-468C-AA98-AA3F0D65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/>
              <a:t>Očitno so </a:t>
            </a:r>
            <a:r>
              <a:rPr lang="sl-SI" b="1" dirty="0" err="1"/>
              <a:t>nizozmeski</a:t>
            </a:r>
            <a:r>
              <a:rPr lang="sl-SI" b="1" dirty="0"/>
              <a:t> otroci s PV (</a:t>
            </a:r>
            <a:r>
              <a:rPr lang="sl-SI" b="1" dirty="0" err="1"/>
              <a:t>bimodalci</a:t>
            </a:r>
            <a:r>
              <a:rPr lang="sl-SI" b="1" dirty="0"/>
              <a:t>) pozitivno vplivani s strani ZJ</a:t>
            </a:r>
          </a:p>
          <a:p>
            <a:pPr lvl="1"/>
            <a:r>
              <a:rPr lang="sl-SI" dirty="0"/>
              <a:t>Nizozemski otroci odgovarjajo hitreje pri </a:t>
            </a:r>
            <a:r>
              <a:rPr lang="sl-SI" dirty="0" err="1"/>
              <a:t>bimodalnem</a:t>
            </a:r>
            <a:r>
              <a:rPr lang="sl-SI" dirty="0"/>
              <a:t> pogoju v primerjavi z odgovarjanjem pri govornem pogoju – in sicer pri minimalnih parih znanih besed (</a:t>
            </a:r>
            <a:r>
              <a:rPr lang="en-US" dirty="0"/>
              <a:t>M=1040 msec, speech: M=1602 msec, t(4)=-3.75,</a:t>
            </a:r>
            <a:r>
              <a:rPr lang="sl-SI" dirty="0"/>
              <a:t> </a:t>
            </a:r>
            <a:r>
              <a:rPr lang="en-US" dirty="0"/>
              <a:t>p&lt;.05), </a:t>
            </a:r>
            <a:endParaRPr lang="sl-SI" dirty="0"/>
          </a:p>
          <a:p>
            <a:pPr lvl="1"/>
            <a:r>
              <a:rPr lang="sl-SI" dirty="0"/>
              <a:t>Pri flamskih otrocih ni razlike </a:t>
            </a:r>
            <a:r>
              <a:rPr lang="en-US" dirty="0"/>
              <a:t>(M=1190 msec, speech: M=1155</a:t>
            </a:r>
            <a:r>
              <a:rPr lang="sl-SI" dirty="0"/>
              <a:t> </a:t>
            </a:r>
            <a:r>
              <a:rPr lang="en-US" dirty="0"/>
              <a:t>msec, t(2)=-.21, p=.85).</a:t>
            </a:r>
            <a:endParaRPr lang="sl-SI" dirty="0"/>
          </a:p>
          <a:p>
            <a:r>
              <a:rPr lang="sl-SI" dirty="0"/>
              <a:t>Čeprav flamski otroci zaradi </a:t>
            </a:r>
            <a:r>
              <a:rPr lang="sl-SI" dirty="0" err="1"/>
              <a:t>dvomodalne</a:t>
            </a:r>
            <a:r>
              <a:rPr lang="sl-SI" dirty="0"/>
              <a:t> izkušnje niso hitrejši ali bolj uspešni, zaradi </a:t>
            </a:r>
            <a:r>
              <a:rPr lang="sl-SI" dirty="0" err="1"/>
              <a:t>dvomodalne</a:t>
            </a:r>
            <a:r>
              <a:rPr lang="sl-SI" dirty="0"/>
              <a:t> izkušnje niso slabši ali počasnejši. </a:t>
            </a:r>
          </a:p>
          <a:p>
            <a:r>
              <a:rPr lang="sl-SI" b="1" dirty="0" err="1"/>
              <a:t>Dvomodalni</a:t>
            </a:r>
            <a:r>
              <a:rPr lang="sl-SI" b="1" dirty="0"/>
              <a:t> stik (vnos) torej ne vpliva na zaznavo govora pri otrocih s PV, pri tistih, ki so v intenzivnejšem stiku z znakovnim jezikom, pa lahko </a:t>
            </a:r>
            <a:r>
              <a:rPr lang="sl-SI" b="1" dirty="0" err="1"/>
              <a:t>dvomodalni</a:t>
            </a:r>
            <a:r>
              <a:rPr lang="sl-SI" b="1" dirty="0"/>
              <a:t> vnos izboljša zaznavo govora in jo pohitri.</a:t>
            </a:r>
          </a:p>
        </p:txBody>
      </p:sp>
    </p:spTree>
    <p:extLst>
      <p:ext uri="{BB962C8B-B14F-4D97-AF65-F5344CB8AC3E}">
        <p14:creationId xmlns:p14="http://schemas.microsoft.com/office/powerpoint/2010/main" val="198958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vpliva na uspešnost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Splošni dejavniki</a:t>
            </a:r>
          </a:p>
          <a:p>
            <a:r>
              <a:rPr lang="en-GB" dirty="0"/>
              <a:t>(</a:t>
            </a:r>
            <a:r>
              <a:rPr lang="en-GB" dirty="0" err="1"/>
              <a:t>Geers</a:t>
            </a:r>
            <a:r>
              <a:rPr lang="en-GB" dirty="0"/>
              <a:t> et al., 2007)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dirty="0"/>
              <a:t>Starost pri implantaciji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Starost pri izgubi sluha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Stopnja ostankov sluha pred implantacijo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Podpora okolja (družine)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Sporazumevalni kanal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nejezikovni</a:t>
            </a:r>
            <a:r>
              <a:rPr lang="en-GB" dirty="0"/>
              <a:t> IQ</a:t>
            </a:r>
            <a:endParaRPr lang="sl-SI" dirty="0"/>
          </a:p>
          <a:p>
            <a:r>
              <a:rPr lang="sl-SI" dirty="0"/>
              <a:t>Lastnosti PV</a:t>
            </a:r>
            <a:r>
              <a:rPr lang="en-GB" dirty="0"/>
              <a:t>. 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Stabilni dejavniki</a:t>
            </a:r>
          </a:p>
          <a:p>
            <a:r>
              <a:rPr lang="en-GB" dirty="0"/>
              <a:t>(Peterson</a:t>
            </a:r>
            <a:r>
              <a:rPr lang="sl-SI" dirty="0"/>
              <a:t> et </a:t>
            </a:r>
            <a:r>
              <a:rPr lang="sl-SI" dirty="0" err="1"/>
              <a:t>al</a:t>
            </a:r>
            <a:r>
              <a:rPr lang="sl-SI" dirty="0"/>
              <a:t>., 2010).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dirty="0"/>
              <a:t>Starost pri implantaciji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Stopnja ostankov sluha pred implantacijo</a:t>
            </a:r>
            <a:r>
              <a:rPr lang="en-GB" dirty="0"/>
              <a:t>,</a:t>
            </a:r>
            <a:endParaRPr lang="sl-SI" dirty="0"/>
          </a:p>
          <a:p>
            <a:r>
              <a:rPr lang="sl-SI" dirty="0"/>
              <a:t>Sporazumevalni kanal</a:t>
            </a:r>
            <a:r>
              <a:rPr lang="en-GB" dirty="0"/>
              <a:t>,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165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opredeliti uspešnost usvajanja s PV?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896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/>
              <a:t>Standardizirani klinični/logopedski testi za </a:t>
            </a:r>
            <a:r>
              <a:rPr lang="en-GB" dirty="0"/>
              <a:t>(</a:t>
            </a:r>
            <a:r>
              <a:rPr lang="en-GB" dirty="0" err="1"/>
              <a:t>Schauwers</a:t>
            </a:r>
            <a:r>
              <a:rPr lang="en-GB" dirty="0"/>
              <a:t> et al., 2005)</a:t>
            </a:r>
            <a:r>
              <a:rPr lang="sl-SI" dirty="0"/>
              <a:t>:</a:t>
            </a:r>
            <a:endParaRPr lang="sl-SI" b="1" dirty="0"/>
          </a:p>
          <a:p>
            <a:r>
              <a:rPr lang="sl-SI" dirty="0"/>
              <a:t>Razumevanje govora</a:t>
            </a:r>
          </a:p>
          <a:p>
            <a:r>
              <a:rPr lang="sl-SI" dirty="0"/>
              <a:t>Izražanje govora</a:t>
            </a:r>
          </a:p>
          <a:p>
            <a:r>
              <a:rPr lang="sl-SI" dirty="0"/>
              <a:t>Besedni zaklad (izrazni, </a:t>
            </a:r>
            <a:r>
              <a:rPr lang="sl-SI" dirty="0" err="1"/>
              <a:t>razumevalni</a:t>
            </a:r>
            <a:r>
              <a:rPr lang="sl-SI" dirty="0"/>
              <a:t>)</a:t>
            </a:r>
          </a:p>
          <a:p>
            <a:r>
              <a:rPr lang="sl-SI" dirty="0"/>
              <a:t>Jezikovno rabo</a:t>
            </a:r>
          </a:p>
          <a:p>
            <a:pPr marL="0" indent="0">
              <a:buNone/>
            </a:pPr>
            <a:r>
              <a:rPr lang="sl-SI" b="1" dirty="0" err="1"/>
              <a:t>Netandardizirani</a:t>
            </a:r>
            <a:r>
              <a:rPr lang="sl-SI" b="1" dirty="0"/>
              <a:t> testi za</a:t>
            </a:r>
          </a:p>
          <a:p>
            <a:r>
              <a:rPr lang="sl-SI" dirty="0"/>
              <a:t>Spontani govor</a:t>
            </a:r>
            <a:r>
              <a:rPr lang="en-GB" dirty="0"/>
              <a:t> (</a:t>
            </a:r>
            <a:r>
              <a:rPr lang="sl-SI" dirty="0"/>
              <a:t>med drugimi </a:t>
            </a:r>
            <a:r>
              <a:rPr lang="en-GB" dirty="0" err="1"/>
              <a:t>Ertmer</a:t>
            </a:r>
            <a:r>
              <a:rPr lang="sl-SI" dirty="0"/>
              <a:t> et al., 2002; Flipsen Jr. &amp; Parker, 2008 za angleščino; Schauwers, Gillis, Daemers, De Beukelaer, &amp; Govaerts, 2004 za nizozemščino)</a:t>
            </a:r>
          </a:p>
          <a:p>
            <a:r>
              <a:rPr lang="sl-SI" dirty="0"/>
              <a:t>Oblikoskladenjske zmožnosti (med drugimi Nicholas </a:t>
            </a:r>
            <a:r>
              <a:rPr lang="en-GB" dirty="0"/>
              <a:t>&amp; </a:t>
            </a:r>
            <a:r>
              <a:rPr lang="en-GB" dirty="0" err="1"/>
              <a:t>Geers</a:t>
            </a:r>
            <a:r>
              <a:rPr lang="en-GB" dirty="0"/>
              <a:t>, 2007; Spencer, </a:t>
            </a:r>
            <a:r>
              <a:rPr lang="en-GB" dirty="0" err="1"/>
              <a:t>Tye</a:t>
            </a:r>
            <a:r>
              <a:rPr lang="en-GB" dirty="0"/>
              <a:t>-Murray, &amp; Tomblin, 1998; Svirsky, Stallings, Lento,</a:t>
            </a:r>
            <a:r>
              <a:rPr lang="sl-SI" dirty="0"/>
              <a:t> </a:t>
            </a:r>
            <a:r>
              <a:rPr lang="en-GB" dirty="0"/>
              <a:t>Ying, &amp; Leonard, 2002 </a:t>
            </a:r>
            <a:r>
              <a:rPr lang="sl-SI" dirty="0"/>
              <a:t>za angleščino</a:t>
            </a:r>
            <a:r>
              <a:rPr lang="en-GB" dirty="0"/>
              <a:t>; </a:t>
            </a:r>
            <a:r>
              <a:rPr lang="en-GB" dirty="0" err="1"/>
              <a:t>Szagun</a:t>
            </a:r>
            <a:r>
              <a:rPr lang="en-GB" dirty="0"/>
              <a:t>, 2000 </a:t>
            </a:r>
            <a:r>
              <a:rPr lang="sl-SI" dirty="0"/>
              <a:t>za nemščino</a:t>
            </a:r>
            <a:r>
              <a:rPr lang="en-GB" dirty="0"/>
              <a:t>)</a:t>
            </a:r>
            <a:endParaRPr lang="sl-SI" dirty="0"/>
          </a:p>
          <a:p>
            <a:r>
              <a:rPr lang="sl-SI" dirty="0"/>
              <a:t>Zmožnost pripovedovanja in pogovora </a:t>
            </a:r>
            <a:r>
              <a:rPr lang="en-GB" dirty="0"/>
              <a:t>(</a:t>
            </a:r>
            <a:r>
              <a:rPr lang="sl-SI" dirty="0"/>
              <a:t>med drugimi </a:t>
            </a:r>
            <a:r>
              <a:rPr lang="en-GB" dirty="0"/>
              <a:t>Crosson &amp; </a:t>
            </a:r>
            <a:r>
              <a:rPr lang="en-GB" dirty="0" err="1"/>
              <a:t>Geers</a:t>
            </a:r>
            <a:r>
              <a:rPr lang="en-GB" dirty="0"/>
              <a:t>, 2001 </a:t>
            </a:r>
            <a:r>
              <a:rPr lang="sl-SI" dirty="0"/>
              <a:t>za angleščino</a:t>
            </a:r>
            <a:r>
              <a:rPr lang="en-GB" dirty="0"/>
              <a:t>; </a:t>
            </a:r>
            <a:r>
              <a:rPr lang="en-GB" dirty="0" err="1"/>
              <a:t>Ibertsson</a:t>
            </a:r>
            <a:r>
              <a:rPr lang="en-GB" dirty="0"/>
              <a:t>, Hansson, Maki-</a:t>
            </a:r>
            <a:r>
              <a:rPr lang="en-GB" dirty="0" err="1"/>
              <a:t>Torkko</a:t>
            </a:r>
            <a:r>
              <a:rPr lang="en-GB" dirty="0"/>
              <a:t>,</a:t>
            </a:r>
            <a:r>
              <a:rPr lang="sl-SI" dirty="0"/>
              <a:t> </a:t>
            </a:r>
            <a:r>
              <a:rPr lang="en-GB" dirty="0" err="1"/>
              <a:t>Willstedt-Svensson</a:t>
            </a:r>
            <a:r>
              <a:rPr lang="en-GB" dirty="0"/>
              <a:t>, &amp; </a:t>
            </a:r>
            <a:r>
              <a:rPr lang="en-GB" dirty="0" err="1"/>
              <a:t>Sahlen</a:t>
            </a:r>
            <a:r>
              <a:rPr lang="en-GB" dirty="0"/>
              <a:t>, 2009 </a:t>
            </a:r>
            <a:r>
              <a:rPr lang="sl-SI" dirty="0"/>
              <a:t>za švedščino</a:t>
            </a:r>
            <a:r>
              <a:rPr lang="en-GB" dirty="0"/>
              <a:t>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474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Primeri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err="1"/>
              <a:t>Schorr</a:t>
            </a:r>
            <a:r>
              <a:rPr lang="en-GB" b="0" dirty="0"/>
              <a:t>, Roth and Fox (2008)</a:t>
            </a:r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sz="half" idx="2"/>
          </p:nvPr>
        </p:nvSpPr>
        <p:spPr>
          <a:xfrm>
            <a:off x="1257299" y="2909101"/>
            <a:ext cx="5081357" cy="37846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39 </a:t>
            </a:r>
            <a:r>
              <a:rPr lang="sl-SI" b="1" dirty="0"/>
              <a:t>PV (5–14  let; ameriška angleščina), podan je odstotek otrok s pričakovano uspešnostjo glede na sovrstnike z normalnim razvojem</a:t>
            </a:r>
            <a:endParaRPr lang="en-GB" b="1" dirty="0"/>
          </a:p>
          <a:p>
            <a:r>
              <a:rPr lang="en-GB" dirty="0"/>
              <a:t>85</a:t>
            </a:r>
            <a:r>
              <a:rPr lang="sl-SI" dirty="0"/>
              <a:t> </a:t>
            </a:r>
            <a:r>
              <a:rPr lang="en-GB" dirty="0"/>
              <a:t>%</a:t>
            </a:r>
            <a:r>
              <a:rPr lang="sl-SI" dirty="0"/>
              <a:t> s pričakovanim</a:t>
            </a:r>
            <a:r>
              <a:rPr lang="en-GB" dirty="0"/>
              <a:t> </a:t>
            </a:r>
            <a:r>
              <a:rPr lang="sl-SI" dirty="0"/>
              <a:t>izražanjem</a:t>
            </a:r>
            <a:r>
              <a:rPr lang="en-GB" dirty="0"/>
              <a:t>,</a:t>
            </a:r>
            <a:endParaRPr lang="sl-SI" dirty="0"/>
          </a:p>
          <a:p>
            <a:r>
              <a:rPr lang="en-GB" dirty="0"/>
              <a:t>51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</a:t>
            </a:r>
            <a:r>
              <a:rPr lang="sl-SI" dirty="0" err="1"/>
              <a:t>razumevalnim</a:t>
            </a:r>
            <a:r>
              <a:rPr lang="sl-SI" dirty="0"/>
              <a:t> BZ</a:t>
            </a:r>
            <a:r>
              <a:rPr lang="en-GB" dirty="0"/>
              <a:t>, </a:t>
            </a:r>
            <a:endParaRPr lang="sl-SI" dirty="0"/>
          </a:p>
          <a:p>
            <a:r>
              <a:rPr lang="en-GB" dirty="0"/>
              <a:t>66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izraznim BZ</a:t>
            </a:r>
            <a:r>
              <a:rPr lang="en-GB" dirty="0"/>
              <a:t>,</a:t>
            </a:r>
            <a:endParaRPr lang="sl-SI" dirty="0"/>
          </a:p>
          <a:p>
            <a:r>
              <a:rPr lang="en-GB" dirty="0"/>
              <a:t>36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oblikoslovjem in skladnjo</a:t>
            </a:r>
            <a:r>
              <a:rPr lang="en-GB" dirty="0"/>
              <a:t>,</a:t>
            </a:r>
            <a:endParaRPr lang="sl-SI" dirty="0"/>
          </a:p>
          <a:p>
            <a:r>
              <a:rPr lang="en-GB" dirty="0"/>
              <a:t>26</a:t>
            </a:r>
            <a:r>
              <a:rPr lang="sl-SI" dirty="0"/>
              <a:t> </a:t>
            </a:r>
            <a:r>
              <a:rPr lang="en-GB" dirty="0"/>
              <a:t>%</a:t>
            </a:r>
            <a:r>
              <a:rPr lang="sl-SI" dirty="0"/>
              <a:t> s pričakovanim fonološkim procesiranjem</a:t>
            </a:r>
          </a:p>
          <a:p>
            <a:r>
              <a:rPr lang="sl-SI" dirty="0"/>
              <a:t>I</a:t>
            </a:r>
            <a:r>
              <a:rPr lang="en-GB" dirty="0"/>
              <a:t>3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pričakovano semantiko</a:t>
            </a:r>
            <a:r>
              <a:rPr lang="en-GB" dirty="0"/>
              <a:t>.</a:t>
            </a:r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b="0" dirty="0"/>
              <a:t>Geers et al. (2009)</a:t>
            </a:r>
            <a:endParaRPr lang="sl-SI" dirty="0"/>
          </a:p>
        </p:txBody>
      </p:sp>
      <p:sp>
        <p:nvSpPr>
          <p:cNvPr id="7" name="Ograda vsebine 6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37846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153 </a:t>
            </a:r>
            <a:r>
              <a:rPr lang="sl-SI" b="1" dirty="0"/>
              <a:t>(6  let; ameriška angleščina), podan je odstotek otrok s pričakovano uspešnostjo glede na sovrstnike z normalnim razvojem</a:t>
            </a:r>
            <a:endParaRPr lang="en-GB" b="1" dirty="0"/>
          </a:p>
          <a:p>
            <a:r>
              <a:rPr lang="en-GB" dirty="0"/>
              <a:t>50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</a:t>
            </a:r>
            <a:r>
              <a:rPr lang="sl-SI" dirty="0" err="1"/>
              <a:t>razumevalnim</a:t>
            </a:r>
            <a:r>
              <a:rPr lang="sl-SI" dirty="0"/>
              <a:t> BZ</a:t>
            </a:r>
            <a:r>
              <a:rPr lang="en-GB" dirty="0"/>
              <a:t>, </a:t>
            </a:r>
            <a:endParaRPr lang="sl-SI" dirty="0"/>
          </a:p>
          <a:p>
            <a:r>
              <a:rPr lang="en-GB" dirty="0"/>
              <a:t>58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izraznim BZ</a:t>
            </a:r>
            <a:r>
              <a:rPr lang="en-GB" dirty="0"/>
              <a:t>,</a:t>
            </a:r>
            <a:endParaRPr lang="sl-SI" dirty="0"/>
          </a:p>
          <a:p>
            <a:r>
              <a:rPr lang="en-GB" dirty="0"/>
              <a:t>47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pričakovanim razumevanjem</a:t>
            </a:r>
            <a:r>
              <a:rPr lang="en-GB" dirty="0"/>
              <a:t>,</a:t>
            </a:r>
            <a:endParaRPr lang="sl-SI" dirty="0"/>
          </a:p>
          <a:p>
            <a:r>
              <a:rPr lang="en-GB" dirty="0"/>
              <a:t>39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s </a:t>
            </a:r>
            <a:r>
              <a:rPr lang="sl-SI" dirty="0" err="1"/>
              <a:t>pričakovnim</a:t>
            </a:r>
            <a:r>
              <a:rPr lang="sl-SI" dirty="0"/>
              <a:t> izražanjem</a:t>
            </a:r>
          </a:p>
          <a:p>
            <a:r>
              <a:rPr lang="en-GB" dirty="0"/>
              <a:t>46</a:t>
            </a:r>
            <a:r>
              <a:rPr lang="sl-SI" dirty="0"/>
              <a:t> </a:t>
            </a:r>
            <a:r>
              <a:rPr lang="en-GB" dirty="0"/>
              <a:t>% </a:t>
            </a:r>
            <a:r>
              <a:rPr lang="sl-SI" dirty="0"/>
              <a:t>jezikovnim IQ.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00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Zaneslijivost testiranja – problemi</a:t>
            </a:r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S</a:t>
            </a:r>
            <a:r>
              <a:rPr lang="en-GB" dirty="0" err="1"/>
              <a:t>tandardiz</a:t>
            </a:r>
            <a:r>
              <a:rPr lang="sl-SI" dirty="0" err="1"/>
              <a:t>irani</a:t>
            </a:r>
            <a:r>
              <a:rPr lang="sl-SI" dirty="0"/>
              <a:t> testi za preverjanje govornega jezika, ki se izvajajo v klinični praksi, ne posnamejo sporazumevalne zmožnosti povsem objektivno </a:t>
            </a:r>
            <a:r>
              <a:rPr lang="en-GB" dirty="0"/>
              <a:t>(Lin et al., 2007; Lin</a:t>
            </a:r>
            <a:r>
              <a:rPr lang="sl-SI" dirty="0"/>
              <a:t> </a:t>
            </a:r>
            <a:r>
              <a:rPr lang="en-GB" dirty="0"/>
              <a:t>et al., 2008). </a:t>
            </a:r>
            <a:endParaRPr lang="sl-SI" dirty="0"/>
          </a:p>
          <a:p>
            <a:r>
              <a:rPr lang="sl-SI" dirty="0"/>
              <a:t>Zaznava govora s PV je lahko v optimalnih pogojih za poslušanje znotraj pričakovanega </a:t>
            </a:r>
            <a:r>
              <a:rPr lang="sl-SI" dirty="0" err="1"/>
              <a:t>percentila</a:t>
            </a:r>
            <a:r>
              <a:rPr lang="sl-SI" dirty="0"/>
              <a:t> vendar občutno slabša v neoptimalnih pogojih</a:t>
            </a:r>
            <a:r>
              <a:rPr lang="en-GB" dirty="0"/>
              <a:t> (</a:t>
            </a:r>
            <a:r>
              <a:rPr lang="sl-SI" dirty="0"/>
              <a:t>glej</a:t>
            </a:r>
            <a:r>
              <a:rPr lang="en-GB" dirty="0"/>
              <a:t> Schafer &amp; Thibodeau, 2006). </a:t>
            </a:r>
            <a:endParaRPr lang="sl-SI" dirty="0"/>
          </a:p>
          <a:p>
            <a:r>
              <a:rPr lang="sl-SI" dirty="0"/>
              <a:t>Študije uspejo pojasniti le okoli 50 % nepričakovanih rezultatov (glej Geers, 2002).</a:t>
            </a:r>
          </a:p>
        </p:txBody>
      </p:sp>
    </p:spTree>
    <p:extLst>
      <p:ext uri="{BB962C8B-B14F-4D97-AF65-F5344CB8AC3E}">
        <p14:creationId xmlns:p14="http://schemas.microsoft.com/office/powerpoint/2010/main" val="98896296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Po meri 2">
      <a:dk1>
        <a:sysClr val="windowText" lastClr="000000"/>
      </a:dk1>
      <a:lt1>
        <a:sysClr val="window" lastClr="FFFFFF"/>
      </a:lt1>
      <a:dk2>
        <a:srgbClr val="0066B3"/>
      </a:dk2>
      <a:lt2>
        <a:srgbClr val="FFFFFF"/>
      </a:lt2>
      <a:accent1>
        <a:srgbClr val="F1792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2864</TotalTime>
  <Words>4388</Words>
  <Application>Microsoft Office PowerPoint</Application>
  <PresentationFormat>Širokozaslonsko</PresentationFormat>
  <Paragraphs>367</Paragraphs>
  <Slides>52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52</vt:i4>
      </vt:variant>
    </vt:vector>
  </HeadingPairs>
  <TitlesOfParts>
    <vt:vector size="56" baseType="lpstr">
      <vt:lpstr>Arial</vt:lpstr>
      <vt:lpstr>Gill Sans MT</vt:lpstr>
      <vt:lpstr>Impact</vt:lpstr>
      <vt:lpstr>Badge</vt:lpstr>
      <vt:lpstr>Razvoj jezika  s polževim vsadkom </vt:lpstr>
      <vt:lpstr>1. del: Zaznava govora</vt:lpstr>
      <vt:lpstr>ozadje</vt:lpstr>
      <vt:lpstr>Razlike med PV in normalnim sluhom</vt:lpstr>
      <vt:lpstr>Čas operacije napoveduje uspešnost usvajanja</vt:lpstr>
      <vt:lpstr>Kaj vpliva na uspešnost</vt:lpstr>
      <vt:lpstr>Kako opredeliti uspešnost usvajanja s PV?</vt:lpstr>
      <vt:lpstr>Primeri</vt:lpstr>
      <vt:lpstr>Zaneslijivost testiranja – problemi</vt:lpstr>
      <vt:lpstr>Kako odkriti vzroke za slabšo/boljšo uspešnost?</vt:lpstr>
      <vt:lpstr>Kako odkriti vzroke za slabšo/boljšo uspešnost?</vt:lpstr>
      <vt:lpstr>Možni vzroki za slabšo/boljšo uspešnost</vt:lpstr>
      <vt:lpstr>Pozitivna vidika, ki izhajata iz narave jezika</vt:lpstr>
      <vt:lpstr>Kaj je govor?</vt:lpstr>
      <vt:lpstr>Akustični ključi</vt:lpstr>
      <vt:lpstr>Govorna zaznava = razpoznavanje akustičnih ključev</vt:lpstr>
      <vt:lpstr>Raziskovalna vprašanja</vt:lpstr>
      <vt:lpstr>7.4 Metodologija: udeleženci</vt:lpstr>
      <vt:lpstr>Stimuli</vt:lpstr>
      <vt:lpstr>Primer</vt:lpstr>
      <vt:lpstr>Rezultati</vt:lpstr>
      <vt:lpstr>Rezultati: uporaba različnih ključev</vt:lpstr>
      <vt:lpstr>Rezultati: Učinkovitost rabe ključev</vt:lpstr>
      <vt:lpstr>2. Del: povezava med zaznavo govora in kretanja</vt:lpstr>
      <vt:lpstr>ozadje</vt:lpstr>
      <vt:lpstr>Raziskovalno vprašanje</vt:lpstr>
      <vt:lpstr>hipoteza</vt:lpstr>
      <vt:lpstr>Eksperiment 1 – metodologija</vt:lpstr>
      <vt:lpstr>Stimuli – oblika roke</vt:lpstr>
      <vt:lpstr>Stimuli – lokacija</vt:lpstr>
      <vt:lpstr>naloga</vt:lpstr>
      <vt:lpstr>Rezultati 1: oblika roke</vt:lpstr>
      <vt:lpstr>Rezultati 1: mesto kretanja</vt:lpstr>
      <vt:lpstr>Rezultati 1: primerjava odraslih in otrok v GJ in ZJ</vt:lpstr>
      <vt:lpstr>So otroci sploh zaznali kategorije in kategorialno mejo?</vt:lpstr>
      <vt:lpstr>Nadaljevalna študija</vt:lpstr>
      <vt:lpstr>Primerjava govorne in znakovne naloge kategorizacije</vt:lpstr>
      <vt:lpstr>Primerjava govorne in znakovne naloge kategorizacije</vt:lpstr>
      <vt:lpstr>Primerjava drugih govornih in znakovnih nalog</vt:lpstr>
      <vt:lpstr>Primerjava drugih govornih in znakovnih nalog</vt:lpstr>
      <vt:lpstr>3. del: Učinek dvomodalne komunikacije na govor</vt:lpstr>
      <vt:lpstr>Vpliv vidne informacije (OBGOVORNE GESTE) na zaznavo govora</vt:lpstr>
      <vt:lpstr>Vpliv vidne informacije (OBGOVORNE GESTE) na zaznavo govora</vt:lpstr>
      <vt:lpstr>Vpliv vidne informacije (OBGOVORNE GESTE) na zaznavo govora</vt:lpstr>
      <vt:lpstr>Študije: obgovorne geste in PV</vt:lpstr>
      <vt:lpstr>Hipoteza in cilji</vt:lpstr>
      <vt:lpstr>Eksperiment: udeleženci</vt:lpstr>
      <vt:lpstr>potek</vt:lpstr>
      <vt:lpstr>stimuli</vt:lpstr>
      <vt:lpstr>rezultati</vt:lpstr>
      <vt:lpstr>rezultati</vt:lpstr>
      <vt:lpstr>povzetek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poglavje: babilonski stolp</dc:title>
  <dc:creator>Uporabnik</dc:creator>
  <cp:lastModifiedBy>Pavlič, Matic</cp:lastModifiedBy>
  <cp:revision>66</cp:revision>
  <dcterms:created xsi:type="dcterms:W3CDTF">2018-05-28T16:50:19Z</dcterms:created>
  <dcterms:modified xsi:type="dcterms:W3CDTF">2021-11-18T12:01:51Z</dcterms:modified>
</cp:coreProperties>
</file>