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8" r:id="rId1"/>
  </p:sldMasterIdLst>
  <p:sldIdLst>
    <p:sldId id="281" r:id="rId2"/>
    <p:sldId id="282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</p:sldIdLst>
  <p:sldSz cx="12192000" cy="6858000"/>
  <p:notesSz cx="6858000" cy="9144000"/>
  <p:defaultTextStyle>
    <a:defPPr>
      <a:defRPr lang="sl-S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rednji slog 2 – poudarek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4" d="100"/>
          <a:sy n="64" d="100"/>
        </p:scale>
        <p:origin x="90" y="2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FECF515-AFDA-40B9-A1AA-C0FD10DC3B4E}" type="doc">
      <dgm:prSet loTypeId="urn:microsoft.com/office/officeart/2005/8/layout/hierarchy1" loCatId="hierarchy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65E9B9F9-1F06-4F74-B7E9-CBFBB17168DE}">
      <dgm:prSet/>
      <dgm:spPr/>
      <dgm:t>
        <a:bodyPr/>
        <a:lstStyle/>
        <a:p>
          <a:r>
            <a:rPr lang="sl-SI" dirty="0"/>
            <a:t>Srce preko arterij poganja </a:t>
          </a:r>
          <a:r>
            <a:rPr lang="sl-SI" dirty="0" err="1"/>
            <a:t>oksigenirano</a:t>
          </a:r>
          <a:r>
            <a:rPr lang="sl-SI" dirty="0"/>
            <a:t> kri po telesu. </a:t>
          </a:r>
          <a:endParaRPr lang="en-US" dirty="0"/>
        </a:p>
      </dgm:t>
    </dgm:pt>
    <dgm:pt modelId="{6793961D-B943-4E3F-AF1D-874B3FDEB8C7}" type="parTrans" cxnId="{7F97C567-6765-4BF4-9978-76BA6314EE3E}">
      <dgm:prSet/>
      <dgm:spPr/>
      <dgm:t>
        <a:bodyPr/>
        <a:lstStyle/>
        <a:p>
          <a:endParaRPr lang="en-US"/>
        </a:p>
      </dgm:t>
    </dgm:pt>
    <dgm:pt modelId="{044B7B54-1AB4-4044-9599-28833134DE93}" type="sibTrans" cxnId="{7F97C567-6765-4BF4-9978-76BA6314EE3E}">
      <dgm:prSet/>
      <dgm:spPr/>
      <dgm:t>
        <a:bodyPr/>
        <a:lstStyle/>
        <a:p>
          <a:endParaRPr lang="en-US"/>
        </a:p>
      </dgm:t>
    </dgm:pt>
    <dgm:pt modelId="{62702239-2200-4DF6-A1CB-8AD2BC9918FA}">
      <dgm:prSet/>
      <dgm:spPr/>
      <dgm:t>
        <a:bodyPr/>
        <a:lstStyle/>
        <a:p>
          <a:r>
            <a:rPr lang="sl-SI" dirty="0"/>
            <a:t>Življenjsko pomemben krvni obtok deluje le, če je v žilah ustrezen tlak. </a:t>
          </a:r>
          <a:endParaRPr lang="en-US" dirty="0"/>
        </a:p>
      </dgm:t>
    </dgm:pt>
    <dgm:pt modelId="{066DB99F-9210-43C2-8B9F-784CA9B81954}" type="parTrans" cxnId="{A0F3D4F3-0C58-4D91-B486-DB3A90A9111D}">
      <dgm:prSet/>
      <dgm:spPr/>
      <dgm:t>
        <a:bodyPr/>
        <a:lstStyle/>
        <a:p>
          <a:endParaRPr lang="en-US"/>
        </a:p>
      </dgm:t>
    </dgm:pt>
    <dgm:pt modelId="{FB79854F-F959-4521-86A5-20B44F8AFDF8}" type="sibTrans" cxnId="{A0F3D4F3-0C58-4D91-B486-DB3A90A9111D}">
      <dgm:prSet/>
      <dgm:spPr/>
      <dgm:t>
        <a:bodyPr/>
        <a:lstStyle/>
        <a:p>
          <a:endParaRPr lang="en-US"/>
        </a:p>
      </dgm:t>
    </dgm:pt>
    <dgm:pt modelId="{3D8E7AB3-E86F-4492-90CC-3D32D056D57C}">
      <dgm:prSet/>
      <dgm:spPr/>
      <dgm:t>
        <a:bodyPr/>
        <a:lstStyle/>
        <a:p>
          <a:r>
            <a:rPr lang="sl-SI" dirty="0"/>
            <a:t>Pri merjenju krvnega tlaka ločimo sistolični  in diastolični  krvni tlak. </a:t>
          </a:r>
          <a:endParaRPr lang="en-US" dirty="0"/>
        </a:p>
      </dgm:t>
    </dgm:pt>
    <dgm:pt modelId="{6B3340C9-2A37-4F16-97BA-F7E70B3485BE}" type="parTrans" cxnId="{29A57934-C2EA-4FA3-BE61-F38064ADDB60}">
      <dgm:prSet/>
      <dgm:spPr/>
      <dgm:t>
        <a:bodyPr/>
        <a:lstStyle/>
        <a:p>
          <a:endParaRPr lang="en-US"/>
        </a:p>
      </dgm:t>
    </dgm:pt>
    <dgm:pt modelId="{18EDC32A-765A-4ECE-8F09-1EB1844E0999}" type="sibTrans" cxnId="{29A57934-C2EA-4FA3-BE61-F38064ADDB60}">
      <dgm:prSet/>
      <dgm:spPr/>
      <dgm:t>
        <a:bodyPr/>
        <a:lstStyle/>
        <a:p>
          <a:endParaRPr lang="en-US"/>
        </a:p>
      </dgm:t>
    </dgm:pt>
    <dgm:pt modelId="{E60E0A9C-623F-4F59-B92A-814D1810D43C}" type="pres">
      <dgm:prSet presAssocID="{5FECF515-AFDA-40B9-A1AA-C0FD10DC3B4E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sl-SI"/>
        </a:p>
      </dgm:t>
    </dgm:pt>
    <dgm:pt modelId="{758652E9-C54A-4DE3-98BA-AB5239131E3B}" type="pres">
      <dgm:prSet presAssocID="{65E9B9F9-1F06-4F74-B7E9-CBFBB17168DE}" presName="hierRoot1" presStyleCnt="0"/>
      <dgm:spPr/>
    </dgm:pt>
    <dgm:pt modelId="{45EDB69C-DB7F-405D-9427-56CC1C003E81}" type="pres">
      <dgm:prSet presAssocID="{65E9B9F9-1F06-4F74-B7E9-CBFBB17168DE}" presName="composite" presStyleCnt="0"/>
      <dgm:spPr/>
    </dgm:pt>
    <dgm:pt modelId="{2120977C-687A-42BB-A812-23A48EA4269A}" type="pres">
      <dgm:prSet presAssocID="{65E9B9F9-1F06-4F74-B7E9-CBFBB17168DE}" presName="background" presStyleLbl="node0" presStyleIdx="0" presStyleCnt="3"/>
      <dgm:spPr/>
    </dgm:pt>
    <dgm:pt modelId="{867D3769-4B62-4117-9501-7AA0653426E2}" type="pres">
      <dgm:prSet presAssocID="{65E9B9F9-1F06-4F74-B7E9-CBFBB17168DE}" presName="text" presStyleLbl="fgAcc0" presStyleIdx="0" presStyleCnt="3" custScaleY="175066">
        <dgm:presLayoutVars>
          <dgm:chPref val="3"/>
        </dgm:presLayoutVars>
      </dgm:prSet>
      <dgm:spPr/>
      <dgm:t>
        <a:bodyPr/>
        <a:lstStyle/>
        <a:p>
          <a:endParaRPr lang="sl-SI"/>
        </a:p>
      </dgm:t>
    </dgm:pt>
    <dgm:pt modelId="{0A717218-8A11-4181-9B56-92C2B018AEA6}" type="pres">
      <dgm:prSet presAssocID="{65E9B9F9-1F06-4F74-B7E9-CBFBB17168DE}" presName="hierChild2" presStyleCnt="0"/>
      <dgm:spPr/>
    </dgm:pt>
    <dgm:pt modelId="{22D03A25-C2FA-4661-9B4F-10CD989C0F06}" type="pres">
      <dgm:prSet presAssocID="{62702239-2200-4DF6-A1CB-8AD2BC9918FA}" presName="hierRoot1" presStyleCnt="0"/>
      <dgm:spPr/>
    </dgm:pt>
    <dgm:pt modelId="{14039D93-638F-416D-8C60-B07A6696BF1D}" type="pres">
      <dgm:prSet presAssocID="{62702239-2200-4DF6-A1CB-8AD2BC9918FA}" presName="composite" presStyleCnt="0"/>
      <dgm:spPr/>
    </dgm:pt>
    <dgm:pt modelId="{A462E7D5-EED4-4031-B5A0-ABA9E2E24527}" type="pres">
      <dgm:prSet presAssocID="{62702239-2200-4DF6-A1CB-8AD2BC9918FA}" presName="background" presStyleLbl="node0" presStyleIdx="1" presStyleCnt="3"/>
      <dgm:spPr/>
    </dgm:pt>
    <dgm:pt modelId="{A26DD226-5E34-487D-8E14-671FA8BF300E}" type="pres">
      <dgm:prSet presAssocID="{62702239-2200-4DF6-A1CB-8AD2BC9918FA}" presName="text" presStyleLbl="fgAcc0" presStyleIdx="1" presStyleCnt="3" custScaleY="199378">
        <dgm:presLayoutVars>
          <dgm:chPref val="3"/>
        </dgm:presLayoutVars>
      </dgm:prSet>
      <dgm:spPr/>
      <dgm:t>
        <a:bodyPr/>
        <a:lstStyle/>
        <a:p>
          <a:endParaRPr lang="sl-SI"/>
        </a:p>
      </dgm:t>
    </dgm:pt>
    <dgm:pt modelId="{1C345238-C1C4-4EF2-8E4C-61F2E692C34C}" type="pres">
      <dgm:prSet presAssocID="{62702239-2200-4DF6-A1CB-8AD2BC9918FA}" presName="hierChild2" presStyleCnt="0"/>
      <dgm:spPr/>
    </dgm:pt>
    <dgm:pt modelId="{BC2B57CE-63A9-4EF7-AF0D-1BFA43942AFE}" type="pres">
      <dgm:prSet presAssocID="{3D8E7AB3-E86F-4492-90CC-3D32D056D57C}" presName="hierRoot1" presStyleCnt="0"/>
      <dgm:spPr/>
    </dgm:pt>
    <dgm:pt modelId="{473BBF17-8458-431B-8071-6F3AC79A412D}" type="pres">
      <dgm:prSet presAssocID="{3D8E7AB3-E86F-4492-90CC-3D32D056D57C}" presName="composite" presStyleCnt="0"/>
      <dgm:spPr/>
    </dgm:pt>
    <dgm:pt modelId="{36730937-51C2-4B10-B99A-A979C99ADA08}" type="pres">
      <dgm:prSet presAssocID="{3D8E7AB3-E86F-4492-90CC-3D32D056D57C}" presName="background" presStyleLbl="node0" presStyleIdx="2" presStyleCnt="3"/>
      <dgm:spPr/>
    </dgm:pt>
    <dgm:pt modelId="{2E29BE77-8A6A-4268-9BC6-FE92B480277E}" type="pres">
      <dgm:prSet presAssocID="{3D8E7AB3-E86F-4492-90CC-3D32D056D57C}" presName="text" presStyleLbl="fgAcc0" presStyleIdx="2" presStyleCnt="3" custScaleX="92324" custScaleY="176025">
        <dgm:presLayoutVars>
          <dgm:chPref val="3"/>
        </dgm:presLayoutVars>
      </dgm:prSet>
      <dgm:spPr/>
      <dgm:t>
        <a:bodyPr/>
        <a:lstStyle/>
        <a:p>
          <a:endParaRPr lang="sl-SI"/>
        </a:p>
      </dgm:t>
    </dgm:pt>
    <dgm:pt modelId="{FCE7C8A4-35E4-45FE-9312-8299023A6F19}" type="pres">
      <dgm:prSet presAssocID="{3D8E7AB3-E86F-4492-90CC-3D32D056D57C}" presName="hierChild2" presStyleCnt="0"/>
      <dgm:spPr/>
    </dgm:pt>
  </dgm:ptLst>
  <dgm:cxnLst>
    <dgm:cxn modelId="{29A57934-C2EA-4FA3-BE61-F38064ADDB60}" srcId="{5FECF515-AFDA-40B9-A1AA-C0FD10DC3B4E}" destId="{3D8E7AB3-E86F-4492-90CC-3D32D056D57C}" srcOrd="2" destOrd="0" parTransId="{6B3340C9-2A37-4F16-97BA-F7E70B3485BE}" sibTransId="{18EDC32A-765A-4ECE-8F09-1EB1844E0999}"/>
    <dgm:cxn modelId="{D472FAD8-8ADC-4EA6-A515-E9990BB27102}" type="presOf" srcId="{65E9B9F9-1F06-4F74-B7E9-CBFBB17168DE}" destId="{867D3769-4B62-4117-9501-7AA0653426E2}" srcOrd="0" destOrd="0" presId="urn:microsoft.com/office/officeart/2005/8/layout/hierarchy1"/>
    <dgm:cxn modelId="{A0F3D4F3-0C58-4D91-B486-DB3A90A9111D}" srcId="{5FECF515-AFDA-40B9-A1AA-C0FD10DC3B4E}" destId="{62702239-2200-4DF6-A1CB-8AD2BC9918FA}" srcOrd="1" destOrd="0" parTransId="{066DB99F-9210-43C2-8B9F-784CA9B81954}" sibTransId="{FB79854F-F959-4521-86A5-20B44F8AFDF8}"/>
    <dgm:cxn modelId="{7F97C567-6765-4BF4-9978-76BA6314EE3E}" srcId="{5FECF515-AFDA-40B9-A1AA-C0FD10DC3B4E}" destId="{65E9B9F9-1F06-4F74-B7E9-CBFBB17168DE}" srcOrd="0" destOrd="0" parTransId="{6793961D-B943-4E3F-AF1D-874B3FDEB8C7}" sibTransId="{044B7B54-1AB4-4044-9599-28833134DE93}"/>
    <dgm:cxn modelId="{E07F9039-97BB-4271-B296-FFCAEEE8E00F}" type="presOf" srcId="{62702239-2200-4DF6-A1CB-8AD2BC9918FA}" destId="{A26DD226-5E34-487D-8E14-671FA8BF300E}" srcOrd="0" destOrd="0" presId="urn:microsoft.com/office/officeart/2005/8/layout/hierarchy1"/>
    <dgm:cxn modelId="{5A7E90F0-1A78-46DD-90AC-D452EDD1D6FE}" type="presOf" srcId="{3D8E7AB3-E86F-4492-90CC-3D32D056D57C}" destId="{2E29BE77-8A6A-4268-9BC6-FE92B480277E}" srcOrd="0" destOrd="0" presId="urn:microsoft.com/office/officeart/2005/8/layout/hierarchy1"/>
    <dgm:cxn modelId="{C81024E7-B794-4069-AFB1-F3CA1FE0729C}" type="presOf" srcId="{5FECF515-AFDA-40B9-A1AA-C0FD10DC3B4E}" destId="{E60E0A9C-623F-4F59-B92A-814D1810D43C}" srcOrd="0" destOrd="0" presId="urn:microsoft.com/office/officeart/2005/8/layout/hierarchy1"/>
    <dgm:cxn modelId="{C3D3A083-4B8F-4ECD-9B48-667CED0FEB3C}" type="presParOf" srcId="{E60E0A9C-623F-4F59-B92A-814D1810D43C}" destId="{758652E9-C54A-4DE3-98BA-AB5239131E3B}" srcOrd="0" destOrd="0" presId="urn:microsoft.com/office/officeart/2005/8/layout/hierarchy1"/>
    <dgm:cxn modelId="{EA44E22E-2323-4C19-8429-3A9E933AA199}" type="presParOf" srcId="{758652E9-C54A-4DE3-98BA-AB5239131E3B}" destId="{45EDB69C-DB7F-405D-9427-56CC1C003E81}" srcOrd="0" destOrd="0" presId="urn:microsoft.com/office/officeart/2005/8/layout/hierarchy1"/>
    <dgm:cxn modelId="{D66A21EA-B8E1-4910-A7E1-5C3EA7FAE8A1}" type="presParOf" srcId="{45EDB69C-DB7F-405D-9427-56CC1C003E81}" destId="{2120977C-687A-42BB-A812-23A48EA4269A}" srcOrd="0" destOrd="0" presId="urn:microsoft.com/office/officeart/2005/8/layout/hierarchy1"/>
    <dgm:cxn modelId="{EB38ED4F-8CF9-4C6E-927B-863858FAFC40}" type="presParOf" srcId="{45EDB69C-DB7F-405D-9427-56CC1C003E81}" destId="{867D3769-4B62-4117-9501-7AA0653426E2}" srcOrd="1" destOrd="0" presId="urn:microsoft.com/office/officeart/2005/8/layout/hierarchy1"/>
    <dgm:cxn modelId="{A63D5F81-5887-428C-ABF9-32A918A3DFBE}" type="presParOf" srcId="{758652E9-C54A-4DE3-98BA-AB5239131E3B}" destId="{0A717218-8A11-4181-9B56-92C2B018AEA6}" srcOrd="1" destOrd="0" presId="urn:microsoft.com/office/officeart/2005/8/layout/hierarchy1"/>
    <dgm:cxn modelId="{66333F60-8AE3-438D-9565-1A8D913BBA96}" type="presParOf" srcId="{E60E0A9C-623F-4F59-B92A-814D1810D43C}" destId="{22D03A25-C2FA-4661-9B4F-10CD989C0F06}" srcOrd="1" destOrd="0" presId="urn:microsoft.com/office/officeart/2005/8/layout/hierarchy1"/>
    <dgm:cxn modelId="{DF14CEB9-1DAE-47A7-B174-6B242F4250C2}" type="presParOf" srcId="{22D03A25-C2FA-4661-9B4F-10CD989C0F06}" destId="{14039D93-638F-416D-8C60-B07A6696BF1D}" srcOrd="0" destOrd="0" presId="urn:microsoft.com/office/officeart/2005/8/layout/hierarchy1"/>
    <dgm:cxn modelId="{7473E230-80E5-4590-961A-E3A02D6208D0}" type="presParOf" srcId="{14039D93-638F-416D-8C60-B07A6696BF1D}" destId="{A462E7D5-EED4-4031-B5A0-ABA9E2E24527}" srcOrd="0" destOrd="0" presId="urn:microsoft.com/office/officeart/2005/8/layout/hierarchy1"/>
    <dgm:cxn modelId="{D305F395-1E63-4147-9BD7-37980538C872}" type="presParOf" srcId="{14039D93-638F-416D-8C60-B07A6696BF1D}" destId="{A26DD226-5E34-487D-8E14-671FA8BF300E}" srcOrd="1" destOrd="0" presId="urn:microsoft.com/office/officeart/2005/8/layout/hierarchy1"/>
    <dgm:cxn modelId="{404332CD-5CF0-4896-9544-B03E4CC7F554}" type="presParOf" srcId="{22D03A25-C2FA-4661-9B4F-10CD989C0F06}" destId="{1C345238-C1C4-4EF2-8E4C-61F2E692C34C}" srcOrd="1" destOrd="0" presId="urn:microsoft.com/office/officeart/2005/8/layout/hierarchy1"/>
    <dgm:cxn modelId="{F3734C48-C3EF-4C84-85FE-78D34FB9B1FF}" type="presParOf" srcId="{E60E0A9C-623F-4F59-B92A-814D1810D43C}" destId="{BC2B57CE-63A9-4EF7-AF0D-1BFA43942AFE}" srcOrd="2" destOrd="0" presId="urn:microsoft.com/office/officeart/2005/8/layout/hierarchy1"/>
    <dgm:cxn modelId="{CEAF6158-E483-4FDD-8354-0E075A110E25}" type="presParOf" srcId="{BC2B57CE-63A9-4EF7-AF0D-1BFA43942AFE}" destId="{473BBF17-8458-431B-8071-6F3AC79A412D}" srcOrd="0" destOrd="0" presId="urn:microsoft.com/office/officeart/2005/8/layout/hierarchy1"/>
    <dgm:cxn modelId="{19F08EE1-4982-4B7F-B307-D710E435A973}" type="presParOf" srcId="{473BBF17-8458-431B-8071-6F3AC79A412D}" destId="{36730937-51C2-4B10-B99A-A979C99ADA08}" srcOrd="0" destOrd="0" presId="urn:microsoft.com/office/officeart/2005/8/layout/hierarchy1"/>
    <dgm:cxn modelId="{B0BD06A2-3AD4-48EC-8DA2-202C0C3A35F8}" type="presParOf" srcId="{473BBF17-8458-431B-8071-6F3AC79A412D}" destId="{2E29BE77-8A6A-4268-9BC6-FE92B480277E}" srcOrd="1" destOrd="0" presId="urn:microsoft.com/office/officeart/2005/8/layout/hierarchy1"/>
    <dgm:cxn modelId="{FBC4DEF1-4620-4DE5-8859-03622698FEA4}" type="presParOf" srcId="{BC2B57CE-63A9-4EF7-AF0D-1BFA43942AFE}" destId="{FCE7C8A4-35E4-45FE-9312-8299023A6F19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E0E8118-980F-4689-AADC-7B4BB3163EFD}" type="doc">
      <dgm:prSet loTypeId="urn:microsoft.com/office/officeart/2008/layout/LinedList" loCatId="list" qsTypeId="urn:microsoft.com/office/officeart/2005/8/quickstyle/simple4" qsCatId="simple" csTypeId="urn:microsoft.com/office/officeart/2005/8/colors/accent0_3" csCatId="mainScheme"/>
      <dgm:spPr/>
      <dgm:t>
        <a:bodyPr/>
        <a:lstStyle/>
        <a:p>
          <a:endParaRPr lang="en-US"/>
        </a:p>
      </dgm:t>
    </dgm:pt>
    <dgm:pt modelId="{AF7626E3-70BA-443B-B182-7E9C4D12225A}">
      <dgm:prSet/>
      <dgm:spPr/>
      <dgm:t>
        <a:bodyPr/>
        <a:lstStyle/>
        <a:p>
          <a:r>
            <a:rPr lang="sl-SI" dirty="0"/>
            <a:t>Normalna vrednost krvnega tlaka se imenuje </a:t>
          </a:r>
          <a:r>
            <a:rPr lang="sl-SI" b="1" dirty="0" err="1"/>
            <a:t>normotenzija</a:t>
          </a:r>
          <a:r>
            <a:rPr lang="sl-SI" b="1" dirty="0"/>
            <a:t>.</a:t>
          </a:r>
          <a:endParaRPr lang="en-US" dirty="0"/>
        </a:p>
      </dgm:t>
    </dgm:pt>
    <dgm:pt modelId="{474F2A1F-BF6A-4F35-A6FB-31D072C32B0B}" type="parTrans" cxnId="{E452C042-65E2-4188-8B14-AE621D065A6B}">
      <dgm:prSet/>
      <dgm:spPr/>
      <dgm:t>
        <a:bodyPr/>
        <a:lstStyle/>
        <a:p>
          <a:endParaRPr lang="en-US"/>
        </a:p>
      </dgm:t>
    </dgm:pt>
    <dgm:pt modelId="{877EC4C6-ABB0-49B9-B26D-A9F732F8AC3D}" type="sibTrans" cxnId="{E452C042-65E2-4188-8B14-AE621D065A6B}">
      <dgm:prSet/>
      <dgm:spPr/>
      <dgm:t>
        <a:bodyPr/>
        <a:lstStyle/>
        <a:p>
          <a:endParaRPr lang="en-US"/>
        </a:p>
      </dgm:t>
    </dgm:pt>
    <dgm:pt modelId="{D21E85BA-3222-4ED3-9E2F-CC9899920E6A}">
      <dgm:prSet/>
      <dgm:spPr/>
      <dgm:t>
        <a:bodyPr/>
        <a:lstStyle/>
        <a:p>
          <a:r>
            <a:rPr lang="sl-SI"/>
            <a:t>Povišana</a:t>
          </a:r>
          <a:r>
            <a:rPr lang="sl-SI" b="1"/>
            <a:t> </a:t>
          </a:r>
          <a:r>
            <a:rPr lang="sl-SI"/>
            <a:t>vrednost krvnega tlaka se imenuje </a:t>
          </a:r>
          <a:r>
            <a:rPr lang="sl-SI" b="1"/>
            <a:t>hipertenzija.</a:t>
          </a:r>
          <a:endParaRPr lang="en-US"/>
        </a:p>
      </dgm:t>
    </dgm:pt>
    <dgm:pt modelId="{46410DE1-B11A-4054-A8D7-DFB12E071C24}" type="parTrans" cxnId="{6BD5B5C8-1A68-4530-B084-BBD82E5254F2}">
      <dgm:prSet/>
      <dgm:spPr/>
      <dgm:t>
        <a:bodyPr/>
        <a:lstStyle/>
        <a:p>
          <a:endParaRPr lang="en-US"/>
        </a:p>
      </dgm:t>
    </dgm:pt>
    <dgm:pt modelId="{249C4299-4DF8-4EBB-80CF-4775177CAF76}" type="sibTrans" cxnId="{6BD5B5C8-1A68-4530-B084-BBD82E5254F2}">
      <dgm:prSet/>
      <dgm:spPr/>
      <dgm:t>
        <a:bodyPr/>
        <a:lstStyle/>
        <a:p>
          <a:endParaRPr lang="en-US"/>
        </a:p>
      </dgm:t>
    </dgm:pt>
    <dgm:pt modelId="{590475D3-37A9-4579-9A11-6B5A063429CA}">
      <dgm:prSet/>
      <dgm:spPr/>
      <dgm:t>
        <a:bodyPr/>
        <a:lstStyle/>
        <a:p>
          <a:r>
            <a:rPr lang="sl-SI"/>
            <a:t>Znižana</a:t>
          </a:r>
          <a:r>
            <a:rPr lang="sl-SI" b="1"/>
            <a:t> </a:t>
          </a:r>
          <a:r>
            <a:rPr lang="sl-SI"/>
            <a:t>vrednost krvnega tlaka se imenuje </a:t>
          </a:r>
          <a:r>
            <a:rPr lang="sl-SI" b="1"/>
            <a:t>hipotenzija.</a:t>
          </a:r>
          <a:endParaRPr lang="en-US"/>
        </a:p>
      </dgm:t>
    </dgm:pt>
    <dgm:pt modelId="{29DC7B86-7178-48DE-A910-465AB6F8302D}" type="parTrans" cxnId="{967657DF-A213-4D47-A154-F58A58332680}">
      <dgm:prSet/>
      <dgm:spPr/>
      <dgm:t>
        <a:bodyPr/>
        <a:lstStyle/>
        <a:p>
          <a:endParaRPr lang="en-US"/>
        </a:p>
      </dgm:t>
    </dgm:pt>
    <dgm:pt modelId="{FEE57C9F-88A9-4200-85BE-09C44219ACFC}" type="sibTrans" cxnId="{967657DF-A213-4D47-A154-F58A58332680}">
      <dgm:prSet/>
      <dgm:spPr/>
      <dgm:t>
        <a:bodyPr/>
        <a:lstStyle/>
        <a:p>
          <a:endParaRPr lang="en-US"/>
        </a:p>
      </dgm:t>
    </dgm:pt>
    <dgm:pt modelId="{EB856F7F-FC96-4981-9A7D-10B24BBF5977}" type="pres">
      <dgm:prSet presAssocID="{0E0E8118-980F-4689-AADC-7B4BB3163EFD}" presName="vert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sl-SI"/>
        </a:p>
      </dgm:t>
    </dgm:pt>
    <dgm:pt modelId="{D69D39D0-210C-4B19-8498-FCBFDE484F69}" type="pres">
      <dgm:prSet presAssocID="{AF7626E3-70BA-443B-B182-7E9C4D12225A}" presName="thickLine" presStyleLbl="alignNode1" presStyleIdx="0" presStyleCnt="3"/>
      <dgm:spPr/>
    </dgm:pt>
    <dgm:pt modelId="{C7A5222D-7E32-47D5-92BF-B16D9CFB2B8C}" type="pres">
      <dgm:prSet presAssocID="{AF7626E3-70BA-443B-B182-7E9C4D12225A}" presName="horz1" presStyleCnt="0"/>
      <dgm:spPr/>
    </dgm:pt>
    <dgm:pt modelId="{79480ADF-4BCB-4D50-BB0D-7D52B26FB0DA}" type="pres">
      <dgm:prSet presAssocID="{AF7626E3-70BA-443B-B182-7E9C4D12225A}" presName="tx1" presStyleLbl="revTx" presStyleIdx="0" presStyleCnt="3"/>
      <dgm:spPr/>
      <dgm:t>
        <a:bodyPr/>
        <a:lstStyle/>
        <a:p>
          <a:endParaRPr lang="sl-SI"/>
        </a:p>
      </dgm:t>
    </dgm:pt>
    <dgm:pt modelId="{BFF96896-3D6D-42FC-82B8-D2DA04CDF029}" type="pres">
      <dgm:prSet presAssocID="{AF7626E3-70BA-443B-B182-7E9C4D12225A}" presName="vert1" presStyleCnt="0"/>
      <dgm:spPr/>
    </dgm:pt>
    <dgm:pt modelId="{C31DBE57-B940-43A6-A621-9BA186C53271}" type="pres">
      <dgm:prSet presAssocID="{D21E85BA-3222-4ED3-9E2F-CC9899920E6A}" presName="thickLine" presStyleLbl="alignNode1" presStyleIdx="1" presStyleCnt="3"/>
      <dgm:spPr/>
    </dgm:pt>
    <dgm:pt modelId="{9A1CB378-82B6-4A0F-B5A3-A1072E2BB5EC}" type="pres">
      <dgm:prSet presAssocID="{D21E85BA-3222-4ED3-9E2F-CC9899920E6A}" presName="horz1" presStyleCnt="0"/>
      <dgm:spPr/>
    </dgm:pt>
    <dgm:pt modelId="{492064D3-B410-4DCF-8BC1-1A8CAF26977B}" type="pres">
      <dgm:prSet presAssocID="{D21E85BA-3222-4ED3-9E2F-CC9899920E6A}" presName="tx1" presStyleLbl="revTx" presStyleIdx="1" presStyleCnt="3"/>
      <dgm:spPr/>
      <dgm:t>
        <a:bodyPr/>
        <a:lstStyle/>
        <a:p>
          <a:endParaRPr lang="sl-SI"/>
        </a:p>
      </dgm:t>
    </dgm:pt>
    <dgm:pt modelId="{0381F295-9B53-4FF7-8249-8F8674D7E6AE}" type="pres">
      <dgm:prSet presAssocID="{D21E85BA-3222-4ED3-9E2F-CC9899920E6A}" presName="vert1" presStyleCnt="0"/>
      <dgm:spPr/>
    </dgm:pt>
    <dgm:pt modelId="{2BEA144F-ECC8-487B-8C7E-1C1471F04754}" type="pres">
      <dgm:prSet presAssocID="{590475D3-37A9-4579-9A11-6B5A063429CA}" presName="thickLine" presStyleLbl="alignNode1" presStyleIdx="2" presStyleCnt="3"/>
      <dgm:spPr/>
    </dgm:pt>
    <dgm:pt modelId="{3605DA5F-407E-4DC8-8D3E-74E226291A7B}" type="pres">
      <dgm:prSet presAssocID="{590475D3-37A9-4579-9A11-6B5A063429CA}" presName="horz1" presStyleCnt="0"/>
      <dgm:spPr/>
    </dgm:pt>
    <dgm:pt modelId="{98A9071D-3B04-4D7B-8E69-EBC4C07096A8}" type="pres">
      <dgm:prSet presAssocID="{590475D3-37A9-4579-9A11-6B5A063429CA}" presName="tx1" presStyleLbl="revTx" presStyleIdx="2" presStyleCnt="3"/>
      <dgm:spPr/>
      <dgm:t>
        <a:bodyPr/>
        <a:lstStyle/>
        <a:p>
          <a:endParaRPr lang="sl-SI"/>
        </a:p>
      </dgm:t>
    </dgm:pt>
    <dgm:pt modelId="{240B11ED-1AD1-4EC6-B961-1B4D66F0B1FB}" type="pres">
      <dgm:prSet presAssocID="{590475D3-37A9-4579-9A11-6B5A063429CA}" presName="vert1" presStyleCnt="0"/>
      <dgm:spPr/>
    </dgm:pt>
  </dgm:ptLst>
  <dgm:cxnLst>
    <dgm:cxn modelId="{1FBD1308-0120-4B90-848B-44D2ED3A7EFA}" type="presOf" srcId="{590475D3-37A9-4579-9A11-6B5A063429CA}" destId="{98A9071D-3B04-4D7B-8E69-EBC4C07096A8}" srcOrd="0" destOrd="0" presId="urn:microsoft.com/office/officeart/2008/layout/LinedList"/>
    <dgm:cxn modelId="{6BD5B5C8-1A68-4530-B084-BBD82E5254F2}" srcId="{0E0E8118-980F-4689-AADC-7B4BB3163EFD}" destId="{D21E85BA-3222-4ED3-9E2F-CC9899920E6A}" srcOrd="1" destOrd="0" parTransId="{46410DE1-B11A-4054-A8D7-DFB12E071C24}" sibTransId="{249C4299-4DF8-4EBB-80CF-4775177CAF76}"/>
    <dgm:cxn modelId="{027A1DC2-2D5C-49EF-B522-971B40520883}" type="presOf" srcId="{AF7626E3-70BA-443B-B182-7E9C4D12225A}" destId="{79480ADF-4BCB-4D50-BB0D-7D52B26FB0DA}" srcOrd="0" destOrd="0" presId="urn:microsoft.com/office/officeart/2008/layout/LinedList"/>
    <dgm:cxn modelId="{967657DF-A213-4D47-A154-F58A58332680}" srcId="{0E0E8118-980F-4689-AADC-7B4BB3163EFD}" destId="{590475D3-37A9-4579-9A11-6B5A063429CA}" srcOrd="2" destOrd="0" parTransId="{29DC7B86-7178-48DE-A910-465AB6F8302D}" sibTransId="{FEE57C9F-88A9-4200-85BE-09C44219ACFC}"/>
    <dgm:cxn modelId="{DE3BF2E6-BCDF-4C4F-9554-35F11B319E61}" type="presOf" srcId="{0E0E8118-980F-4689-AADC-7B4BB3163EFD}" destId="{EB856F7F-FC96-4981-9A7D-10B24BBF5977}" srcOrd="0" destOrd="0" presId="urn:microsoft.com/office/officeart/2008/layout/LinedList"/>
    <dgm:cxn modelId="{26EF71EA-D270-4051-BA89-D4BAFFEA68E2}" type="presOf" srcId="{D21E85BA-3222-4ED3-9E2F-CC9899920E6A}" destId="{492064D3-B410-4DCF-8BC1-1A8CAF26977B}" srcOrd="0" destOrd="0" presId="urn:microsoft.com/office/officeart/2008/layout/LinedList"/>
    <dgm:cxn modelId="{E452C042-65E2-4188-8B14-AE621D065A6B}" srcId="{0E0E8118-980F-4689-AADC-7B4BB3163EFD}" destId="{AF7626E3-70BA-443B-B182-7E9C4D12225A}" srcOrd="0" destOrd="0" parTransId="{474F2A1F-BF6A-4F35-A6FB-31D072C32B0B}" sibTransId="{877EC4C6-ABB0-49B9-B26D-A9F732F8AC3D}"/>
    <dgm:cxn modelId="{8C2468F1-C3F9-4AA3-ACC5-CC99DE559B55}" type="presParOf" srcId="{EB856F7F-FC96-4981-9A7D-10B24BBF5977}" destId="{D69D39D0-210C-4B19-8498-FCBFDE484F69}" srcOrd="0" destOrd="0" presId="urn:microsoft.com/office/officeart/2008/layout/LinedList"/>
    <dgm:cxn modelId="{739203ED-BE38-4E7D-8C0E-B10E1505B040}" type="presParOf" srcId="{EB856F7F-FC96-4981-9A7D-10B24BBF5977}" destId="{C7A5222D-7E32-47D5-92BF-B16D9CFB2B8C}" srcOrd="1" destOrd="0" presId="urn:microsoft.com/office/officeart/2008/layout/LinedList"/>
    <dgm:cxn modelId="{4A342314-CD51-4899-8634-92CCE4052C9B}" type="presParOf" srcId="{C7A5222D-7E32-47D5-92BF-B16D9CFB2B8C}" destId="{79480ADF-4BCB-4D50-BB0D-7D52B26FB0DA}" srcOrd="0" destOrd="0" presId="urn:microsoft.com/office/officeart/2008/layout/LinedList"/>
    <dgm:cxn modelId="{0C363FB5-B2BC-4A3F-83C8-96E51A9D92D4}" type="presParOf" srcId="{C7A5222D-7E32-47D5-92BF-B16D9CFB2B8C}" destId="{BFF96896-3D6D-42FC-82B8-D2DA04CDF029}" srcOrd="1" destOrd="0" presId="urn:microsoft.com/office/officeart/2008/layout/LinedList"/>
    <dgm:cxn modelId="{D81479F9-DEF5-43B0-8136-39887A4A8A38}" type="presParOf" srcId="{EB856F7F-FC96-4981-9A7D-10B24BBF5977}" destId="{C31DBE57-B940-43A6-A621-9BA186C53271}" srcOrd="2" destOrd="0" presId="urn:microsoft.com/office/officeart/2008/layout/LinedList"/>
    <dgm:cxn modelId="{76961726-16BE-46D2-BC07-F2A3C6569ACB}" type="presParOf" srcId="{EB856F7F-FC96-4981-9A7D-10B24BBF5977}" destId="{9A1CB378-82B6-4A0F-B5A3-A1072E2BB5EC}" srcOrd="3" destOrd="0" presId="urn:microsoft.com/office/officeart/2008/layout/LinedList"/>
    <dgm:cxn modelId="{BBD14980-0338-4AC0-90EC-212DE436A722}" type="presParOf" srcId="{9A1CB378-82B6-4A0F-B5A3-A1072E2BB5EC}" destId="{492064D3-B410-4DCF-8BC1-1A8CAF26977B}" srcOrd="0" destOrd="0" presId="urn:microsoft.com/office/officeart/2008/layout/LinedList"/>
    <dgm:cxn modelId="{B750EF82-7E39-4E58-9BF7-F530E54EEF0C}" type="presParOf" srcId="{9A1CB378-82B6-4A0F-B5A3-A1072E2BB5EC}" destId="{0381F295-9B53-4FF7-8249-8F8674D7E6AE}" srcOrd="1" destOrd="0" presId="urn:microsoft.com/office/officeart/2008/layout/LinedList"/>
    <dgm:cxn modelId="{E870B6CE-7520-4065-8160-FF712F26741D}" type="presParOf" srcId="{EB856F7F-FC96-4981-9A7D-10B24BBF5977}" destId="{2BEA144F-ECC8-487B-8C7E-1C1471F04754}" srcOrd="4" destOrd="0" presId="urn:microsoft.com/office/officeart/2008/layout/LinedList"/>
    <dgm:cxn modelId="{96026DBF-CE9B-4D3A-82C2-D53120AAED3E}" type="presParOf" srcId="{EB856F7F-FC96-4981-9A7D-10B24BBF5977}" destId="{3605DA5F-407E-4DC8-8D3E-74E226291A7B}" srcOrd="5" destOrd="0" presId="urn:microsoft.com/office/officeart/2008/layout/LinedList"/>
    <dgm:cxn modelId="{C721F09D-DCD1-4F58-9961-1B6B6BB57CCD}" type="presParOf" srcId="{3605DA5F-407E-4DC8-8D3E-74E226291A7B}" destId="{98A9071D-3B04-4D7B-8E69-EBC4C07096A8}" srcOrd="0" destOrd="0" presId="urn:microsoft.com/office/officeart/2008/layout/LinedList"/>
    <dgm:cxn modelId="{BC655084-7B36-4386-9622-E8C982535176}" type="presParOf" srcId="{3605DA5F-407E-4DC8-8D3E-74E226291A7B}" destId="{240B11ED-1AD1-4EC6-B961-1B4D66F0B1FB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735BEBAD-95B0-4D7F-8AE5-157BDDA05E49}" type="doc">
      <dgm:prSet loTypeId="urn:microsoft.com/office/officeart/2005/8/layout/hierarchy1" loCatId="hierarchy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60AAECE8-C463-495A-8A37-53A82C5E2452}">
      <dgm:prSet/>
      <dgm:spPr/>
      <dgm:t>
        <a:bodyPr/>
        <a:lstStyle/>
        <a:p>
          <a:r>
            <a:rPr lang="sl-SI"/>
            <a:t>Mora biti pravilne velikosti</a:t>
          </a:r>
          <a:endParaRPr lang="en-US"/>
        </a:p>
      </dgm:t>
    </dgm:pt>
    <dgm:pt modelId="{59CC2261-9AFF-4C13-80FE-3D9E89DC8D4A}" type="parTrans" cxnId="{8981E7AD-8D28-4A70-BCD0-36B3FD475119}">
      <dgm:prSet/>
      <dgm:spPr/>
      <dgm:t>
        <a:bodyPr/>
        <a:lstStyle/>
        <a:p>
          <a:endParaRPr lang="en-US"/>
        </a:p>
      </dgm:t>
    </dgm:pt>
    <dgm:pt modelId="{2E23812A-D5D9-426B-BAD6-148E37DA2E74}" type="sibTrans" cxnId="{8981E7AD-8D28-4A70-BCD0-36B3FD475119}">
      <dgm:prSet/>
      <dgm:spPr/>
      <dgm:t>
        <a:bodyPr/>
        <a:lstStyle/>
        <a:p>
          <a:endParaRPr lang="en-US"/>
        </a:p>
      </dgm:t>
    </dgm:pt>
    <dgm:pt modelId="{C481B0AC-3052-4ACB-A0F1-EA4A9CB28323}">
      <dgm:prSet/>
      <dgm:spPr/>
      <dgm:t>
        <a:bodyPr/>
        <a:lstStyle/>
        <a:p>
          <a:r>
            <a:rPr lang="sl-SI"/>
            <a:t>Zajema približno 2/3 nadlakti</a:t>
          </a:r>
          <a:endParaRPr lang="en-US"/>
        </a:p>
      </dgm:t>
    </dgm:pt>
    <dgm:pt modelId="{95888745-3B83-43B9-B197-6FA7386886E4}" type="parTrans" cxnId="{B58F49D3-C0BB-46EF-95F2-B6D01F51A3F9}">
      <dgm:prSet/>
      <dgm:spPr/>
      <dgm:t>
        <a:bodyPr/>
        <a:lstStyle/>
        <a:p>
          <a:endParaRPr lang="en-US"/>
        </a:p>
      </dgm:t>
    </dgm:pt>
    <dgm:pt modelId="{9A0462F6-4E94-45E3-9354-7B33C043BFE4}" type="sibTrans" cxnId="{B58F49D3-C0BB-46EF-95F2-B6D01F51A3F9}">
      <dgm:prSet/>
      <dgm:spPr/>
      <dgm:t>
        <a:bodyPr/>
        <a:lstStyle/>
        <a:p>
          <a:endParaRPr lang="en-US"/>
        </a:p>
      </dgm:t>
    </dgm:pt>
    <dgm:pt modelId="{8420DA76-3978-46C8-B6CD-584489A6FB2F}">
      <dgm:prSet/>
      <dgm:spPr/>
      <dgm:t>
        <a:bodyPr/>
        <a:lstStyle/>
        <a:p>
          <a:r>
            <a:rPr lang="sl-SI" dirty="0"/>
            <a:t>Večina manšet ima oznako obsega nadlakti</a:t>
          </a:r>
          <a:endParaRPr lang="en-US" dirty="0"/>
        </a:p>
      </dgm:t>
    </dgm:pt>
    <dgm:pt modelId="{83F1C733-BA44-4A51-ACEB-3D088538BE40}" type="parTrans" cxnId="{255F57D5-6B48-4E51-82E6-64D311330511}">
      <dgm:prSet/>
      <dgm:spPr/>
      <dgm:t>
        <a:bodyPr/>
        <a:lstStyle/>
        <a:p>
          <a:endParaRPr lang="en-US"/>
        </a:p>
      </dgm:t>
    </dgm:pt>
    <dgm:pt modelId="{6480EBE0-65F0-42E3-80B5-75F8616A6ECC}" type="sibTrans" cxnId="{255F57D5-6B48-4E51-82E6-64D311330511}">
      <dgm:prSet/>
      <dgm:spPr/>
      <dgm:t>
        <a:bodyPr/>
        <a:lstStyle/>
        <a:p>
          <a:endParaRPr lang="en-US"/>
        </a:p>
      </dgm:t>
    </dgm:pt>
    <dgm:pt modelId="{F32244D4-D2BA-4242-BDEE-7FCED07FAFE3}" type="pres">
      <dgm:prSet presAssocID="{735BEBAD-95B0-4D7F-8AE5-157BDDA05E49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sl-SI"/>
        </a:p>
      </dgm:t>
    </dgm:pt>
    <dgm:pt modelId="{DB2ED317-4701-43AB-82B5-5E469CFA7212}" type="pres">
      <dgm:prSet presAssocID="{60AAECE8-C463-495A-8A37-53A82C5E2452}" presName="hierRoot1" presStyleCnt="0"/>
      <dgm:spPr/>
    </dgm:pt>
    <dgm:pt modelId="{20AE4668-51AC-4FEE-8E88-8E6B37219853}" type="pres">
      <dgm:prSet presAssocID="{60AAECE8-C463-495A-8A37-53A82C5E2452}" presName="composite" presStyleCnt="0"/>
      <dgm:spPr/>
    </dgm:pt>
    <dgm:pt modelId="{9FFE485B-BCB1-4C82-A0C1-21906A3F82E1}" type="pres">
      <dgm:prSet presAssocID="{60AAECE8-C463-495A-8A37-53A82C5E2452}" presName="background" presStyleLbl="node0" presStyleIdx="0" presStyleCnt="3"/>
      <dgm:spPr/>
    </dgm:pt>
    <dgm:pt modelId="{F93BAED3-9C87-47D6-A619-B096F5065012}" type="pres">
      <dgm:prSet presAssocID="{60AAECE8-C463-495A-8A37-53A82C5E2452}" presName="text" presStyleLbl="fgAcc0" presStyleIdx="0" presStyleCnt="3">
        <dgm:presLayoutVars>
          <dgm:chPref val="3"/>
        </dgm:presLayoutVars>
      </dgm:prSet>
      <dgm:spPr/>
      <dgm:t>
        <a:bodyPr/>
        <a:lstStyle/>
        <a:p>
          <a:endParaRPr lang="sl-SI"/>
        </a:p>
      </dgm:t>
    </dgm:pt>
    <dgm:pt modelId="{73B3FCEC-9F82-44DC-89C3-15DC7D095280}" type="pres">
      <dgm:prSet presAssocID="{60AAECE8-C463-495A-8A37-53A82C5E2452}" presName="hierChild2" presStyleCnt="0"/>
      <dgm:spPr/>
    </dgm:pt>
    <dgm:pt modelId="{97B46218-BF75-479B-B5BB-2885F1FD273D}" type="pres">
      <dgm:prSet presAssocID="{C481B0AC-3052-4ACB-A0F1-EA4A9CB28323}" presName="hierRoot1" presStyleCnt="0"/>
      <dgm:spPr/>
    </dgm:pt>
    <dgm:pt modelId="{34A66311-DD4A-4E70-8403-46B897936694}" type="pres">
      <dgm:prSet presAssocID="{C481B0AC-3052-4ACB-A0F1-EA4A9CB28323}" presName="composite" presStyleCnt="0"/>
      <dgm:spPr/>
    </dgm:pt>
    <dgm:pt modelId="{1F56AAA3-5173-49E1-A8FD-6A5E4C221A48}" type="pres">
      <dgm:prSet presAssocID="{C481B0AC-3052-4ACB-A0F1-EA4A9CB28323}" presName="background" presStyleLbl="node0" presStyleIdx="1" presStyleCnt="3"/>
      <dgm:spPr/>
    </dgm:pt>
    <dgm:pt modelId="{2FE69863-FAA1-40B8-9B8A-2DE57F7DD80A}" type="pres">
      <dgm:prSet presAssocID="{C481B0AC-3052-4ACB-A0F1-EA4A9CB28323}" presName="text" presStyleLbl="fgAcc0" presStyleIdx="1" presStyleCnt="3">
        <dgm:presLayoutVars>
          <dgm:chPref val="3"/>
        </dgm:presLayoutVars>
      </dgm:prSet>
      <dgm:spPr/>
      <dgm:t>
        <a:bodyPr/>
        <a:lstStyle/>
        <a:p>
          <a:endParaRPr lang="sl-SI"/>
        </a:p>
      </dgm:t>
    </dgm:pt>
    <dgm:pt modelId="{B1DD651B-C0B3-4238-B436-8FC4FB2B94D9}" type="pres">
      <dgm:prSet presAssocID="{C481B0AC-3052-4ACB-A0F1-EA4A9CB28323}" presName="hierChild2" presStyleCnt="0"/>
      <dgm:spPr/>
    </dgm:pt>
    <dgm:pt modelId="{320CAAAD-6611-4718-9756-A1A50C973D1D}" type="pres">
      <dgm:prSet presAssocID="{8420DA76-3978-46C8-B6CD-584489A6FB2F}" presName="hierRoot1" presStyleCnt="0"/>
      <dgm:spPr/>
    </dgm:pt>
    <dgm:pt modelId="{383AC0FB-3835-4858-BB9B-3E20177BC9BC}" type="pres">
      <dgm:prSet presAssocID="{8420DA76-3978-46C8-B6CD-584489A6FB2F}" presName="composite" presStyleCnt="0"/>
      <dgm:spPr/>
    </dgm:pt>
    <dgm:pt modelId="{D7FD3A86-6BA1-4775-9D0F-C85A7A6AC876}" type="pres">
      <dgm:prSet presAssocID="{8420DA76-3978-46C8-B6CD-584489A6FB2F}" presName="background" presStyleLbl="node0" presStyleIdx="2" presStyleCnt="3"/>
      <dgm:spPr/>
    </dgm:pt>
    <dgm:pt modelId="{A4EE42ED-1CE1-4404-A95B-A285FB2BBB38}" type="pres">
      <dgm:prSet presAssocID="{8420DA76-3978-46C8-B6CD-584489A6FB2F}" presName="text" presStyleLbl="fgAcc0" presStyleIdx="2" presStyleCnt="3">
        <dgm:presLayoutVars>
          <dgm:chPref val="3"/>
        </dgm:presLayoutVars>
      </dgm:prSet>
      <dgm:spPr/>
      <dgm:t>
        <a:bodyPr/>
        <a:lstStyle/>
        <a:p>
          <a:endParaRPr lang="sl-SI"/>
        </a:p>
      </dgm:t>
    </dgm:pt>
    <dgm:pt modelId="{1DE7B054-AC6B-4774-A5C4-A5DCBEC288AA}" type="pres">
      <dgm:prSet presAssocID="{8420DA76-3978-46C8-B6CD-584489A6FB2F}" presName="hierChild2" presStyleCnt="0"/>
      <dgm:spPr/>
    </dgm:pt>
  </dgm:ptLst>
  <dgm:cxnLst>
    <dgm:cxn modelId="{3FF797C2-373C-492D-AB7D-4C9F80C398B5}" type="presOf" srcId="{8420DA76-3978-46C8-B6CD-584489A6FB2F}" destId="{A4EE42ED-1CE1-4404-A95B-A285FB2BBB38}" srcOrd="0" destOrd="0" presId="urn:microsoft.com/office/officeart/2005/8/layout/hierarchy1"/>
    <dgm:cxn modelId="{35692D0D-919E-453F-935D-660421BF845A}" type="presOf" srcId="{735BEBAD-95B0-4D7F-8AE5-157BDDA05E49}" destId="{F32244D4-D2BA-4242-BDEE-7FCED07FAFE3}" srcOrd="0" destOrd="0" presId="urn:microsoft.com/office/officeart/2005/8/layout/hierarchy1"/>
    <dgm:cxn modelId="{255F57D5-6B48-4E51-82E6-64D311330511}" srcId="{735BEBAD-95B0-4D7F-8AE5-157BDDA05E49}" destId="{8420DA76-3978-46C8-B6CD-584489A6FB2F}" srcOrd="2" destOrd="0" parTransId="{83F1C733-BA44-4A51-ACEB-3D088538BE40}" sibTransId="{6480EBE0-65F0-42E3-80B5-75F8616A6ECC}"/>
    <dgm:cxn modelId="{B58F49D3-C0BB-46EF-95F2-B6D01F51A3F9}" srcId="{735BEBAD-95B0-4D7F-8AE5-157BDDA05E49}" destId="{C481B0AC-3052-4ACB-A0F1-EA4A9CB28323}" srcOrd="1" destOrd="0" parTransId="{95888745-3B83-43B9-B197-6FA7386886E4}" sibTransId="{9A0462F6-4E94-45E3-9354-7B33C043BFE4}"/>
    <dgm:cxn modelId="{8981E7AD-8D28-4A70-BCD0-36B3FD475119}" srcId="{735BEBAD-95B0-4D7F-8AE5-157BDDA05E49}" destId="{60AAECE8-C463-495A-8A37-53A82C5E2452}" srcOrd="0" destOrd="0" parTransId="{59CC2261-9AFF-4C13-80FE-3D9E89DC8D4A}" sibTransId="{2E23812A-D5D9-426B-BAD6-148E37DA2E74}"/>
    <dgm:cxn modelId="{4D761878-B6EA-420B-B1B1-1B112593C823}" type="presOf" srcId="{C481B0AC-3052-4ACB-A0F1-EA4A9CB28323}" destId="{2FE69863-FAA1-40B8-9B8A-2DE57F7DD80A}" srcOrd="0" destOrd="0" presId="urn:microsoft.com/office/officeart/2005/8/layout/hierarchy1"/>
    <dgm:cxn modelId="{4B47264B-4C81-4BE7-85A7-646CFD45E9B2}" type="presOf" srcId="{60AAECE8-C463-495A-8A37-53A82C5E2452}" destId="{F93BAED3-9C87-47D6-A619-B096F5065012}" srcOrd="0" destOrd="0" presId="urn:microsoft.com/office/officeart/2005/8/layout/hierarchy1"/>
    <dgm:cxn modelId="{B465FE0B-4A04-46F2-8EEE-82CB73D1876F}" type="presParOf" srcId="{F32244D4-D2BA-4242-BDEE-7FCED07FAFE3}" destId="{DB2ED317-4701-43AB-82B5-5E469CFA7212}" srcOrd="0" destOrd="0" presId="urn:microsoft.com/office/officeart/2005/8/layout/hierarchy1"/>
    <dgm:cxn modelId="{F2DD574C-5527-4F71-92CE-B4F659AAB86B}" type="presParOf" srcId="{DB2ED317-4701-43AB-82B5-5E469CFA7212}" destId="{20AE4668-51AC-4FEE-8E88-8E6B37219853}" srcOrd="0" destOrd="0" presId="urn:microsoft.com/office/officeart/2005/8/layout/hierarchy1"/>
    <dgm:cxn modelId="{C5888FB9-2EE6-4DB1-8C68-9F5DD2B90220}" type="presParOf" srcId="{20AE4668-51AC-4FEE-8E88-8E6B37219853}" destId="{9FFE485B-BCB1-4C82-A0C1-21906A3F82E1}" srcOrd="0" destOrd="0" presId="urn:microsoft.com/office/officeart/2005/8/layout/hierarchy1"/>
    <dgm:cxn modelId="{25E94FB5-39D8-47E7-B6AC-04B244C1C02A}" type="presParOf" srcId="{20AE4668-51AC-4FEE-8E88-8E6B37219853}" destId="{F93BAED3-9C87-47D6-A619-B096F5065012}" srcOrd="1" destOrd="0" presId="urn:microsoft.com/office/officeart/2005/8/layout/hierarchy1"/>
    <dgm:cxn modelId="{C6AB6268-6853-4A5B-A0E7-C957C3EC18D3}" type="presParOf" srcId="{DB2ED317-4701-43AB-82B5-5E469CFA7212}" destId="{73B3FCEC-9F82-44DC-89C3-15DC7D095280}" srcOrd="1" destOrd="0" presId="urn:microsoft.com/office/officeart/2005/8/layout/hierarchy1"/>
    <dgm:cxn modelId="{4E545BB8-68B0-4AF0-9630-35AB276CEF1C}" type="presParOf" srcId="{F32244D4-D2BA-4242-BDEE-7FCED07FAFE3}" destId="{97B46218-BF75-479B-B5BB-2885F1FD273D}" srcOrd="1" destOrd="0" presId="urn:microsoft.com/office/officeart/2005/8/layout/hierarchy1"/>
    <dgm:cxn modelId="{89666FC5-D98A-41FE-914B-BA79E8862893}" type="presParOf" srcId="{97B46218-BF75-479B-B5BB-2885F1FD273D}" destId="{34A66311-DD4A-4E70-8403-46B897936694}" srcOrd="0" destOrd="0" presId="urn:microsoft.com/office/officeart/2005/8/layout/hierarchy1"/>
    <dgm:cxn modelId="{D37F99A4-A9DE-4DA8-AF9B-223E8355459F}" type="presParOf" srcId="{34A66311-DD4A-4E70-8403-46B897936694}" destId="{1F56AAA3-5173-49E1-A8FD-6A5E4C221A48}" srcOrd="0" destOrd="0" presId="urn:microsoft.com/office/officeart/2005/8/layout/hierarchy1"/>
    <dgm:cxn modelId="{D8CDB577-B25C-4C51-B045-4F4C55A97345}" type="presParOf" srcId="{34A66311-DD4A-4E70-8403-46B897936694}" destId="{2FE69863-FAA1-40B8-9B8A-2DE57F7DD80A}" srcOrd="1" destOrd="0" presId="urn:microsoft.com/office/officeart/2005/8/layout/hierarchy1"/>
    <dgm:cxn modelId="{42F0FBEA-571F-42F1-B6ED-E8808B25D116}" type="presParOf" srcId="{97B46218-BF75-479B-B5BB-2885F1FD273D}" destId="{B1DD651B-C0B3-4238-B436-8FC4FB2B94D9}" srcOrd="1" destOrd="0" presId="urn:microsoft.com/office/officeart/2005/8/layout/hierarchy1"/>
    <dgm:cxn modelId="{F211F299-BF72-4CE6-8909-AD742F4A1258}" type="presParOf" srcId="{F32244D4-D2BA-4242-BDEE-7FCED07FAFE3}" destId="{320CAAAD-6611-4718-9756-A1A50C973D1D}" srcOrd="2" destOrd="0" presId="urn:microsoft.com/office/officeart/2005/8/layout/hierarchy1"/>
    <dgm:cxn modelId="{D380EC30-C60A-43E5-A29F-79D78107FA54}" type="presParOf" srcId="{320CAAAD-6611-4718-9756-A1A50C973D1D}" destId="{383AC0FB-3835-4858-BB9B-3E20177BC9BC}" srcOrd="0" destOrd="0" presId="urn:microsoft.com/office/officeart/2005/8/layout/hierarchy1"/>
    <dgm:cxn modelId="{48839578-9516-4A4F-9383-11CC0101A9ED}" type="presParOf" srcId="{383AC0FB-3835-4858-BB9B-3E20177BC9BC}" destId="{D7FD3A86-6BA1-4775-9D0F-C85A7A6AC876}" srcOrd="0" destOrd="0" presId="urn:microsoft.com/office/officeart/2005/8/layout/hierarchy1"/>
    <dgm:cxn modelId="{2F08436B-6F82-4CDF-8AC2-0D11E6559FC6}" type="presParOf" srcId="{383AC0FB-3835-4858-BB9B-3E20177BC9BC}" destId="{A4EE42ED-1CE1-4404-A95B-A285FB2BBB38}" srcOrd="1" destOrd="0" presId="urn:microsoft.com/office/officeart/2005/8/layout/hierarchy1"/>
    <dgm:cxn modelId="{5DD51523-EDC8-4DAB-9F11-6DC5E82D4151}" type="presParOf" srcId="{320CAAAD-6611-4718-9756-A1A50C973D1D}" destId="{1DE7B054-AC6B-4774-A5C4-A5DCBEC288AA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5248D74A-32BF-4256-BB42-0A0083FE1545}" type="doc">
      <dgm:prSet loTypeId="urn:microsoft.com/office/officeart/2008/layout/LinedList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F185589F-AD4B-4ADD-AD48-334B3E9F3637}">
      <dgm:prSet/>
      <dgm:spPr/>
      <dgm:t>
        <a:bodyPr/>
        <a:lstStyle/>
        <a:p>
          <a:r>
            <a:rPr lang="sl-SI" b="1" dirty="0"/>
            <a:t>Izmerjena vrednost krvnega tlaka je lahko napačna kadar:</a:t>
          </a:r>
          <a:endParaRPr lang="en-US" b="1" dirty="0"/>
        </a:p>
      </dgm:t>
    </dgm:pt>
    <dgm:pt modelId="{B1A5A963-84A5-48FE-A25B-2188A538D4BF}" type="parTrans" cxnId="{C83C488D-CF5E-421F-BCE9-2C88BEF062B3}">
      <dgm:prSet/>
      <dgm:spPr/>
      <dgm:t>
        <a:bodyPr/>
        <a:lstStyle/>
        <a:p>
          <a:endParaRPr lang="en-US"/>
        </a:p>
      </dgm:t>
    </dgm:pt>
    <dgm:pt modelId="{7435002D-F074-4146-B6FA-345E2F2545F2}" type="sibTrans" cxnId="{C83C488D-CF5E-421F-BCE9-2C88BEF062B3}">
      <dgm:prSet/>
      <dgm:spPr/>
      <dgm:t>
        <a:bodyPr/>
        <a:lstStyle/>
        <a:p>
          <a:endParaRPr lang="en-US"/>
        </a:p>
      </dgm:t>
    </dgm:pt>
    <dgm:pt modelId="{A1003A6A-9A7C-4133-A587-AB7FD332B32F}">
      <dgm:prSet/>
      <dgm:spPr/>
      <dgm:t>
        <a:bodyPr/>
        <a:lstStyle/>
        <a:p>
          <a:r>
            <a:rPr lang="sl-SI" dirty="0"/>
            <a:t>- je pacient razburjen</a:t>
          </a:r>
          <a:endParaRPr lang="en-US" dirty="0"/>
        </a:p>
      </dgm:t>
    </dgm:pt>
    <dgm:pt modelId="{4FAEC41A-D4EA-4FA5-B779-51D5E794F4B9}" type="parTrans" cxnId="{EB7C4CAA-8941-4272-9745-01A51381D533}">
      <dgm:prSet/>
      <dgm:spPr/>
      <dgm:t>
        <a:bodyPr/>
        <a:lstStyle/>
        <a:p>
          <a:endParaRPr lang="en-US"/>
        </a:p>
      </dgm:t>
    </dgm:pt>
    <dgm:pt modelId="{5515A41F-9778-48EC-BD61-1059A8100BCA}" type="sibTrans" cxnId="{EB7C4CAA-8941-4272-9745-01A51381D533}">
      <dgm:prSet/>
      <dgm:spPr/>
      <dgm:t>
        <a:bodyPr/>
        <a:lstStyle/>
        <a:p>
          <a:endParaRPr lang="en-US"/>
        </a:p>
      </dgm:t>
    </dgm:pt>
    <dgm:pt modelId="{FDB2DDA6-B687-42AB-AFFA-F5BFD13F8A1B}">
      <dgm:prSet/>
      <dgm:spPr/>
      <dgm:t>
        <a:bodyPr/>
        <a:lstStyle/>
        <a:p>
          <a:r>
            <a:rPr lang="sl-SI" dirty="0"/>
            <a:t>- so mišice na roki prenapete</a:t>
          </a:r>
          <a:endParaRPr lang="en-US" dirty="0"/>
        </a:p>
      </dgm:t>
    </dgm:pt>
    <dgm:pt modelId="{93FAB633-CDA4-49CC-BBB1-F05980AE845C}" type="parTrans" cxnId="{87E11C3C-4583-4118-AB2C-50E4143E83C7}">
      <dgm:prSet/>
      <dgm:spPr/>
      <dgm:t>
        <a:bodyPr/>
        <a:lstStyle/>
        <a:p>
          <a:endParaRPr lang="en-US"/>
        </a:p>
      </dgm:t>
    </dgm:pt>
    <dgm:pt modelId="{A7958099-1F89-41F6-9514-7DB51D52848F}" type="sibTrans" cxnId="{87E11C3C-4583-4118-AB2C-50E4143E83C7}">
      <dgm:prSet/>
      <dgm:spPr/>
      <dgm:t>
        <a:bodyPr/>
        <a:lstStyle/>
        <a:p>
          <a:endParaRPr lang="en-US"/>
        </a:p>
      </dgm:t>
    </dgm:pt>
    <dgm:pt modelId="{B10BD14F-4A97-4D2B-BA60-EE9C872E60D2}">
      <dgm:prSet/>
      <dgm:spPr/>
      <dgm:t>
        <a:bodyPr/>
        <a:lstStyle/>
        <a:p>
          <a:r>
            <a:rPr lang="sl-SI" dirty="0"/>
            <a:t>- je rokav srajce pretesen</a:t>
          </a:r>
          <a:endParaRPr lang="en-US" dirty="0"/>
        </a:p>
      </dgm:t>
    </dgm:pt>
    <dgm:pt modelId="{3E6C38E0-53F0-4137-9F61-B371461CA71C}" type="parTrans" cxnId="{6B1281E9-5657-43ED-946E-E175D456D8B7}">
      <dgm:prSet/>
      <dgm:spPr/>
      <dgm:t>
        <a:bodyPr/>
        <a:lstStyle/>
        <a:p>
          <a:endParaRPr lang="en-US"/>
        </a:p>
      </dgm:t>
    </dgm:pt>
    <dgm:pt modelId="{C3E18CAF-82F7-4968-8D65-89F0B4151508}" type="sibTrans" cxnId="{6B1281E9-5657-43ED-946E-E175D456D8B7}">
      <dgm:prSet/>
      <dgm:spPr/>
      <dgm:t>
        <a:bodyPr/>
        <a:lstStyle/>
        <a:p>
          <a:endParaRPr lang="en-US"/>
        </a:p>
      </dgm:t>
    </dgm:pt>
    <dgm:pt modelId="{60947E98-0954-45DA-BF52-9FDB7B1BCD20}">
      <dgm:prSet/>
      <dgm:spPr/>
      <dgm:t>
        <a:bodyPr/>
        <a:lstStyle/>
        <a:p>
          <a:r>
            <a:rPr lang="sl-SI" dirty="0"/>
            <a:t>- uporaba nepravilne velikosti manšete</a:t>
          </a:r>
          <a:endParaRPr lang="en-US" dirty="0"/>
        </a:p>
      </dgm:t>
    </dgm:pt>
    <dgm:pt modelId="{F2E28D68-F52A-4DEC-B8FD-83CD5EF12081}" type="parTrans" cxnId="{504F1FDF-545C-4D12-8F3B-C4AB5560F7A8}">
      <dgm:prSet/>
      <dgm:spPr/>
      <dgm:t>
        <a:bodyPr/>
        <a:lstStyle/>
        <a:p>
          <a:endParaRPr lang="en-US"/>
        </a:p>
      </dgm:t>
    </dgm:pt>
    <dgm:pt modelId="{B86CCC6E-6304-41AE-88F4-7937E01DF824}" type="sibTrans" cxnId="{504F1FDF-545C-4D12-8F3B-C4AB5560F7A8}">
      <dgm:prSet/>
      <dgm:spPr/>
      <dgm:t>
        <a:bodyPr/>
        <a:lstStyle/>
        <a:p>
          <a:endParaRPr lang="en-US"/>
        </a:p>
      </dgm:t>
    </dgm:pt>
    <dgm:pt modelId="{B5907007-0ADA-4692-982D-DB1E48093B71}">
      <dgm:prSet/>
      <dgm:spPr/>
      <dgm:t>
        <a:bodyPr/>
        <a:lstStyle/>
        <a:p>
          <a:r>
            <a:rPr lang="sl-SI" dirty="0"/>
            <a:t>- nepravilno nameščen stetoskop</a:t>
          </a:r>
          <a:endParaRPr lang="en-US" dirty="0"/>
        </a:p>
      </dgm:t>
    </dgm:pt>
    <dgm:pt modelId="{3962EF7C-A2E6-4E93-B7B1-3EC84A650AA0}" type="parTrans" cxnId="{D731A705-F5BA-4092-8EDB-FBB16E3480D1}">
      <dgm:prSet/>
      <dgm:spPr/>
      <dgm:t>
        <a:bodyPr/>
        <a:lstStyle/>
        <a:p>
          <a:endParaRPr lang="en-US"/>
        </a:p>
      </dgm:t>
    </dgm:pt>
    <dgm:pt modelId="{E1974514-1662-4EE6-970A-DA1BB963197D}" type="sibTrans" cxnId="{D731A705-F5BA-4092-8EDB-FBB16E3480D1}">
      <dgm:prSet/>
      <dgm:spPr/>
      <dgm:t>
        <a:bodyPr/>
        <a:lstStyle/>
        <a:p>
          <a:endParaRPr lang="en-US"/>
        </a:p>
      </dgm:t>
    </dgm:pt>
    <dgm:pt modelId="{F7FB9D56-FAB3-4707-8D6B-0D4B9FFA097F}">
      <dgm:prSet/>
      <dgm:spPr/>
      <dgm:t>
        <a:bodyPr/>
        <a:lstStyle/>
        <a:p>
          <a:r>
            <a:rPr lang="sl-SI" dirty="0"/>
            <a:t>- prehitro spuščanje zraka iz manšete</a:t>
          </a:r>
          <a:endParaRPr lang="en-US" dirty="0"/>
        </a:p>
      </dgm:t>
    </dgm:pt>
    <dgm:pt modelId="{BDE881DE-42FC-4AA9-9A7F-54FFEB474909}" type="parTrans" cxnId="{16200C1A-65E0-44E9-84C6-43593CA52C8D}">
      <dgm:prSet/>
      <dgm:spPr/>
      <dgm:t>
        <a:bodyPr/>
        <a:lstStyle/>
        <a:p>
          <a:endParaRPr lang="en-US"/>
        </a:p>
      </dgm:t>
    </dgm:pt>
    <dgm:pt modelId="{28DD463A-CB6B-4680-9FF9-58954C2C4933}" type="sibTrans" cxnId="{16200C1A-65E0-44E9-84C6-43593CA52C8D}">
      <dgm:prSet/>
      <dgm:spPr/>
      <dgm:t>
        <a:bodyPr/>
        <a:lstStyle/>
        <a:p>
          <a:endParaRPr lang="en-US"/>
        </a:p>
      </dgm:t>
    </dgm:pt>
    <dgm:pt modelId="{A6727DA0-863F-4376-9829-4E7C271B6365}">
      <dgm:prSet/>
      <dgm:spPr/>
      <dgm:t>
        <a:bodyPr/>
        <a:lstStyle/>
        <a:p>
          <a:r>
            <a:rPr lang="sl-SI" dirty="0"/>
            <a:t>- predolgo zažeta manšeta na roki</a:t>
          </a:r>
          <a:endParaRPr lang="en-US" dirty="0"/>
        </a:p>
      </dgm:t>
    </dgm:pt>
    <dgm:pt modelId="{B76ABCA0-107F-4937-82F0-B2693B284A81}" type="parTrans" cxnId="{43655638-5B2C-4CD5-9F1A-301E01837E67}">
      <dgm:prSet/>
      <dgm:spPr/>
      <dgm:t>
        <a:bodyPr/>
        <a:lstStyle/>
        <a:p>
          <a:endParaRPr lang="en-US"/>
        </a:p>
      </dgm:t>
    </dgm:pt>
    <dgm:pt modelId="{AA87472B-7627-4CDE-8234-F0F1D8E09306}" type="sibTrans" cxnId="{43655638-5B2C-4CD5-9F1A-301E01837E67}">
      <dgm:prSet/>
      <dgm:spPr/>
      <dgm:t>
        <a:bodyPr/>
        <a:lstStyle/>
        <a:p>
          <a:endParaRPr lang="en-US"/>
        </a:p>
      </dgm:t>
    </dgm:pt>
    <dgm:pt modelId="{C324B357-9970-4743-90CC-0D92C92EEC03}">
      <dgm:prSet/>
      <dgm:spPr/>
      <dgm:t>
        <a:bodyPr/>
        <a:lstStyle/>
        <a:p>
          <a:r>
            <a:rPr lang="sl-SI" dirty="0"/>
            <a:t>- nepravilno delovanje aparata</a:t>
          </a:r>
          <a:endParaRPr lang="en-US" dirty="0"/>
        </a:p>
      </dgm:t>
    </dgm:pt>
    <dgm:pt modelId="{A6661A2E-F2A5-4AE3-966F-4879503DB909}" type="parTrans" cxnId="{3EE74E69-AAE7-4AF8-9E78-34D4AC131861}">
      <dgm:prSet/>
      <dgm:spPr/>
      <dgm:t>
        <a:bodyPr/>
        <a:lstStyle/>
        <a:p>
          <a:endParaRPr lang="en-US"/>
        </a:p>
      </dgm:t>
    </dgm:pt>
    <dgm:pt modelId="{8F7C3E21-BC94-4DA7-BF60-D45189B71CB1}" type="sibTrans" cxnId="{3EE74E69-AAE7-4AF8-9E78-34D4AC131861}">
      <dgm:prSet/>
      <dgm:spPr/>
      <dgm:t>
        <a:bodyPr/>
        <a:lstStyle/>
        <a:p>
          <a:endParaRPr lang="en-US"/>
        </a:p>
      </dgm:t>
    </dgm:pt>
    <dgm:pt modelId="{FA52B03E-36B5-43B3-97DD-96210573F0B1}">
      <dgm:prSet/>
      <dgm:spPr/>
      <dgm:t>
        <a:bodyPr/>
        <a:lstStyle/>
        <a:p>
          <a:r>
            <a:rPr lang="sl-SI" dirty="0"/>
            <a:t>- preperele cevi aparata in posledično uhajanje zraka.</a:t>
          </a:r>
          <a:endParaRPr lang="en-US" dirty="0"/>
        </a:p>
      </dgm:t>
    </dgm:pt>
    <dgm:pt modelId="{C2F4FBDA-ABD3-402E-A2AE-F4E441002B12}" type="parTrans" cxnId="{68F29633-D916-43FF-A40C-763B87748E84}">
      <dgm:prSet/>
      <dgm:spPr/>
      <dgm:t>
        <a:bodyPr/>
        <a:lstStyle/>
        <a:p>
          <a:endParaRPr lang="en-US"/>
        </a:p>
      </dgm:t>
    </dgm:pt>
    <dgm:pt modelId="{8BD4D0D2-3A00-4749-856E-99485238AEC6}" type="sibTrans" cxnId="{68F29633-D916-43FF-A40C-763B87748E84}">
      <dgm:prSet/>
      <dgm:spPr/>
      <dgm:t>
        <a:bodyPr/>
        <a:lstStyle/>
        <a:p>
          <a:endParaRPr lang="en-US"/>
        </a:p>
      </dgm:t>
    </dgm:pt>
    <dgm:pt modelId="{19F788C6-B087-45A8-ACBA-08D7AEC5647D}" type="pres">
      <dgm:prSet presAssocID="{5248D74A-32BF-4256-BB42-0A0083FE1545}" presName="vert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sl-SI"/>
        </a:p>
      </dgm:t>
    </dgm:pt>
    <dgm:pt modelId="{F9F15686-4082-4F3E-975E-AB5373B9C1E8}" type="pres">
      <dgm:prSet presAssocID="{F185589F-AD4B-4ADD-AD48-334B3E9F3637}" presName="thickLine" presStyleLbl="alignNode1" presStyleIdx="0" presStyleCnt="10"/>
      <dgm:spPr/>
    </dgm:pt>
    <dgm:pt modelId="{7D270CE4-C81A-49D5-8565-2FBAB4987542}" type="pres">
      <dgm:prSet presAssocID="{F185589F-AD4B-4ADD-AD48-334B3E9F3637}" presName="horz1" presStyleCnt="0"/>
      <dgm:spPr/>
    </dgm:pt>
    <dgm:pt modelId="{91798CC2-E538-4B82-807F-E364002C4A3C}" type="pres">
      <dgm:prSet presAssocID="{F185589F-AD4B-4ADD-AD48-334B3E9F3637}" presName="tx1" presStyleLbl="revTx" presStyleIdx="0" presStyleCnt="10"/>
      <dgm:spPr/>
      <dgm:t>
        <a:bodyPr/>
        <a:lstStyle/>
        <a:p>
          <a:endParaRPr lang="sl-SI"/>
        </a:p>
      </dgm:t>
    </dgm:pt>
    <dgm:pt modelId="{F35B6E18-00CE-41E6-9E46-7AA5779AD31C}" type="pres">
      <dgm:prSet presAssocID="{F185589F-AD4B-4ADD-AD48-334B3E9F3637}" presName="vert1" presStyleCnt="0"/>
      <dgm:spPr/>
    </dgm:pt>
    <dgm:pt modelId="{5913B55F-898F-45E8-ACC7-BDF7825591E4}" type="pres">
      <dgm:prSet presAssocID="{A1003A6A-9A7C-4133-A587-AB7FD332B32F}" presName="thickLine" presStyleLbl="alignNode1" presStyleIdx="1" presStyleCnt="10"/>
      <dgm:spPr/>
    </dgm:pt>
    <dgm:pt modelId="{AFABBF01-DBA8-486B-9089-4690E71C6FBB}" type="pres">
      <dgm:prSet presAssocID="{A1003A6A-9A7C-4133-A587-AB7FD332B32F}" presName="horz1" presStyleCnt="0"/>
      <dgm:spPr/>
    </dgm:pt>
    <dgm:pt modelId="{E8EBA828-461D-4B1F-9C04-F44112ACF24F}" type="pres">
      <dgm:prSet presAssocID="{A1003A6A-9A7C-4133-A587-AB7FD332B32F}" presName="tx1" presStyleLbl="revTx" presStyleIdx="1" presStyleCnt="10"/>
      <dgm:spPr/>
      <dgm:t>
        <a:bodyPr/>
        <a:lstStyle/>
        <a:p>
          <a:endParaRPr lang="sl-SI"/>
        </a:p>
      </dgm:t>
    </dgm:pt>
    <dgm:pt modelId="{CE27B209-0B4A-4DF7-9A13-9B4A82675BD1}" type="pres">
      <dgm:prSet presAssocID="{A1003A6A-9A7C-4133-A587-AB7FD332B32F}" presName="vert1" presStyleCnt="0"/>
      <dgm:spPr/>
    </dgm:pt>
    <dgm:pt modelId="{A6E4D54E-AFE7-4318-80F2-3E964D2A0C64}" type="pres">
      <dgm:prSet presAssocID="{FDB2DDA6-B687-42AB-AFFA-F5BFD13F8A1B}" presName="thickLine" presStyleLbl="alignNode1" presStyleIdx="2" presStyleCnt="10"/>
      <dgm:spPr/>
    </dgm:pt>
    <dgm:pt modelId="{0B6DD900-3396-43A5-BDBF-881BC60F328A}" type="pres">
      <dgm:prSet presAssocID="{FDB2DDA6-B687-42AB-AFFA-F5BFD13F8A1B}" presName="horz1" presStyleCnt="0"/>
      <dgm:spPr/>
    </dgm:pt>
    <dgm:pt modelId="{E8B039EB-98FB-456F-A4FC-3653542416EC}" type="pres">
      <dgm:prSet presAssocID="{FDB2DDA6-B687-42AB-AFFA-F5BFD13F8A1B}" presName="tx1" presStyleLbl="revTx" presStyleIdx="2" presStyleCnt="10"/>
      <dgm:spPr/>
      <dgm:t>
        <a:bodyPr/>
        <a:lstStyle/>
        <a:p>
          <a:endParaRPr lang="sl-SI"/>
        </a:p>
      </dgm:t>
    </dgm:pt>
    <dgm:pt modelId="{684B0D1E-ECD3-4BD7-B492-02CB38C96C61}" type="pres">
      <dgm:prSet presAssocID="{FDB2DDA6-B687-42AB-AFFA-F5BFD13F8A1B}" presName="vert1" presStyleCnt="0"/>
      <dgm:spPr/>
    </dgm:pt>
    <dgm:pt modelId="{C813B042-ED8C-4DC0-BCDA-8ECFB45483C8}" type="pres">
      <dgm:prSet presAssocID="{B10BD14F-4A97-4D2B-BA60-EE9C872E60D2}" presName="thickLine" presStyleLbl="alignNode1" presStyleIdx="3" presStyleCnt="10"/>
      <dgm:spPr/>
    </dgm:pt>
    <dgm:pt modelId="{EFB8518A-AC8C-4581-B5EB-59A82DF74BF5}" type="pres">
      <dgm:prSet presAssocID="{B10BD14F-4A97-4D2B-BA60-EE9C872E60D2}" presName="horz1" presStyleCnt="0"/>
      <dgm:spPr/>
    </dgm:pt>
    <dgm:pt modelId="{E31121A4-F25F-4095-A841-048981A2EC2C}" type="pres">
      <dgm:prSet presAssocID="{B10BD14F-4A97-4D2B-BA60-EE9C872E60D2}" presName="tx1" presStyleLbl="revTx" presStyleIdx="3" presStyleCnt="10"/>
      <dgm:spPr/>
      <dgm:t>
        <a:bodyPr/>
        <a:lstStyle/>
        <a:p>
          <a:endParaRPr lang="sl-SI"/>
        </a:p>
      </dgm:t>
    </dgm:pt>
    <dgm:pt modelId="{667652F2-2876-4978-947B-1E0966D2454C}" type="pres">
      <dgm:prSet presAssocID="{B10BD14F-4A97-4D2B-BA60-EE9C872E60D2}" presName="vert1" presStyleCnt="0"/>
      <dgm:spPr/>
    </dgm:pt>
    <dgm:pt modelId="{73F975C7-B2C7-460B-BDC4-7C0194D15CEE}" type="pres">
      <dgm:prSet presAssocID="{60947E98-0954-45DA-BF52-9FDB7B1BCD20}" presName="thickLine" presStyleLbl="alignNode1" presStyleIdx="4" presStyleCnt="10"/>
      <dgm:spPr/>
    </dgm:pt>
    <dgm:pt modelId="{63B79A8E-AD8F-4440-A2B2-A770BBE2D5EF}" type="pres">
      <dgm:prSet presAssocID="{60947E98-0954-45DA-BF52-9FDB7B1BCD20}" presName="horz1" presStyleCnt="0"/>
      <dgm:spPr/>
    </dgm:pt>
    <dgm:pt modelId="{529B3588-768D-4F14-A175-3F40E8B846F1}" type="pres">
      <dgm:prSet presAssocID="{60947E98-0954-45DA-BF52-9FDB7B1BCD20}" presName="tx1" presStyleLbl="revTx" presStyleIdx="4" presStyleCnt="10"/>
      <dgm:spPr/>
      <dgm:t>
        <a:bodyPr/>
        <a:lstStyle/>
        <a:p>
          <a:endParaRPr lang="sl-SI"/>
        </a:p>
      </dgm:t>
    </dgm:pt>
    <dgm:pt modelId="{967EE81C-50BF-4427-88E3-C0FBB578F3D4}" type="pres">
      <dgm:prSet presAssocID="{60947E98-0954-45DA-BF52-9FDB7B1BCD20}" presName="vert1" presStyleCnt="0"/>
      <dgm:spPr/>
    </dgm:pt>
    <dgm:pt modelId="{7EC7469C-BDE9-46CF-940C-DAA3F9B98E53}" type="pres">
      <dgm:prSet presAssocID="{B5907007-0ADA-4692-982D-DB1E48093B71}" presName="thickLine" presStyleLbl="alignNode1" presStyleIdx="5" presStyleCnt="10"/>
      <dgm:spPr/>
    </dgm:pt>
    <dgm:pt modelId="{9FCE08D7-28A3-4CCD-913E-99183904DDE8}" type="pres">
      <dgm:prSet presAssocID="{B5907007-0ADA-4692-982D-DB1E48093B71}" presName="horz1" presStyleCnt="0"/>
      <dgm:spPr/>
    </dgm:pt>
    <dgm:pt modelId="{BCD3BD5D-AEFE-4782-BB66-C7A2E292BBF3}" type="pres">
      <dgm:prSet presAssocID="{B5907007-0ADA-4692-982D-DB1E48093B71}" presName="tx1" presStyleLbl="revTx" presStyleIdx="5" presStyleCnt="10"/>
      <dgm:spPr/>
      <dgm:t>
        <a:bodyPr/>
        <a:lstStyle/>
        <a:p>
          <a:endParaRPr lang="sl-SI"/>
        </a:p>
      </dgm:t>
    </dgm:pt>
    <dgm:pt modelId="{11A44B54-DFF0-4BAA-A4BC-5ACCFE8E86D4}" type="pres">
      <dgm:prSet presAssocID="{B5907007-0ADA-4692-982D-DB1E48093B71}" presName="vert1" presStyleCnt="0"/>
      <dgm:spPr/>
    </dgm:pt>
    <dgm:pt modelId="{55813A62-D231-4FF8-882B-F520F85F7970}" type="pres">
      <dgm:prSet presAssocID="{F7FB9D56-FAB3-4707-8D6B-0D4B9FFA097F}" presName="thickLine" presStyleLbl="alignNode1" presStyleIdx="6" presStyleCnt="10"/>
      <dgm:spPr/>
    </dgm:pt>
    <dgm:pt modelId="{F99A8BBD-6658-4ECF-BAF7-C0DAED4EE132}" type="pres">
      <dgm:prSet presAssocID="{F7FB9D56-FAB3-4707-8D6B-0D4B9FFA097F}" presName="horz1" presStyleCnt="0"/>
      <dgm:spPr/>
    </dgm:pt>
    <dgm:pt modelId="{3F99582B-938B-4713-91F7-22D8BC2E9B4B}" type="pres">
      <dgm:prSet presAssocID="{F7FB9D56-FAB3-4707-8D6B-0D4B9FFA097F}" presName="tx1" presStyleLbl="revTx" presStyleIdx="6" presStyleCnt="10"/>
      <dgm:spPr/>
      <dgm:t>
        <a:bodyPr/>
        <a:lstStyle/>
        <a:p>
          <a:endParaRPr lang="sl-SI"/>
        </a:p>
      </dgm:t>
    </dgm:pt>
    <dgm:pt modelId="{33F595EF-E8E9-4BCC-B176-1D5979CD269C}" type="pres">
      <dgm:prSet presAssocID="{F7FB9D56-FAB3-4707-8D6B-0D4B9FFA097F}" presName="vert1" presStyleCnt="0"/>
      <dgm:spPr/>
    </dgm:pt>
    <dgm:pt modelId="{DDDF1C1C-4940-4CF1-B4DE-73841B6E3284}" type="pres">
      <dgm:prSet presAssocID="{A6727DA0-863F-4376-9829-4E7C271B6365}" presName="thickLine" presStyleLbl="alignNode1" presStyleIdx="7" presStyleCnt="10"/>
      <dgm:spPr/>
    </dgm:pt>
    <dgm:pt modelId="{FD64F23A-FE2E-48C7-A48C-CE8417C5B490}" type="pres">
      <dgm:prSet presAssocID="{A6727DA0-863F-4376-9829-4E7C271B6365}" presName="horz1" presStyleCnt="0"/>
      <dgm:spPr/>
    </dgm:pt>
    <dgm:pt modelId="{B1B49F9D-017F-469C-92C3-45A62FD05A32}" type="pres">
      <dgm:prSet presAssocID="{A6727DA0-863F-4376-9829-4E7C271B6365}" presName="tx1" presStyleLbl="revTx" presStyleIdx="7" presStyleCnt="10"/>
      <dgm:spPr/>
      <dgm:t>
        <a:bodyPr/>
        <a:lstStyle/>
        <a:p>
          <a:endParaRPr lang="sl-SI"/>
        </a:p>
      </dgm:t>
    </dgm:pt>
    <dgm:pt modelId="{2F73EB12-C5F8-4AD1-8220-A33168053D5F}" type="pres">
      <dgm:prSet presAssocID="{A6727DA0-863F-4376-9829-4E7C271B6365}" presName="vert1" presStyleCnt="0"/>
      <dgm:spPr/>
    </dgm:pt>
    <dgm:pt modelId="{DAA7A0E8-D19F-49EE-B3C1-690E98D801B8}" type="pres">
      <dgm:prSet presAssocID="{C324B357-9970-4743-90CC-0D92C92EEC03}" presName="thickLine" presStyleLbl="alignNode1" presStyleIdx="8" presStyleCnt="10"/>
      <dgm:spPr/>
    </dgm:pt>
    <dgm:pt modelId="{CC0924CF-A32B-4C4F-8ED5-6684179615D8}" type="pres">
      <dgm:prSet presAssocID="{C324B357-9970-4743-90CC-0D92C92EEC03}" presName="horz1" presStyleCnt="0"/>
      <dgm:spPr/>
    </dgm:pt>
    <dgm:pt modelId="{9298E9C8-8FC5-4807-ACAD-FEA9386EEB61}" type="pres">
      <dgm:prSet presAssocID="{C324B357-9970-4743-90CC-0D92C92EEC03}" presName="tx1" presStyleLbl="revTx" presStyleIdx="8" presStyleCnt="10"/>
      <dgm:spPr/>
      <dgm:t>
        <a:bodyPr/>
        <a:lstStyle/>
        <a:p>
          <a:endParaRPr lang="sl-SI"/>
        </a:p>
      </dgm:t>
    </dgm:pt>
    <dgm:pt modelId="{F9ED65FE-8D6B-44E8-97D8-745B63CACFA8}" type="pres">
      <dgm:prSet presAssocID="{C324B357-9970-4743-90CC-0D92C92EEC03}" presName="vert1" presStyleCnt="0"/>
      <dgm:spPr/>
    </dgm:pt>
    <dgm:pt modelId="{F65501A6-4B79-4028-B0FE-1BA6D33272F1}" type="pres">
      <dgm:prSet presAssocID="{FA52B03E-36B5-43B3-97DD-96210573F0B1}" presName="thickLine" presStyleLbl="alignNode1" presStyleIdx="9" presStyleCnt="10"/>
      <dgm:spPr/>
    </dgm:pt>
    <dgm:pt modelId="{CBB3D708-9652-403D-8DCE-9F2D7738F37F}" type="pres">
      <dgm:prSet presAssocID="{FA52B03E-36B5-43B3-97DD-96210573F0B1}" presName="horz1" presStyleCnt="0"/>
      <dgm:spPr/>
    </dgm:pt>
    <dgm:pt modelId="{300CAA32-A825-44AA-9B11-D19A9319D084}" type="pres">
      <dgm:prSet presAssocID="{FA52B03E-36B5-43B3-97DD-96210573F0B1}" presName="tx1" presStyleLbl="revTx" presStyleIdx="9" presStyleCnt="10"/>
      <dgm:spPr/>
      <dgm:t>
        <a:bodyPr/>
        <a:lstStyle/>
        <a:p>
          <a:endParaRPr lang="sl-SI"/>
        </a:p>
      </dgm:t>
    </dgm:pt>
    <dgm:pt modelId="{2CE4E55D-DFBD-42EE-809A-A0DF3D1AD1B1}" type="pres">
      <dgm:prSet presAssocID="{FA52B03E-36B5-43B3-97DD-96210573F0B1}" presName="vert1" presStyleCnt="0"/>
      <dgm:spPr/>
    </dgm:pt>
  </dgm:ptLst>
  <dgm:cxnLst>
    <dgm:cxn modelId="{29C6F10F-8B2D-4892-A3E0-123012DA8D20}" type="presOf" srcId="{F185589F-AD4B-4ADD-AD48-334B3E9F3637}" destId="{91798CC2-E538-4B82-807F-E364002C4A3C}" srcOrd="0" destOrd="0" presId="urn:microsoft.com/office/officeart/2008/layout/LinedList"/>
    <dgm:cxn modelId="{3A26C07D-80CB-4A50-9348-0752E8140D23}" type="presOf" srcId="{A1003A6A-9A7C-4133-A587-AB7FD332B32F}" destId="{E8EBA828-461D-4B1F-9C04-F44112ACF24F}" srcOrd="0" destOrd="0" presId="urn:microsoft.com/office/officeart/2008/layout/LinedList"/>
    <dgm:cxn modelId="{3EE74E69-AAE7-4AF8-9E78-34D4AC131861}" srcId="{5248D74A-32BF-4256-BB42-0A0083FE1545}" destId="{C324B357-9970-4743-90CC-0D92C92EEC03}" srcOrd="8" destOrd="0" parTransId="{A6661A2E-F2A5-4AE3-966F-4879503DB909}" sibTransId="{8F7C3E21-BC94-4DA7-BF60-D45189B71CB1}"/>
    <dgm:cxn modelId="{E2F17412-2302-4E7C-98CA-751B9D48AD22}" type="presOf" srcId="{5248D74A-32BF-4256-BB42-0A0083FE1545}" destId="{19F788C6-B087-45A8-ACBA-08D7AEC5647D}" srcOrd="0" destOrd="0" presId="urn:microsoft.com/office/officeart/2008/layout/LinedList"/>
    <dgm:cxn modelId="{174BBD4B-9548-49F2-A2EA-8D3335BC9554}" type="presOf" srcId="{FA52B03E-36B5-43B3-97DD-96210573F0B1}" destId="{300CAA32-A825-44AA-9B11-D19A9319D084}" srcOrd="0" destOrd="0" presId="urn:microsoft.com/office/officeart/2008/layout/LinedList"/>
    <dgm:cxn modelId="{C83C488D-CF5E-421F-BCE9-2C88BEF062B3}" srcId="{5248D74A-32BF-4256-BB42-0A0083FE1545}" destId="{F185589F-AD4B-4ADD-AD48-334B3E9F3637}" srcOrd="0" destOrd="0" parTransId="{B1A5A963-84A5-48FE-A25B-2188A538D4BF}" sibTransId="{7435002D-F074-4146-B6FA-345E2F2545F2}"/>
    <dgm:cxn modelId="{6B1281E9-5657-43ED-946E-E175D456D8B7}" srcId="{5248D74A-32BF-4256-BB42-0A0083FE1545}" destId="{B10BD14F-4A97-4D2B-BA60-EE9C872E60D2}" srcOrd="3" destOrd="0" parTransId="{3E6C38E0-53F0-4137-9F61-B371461CA71C}" sibTransId="{C3E18CAF-82F7-4968-8D65-89F0B4151508}"/>
    <dgm:cxn modelId="{87E11C3C-4583-4118-AB2C-50E4143E83C7}" srcId="{5248D74A-32BF-4256-BB42-0A0083FE1545}" destId="{FDB2DDA6-B687-42AB-AFFA-F5BFD13F8A1B}" srcOrd="2" destOrd="0" parTransId="{93FAB633-CDA4-49CC-BBB1-F05980AE845C}" sibTransId="{A7958099-1F89-41F6-9514-7DB51D52848F}"/>
    <dgm:cxn modelId="{504F1FDF-545C-4D12-8F3B-C4AB5560F7A8}" srcId="{5248D74A-32BF-4256-BB42-0A0083FE1545}" destId="{60947E98-0954-45DA-BF52-9FDB7B1BCD20}" srcOrd="4" destOrd="0" parTransId="{F2E28D68-F52A-4DEC-B8FD-83CD5EF12081}" sibTransId="{B86CCC6E-6304-41AE-88F4-7937E01DF824}"/>
    <dgm:cxn modelId="{EB7C4CAA-8941-4272-9745-01A51381D533}" srcId="{5248D74A-32BF-4256-BB42-0A0083FE1545}" destId="{A1003A6A-9A7C-4133-A587-AB7FD332B32F}" srcOrd="1" destOrd="0" parTransId="{4FAEC41A-D4EA-4FA5-B779-51D5E794F4B9}" sibTransId="{5515A41F-9778-48EC-BD61-1059A8100BCA}"/>
    <dgm:cxn modelId="{3DABDB44-4BA9-4BE7-B3C2-8A686591C5C8}" type="presOf" srcId="{A6727DA0-863F-4376-9829-4E7C271B6365}" destId="{B1B49F9D-017F-469C-92C3-45A62FD05A32}" srcOrd="0" destOrd="0" presId="urn:microsoft.com/office/officeart/2008/layout/LinedList"/>
    <dgm:cxn modelId="{3575D330-2A72-47BE-B6A0-F0BA072F4394}" type="presOf" srcId="{60947E98-0954-45DA-BF52-9FDB7B1BCD20}" destId="{529B3588-768D-4F14-A175-3F40E8B846F1}" srcOrd="0" destOrd="0" presId="urn:microsoft.com/office/officeart/2008/layout/LinedList"/>
    <dgm:cxn modelId="{68F29633-D916-43FF-A40C-763B87748E84}" srcId="{5248D74A-32BF-4256-BB42-0A0083FE1545}" destId="{FA52B03E-36B5-43B3-97DD-96210573F0B1}" srcOrd="9" destOrd="0" parTransId="{C2F4FBDA-ABD3-402E-A2AE-F4E441002B12}" sibTransId="{8BD4D0D2-3A00-4749-856E-99485238AEC6}"/>
    <dgm:cxn modelId="{52FAC0D1-AB53-497B-9D73-5E4365E52D14}" type="presOf" srcId="{F7FB9D56-FAB3-4707-8D6B-0D4B9FFA097F}" destId="{3F99582B-938B-4713-91F7-22D8BC2E9B4B}" srcOrd="0" destOrd="0" presId="urn:microsoft.com/office/officeart/2008/layout/LinedList"/>
    <dgm:cxn modelId="{525A7551-788B-48CF-9379-140206A50C49}" type="presOf" srcId="{B10BD14F-4A97-4D2B-BA60-EE9C872E60D2}" destId="{E31121A4-F25F-4095-A841-048981A2EC2C}" srcOrd="0" destOrd="0" presId="urn:microsoft.com/office/officeart/2008/layout/LinedList"/>
    <dgm:cxn modelId="{43655638-5B2C-4CD5-9F1A-301E01837E67}" srcId="{5248D74A-32BF-4256-BB42-0A0083FE1545}" destId="{A6727DA0-863F-4376-9829-4E7C271B6365}" srcOrd="7" destOrd="0" parTransId="{B76ABCA0-107F-4937-82F0-B2693B284A81}" sibTransId="{AA87472B-7627-4CDE-8234-F0F1D8E09306}"/>
    <dgm:cxn modelId="{A5E13C11-C7B8-4EF8-BFF8-37ECE49B3438}" type="presOf" srcId="{C324B357-9970-4743-90CC-0D92C92EEC03}" destId="{9298E9C8-8FC5-4807-ACAD-FEA9386EEB61}" srcOrd="0" destOrd="0" presId="urn:microsoft.com/office/officeart/2008/layout/LinedList"/>
    <dgm:cxn modelId="{3F081753-326B-4BCD-85AF-888390D1A548}" type="presOf" srcId="{B5907007-0ADA-4692-982D-DB1E48093B71}" destId="{BCD3BD5D-AEFE-4782-BB66-C7A2E292BBF3}" srcOrd="0" destOrd="0" presId="urn:microsoft.com/office/officeart/2008/layout/LinedList"/>
    <dgm:cxn modelId="{D731A705-F5BA-4092-8EDB-FBB16E3480D1}" srcId="{5248D74A-32BF-4256-BB42-0A0083FE1545}" destId="{B5907007-0ADA-4692-982D-DB1E48093B71}" srcOrd="5" destOrd="0" parTransId="{3962EF7C-A2E6-4E93-B7B1-3EC84A650AA0}" sibTransId="{E1974514-1662-4EE6-970A-DA1BB963197D}"/>
    <dgm:cxn modelId="{16200C1A-65E0-44E9-84C6-43593CA52C8D}" srcId="{5248D74A-32BF-4256-BB42-0A0083FE1545}" destId="{F7FB9D56-FAB3-4707-8D6B-0D4B9FFA097F}" srcOrd="6" destOrd="0" parTransId="{BDE881DE-42FC-4AA9-9A7F-54FFEB474909}" sibTransId="{28DD463A-CB6B-4680-9FF9-58954C2C4933}"/>
    <dgm:cxn modelId="{89BF3894-3174-4259-A266-1C2452D22575}" type="presOf" srcId="{FDB2DDA6-B687-42AB-AFFA-F5BFD13F8A1B}" destId="{E8B039EB-98FB-456F-A4FC-3653542416EC}" srcOrd="0" destOrd="0" presId="urn:microsoft.com/office/officeart/2008/layout/LinedList"/>
    <dgm:cxn modelId="{4CF06AE8-3F1C-45BE-8A1A-68DBB0720AD5}" type="presParOf" srcId="{19F788C6-B087-45A8-ACBA-08D7AEC5647D}" destId="{F9F15686-4082-4F3E-975E-AB5373B9C1E8}" srcOrd="0" destOrd="0" presId="urn:microsoft.com/office/officeart/2008/layout/LinedList"/>
    <dgm:cxn modelId="{C0A3E25E-8728-405D-9BDA-F18EDD277E16}" type="presParOf" srcId="{19F788C6-B087-45A8-ACBA-08D7AEC5647D}" destId="{7D270CE4-C81A-49D5-8565-2FBAB4987542}" srcOrd="1" destOrd="0" presId="urn:microsoft.com/office/officeart/2008/layout/LinedList"/>
    <dgm:cxn modelId="{D9DFC674-18D6-4C74-BD04-249C9BD30BBD}" type="presParOf" srcId="{7D270CE4-C81A-49D5-8565-2FBAB4987542}" destId="{91798CC2-E538-4B82-807F-E364002C4A3C}" srcOrd="0" destOrd="0" presId="urn:microsoft.com/office/officeart/2008/layout/LinedList"/>
    <dgm:cxn modelId="{9C62E9AE-185C-4CCA-8D6B-38AB576A1329}" type="presParOf" srcId="{7D270CE4-C81A-49D5-8565-2FBAB4987542}" destId="{F35B6E18-00CE-41E6-9E46-7AA5779AD31C}" srcOrd="1" destOrd="0" presId="urn:microsoft.com/office/officeart/2008/layout/LinedList"/>
    <dgm:cxn modelId="{D9472727-C87B-4940-A30F-C901C7F8A9C6}" type="presParOf" srcId="{19F788C6-B087-45A8-ACBA-08D7AEC5647D}" destId="{5913B55F-898F-45E8-ACC7-BDF7825591E4}" srcOrd="2" destOrd="0" presId="urn:microsoft.com/office/officeart/2008/layout/LinedList"/>
    <dgm:cxn modelId="{67EB0ACD-E7F4-44E8-83EE-6CF8CA8C8CED}" type="presParOf" srcId="{19F788C6-B087-45A8-ACBA-08D7AEC5647D}" destId="{AFABBF01-DBA8-486B-9089-4690E71C6FBB}" srcOrd="3" destOrd="0" presId="urn:microsoft.com/office/officeart/2008/layout/LinedList"/>
    <dgm:cxn modelId="{AB67E941-4FF4-4E32-8233-775622BDF759}" type="presParOf" srcId="{AFABBF01-DBA8-486B-9089-4690E71C6FBB}" destId="{E8EBA828-461D-4B1F-9C04-F44112ACF24F}" srcOrd="0" destOrd="0" presId="urn:microsoft.com/office/officeart/2008/layout/LinedList"/>
    <dgm:cxn modelId="{BA10EBD0-FF29-41A9-BA1B-8D84ECC10939}" type="presParOf" srcId="{AFABBF01-DBA8-486B-9089-4690E71C6FBB}" destId="{CE27B209-0B4A-4DF7-9A13-9B4A82675BD1}" srcOrd="1" destOrd="0" presId="urn:microsoft.com/office/officeart/2008/layout/LinedList"/>
    <dgm:cxn modelId="{1D9D0F92-2E6B-4D86-A0CA-4977958794E8}" type="presParOf" srcId="{19F788C6-B087-45A8-ACBA-08D7AEC5647D}" destId="{A6E4D54E-AFE7-4318-80F2-3E964D2A0C64}" srcOrd="4" destOrd="0" presId="urn:microsoft.com/office/officeart/2008/layout/LinedList"/>
    <dgm:cxn modelId="{1883380A-AFCB-43ED-AF2E-5DFCB76EAEE1}" type="presParOf" srcId="{19F788C6-B087-45A8-ACBA-08D7AEC5647D}" destId="{0B6DD900-3396-43A5-BDBF-881BC60F328A}" srcOrd="5" destOrd="0" presId="urn:microsoft.com/office/officeart/2008/layout/LinedList"/>
    <dgm:cxn modelId="{D304264E-495D-4D48-8790-B6DAD07C8E82}" type="presParOf" srcId="{0B6DD900-3396-43A5-BDBF-881BC60F328A}" destId="{E8B039EB-98FB-456F-A4FC-3653542416EC}" srcOrd="0" destOrd="0" presId="urn:microsoft.com/office/officeart/2008/layout/LinedList"/>
    <dgm:cxn modelId="{6CED7BF5-80FB-4F1B-82E8-70489630BEE3}" type="presParOf" srcId="{0B6DD900-3396-43A5-BDBF-881BC60F328A}" destId="{684B0D1E-ECD3-4BD7-B492-02CB38C96C61}" srcOrd="1" destOrd="0" presId="urn:microsoft.com/office/officeart/2008/layout/LinedList"/>
    <dgm:cxn modelId="{79DBDE2D-3551-4B4A-B832-66F0C1B9397D}" type="presParOf" srcId="{19F788C6-B087-45A8-ACBA-08D7AEC5647D}" destId="{C813B042-ED8C-4DC0-BCDA-8ECFB45483C8}" srcOrd="6" destOrd="0" presId="urn:microsoft.com/office/officeart/2008/layout/LinedList"/>
    <dgm:cxn modelId="{EF04915A-6CD1-4E76-BCE4-DAEF144A43BB}" type="presParOf" srcId="{19F788C6-B087-45A8-ACBA-08D7AEC5647D}" destId="{EFB8518A-AC8C-4581-B5EB-59A82DF74BF5}" srcOrd="7" destOrd="0" presId="urn:microsoft.com/office/officeart/2008/layout/LinedList"/>
    <dgm:cxn modelId="{39B153B0-E56F-459E-8EAB-C8F37C4E0563}" type="presParOf" srcId="{EFB8518A-AC8C-4581-B5EB-59A82DF74BF5}" destId="{E31121A4-F25F-4095-A841-048981A2EC2C}" srcOrd="0" destOrd="0" presId="urn:microsoft.com/office/officeart/2008/layout/LinedList"/>
    <dgm:cxn modelId="{D08C6BAF-9905-4A89-8770-148D7FE3B8CF}" type="presParOf" srcId="{EFB8518A-AC8C-4581-B5EB-59A82DF74BF5}" destId="{667652F2-2876-4978-947B-1E0966D2454C}" srcOrd="1" destOrd="0" presId="urn:microsoft.com/office/officeart/2008/layout/LinedList"/>
    <dgm:cxn modelId="{FCA46632-17F3-4F77-8A7B-6A669CBA85BB}" type="presParOf" srcId="{19F788C6-B087-45A8-ACBA-08D7AEC5647D}" destId="{73F975C7-B2C7-460B-BDC4-7C0194D15CEE}" srcOrd="8" destOrd="0" presId="urn:microsoft.com/office/officeart/2008/layout/LinedList"/>
    <dgm:cxn modelId="{0048C305-4C4F-4548-A7BE-54C8F9764A84}" type="presParOf" srcId="{19F788C6-B087-45A8-ACBA-08D7AEC5647D}" destId="{63B79A8E-AD8F-4440-A2B2-A770BBE2D5EF}" srcOrd="9" destOrd="0" presId="urn:microsoft.com/office/officeart/2008/layout/LinedList"/>
    <dgm:cxn modelId="{933EDFD9-451D-4399-AD34-6D10EE043E6D}" type="presParOf" srcId="{63B79A8E-AD8F-4440-A2B2-A770BBE2D5EF}" destId="{529B3588-768D-4F14-A175-3F40E8B846F1}" srcOrd="0" destOrd="0" presId="urn:microsoft.com/office/officeart/2008/layout/LinedList"/>
    <dgm:cxn modelId="{DBF42BEF-7302-4BCA-AE6E-D39F2FE22016}" type="presParOf" srcId="{63B79A8E-AD8F-4440-A2B2-A770BBE2D5EF}" destId="{967EE81C-50BF-4427-88E3-C0FBB578F3D4}" srcOrd="1" destOrd="0" presId="urn:microsoft.com/office/officeart/2008/layout/LinedList"/>
    <dgm:cxn modelId="{955FE136-7443-4BEB-854F-F079B0E6121C}" type="presParOf" srcId="{19F788C6-B087-45A8-ACBA-08D7AEC5647D}" destId="{7EC7469C-BDE9-46CF-940C-DAA3F9B98E53}" srcOrd="10" destOrd="0" presId="urn:microsoft.com/office/officeart/2008/layout/LinedList"/>
    <dgm:cxn modelId="{6C9C73FF-8244-4532-B473-48DDDB2DB386}" type="presParOf" srcId="{19F788C6-B087-45A8-ACBA-08D7AEC5647D}" destId="{9FCE08D7-28A3-4CCD-913E-99183904DDE8}" srcOrd="11" destOrd="0" presId="urn:microsoft.com/office/officeart/2008/layout/LinedList"/>
    <dgm:cxn modelId="{83A76A1C-8F42-462F-A099-DC38745AFAD3}" type="presParOf" srcId="{9FCE08D7-28A3-4CCD-913E-99183904DDE8}" destId="{BCD3BD5D-AEFE-4782-BB66-C7A2E292BBF3}" srcOrd="0" destOrd="0" presId="urn:microsoft.com/office/officeart/2008/layout/LinedList"/>
    <dgm:cxn modelId="{3AAFF3DB-A528-49D7-8743-986FFA2BB6BE}" type="presParOf" srcId="{9FCE08D7-28A3-4CCD-913E-99183904DDE8}" destId="{11A44B54-DFF0-4BAA-A4BC-5ACCFE8E86D4}" srcOrd="1" destOrd="0" presId="urn:microsoft.com/office/officeart/2008/layout/LinedList"/>
    <dgm:cxn modelId="{70FDA97B-FBD8-4E3F-9184-48DA30EF3C45}" type="presParOf" srcId="{19F788C6-B087-45A8-ACBA-08D7AEC5647D}" destId="{55813A62-D231-4FF8-882B-F520F85F7970}" srcOrd="12" destOrd="0" presId="urn:microsoft.com/office/officeart/2008/layout/LinedList"/>
    <dgm:cxn modelId="{A87F376F-F25F-4BC4-9DB9-3AF1007516C5}" type="presParOf" srcId="{19F788C6-B087-45A8-ACBA-08D7AEC5647D}" destId="{F99A8BBD-6658-4ECF-BAF7-C0DAED4EE132}" srcOrd="13" destOrd="0" presId="urn:microsoft.com/office/officeart/2008/layout/LinedList"/>
    <dgm:cxn modelId="{9D7E8F71-627B-43D6-BDF9-4AC47CCAC2D8}" type="presParOf" srcId="{F99A8BBD-6658-4ECF-BAF7-C0DAED4EE132}" destId="{3F99582B-938B-4713-91F7-22D8BC2E9B4B}" srcOrd="0" destOrd="0" presId="urn:microsoft.com/office/officeart/2008/layout/LinedList"/>
    <dgm:cxn modelId="{E3E4A032-4574-446A-B68E-B62708B4F44F}" type="presParOf" srcId="{F99A8BBD-6658-4ECF-BAF7-C0DAED4EE132}" destId="{33F595EF-E8E9-4BCC-B176-1D5979CD269C}" srcOrd="1" destOrd="0" presId="urn:microsoft.com/office/officeart/2008/layout/LinedList"/>
    <dgm:cxn modelId="{F5D4647C-134C-427F-AE39-EC8D7EC1515E}" type="presParOf" srcId="{19F788C6-B087-45A8-ACBA-08D7AEC5647D}" destId="{DDDF1C1C-4940-4CF1-B4DE-73841B6E3284}" srcOrd="14" destOrd="0" presId="urn:microsoft.com/office/officeart/2008/layout/LinedList"/>
    <dgm:cxn modelId="{9933DB91-706F-4594-A52B-B0A4ED06626C}" type="presParOf" srcId="{19F788C6-B087-45A8-ACBA-08D7AEC5647D}" destId="{FD64F23A-FE2E-48C7-A48C-CE8417C5B490}" srcOrd="15" destOrd="0" presId="urn:microsoft.com/office/officeart/2008/layout/LinedList"/>
    <dgm:cxn modelId="{7D96A72E-9B1D-4537-84B6-4295C881915B}" type="presParOf" srcId="{FD64F23A-FE2E-48C7-A48C-CE8417C5B490}" destId="{B1B49F9D-017F-469C-92C3-45A62FD05A32}" srcOrd="0" destOrd="0" presId="urn:microsoft.com/office/officeart/2008/layout/LinedList"/>
    <dgm:cxn modelId="{62E7DADB-F6A3-4345-9699-22AB264E7AEF}" type="presParOf" srcId="{FD64F23A-FE2E-48C7-A48C-CE8417C5B490}" destId="{2F73EB12-C5F8-4AD1-8220-A33168053D5F}" srcOrd="1" destOrd="0" presId="urn:microsoft.com/office/officeart/2008/layout/LinedList"/>
    <dgm:cxn modelId="{2284AAA0-C5D1-4D54-8B58-2312467D608B}" type="presParOf" srcId="{19F788C6-B087-45A8-ACBA-08D7AEC5647D}" destId="{DAA7A0E8-D19F-49EE-B3C1-690E98D801B8}" srcOrd="16" destOrd="0" presId="urn:microsoft.com/office/officeart/2008/layout/LinedList"/>
    <dgm:cxn modelId="{A799EB3A-DC97-4791-8F4C-C8EE0EFE180E}" type="presParOf" srcId="{19F788C6-B087-45A8-ACBA-08D7AEC5647D}" destId="{CC0924CF-A32B-4C4F-8ED5-6684179615D8}" srcOrd="17" destOrd="0" presId="urn:microsoft.com/office/officeart/2008/layout/LinedList"/>
    <dgm:cxn modelId="{FC816667-0062-4671-811F-ACFB61A6B258}" type="presParOf" srcId="{CC0924CF-A32B-4C4F-8ED5-6684179615D8}" destId="{9298E9C8-8FC5-4807-ACAD-FEA9386EEB61}" srcOrd="0" destOrd="0" presId="urn:microsoft.com/office/officeart/2008/layout/LinedList"/>
    <dgm:cxn modelId="{D01DEB67-CF16-437E-9F51-7CE8259A52C3}" type="presParOf" srcId="{CC0924CF-A32B-4C4F-8ED5-6684179615D8}" destId="{F9ED65FE-8D6B-44E8-97D8-745B63CACFA8}" srcOrd="1" destOrd="0" presId="urn:microsoft.com/office/officeart/2008/layout/LinedList"/>
    <dgm:cxn modelId="{0EDB2D2C-2939-4FDE-9E2B-7F23BB8E4320}" type="presParOf" srcId="{19F788C6-B087-45A8-ACBA-08D7AEC5647D}" destId="{F65501A6-4B79-4028-B0FE-1BA6D33272F1}" srcOrd="18" destOrd="0" presId="urn:microsoft.com/office/officeart/2008/layout/LinedList"/>
    <dgm:cxn modelId="{EEF4AC63-0AAA-4627-99FB-2F219957C45E}" type="presParOf" srcId="{19F788C6-B087-45A8-ACBA-08D7AEC5647D}" destId="{CBB3D708-9652-403D-8DCE-9F2D7738F37F}" srcOrd="19" destOrd="0" presId="urn:microsoft.com/office/officeart/2008/layout/LinedList"/>
    <dgm:cxn modelId="{D69D0ECB-803F-464C-A72A-3A04B241E678}" type="presParOf" srcId="{CBB3D708-9652-403D-8DCE-9F2D7738F37F}" destId="{300CAA32-A825-44AA-9B11-D19A9319D084}" srcOrd="0" destOrd="0" presId="urn:microsoft.com/office/officeart/2008/layout/LinedList"/>
    <dgm:cxn modelId="{2CE978EF-29DA-4E9B-841E-F2D8E1B5D2A6}" type="presParOf" srcId="{CBB3D708-9652-403D-8DCE-9F2D7738F37F}" destId="{2CE4E55D-DFBD-42EE-809A-A0DF3D1AD1B1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120977C-687A-42BB-A812-23A48EA4269A}">
      <dsp:nvSpPr>
        <dsp:cNvPr id="0" name=""/>
        <dsp:cNvSpPr/>
      </dsp:nvSpPr>
      <dsp:spPr>
        <a:xfrm>
          <a:off x="990" y="230391"/>
          <a:ext cx="3061130" cy="340296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67D3769-4B62-4117-9501-7AA0653426E2}">
      <dsp:nvSpPr>
        <dsp:cNvPr id="0" name=""/>
        <dsp:cNvSpPr/>
      </dsp:nvSpPr>
      <dsp:spPr>
        <a:xfrm>
          <a:off x="341116" y="553510"/>
          <a:ext cx="3061130" cy="340296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3350" tIns="133350" rIns="133350" bIns="133350" numCol="1" spcCol="1270" anchor="ctr" anchorCtr="0">
          <a:noAutofit/>
        </a:bodyPr>
        <a:lstStyle/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l-SI" sz="3500" kern="1200" dirty="0"/>
            <a:t>Srce preko arterij poganja </a:t>
          </a:r>
          <a:r>
            <a:rPr lang="sl-SI" sz="3500" kern="1200" dirty="0" err="1"/>
            <a:t>oksigenirano</a:t>
          </a:r>
          <a:r>
            <a:rPr lang="sl-SI" sz="3500" kern="1200" dirty="0"/>
            <a:t> kri po telesu. </a:t>
          </a:r>
          <a:endParaRPr lang="en-US" sz="3500" kern="1200" dirty="0"/>
        </a:p>
      </dsp:txBody>
      <dsp:txXfrm>
        <a:off x="430773" y="643167"/>
        <a:ext cx="2881816" cy="3223650"/>
      </dsp:txXfrm>
    </dsp:sp>
    <dsp:sp modelId="{A462E7D5-EED4-4031-B5A0-ABA9E2E24527}">
      <dsp:nvSpPr>
        <dsp:cNvPr id="0" name=""/>
        <dsp:cNvSpPr/>
      </dsp:nvSpPr>
      <dsp:spPr>
        <a:xfrm>
          <a:off x="3742372" y="230391"/>
          <a:ext cx="3061130" cy="387554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26DD226-5E34-487D-8E14-671FA8BF300E}">
      <dsp:nvSpPr>
        <dsp:cNvPr id="0" name=""/>
        <dsp:cNvSpPr/>
      </dsp:nvSpPr>
      <dsp:spPr>
        <a:xfrm>
          <a:off x="4082498" y="553510"/>
          <a:ext cx="3061130" cy="387554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3350" tIns="133350" rIns="133350" bIns="133350" numCol="1" spcCol="1270" anchor="ctr" anchorCtr="0">
          <a:noAutofit/>
        </a:bodyPr>
        <a:lstStyle/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l-SI" sz="3500" kern="1200" dirty="0"/>
            <a:t>Življenjsko pomemben krvni obtok deluje le, če je v žilah ustrezen tlak. </a:t>
          </a:r>
          <a:endParaRPr lang="en-US" sz="3500" kern="1200" dirty="0"/>
        </a:p>
      </dsp:txBody>
      <dsp:txXfrm>
        <a:off x="4172155" y="643167"/>
        <a:ext cx="2881816" cy="3696231"/>
      </dsp:txXfrm>
    </dsp:sp>
    <dsp:sp modelId="{36730937-51C2-4B10-B99A-A979C99ADA08}">
      <dsp:nvSpPr>
        <dsp:cNvPr id="0" name=""/>
        <dsp:cNvSpPr/>
      </dsp:nvSpPr>
      <dsp:spPr>
        <a:xfrm>
          <a:off x="7483755" y="230391"/>
          <a:ext cx="2826158" cy="342160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E29BE77-8A6A-4268-9BC6-FE92B480277E}">
      <dsp:nvSpPr>
        <dsp:cNvPr id="0" name=""/>
        <dsp:cNvSpPr/>
      </dsp:nvSpPr>
      <dsp:spPr>
        <a:xfrm>
          <a:off x="7823880" y="553510"/>
          <a:ext cx="2826158" cy="342160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3350" tIns="133350" rIns="133350" bIns="133350" numCol="1" spcCol="1270" anchor="ctr" anchorCtr="0">
          <a:noAutofit/>
        </a:bodyPr>
        <a:lstStyle/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l-SI" sz="3500" kern="1200" dirty="0"/>
            <a:t>Pri merjenju krvnega tlaka ločimo sistolični  in diastolični  krvni tlak. </a:t>
          </a:r>
          <a:endParaRPr lang="en-US" sz="3500" kern="1200" dirty="0"/>
        </a:p>
      </dsp:txBody>
      <dsp:txXfrm>
        <a:off x="7906655" y="636285"/>
        <a:ext cx="2660608" cy="325605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69D39D0-210C-4B19-8498-FCBFDE484F69}">
      <dsp:nvSpPr>
        <dsp:cNvPr id="0" name=""/>
        <dsp:cNvSpPr/>
      </dsp:nvSpPr>
      <dsp:spPr>
        <a:xfrm>
          <a:off x="0" y="2279"/>
          <a:ext cx="5257801" cy="0"/>
        </a:xfrm>
        <a:prstGeom prst="line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dk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79480ADF-4BCB-4D50-BB0D-7D52B26FB0DA}">
      <dsp:nvSpPr>
        <dsp:cNvPr id="0" name=""/>
        <dsp:cNvSpPr/>
      </dsp:nvSpPr>
      <dsp:spPr>
        <a:xfrm>
          <a:off x="0" y="2279"/>
          <a:ext cx="5257801" cy="155487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5730" tIns="125730" rIns="125730" bIns="125730" numCol="1" spcCol="1270" anchor="t" anchorCtr="0">
          <a:noAutofit/>
        </a:bodyPr>
        <a:lstStyle/>
        <a:p>
          <a:pPr lvl="0" algn="l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l-SI" sz="3300" kern="1200" dirty="0"/>
            <a:t>Normalna vrednost krvnega tlaka se imenuje </a:t>
          </a:r>
          <a:r>
            <a:rPr lang="sl-SI" sz="3300" b="1" kern="1200" dirty="0" err="1"/>
            <a:t>normotenzija</a:t>
          </a:r>
          <a:r>
            <a:rPr lang="sl-SI" sz="3300" b="1" kern="1200" dirty="0"/>
            <a:t>.</a:t>
          </a:r>
          <a:endParaRPr lang="en-US" sz="3300" kern="1200" dirty="0"/>
        </a:p>
      </dsp:txBody>
      <dsp:txXfrm>
        <a:off x="0" y="2279"/>
        <a:ext cx="5257801" cy="1554871"/>
      </dsp:txXfrm>
    </dsp:sp>
    <dsp:sp modelId="{C31DBE57-B940-43A6-A621-9BA186C53271}">
      <dsp:nvSpPr>
        <dsp:cNvPr id="0" name=""/>
        <dsp:cNvSpPr/>
      </dsp:nvSpPr>
      <dsp:spPr>
        <a:xfrm>
          <a:off x="0" y="1557151"/>
          <a:ext cx="5257801" cy="0"/>
        </a:xfrm>
        <a:prstGeom prst="line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dk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492064D3-B410-4DCF-8BC1-1A8CAF26977B}">
      <dsp:nvSpPr>
        <dsp:cNvPr id="0" name=""/>
        <dsp:cNvSpPr/>
      </dsp:nvSpPr>
      <dsp:spPr>
        <a:xfrm>
          <a:off x="0" y="1557151"/>
          <a:ext cx="5257801" cy="155487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5730" tIns="125730" rIns="125730" bIns="125730" numCol="1" spcCol="1270" anchor="t" anchorCtr="0">
          <a:noAutofit/>
        </a:bodyPr>
        <a:lstStyle/>
        <a:p>
          <a:pPr lvl="0" algn="l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l-SI" sz="3300" kern="1200"/>
            <a:t>Povišana</a:t>
          </a:r>
          <a:r>
            <a:rPr lang="sl-SI" sz="3300" b="1" kern="1200"/>
            <a:t> </a:t>
          </a:r>
          <a:r>
            <a:rPr lang="sl-SI" sz="3300" kern="1200"/>
            <a:t>vrednost krvnega tlaka se imenuje </a:t>
          </a:r>
          <a:r>
            <a:rPr lang="sl-SI" sz="3300" b="1" kern="1200"/>
            <a:t>hipertenzija.</a:t>
          </a:r>
          <a:endParaRPr lang="en-US" sz="3300" kern="1200"/>
        </a:p>
      </dsp:txBody>
      <dsp:txXfrm>
        <a:off x="0" y="1557151"/>
        <a:ext cx="5257801" cy="1554871"/>
      </dsp:txXfrm>
    </dsp:sp>
    <dsp:sp modelId="{2BEA144F-ECC8-487B-8C7E-1C1471F04754}">
      <dsp:nvSpPr>
        <dsp:cNvPr id="0" name=""/>
        <dsp:cNvSpPr/>
      </dsp:nvSpPr>
      <dsp:spPr>
        <a:xfrm>
          <a:off x="0" y="3112023"/>
          <a:ext cx="5257801" cy="0"/>
        </a:xfrm>
        <a:prstGeom prst="line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dk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98A9071D-3B04-4D7B-8E69-EBC4C07096A8}">
      <dsp:nvSpPr>
        <dsp:cNvPr id="0" name=""/>
        <dsp:cNvSpPr/>
      </dsp:nvSpPr>
      <dsp:spPr>
        <a:xfrm>
          <a:off x="0" y="3112023"/>
          <a:ext cx="5257801" cy="155487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5730" tIns="125730" rIns="125730" bIns="125730" numCol="1" spcCol="1270" anchor="t" anchorCtr="0">
          <a:noAutofit/>
        </a:bodyPr>
        <a:lstStyle/>
        <a:p>
          <a:pPr lvl="0" algn="l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l-SI" sz="3300" kern="1200"/>
            <a:t>Znižana</a:t>
          </a:r>
          <a:r>
            <a:rPr lang="sl-SI" sz="3300" b="1" kern="1200"/>
            <a:t> </a:t>
          </a:r>
          <a:r>
            <a:rPr lang="sl-SI" sz="3300" kern="1200"/>
            <a:t>vrednost krvnega tlaka se imenuje </a:t>
          </a:r>
          <a:r>
            <a:rPr lang="sl-SI" sz="3300" b="1" kern="1200"/>
            <a:t>hipotenzija.</a:t>
          </a:r>
          <a:endParaRPr lang="en-US" sz="3300" kern="1200"/>
        </a:p>
      </dsp:txBody>
      <dsp:txXfrm>
        <a:off x="0" y="3112023"/>
        <a:ext cx="5257801" cy="1554871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FFE485B-BCB1-4C82-A0C1-21906A3F82E1}">
      <dsp:nvSpPr>
        <dsp:cNvPr id="0" name=""/>
        <dsp:cNvSpPr/>
      </dsp:nvSpPr>
      <dsp:spPr>
        <a:xfrm>
          <a:off x="0" y="416992"/>
          <a:ext cx="2957512" cy="187802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93BAED3-9C87-47D6-A619-B096F5065012}">
      <dsp:nvSpPr>
        <dsp:cNvPr id="0" name=""/>
        <dsp:cNvSpPr/>
      </dsp:nvSpPr>
      <dsp:spPr>
        <a:xfrm>
          <a:off x="328612" y="729174"/>
          <a:ext cx="2957512" cy="187802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l-SI" sz="2900" kern="1200"/>
            <a:t>Mora biti pravilne velikosti</a:t>
          </a:r>
          <a:endParaRPr lang="en-US" sz="2900" kern="1200"/>
        </a:p>
      </dsp:txBody>
      <dsp:txXfrm>
        <a:off x="383617" y="784179"/>
        <a:ext cx="2847502" cy="1768010"/>
      </dsp:txXfrm>
    </dsp:sp>
    <dsp:sp modelId="{1F56AAA3-5173-49E1-A8FD-6A5E4C221A48}">
      <dsp:nvSpPr>
        <dsp:cNvPr id="0" name=""/>
        <dsp:cNvSpPr/>
      </dsp:nvSpPr>
      <dsp:spPr>
        <a:xfrm>
          <a:off x="3614737" y="416992"/>
          <a:ext cx="2957512" cy="187802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FE69863-FAA1-40B8-9B8A-2DE57F7DD80A}">
      <dsp:nvSpPr>
        <dsp:cNvPr id="0" name=""/>
        <dsp:cNvSpPr/>
      </dsp:nvSpPr>
      <dsp:spPr>
        <a:xfrm>
          <a:off x="3943350" y="729174"/>
          <a:ext cx="2957512" cy="187802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l-SI" sz="2900" kern="1200"/>
            <a:t>Zajema približno 2/3 nadlakti</a:t>
          </a:r>
          <a:endParaRPr lang="en-US" sz="2900" kern="1200"/>
        </a:p>
      </dsp:txBody>
      <dsp:txXfrm>
        <a:off x="3998355" y="784179"/>
        <a:ext cx="2847502" cy="1768010"/>
      </dsp:txXfrm>
    </dsp:sp>
    <dsp:sp modelId="{D7FD3A86-6BA1-4775-9D0F-C85A7A6AC876}">
      <dsp:nvSpPr>
        <dsp:cNvPr id="0" name=""/>
        <dsp:cNvSpPr/>
      </dsp:nvSpPr>
      <dsp:spPr>
        <a:xfrm>
          <a:off x="7229475" y="416992"/>
          <a:ext cx="2957512" cy="187802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4EE42ED-1CE1-4404-A95B-A285FB2BBB38}">
      <dsp:nvSpPr>
        <dsp:cNvPr id="0" name=""/>
        <dsp:cNvSpPr/>
      </dsp:nvSpPr>
      <dsp:spPr>
        <a:xfrm>
          <a:off x="7558087" y="729174"/>
          <a:ext cx="2957512" cy="187802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l-SI" sz="2900" kern="1200" dirty="0"/>
            <a:t>Večina manšet ima oznako obsega nadlakti</a:t>
          </a:r>
          <a:endParaRPr lang="en-US" sz="2900" kern="1200" dirty="0"/>
        </a:p>
      </dsp:txBody>
      <dsp:txXfrm>
        <a:off x="7613092" y="784179"/>
        <a:ext cx="2847502" cy="1768010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9F15686-4082-4F3E-975E-AB5373B9C1E8}">
      <dsp:nvSpPr>
        <dsp:cNvPr id="0" name=""/>
        <dsp:cNvSpPr/>
      </dsp:nvSpPr>
      <dsp:spPr>
        <a:xfrm>
          <a:off x="0" y="679"/>
          <a:ext cx="7458074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1798CC2-E538-4B82-807F-E364002C4A3C}">
      <dsp:nvSpPr>
        <dsp:cNvPr id="0" name=""/>
        <dsp:cNvSpPr/>
      </dsp:nvSpPr>
      <dsp:spPr>
        <a:xfrm>
          <a:off x="0" y="679"/>
          <a:ext cx="7458074" cy="5566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l-SI" sz="2000" b="1" kern="1200" dirty="0"/>
            <a:t>Izmerjena vrednost krvnega tlaka je lahko napačna kadar:</a:t>
          </a:r>
          <a:endParaRPr lang="en-US" sz="2000" b="1" kern="1200" dirty="0"/>
        </a:p>
      </dsp:txBody>
      <dsp:txXfrm>
        <a:off x="0" y="679"/>
        <a:ext cx="7458074" cy="556600"/>
      </dsp:txXfrm>
    </dsp:sp>
    <dsp:sp modelId="{5913B55F-898F-45E8-ACC7-BDF7825591E4}">
      <dsp:nvSpPr>
        <dsp:cNvPr id="0" name=""/>
        <dsp:cNvSpPr/>
      </dsp:nvSpPr>
      <dsp:spPr>
        <a:xfrm>
          <a:off x="0" y="557279"/>
          <a:ext cx="7458074" cy="0"/>
        </a:xfrm>
        <a:prstGeom prst="line">
          <a:avLst/>
        </a:prstGeom>
        <a:solidFill>
          <a:schemeClr val="accent2">
            <a:hueOff val="334378"/>
            <a:satOff val="-642"/>
            <a:lumOff val="-653"/>
            <a:alphaOff val="0"/>
          </a:schemeClr>
        </a:solidFill>
        <a:ln w="12700" cap="flat" cmpd="sng" algn="ctr">
          <a:solidFill>
            <a:schemeClr val="accent2">
              <a:hueOff val="334378"/>
              <a:satOff val="-642"/>
              <a:lumOff val="-653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8EBA828-461D-4B1F-9C04-F44112ACF24F}">
      <dsp:nvSpPr>
        <dsp:cNvPr id="0" name=""/>
        <dsp:cNvSpPr/>
      </dsp:nvSpPr>
      <dsp:spPr>
        <a:xfrm>
          <a:off x="0" y="557279"/>
          <a:ext cx="7458074" cy="5566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l-SI" sz="2000" kern="1200" dirty="0"/>
            <a:t>- je pacient razburjen</a:t>
          </a:r>
          <a:endParaRPr lang="en-US" sz="2000" kern="1200" dirty="0"/>
        </a:p>
      </dsp:txBody>
      <dsp:txXfrm>
        <a:off x="0" y="557279"/>
        <a:ext cx="7458074" cy="556600"/>
      </dsp:txXfrm>
    </dsp:sp>
    <dsp:sp modelId="{A6E4D54E-AFE7-4318-80F2-3E964D2A0C64}">
      <dsp:nvSpPr>
        <dsp:cNvPr id="0" name=""/>
        <dsp:cNvSpPr/>
      </dsp:nvSpPr>
      <dsp:spPr>
        <a:xfrm>
          <a:off x="0" y="1113880"/>
          <a:ext cx="7458074" cy="0"/>
        </a:xfrm>
        <a:prstGeom prst="line">
          <a:avLst/>
        </a:prstGeom>
        <a:solidFill>
          <a:schemeClr val="accent2">
            <a:hueOff val="668755"/>
            <a:satOff val="-1284"/>
            <a:lumOff val="-1307"/>
            <a:alphaOff val="0"/>
          </a:schemeClr>
        </a:solidFill>
        <a:ln w="12700" cap="flat" cmpd="sng" algn="ctr">
          <a:solidFill>
            <a:schemeClr val="accent2">
              <a:hueOff val="668755"/>
              <a:satOff val="-1284"/>
              <a:lumOff val="-1307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8B039EB-98FB-456F-A4FC-3653542416EC}">
      <dsp:nvSpPr>
        <dsp:cNvPr id="0" name=""/>
        <dsp:cNvSpPr/>
      </dsp:nvSpPr>
      <dsp:spPr>
        <a:xfrm>
          <a:off x="0" y="1113880"/>
          <a:ext cx="7458074" cy="5566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l-SI" sz="2000" kern="1200" dirty="0"/>
            <a:t>- so mišice na roki prenapete</a:t>
          </a:r>
          <a:endParaRPr lang="en-US" sz="2000" kern="1200" dirty="0"/>
        </a:p>
      </dsp:txBody>
      <dsp:txXfrm>
        <a:off x="0" y="1113880"/>
        <a:ext cx="7458074" cy="556600"/>
      </dsp:txXfrm>
    </dsp:sp>
    <dsp:sp modelId="{C813B042-ED8C-4DC0-BCDA-8ECFB45483C8}">
      <dsp:nvSpPr>
        <dsp:cNvPr id="0" name=""/>
        <dsp:cNvSpPr/>
      </dsp:nvSpPr>
      <dsp:spPr>
        <a:xfrm>
          <a:off x="0" y="1670480"/>
          <a:ext cx="7458074" cy="0"/>
        </a:xfrm>
        <a:prstGeom prst="line">
          <a:avLst/>
        </a:prstGeom>
        <a:solidFill>
          <a:schemeClr val="accent2">
            <a:hueOff val="1003133"/>
            <a:satOff val="-1927"/>
            <a:lumOff val="-1960"/>
            <a:alphaOff val="0"/>
          </a:schemeClr>
        </a:solidFill>
        <a:ln w="12700" cap="flat" cmpd="sng" algn="ctr">
          <a:solidFill>
            <a:schemeClr val="accent2">
              <a:hueOff val="1003133"/>
              <a:satOff val="-1927"/>
              <a:lumOff val="-196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31121A4-F25F-4095-A841-048981A2EC2C}">
      <dsp:nvSpPr>
        <dsp:cNvPr id="0" name=""/>
        <dsp:cNvSpPr/>
      </dsp:nvSpPr>
      <dsp:spPr>
        <a:xfrm>
          <a:off x="0" y="1670480"/>
          <a:ext cx="7458074" cy="5566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l-SI" sz="2000" kern="1200" dirty="0"/>
            <a:t>- je rokav srajce pretesen</a:t>
          </a:r>
          <a:endParaRPr lang="en-US" sz="2000" kern="1200" dirty="0"/>
        </a:p>
      </dsp:txBody>
      <dsp:txXfrm>
        <a:off x="0" y="1670480"/>
        <a:ext cx="7458074" cy="556600"/>
      </dsp:txXfrm>
    </dsp:sp>
    <dsp:sp modelId="{73F975C7-B2C7-460B-BDC4-7C0194D15CEE}">
      <dsp:nvSpPr>
        <dsp:cNvPr id="0" name=""/>
        <dsp:cNvSpPr/>
      </dsp:nvSpPr>
      <dsp:spPr>
        <a:xfrm>
          <a:off x="0" y="2227081"/>
          <a:ext cx="7458074" cy="0"/>
        </a:xfrm>
        <a:prstGeom prst="line">
          <a:avLst/>
        </a:prstGeom>
        <a:solidFill>
          <a:schemeClr val="accent2">
            <a:hueOff val="1337510"/>
            <a:satOff val="-2569"/>
            <a:lumOff val="-2614"/>
            <a:alphaOff val="0"/>
          </a:schemeClr>
        </a:solidFill>
        <a:ln w="12700" cap="flat" cmpd="sng" algn="ctr">
          <a:solidFill>
            <a:schemeClr val="accent2">
              <a:hueOff val="1337510"/>
              <a:satOff val="-2569"/>
              <a:lumOff val="-2614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29B3588-768D-4F14-A175-3F40E8B846F1}">
      <dsp:nvSpPr>
        <dsp:cNvPr id="0" name=""/>
        <dsp:cNvSpPr/>
      </dsp:nvSpPr>
      <dsp:spPr>
        <a:xfrm>
          <a:off x="0" y="2227081"/>
          <a:ext cx="7458074" cy="5566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l-SI" sz="2000" kern="1200" dirty="0"/>
            <a:t>- uporaba nepravilne velikosti manšete</a:t>
          </a:r>
          <a:endParaRPr lang="en-US" sz="2000" kern="1200" dirty="0"/>
        </a:p>
      </dsp:txBody>
      <dsp:txXfrm>
        <a:off x="0" y="2227081"/>
        <a:ext cx="7458074" cy="556600"/>
      </dsp:txXfrm>
    </dsp:sp>
    <dsp:sp modelId="{7EC7469C-BDE9-46CF-940C-DAA3F9B98E53}">
      <dsp:nvSpPr>
        <dsp:cNvPr id="0" name=""/>
        <dsp:cNvSpPr/>
      </dsp:nvSpPr>
      <dsp:spPr>
        <a:xfrm>
          <a:off x="0" y="2783681"/>
          <a:ext cx="7458074" cy="0"/>
        </a:xfrm>
        <a:prstGeom prst="line">
          <a:avLst/>
        </a:prstGeom>
        <a:solidFill>
          <a:schemeClr val="accent2">
            <a:hueOff val="1671888"/>
            <a:satOff val="-3211"/>
            <a:lumOff val="-3267"/>
            <a:alphaOff val="0"/>
          </a:schemeClr>
        </a:solidFill>
        <a:ln w="12700" cap="flat" cmpd="sng" algn="ctr">
          <a:solidFill>
            <a:schemeClr val="accent2">
              <a:hueOff val="1671888"/>
              <a:satOff val="-3211"/>
              <a:lumOff val="-3267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CD3BD5D-AEFE-4782-BB66-C7A2E292BBF3}">
      <dsp:nvSpPr>
        <dsp:cNvPr id="0" name=""/>
        <dsp:cNvSpPr/>
      </dsp:nvSpPr>
      <dsp:spPr>
        <a:xfrm>
          <a:off x="0" y="2783681"/>
          <a:ext cx="7458074" cy="5566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l-SI" sz="2000" kern="1200" dirty="0"/>
            <a:t>- nepravilno nameščen stetoskop</a:t>
          </a:r>
          <a:endParaRPr lang="en-US" sz="2000" kern="1200" dirty="0"/>
        </a:p>
      </dsp:txBody>
      <dsp:txXfrm>
        <a:off x="0" y="2783681"/>
        <a:ext cx="7458074" cy="556600"/>
      </dsp:txXfrm>
    </dsp:sp>
    <dsp:sp modelId="{55813A62-D231-4FF8-882B-F520F85F7970}">
      <dsp:nvSpPr>
        <dsp:cNvPr id="0" name=""/>
        <dsp:cNvSpPr/>
      </dsp:nvSpPr>
      <dsp:spPr>
        <a:xfrm>
          <a:off x="0" y="3340281"/>
          <a:ext cx="7458074" cy="0"/>
        </a:xfrm>
        <a:prstGeom prst="line">
          <a:avLst/>
        </a:prstGeom>
        <a:solidFill>
          <a:schemeClr val="accent2">
            <a:hueOff val="2006265"/>
            <a:satOff val="-3853"/>
            <a:lumOff val="-3921"/>
            <a:alphaOff val="0"/>
          </a:schemeClr>
        </a:solidFill>
        <a:ln w="12700" cap="flat" cmpd="sng" algn="ctr">
          <a:solidFill>
            <a:schemeClr val="accent2">
              <a:hueOff val="2006265"/>
              <a:satOff val="-3853"/>
              <a:lumOff val="-3921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F99582B-938B-4713-91F7-22D8BC2E9B4B}">
      <dsp:nvSpPr>
        <dsp:cNvPr id="0" name=""/>
        <dsp:cNvSpPr/>
      </dsp:nvSpPr>
      <dsp:spPr>
        <a:xfrm>
          <a:off x="0" y="3340281"/>
          <a:ext cx="7458074" cy="5566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l-SI" sz="2000" kern="1200" dirty="0"/>
            <a:t>- prehitro spuščanje zraka iz manšete</a:t>
          </a:r>
          <a:endParaRPr lang="en-US" sz="2000" kern="1200" dirty="0"/>
        </a:p>
      </dsp:txBody>
      <dsp:txXfrm>
        <a:off x="0" y="3340281"/>
        <a:ext cx="7458074" cy="556600"/>
      </dsp:txXfrm>
    </dsp:sp>
    <dsp:sp modelId="{DDDF1C1C-4940-4CF1-B4DE-73841B6E3284}">
      <dsp:nvSpPr>
        <dsp:cNvPr id="0" name=""/>
        <dsp:cNvSpPr/>
      </dsp:nvSpPr>
      <dsp:spPr>
        <a:xfrm>
          <a:off x="0" y="3896882"/>
          <a:ext cx="7458074" cy="0"/>
        </a:xfrm>
        <a:prstGeom prst="line">
          <a:avLst/>
        </a:prstGeom>
        <a:solidFill>
          <a:schemeClr val="accent2">
            <a:hueOff val="2340643"/>
            <a:satOff val="-4496"/>
            <a:lumOff val="-4574"/>
            <a:alphaOff val="0"/>
          </a:schemeClr>
        </a:solidFill>
        <a:ln w="12700" cap="flat" cmpd="sng" algn="ctr">
          <a:solidFill>
            <a:schemeClr val="accent2">
              <a:hueOff val="2340643"/>
              <a:satOff val="-4496"/>
              <a:lumOff val="-4574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1B49F9D-017F-469C-92C3-45A62FD05A32}">
      <dsp:nvSpPr>
        <dsp:cNvPr id="0" name=""/>
        <dsp:cNvSpPr/>
      </dsp:nvSpPr>
      <dsp:spPr>
        <a:xfrm>
          <a:off x="0" y="3896882"/>
          <a:ext cx="7458074" cy="5566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l-SI" sz="2000" kern="1200" dirty="0"/>
            <a:t>- predolgo zažeta manšeta na roki</a:t>
          </a:r>
          <a:endParaRPr lang="en-US" sz="2000" kern="1200" dirty="0"/>
        </a:p>
      </dsp:txBody>
      <dsp:txXfrm>
        <a:off x="0" y="3896882"/>
        <a:ext cx="7458074" cy="556600"/>
      </dsp:txXfrm>
    </dsp:sp>
    <dsp:sp modelId="{DAA7A0E8-D19F-49EE-B3C1-690E98D801B8}">
      <dsp:nvSpPr>
        <dsp:cNvPr id="0" name=""/>
        <dsp:cNvSpPr/>
      </dsp:nvSpPr>
      <dsp:spPr>
        <a:xfrm>
          <a:off x="0" y="4453482"/>
          <a:ext cx="7458074" cy="0"/>
        </a:xfrm>
        <a:prstGeom prst="line">
          <a:avLst/>
        </a:prstGeom>
        <a:solidFill>
          <a:schemeClr val="accent2">
            <a:hueOff val="2675020"/>
            <a:satOff val="-5138"/>
            <a:lumOff val="-5228"/>
            <a:alphaOff val="0"/>
          </a:schemeClr>
        </a:solidFill>
        <a:ln w="12700" cap="flat" cmpd="sng" algn="ctr">
          <a:solidFill>
            <a:schemeClr val="accent2">
              <a:hueOff val="2675020"/>
              <a:satOff val="-5138"/>
              <a:lumOff val="-5228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298E9C8-8FC5-4807-ACAD-FEA9386EEB61}">
      <dsp:nvSpPr>
        <dsp:cNvPr id="0" name=""/>
        <dsp:cNvSpPr/>
      </dsp:nvSpPr>
      <dsp:spPr>
        <a:xfrm>
          <a:off x="0" y="4453482"/>
          <a:ext cx="7458074" cy="5566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l-SI" sz="2000" kern="1200" dirty="0"/>
            <a:t>- nepravilno delovanje aparata</a:t>
          </a:r>
          <a:endParaRPr lang="en-US" sz="2000" kern="1200" dirty="0"/>
        </a:p>
      </dsp:txBody>
      <dsp:txXfrm>
        <a:off x="0" y="4453482"/>
        <a:ext cx="7458074" cy="556600"/>
      </dsp:txXfrm>
    </dsp:sp>
    <dsp:sp modelId="{F65501A6-4B79-4028-B0FE-1BA6D33272F1}">
      <dsp:nvSpPr>
        <dsp:cNvPr id="0" name=""/>
        <dsp:cNvSpPr/>
      </dsp:nvSpPr>
      <dsp:spPr>
        <a:xfrm>
          <a:off x="0" y="5010083"/>
          <a:ext cx="7458074" cy="0"/>
        </a:xfrm>
        <a:prstGeom prst="line">
          <a:avLst/>
        </a:prstGeom>
        <a:solidFill>
          <a:schemeClr val="accent2">
            <a:hueOff val="3009398"/>
            <a:satOff val="-5780"/>
            <a:lumOff val="-5881"/>
            <a:alphaOff val="0"/>
          </a:schemeClr>
        </a:solidFill>
        <a:ln w="12700" cap="flat" cmpd="sng" algn="ctr">
          <a:solidFill>
            <a:schemeClr val="accent2">
              <a:hueOff val="3009398"/>
              <a:satOff val="-5780"/>
              <a:lumOff val="-5881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00CAA32-A825-44AA-9B11-D19A9319D084}">
      <dsp:nvSpPr>
        <dsp:cNvPr id="0" name=""/>
        <dsp:cNvSpPr/>
      </dsp:nvSpPr>
      <dsp:spPr>
        <a:xfrm>
          <a:off x="0" y="5010083"/>
          <a:ext cx="7458074" cy="5566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l-SI" sz="2000" kern="1200" dirty="0"/>
            <a:t>- preperele cevi aparata in posledično uhajanje zraka.</a:t>
          </a:r>
          <a:endParaRPr lang="en-US" sz="2000" kern="1200" dirty="0"/>
        </a:p>
      </dsp:txBody>
      <dsp:txXfrm>
        <a:off x="0" y="5010083"/>
        <a:ext cx="7458074" cy="55660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53B052-A59B-4AE3-A89A-E7748630C15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BDA9EC4-FEA9-41D2-BE8D-F709F01D375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6E155CF-52F5-4879-B7F3-D05812AC4A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70F276-1833-4A75-9C1D-A56E2295A68D}" type="datetimeFigureOut">
              <a:rPr lang="en-US" smtClean="0"/>
              <a:t>11/24/2020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0D053AC-61ED-4C2F-90BF-D4A9165451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38B2ED7-A198-4613-B8C9-EE02BAE24F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44951-7827-47D4-8276-7DDE1FA7D8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97888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7B47DD-81F8-4128-9E50-04A9F2D3DC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56564D1-2B83-4C0F-ACBA-E91472C50A3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6FA1D7D-D2EC-4ADB-9C65-191DEC82DD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70F276-1833-4A75-9C1D-A56E2295A68D}" type="datetimeFigureOut">
              <a:rPr lang="en-US" smtClean="0"/>
              <a:t>11/24/2020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34CB571-86F9-474A-826A-75CC21C883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1384F5F-50E6-4BB9-B848-EE2302C02A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44951-7827-47D4-8276-7DDE1FA7D8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47830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E3F08DF-1C0D-4F53-A3AB-95D7B55FA06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761999"/>
            <a:ext cx="2628900" cy="5414963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C0D3BBD-C494-4E94-B189-319802A93E3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761999"/>
            <a:ext cx="7734300" cy="5414963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63C0BD9-4BED-43D3-852F-B74B949A22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70F276-1833-4A75-9C1D-A56E2295A68D}" type="datetimeFigureOut">
              <a:rPr lang="en-US" smtClean="0"/>
              <a:t>11/24/2020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B7811DC-C725-4462-B622-DB96A89876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7C42D06-438F-4150-9238-E2FAEE5E28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44951-7827-47D4-8276-7DDE1FA7D8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44521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B98991-AEF1-4F19-AAB8-436EAD58C2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D25B44F-E7DA-40C6-8B44-71EAB6BDFC9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Font typeface="Wingdings" panose="05000000000000000000" pitchFamily="2" charset="2"/>
              <a:buChar char="§"/>
              <a:defRPr/>
            </a:lvl1pPr>
            <a:lvl2pPr marL="685800" indent="-228600">
              <a:buFont typeface="Wingdings" panose="05000000000000000000" pitchFamily="2" charset="2"/>
              <a:buChar char="§"/>
              <a:defRPr/>
            </a:lvl2pPr>
            <a:lvl3pPr>
              <a:buFont typeface="Wingdings" panose="05000000000000000000" pitchFamily="2" charset="2"/>
              <a:buChar char="§"/>
              <a:defRPr/>
            </a:lvl3pPr>
            <a:lvl4pPr marL="1600200" indent="-228600">
              <a:buFont typeface="Wingdings" panose="05000000000000000000" pitchFamily="2" charset="2"/>
              <a:buChar char="§"/>
              <a:defRPr/>
            </a:lvl4pPr>
            <a:lvl5pPr>
              <a:buFont typeface="Wingdings" panose="05000000000000000000" pitchFamily="2" charset="2"/>
              <a:buChar char="§"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1F71817-A045-48C0-975B-CBEF88E956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70F276-1833-4A75-9C1D-A56E2295A68D}" type="datetimeFigureOut">
              <a:rPr lang="en-US" smtClean="0"/>
              <a:t>11/24/2020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61C39F0-32D4-407C-8BCA-97F2D9E500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9CF4459-37B2-4F87-B508-DB04D43320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44951-7827-47D4-8276-7DDE1FA7D8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80628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CBBD03-9D57-48E9-8B43-688B729972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83F376C-8A2F-4BE5-9669-4A6DA21B771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2654893-212E-4450-8F7A-27256B31F9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70F276-1833-4A75-9C1D-A56E2295A68D}" type="datetimeFigureOut">
              <a:rPr lang="en-US" smtClean="0"/>
              <a:t>11/24/2020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00E881A-3958-44A9-9EDB-D86F4E4144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FEDBC4F-D9B8-4BFA-BE4F-D4B9B739D1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44951-7827-47D4-8276-7DDE1FA7D8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93403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DC8777-C460-4649-8822-CA943386D0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DF69E6-1094-437B-AA7E-0E21B7136CC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2057399"/>
            <a:ext cx="5181600" cy="4119563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20BC963-4591-4BE3-AE63-4999A13C505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2057399"/>
            <a:ext cx="5181600" cy="41195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504D5BB-DB84-4266-9B4F-E65CCFE5B3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70F276-1833-4A75-9C1D-A56E2295A68D}" type="datetimeFigureOut">
              <a:rPr lang="en-US" smtClean="0"/>
              <a:t>11/24/2020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91A99B5-D493-4AB1-AF24-6660540D56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FE178D0-5F1E-43FA-B447-53501EDD17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44951-7827-47D4-8276-7DDE1FA7D8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36698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DC85CC-8D2B-4219-A2A4-1625A02DFE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668338"/>
            <a:ext cx="10515600" cy="1084262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D6143C8-1CF7-440E-99A3-0527314598C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828800"/>
            <a:ext cx="5157787" cy="823912"/>
          </a:xfrm>
        </p:spPr>
        <p:txBody>
          <a:bodyPr anchor="b"/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EEFF5CA-4662-4430-80C7-99CD7D66C9C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743199"/>
            <a:ext cx="5157787" cy="3446463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76CB5B7-DC23-41CE-872B-E25BD64F84A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828800"/>
            <a:ext cx="5183188" cy="823912"/>
          </a:xfrm>
        </p:spPr>
        <p:txBody>
          <a:bodyPr anchor="b"/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DF7633C-C24D-4947-979C-132B3AC405A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743199"/>
            <a:ext cx="5183188" cy="34464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E8A46E1-3934-4807-900F-CA7A4D8D66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70F276-1833-4A75-9C1D-A56E2295A68D}" type="datetimeFigureOut">
              <a:rPr lang="en-US" smtClean="0"/>
              <a:t>11/24/2020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BC9C6EA-1549-4601-8226-E5C43469CA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3658246-003D-4024-9F4B-BA3BD3FBFF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44951-7827-47D4-8276-7DDE1FA7D8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92878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B2DD4C-BFBC-4087-B94C-4DD0690E83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EB9D434-8228-4C7F-B520-14121EBC90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70F276-1833-4A75-9C1D-A56E2295A68D}" type="datetimeFigureOut">
              <a:rPr lang="en-US" smtClean="0"/>
              <a:t>11/24/2020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97B89BD-A70A-48D2-A3D9-DB2C0DB123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4ACF4EF-5A2A-4A47-81DF-80CB513060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44951-7827-47D4-8276-7DDE1FA7D8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24923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18B9F00-8450-475B-B155-993BAF212A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70F276-1833-4A75-9C1D-A56E2295A68D}" type="datetimeFigureOut">
              <a:rPr lang="en-US" smtClean="0"/>
              <a:t>11/24/2020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C0FDDA3-8E6F-42F7-BFBE-7FA9C647CA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6C8E678-81B8-4356-9624-A0B9995363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44951-7827-47D4-8276-7DDE1FA7D8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2717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010DAA-DDE3-4C9C-8171-385A3DAC81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685800"/>
            <a:ext cx="3932237" cy="13716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AF73DB2-BD72-4F5E-9CA2-197343A090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685801"/>
            <a:ext cx="6172200" cy="517525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1F01536-2B0A-42A2-827E-2EB2C324A5F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209800"/>
            <a:ext cx="3932237" cy="36591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722CD09-61EF-4733-831C-5B133DAE1F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70F276-1833-4A75-9C1D-A56E2295A68D}" type="datetimeFigureOut">
              <a:rPr lang="en-US" smtClean="0"/>
              <a:t>11/24/2020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B109FCF-96E4-4EBF-AAFB-5E9AD22A68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9E381A6-E580-49A4-989C-EF4A54F83B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44951-7827-47D4-8276-7DDE1FA7D8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96292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CCFA6E-F719-4613-8815-591471E722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685800"/>
            <a:ext cx="3932237" cy="13716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54384F3-CDE0-4329-B76D-45AAC94B04A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685801"/>
            <a:ext cx="6172200" cy="517525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9A9D7EB-40DA-460F-A48A-3E6D5E5612E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209800"/>
            <a:ext cx="3932237" cy="36591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E56944C-E229-457E-868E-C48FF47DA3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70F276-1833-4A75-9C1D-A56E2295A68D}" type="datetimeFigureOut">
              <a:rPr lang="en-US" smtClean="0"/>
              <a:t>11/24/2020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C7115FE-359F-46EA-A3C8-0D18544E34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5165D17-3010-4FF5-9071-5CCD3E6995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44951-7827-47D4-8276-7DDE1FA7D8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02112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ame 7">
            <a:extLst>
              <a:ext uri="{FF2B5EF4-FFF2-40B4-BE49-F238E27FC236}">
                <a16:creationId xmlns:a16="http://schemas.microsoft.com/office/drawing/2014/main" id="{DD7EAFE6-2BB9-41FB-9CF4-588CFC708774}"/>
              </a:ext>
            </a:extLst>
          </p:cNvPr>
          <p:cNvSpPr/>
          <p:nvPr/>
        </p:nvSpPr>
        <p:spPr>
          <a:xfrm>
            <a:off x="0" y="0"/>
            <a:ext cx="12188952" cy="6858000"/>
          </a:xfrm>
          <a:prstGeom prst="frame">
            <a:avLst>
              <a:gd name="adj1" fmla="val 7164"/>
            </a:avLst>
          </a:prstGeom>
          <a:gradFill flip="none" rotWithShape="1">
            <a:gsLst>
              <a:gs pos="0">
                <a:schemeClr val="accent2">
                  <a:alpha val="40000"/>
                </a:schemeClr>
              </a:gs>
              <a:gs pos="100000">
                <a:schemeClr val="accent1">
                  <a:alpha val="40000"/>
                </a:scheme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1447F1F-BFA8-4A56-894B-40120132EE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8103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658FB99-0FA3-49F4-99A1-61919F94279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2178657"/>
            <a:ext cx="10515600" cy="399830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CDCCAE5-4EB0-4174-BD15-4943899B0A2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4293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cap="all" spc="150" baseline="0">
                <a:solidFill>
                  <a:srgbClr val="FFFFFF"/>
                </a:solidFill>
              </a:defRPr>
            </a:lvl1pPr>
          </a:lstStyle>
          <a:p>
            <a:fld id="{AA70F276-1833-4A75-9C1D-A56E2295A68D}" type="datetimeFigureOut">
              <a:rPr lang="en-US" smtClean="0"/>
              <a:pPr/>
              <a:t>11/24/2020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6A4189E-43B2-4CEE-B13E-61A1FBBBD25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429375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spc="150" baseline="0">
                <a:solidFill>
                  <a:srgbClr val="FFFFFF"/>
                </a:solidFill>
              </a:defRPr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AA0530F-0BC8-46EF-A765-DD58B536752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4293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cap="all" spc="150" baseline="0">
                <a:solidFill>
                  <a:srgbClr val="FFFFFF"/>
                </a:solidFill>
              </a:defRPr>
            </a:lvl1pPr>
          </a:lstStyle>
          <a:p>
            <a:fld id="{28844951-7827-47D4-8276-7DDE1FA7D85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63524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4" r:id="rId1"/>
    <p:sldLayoutId id="2147483725" r:id="rId2"/>
    <p:sldLayoutId id="2147483726" r:id="rId3"/>
    <p:sldLayoutId id="2147483727" r:id="rId4"/>
    <p:sldLayoutId id="2147483717" r:id="rId5"/>
    <p:sldLayoutId id="2147483722" r:id="rId6"/>
    <p:sldLayoutId id="2147483718" r:id="rId7"/>
    <p:sldLayoutId id="2147483719" r:id="rId8"/>
    <p:sldLayoutId id="2147483720" r:id="rId9"/>
    <p:sldLayoutId id="2147483721" r:id="rId10"/>
    <p:sldLayoutId id="2147483723" r:id="rId11"/>
  </p:sldLayoutIdLst>
  <p:txStyles>
    <p:titleStyle>
      <a:lvl1pPr marL="0" algn="l" defTabSz="914400" rtl="0" eaLnBrk="1" latinLnBrk="0" hangingPunct="1">
        <a:lnSpc>
          <a:spcPct val="90000"/>
        </a:lnSpc>
        <a:spcBef>
          <a:spcPct val="0"/>
        </a:spcBef>
        <a:buNone/>
        <a:defRPr lang="en-US" sz="5200" kern="1200" dirty="0">
          <a:gradFill flip="none" rotWithShape="1">
            <a:gsLst>
              <a:gs pos="0">
                <a:schemeClr val="accent5"/>
              </a:gs>
              <a:gs pos="100000">
                <a:schemeClr val="accent1">
                  <a:alpha val="70000"/>
                </a:schemeClr>
              </a:gs>
            </a:gsLst>
            <a:lin ang="0" scaled="1"/>
            <a:tileRect/>
          </a:gradFill>
          <a:latin typeface="+mj-lt"/>
          <a:ea typeface="+mn-ea"/>
          <a:cs typeface="Angsana New" panose="02020603050405020304" pitchFamily="18" charset="-34"/>
        </a:defRPr>
      </a:lvl1pPr>
    </p:titleStyle>
    <p:bodyStyle>
      <a:lvl1pPr marL="457200" indent="-228600" algn="l" defTabSz="914400" rtl="0" eaLnBrk="1" latinLnBrk="0" hangingPunct="1">
        <a:lnSpc>
          <a:spcPct val="110000"/>
        </a:lnSpc>
        <a:spcBef>
          <a:spcPts val="1000"/>
        </a:spcBef>
        <a:buClr>
          <a:schemeClr val="tx2">
            <a:lumMod val="10000"/>
            <a:lumOff val="90000"/>
          </a:schemeClr>
        </a:buClr>
        <a:buSzPct val="80000"/>
        <a:buFont typeface="Wingdings" panose="05000000000000000000" pitchFamily="2" charset="2"/>
        <a:buChar char="§"/>
        <a:defRPr sz="2800" kern="1200">
          <a:solidFill>
            <a:schemeClr val="tx2">
              <a:alpha val="70000"/>
            </a:schemeClr>
          </a:solidFill>
          <a:latin typeface="+mn-lt"/>
          <a:ea typeface="+mn-ea"/>
          <a:cs typeface="+mn-cs"/>
        </a:defRPr>
      </a:lvl1pPr>
      <a:lvl2pPr marL="800100" indent="-228600" algn="l" defTabSz="914400" rtl="0" eaLnBrk="1" latinLnBrk="0" hangingPunct="1">
        <a:lnSpc>
          <a:spcPct val="110000"/>
        </a:lnSpc>
        <a:spcBef>
          <a:spcPts val="500"/>
        </a:spcBef>
        <a:buClr>
          <a:schemeClr val="tx2">
            <a:lumMod val="10000"/>
            <a:lumOff val="90000"/>
          </a:schemeClr>
        </a:buClr>
        <a:buSzPct val="80000"/>
        <a:buFont typeface="Wingdings" panose="05000000000000000000" pitchFamily="2" charset="2"/>
        <a:buChar char="§"/>
        <a:defRPr sz="2400" kern="1200">
          <a:solidFill>
            <a:schemeClr val="tx2">
              <a:alpha val="70000"/>
            </a:schemeClr>
          </a:solidFill>
          <a:latin typeface="+mn-lt"/>
          <a:ea typeface="+mn-ea"/>
          <a:cs typeface="+mn-cs"/>
        </a:defRPr>
      </a:lvl2pPr>
      <a:lvl3pPr marL="1257300" indent="-228600" algn="l" defTabSz="914400" rtl="0" eaLnBrk="1" latinLnBrk="0" hangingPunct="1">
        <a:lnSpc>
          <a:spcPct val="110000"/>
        </a:lnSpc>
        <a:spcBef>
          <a:spcPts val="500"/>
        </a:spcBef>
        <a:buClr>
          <a:schemeClr val="tx2">
            <a:lumMod val="10000"/>
            <a:lumOff val="90000"/>
          </a:schemeClr>
        </a:buClr>
        <a:buSzPct val="80000"/>
        <a:buFont typeface="Wingdings" panose="05000000000000000000" pitchFamily="2" charset="2"/>
        <a:buChar char="§"/>
        <a:defRPr sz="2000" kern="1200">
          <a:solidFill>
            <a:schemeClr val="tx2">
              <a:alpha val="70000"/>
            </a:schemeClr>
          </a:solidFill>
          <a:latin typeface="+mn-lt"/>
          <a:ea typeface="+mn-ea"/>
          <a:cs typeface="+mn-cs"/>
        </a:defRPr>
      </a:lvl3pPr>
      <a:lvl4pPr marL="1657350" indent="-228600" algn="l" defTabSz="914400" rtl="0" eaLnBrk="1" latinLnBrk="0" hangingPunct="1">
        <a:lnSpc>
          <a:spcPct val="110000"/>
        </a:lnSpc>
        <a:spcBef>
          <a:spcPts val="500"/>
        </a:spcBef>
        <a:buClr>
          <a:schemeClr val="tx2">
            <a:lumMod val="10000"/>
            <a:lumOff val="90000"/>
          </a:schemeClr>
        </a:buClr>
        <a:buSzPct val="80000"/>
        <a:buFont typeface="Wingdings" panose="05000000000000000000" pitchFamily="2" charset="2"/>
        <a:buChar char="§"/>
        <a:defRPr sz="1800" kern="1200">
          <a:solidFill>
            <a:schemeClr val="tx2">
              <a:alpha val="70000"/>
            </a:schemeClr>
          </a:solidFill>
          <a:latin typeface="+mn-lt"/>
          <a:ea typeface="+mn-ea"/>
          <a:cs typeface="+mn-cs"/>
        </a:defRPr>
      </a:lvl4pPr>
      <a:lvl5pPr marL="2114550" indent="-228600" algn="l" defTabSz="914400" rtl="0" eaLnBrk="1" latinLnBrk="0" hangingPunct="1">
        <a:lnSpc>
          <a:spcPct val="110000"/>
        </a:lnSpc>
        <a:spcBef>
          <a:spcPts val="500"/>
        </a:spcBef>
        <a:buClr>
          <a:schemeClr val="tx2">
            <a:lumMod val="10000"/>
            <a:lumOff val="90000"/>
          </a:schemeClr>
        </a:buClr>
        <a:buSzPct val="80000"/>
        <a:buFont typeface="Wingdings" panose="05000000000000000000" pitchFamily="2" charset="2"/>
        <a:buChar char="§"/>
        <a:defRPr sz="1800" kern="1200">
          <a:solidFill>
            <a:schemeClr val="tx2">
              <a:alpha val="70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slov 1">
            <a:extLst>
              <a:ext uri="{FF2B5EF4-FFF2-40B4-BE49-F238E27FC236}">
                <a16:creationId xmlns:a16="http://schemas.microsoft.com/office/drawing/2014/main" id="{02C48BAA-E71F-48B2-8CE9-0E825541D29B}"/>
              </a:ext>
            </a:extLst>
          </p:cNvPr>
          <p:cNvSpPr txBox="1">
            <a:spLocks/>
          </p:cNvSpPr>
          <p:nvPr/>
        </p:nvSpPr>
        <p:spPr>
          <a:xfrm>
            <a:off x="1074295" y="-121821"/>
            <a:ext cx="10917836" cy="2387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5200" kern="1200" dirty="0">
                <a:gradFill flip="none" rotWithShape="1">
                  <a:gsLst>
                    <a:gs pos="0">
                      <a:schemeClr val="accent5"/>
                    </a:gs>
                    <a:gs pos="100000">
                      <a:schemeClr val="accent1">
                        <a:alpha val="70000"/>
                      </a:schemeClr>
                    </a:gs>
                  </a:gsLst>
                  <a:lin ang="0" scaled="1"/>
                  <a:tileRect/>
                </a:gradFill>
                <a:latin typeface="+mj-lt"/>
                <a:ea typeface="+mn-ea"/>
                <a:cs typeface="Angsana New" panose="02020603050405020304" pitchFamily="18" charset="-34"/>
              </a:defRPr>
            </a:lvl1pPr>
          </a:lstStyle>
          <a:p>
            <a:r>
              <a:rPr lang="sl-SI" b="1" dirty="0" smtClean="0">
                <a:solidFill>
                  <a:schemeClr val="tx1"/>
                </a:solidFill>
              </a:rPr>
              <a:t>MERJENJE KRVNEGA TLAKA</a:t>
            </a:r>
            <a:endParaRPr lang="sl-SI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616119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8">
            <a:extLst>
              <a:ext uri="{FF2B5EF4-FFF2-40B4-BE49-F238E27FC236}">
                <a16:creationId xmlns:a16="http://schemas.microsoft.com/office/drawing/2014/main" id="{32768DCD-B824-413A-B330-8D57ADB3724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FEAE3A50-816B-4AFD-9F69-E7BA524936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09600"/>
            <a:ext cx="10515600" cy="2324101"/>
          </a:xfrm>
        </p:spPr>
        <p:txBody>
          <a:bodyPr anchor="ctr">
            <a:normAutofit/>
          </a:bodyPr>
          <a:lstStyle/>
          <a:p>
            <a:r>
              <a:rPr lang="sl-SI" sz="4400">
                <a:gradFill flip="none" rotWithShape="1">
                  <a:gsLst>
                    <a:gs pos="0">
                      <a:schemeClr val="accent5">
                        <a:alpha val="70000"/>
                      </a:schemeClr>
                    </a:gs>
                    <a:gs pos="100000">
                      <a:schemeClr val="accent1">
                        <a:alpha val="70000"/>
                      </a:schemeClr>
                    </a:gs>
                  </a:gsLst>
                  <a:lin ang="0" scaled="1"/>
                  <a:tileRect/>
                </a:gradFill>
              </a:rPr>
              <a:t>Manšeta za merjenje RR</a:t>
            </a:r>
          </a:p>
        </p:txBody>
      </p:sp>
      <p:graphicFrame>
        <p:nvGraphicFramePr>
          <p:cNvPr id="12" name="Označba mesta vsebine 2">
            <a:extLst>
              <a:ext uri="{FF2B5EF4-FFF2-40B4-BE49-F238E27FC236}">
                <a16:creationId xmlns:a16="http://schemas.microsoft.com/office/drawing/2014/main" id="{2BE80690-1F04-443D-B9CA-418E6C5C43D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37615322"/>
              </p:ext>
            </p:extLst>
          </p:nvPr>
        </p:nvGraphicFramePr>
        <p:xfrm>
          <a:off x="838200" y="3152775"/>
          <a:ext cx="10515600" cy="30241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431589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9C2A22A9-57CF-44D7-A01A-D53D7A8F1E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/>
              <a:t>Ustrezna velikost manšete</a:t>
            </a:r>
          </a:p>
        </p:txBody>
      </p:sp>
      <p:graphicFrame>
        <p:nvGraphicFramePr>
          <p:cNvPr id="4" name="Tabela 4">
            <a:extLst>
              <a:ext uri="{FF2B5EF4-FFF2-40B4-BE49-F238E27FC236}">
                <a16:creationId xmlns:a16="http://schemas.microsoft.com/office/drawing/2014/main" id="{E8A75CCC-442D-4AE7-9E0D-4E9AB980DA3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21784588"/>
              </p:ext>
            </p:extLst>
          </p:nvPr>
        </p:nvGraphicFramePr>
        <p:xfrm>
          <a:off x="838200" y="2178049"/>
          <a:ext cx="10515597" cy="328171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05199">
                  <a:extLst>
                    <a:ext uri="{9D8B030D-6E8A-4147-A177-3AD203B41FA5}">
                      <a16:colId xmlns:a16="http://schemas.microsoft.com/office/drawing/2014/main" val="2350075883"/>
                    </a:ext>
                  </a:extLst>
                </a:gridCol>
                <a:gridCol w="3505199">
                  <a:extLst>
                    <a:ext uri="{9D8B030D-6E8A-4147-A177-3AD203B41FA5}">
                      <a16:colId xmlns:a16="http://schemas.microsoft.com/office/drawing/2014/main" val="1307833143"/>
                    </a:ext>
                  </a:extLst>
                </a:gridCol>
                <a:gridCol w="3505199">
                  <a:extLst>
                    <a:ext uri="{9D8B030D-6E8A-4147-A177-3AD203B41FA5}">
                      <a16:colId xmlns:a16="http://schemas.microsoft.com/office/drawing/2014/main" val="2743353324"/>
                    </a:ext>
                  </a:extLst>
                </a:gridCol>
              </a:tblGrid>
              <a:tr h="842151">
                <a:tc>
                  <a:txBody>
                    <a:bodyPr/>
                    <a:lstStyle/>
                    <a:p>
                      <a:r>
                        <a:rPr lang="sl-SI" dirty="0"/>
                        <a:t>Velikost manšete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l-SI" dirty="0"/>
                        <a:t>Obseg nadlakti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l-SI" dirty="0"/>
                        <a:t>Primerna širina manšete</a:t>
                      </a:r>
                    </a:p>
                    <a:p>
                      <a:r>
                        <a:rPr lang="sl-SI" dirty="0"/>
                        <a:t>Glede na obseg nadlakti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23919025"/>
                  </a:ext>
                </a:extLst>
              </a:tr>
              <a:tr h="487913">
                <a:tc>
                  <a:txBody>
                    <a:bodyPr/>
                    <a:lstStyle/>
                    <a:p>
                      <a:r>
                        <a:rPr lang="sl-SI" dirty="0"/>
                        <a:t>Majhna S (</a:t>
                      </a:r>
                      <a:r>
                        <a:rPr lang="sl-SI" dirty="0" err="1"/>
                        <a:t>small</a:t>
                      </a:r>
                      <a:r>
                        <a:rPr lang="sl-SI" dirty="0"/>
                        <a:t>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l-SI" dirty="0"/>
                        <a:t>17 – 26 cm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l-SI" dirty="0"/>
                        <a:t>11 cm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23061161"/>
                  </a:ext>
                </a:extLst>
              </a:tr>
              <a:tr h="487913">
                <a:tc>
                  <a:txBody>
                    <a:bodyPr/>
                    <a:lstStyle/>
                    <a:p>
                      <a:r>
                        <a:rPr lang="sl-SI" dirty="0"/>
                        <a:t>Srednja M (</a:t>
                      </a:r>
                      <a:r>
                        <a:rPr lang="sl-SI" dirty="0" err="1"/>
                        <a:t>medium</a:t>
                      </a:r>
                      <a:r>
                        <a:rPr lang="sl-SI" dirty="0"/>
                        <a:t>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l-SI" dirty="0"/>
                        <a:t>24 – 32 cm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l-SI" dirty="0"/>
                        <a:t>12 cm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44259578"/>
                  </a:ext>
                </a:extLst>
              </a:tr>
              <a:tr h="487913">
                <a:tc>
                  <a:txBody>
                    <a:bodyPr/>
                    <a:lstStyle/>
                    <a:p>
                      <a:r>
                        <a:rPr lang="sl-SI" dirty="0"/>
                        <a:t>Velika L (large)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l-SI" dirty="0"/>
                        <a:t>32 – 42 cm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l-SI" dirty="0"/>
                        <a:t>17 cm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72108668"/>
                  </a:ext>
                </a:extLst>
              </a:tr>
              <a:tr h="487913">
                <a:tc>
                  <a:txBody>
                    <a:bodyPr/>
                    <a:lstStyle/>
                    <a:p>
                      <a:r>
                        <a:rPr lang="sl-SI" dirty="0"/>
                        <a:t>Zelo velika EL (ekstra large)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l-SI" dirty="0"/>
                        <a:t>42 – 50 cm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l-SI" dirty="0"/>
                        <a:t>20 cm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52345249"/>
                  </a:ext>
                </a:extLst>
              </a:tr>
              <a:tr h="487913">
                <a:tc>
                  <a:txBody>
                    <a:bodyPr/>
                    <a:lstStyle/>
                    <a:p>
                      <a:r>
                        <a:rPr lang="sl-SI" dirty="0"/>
                        <a:t>Stegenska manšeta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l-SI" dirty="0"/>
                        <a:t>50 – 70 cm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l-SI" dirty="0"/>
                        <a:t>23 cm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7615437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2311574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5" name="Rectangle 74">
            <a:extLst>
              <a:ext uri="{FF2B5EF4-FFF2-40B4-BE49-F238E27FC236}">
                <a16:creationId xmlns:a16="http://schemas.microsoft.com/office/drawing/2014/main" id="{32768DCD-B824-413A-B330-8D57ADB3724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" name="Frame 76">
            <a:extLst>
              <a:ext uri="{FF2B5EF4-FFF2-40B4-BE49-F238E27FC236}">
                <a16:creationId xmlns:a16="http://schemas.microsoft.com/office/drawing/2014/main" id="{19F9CD66-32FC-448F-B4C5-67D17508A22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frame">
            <a:avLst>
              <a:gd name="adj1" fmla="val 7164"/>
            </a:avLst>
          </a:prstGeom>
          <a:gradFill flip="none" rotWithShape="1">
            <a:gsLst>
              <a:gs pos="0">
                <a:schemeClr val="accent2">
                  <a:alpha val="40000"/>
                </a:schemeClr>
              </a:gs>
              <a:gs pos="100000">
                <a:schemeClr val="accent1">
                  <a:alpha val="40000"/>
                </a:scheme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67FED4E3-58EB-4389-8F55-0F1D29BC247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361873"/>
            <a:ext cx="4764933" cy="4815090"/>
          </a:xfrm>
        </p:spPr>
        <p:txBody>
          <a:bodyPr>
            <a:noAutofit/>
          </a:bodyPr>
          <a:lstStyle/>
          <a:p>
            <a:r>
              <a:rPr lang="sl-SI" dirty="0">
                <a:solidFill>
                  <a:schemeClr val="tx2">
                    <a:alpha val="60000"/>
                  </a:schemeClr>
                </a:solidFill>
              </a:rPr>
              <a:t>Za natančno merjenje RR je pomembna pravilna izbira in namestitev manšete.</a:t>
            </a:r>
          </a:p>
          <a:p>
            <a:r>
              <a:rPr lang="sl-SI" dirty="0">
                <a:solidFill>
                  <a:schemeClr val="tx2">
                    <a:alpha val="60000"/>
                  </a:schemeClr>
                </a:solidFill>
              </a:rPr>
              <a:t>S preozko manšeto izmerimo lažno višji RR.</a:t>
            </a:r>
          </a:p>
          <a:p>
            <a:r>
              <a:rPr lang="sl-SI" dirty="0">
                <a:solidFill>
                  <a:schemeClr val="tx2">
                    <a:alpha val="60000"/>
                  </a:schemeClr>
                </a:solidFill>
              </a:rPr>
              <a:t>S preširoko manšeto pa izmerimo lažno nižji RR.</a:t>
            </a:r>
          </a:p>
        </p:txBody>
      </p:sp>
      <p:pic>
        <p:nvPicPr>
          <p:cNvPr id="7172" name="Picture 4" descr="See the source image">
            <a:extLst>
              <a:ext uri="{FF2B5EF4-FFF2-40B4-BE49-F238E27FC236}">
                <a16:creationId xmlns:a16="http://schemas.microsoft.com/office/drawing/2014/main" id="{793E103E-56F9-444C-9789-5A8B901C17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alphaModFix amt="9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528345" y="1969721"/>
            <a:ext cx="2958928" cy="29589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0" name="Picture 2" descr="See the source image">
            <a:extLst>
              <a:ext uri="{FF2B5EF4-FFF2-40B4-BE49-F238E27FC236}">
                <a16:creationId xmlns:a16="http://schemas.microsoft.com/office/drawing/2014/main" id="{BBEAD5C8-DA13-4409-8E90-1B591D7C78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alphaModFix amt="9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717288" y="897621"/>
            <a:ext cx="2518582" cy="25185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4" name="Picture 6" descr="See the source image">
            <a:extLst>
              <a:ext uri="{FF2B5EF4-FFF2-40B4-BE49-F238E27FC236}">
                <a16:creationId xmlns:a16="http://schemas.microsoft.com/office/drawing/2014/main" id="{92D5BA0D-8D80-4FCC-B4D4-A30ACDBA13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alphaModFix amt="9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599360" y="4091794"/>
            <a:ext cx="2754439" cy="1349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4335076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id="{32768DCD-B824-413A-B330-8D57ADB3724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4DE512D1-B854-4641-B846-56CC9D6B08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857251"/>
            <a:ext cx="4362973" cy="2076450"/>
          </a:xfrm>
        </p:spPr>
        <p:txBody>
          <a:bodyPr anchor="b">
            <a:normAutofit/>
          </a:bodyPr>
          <a:lstStyle/>
          <a:p>
            <a:r>
              <a:rPr lang="sl-SI" sz="4400">
                <a:gradFill flip="none" rotWithShape="1">
                  <a:gsLst>
                    <a:gs pos="0">
                      <a:schemeClr val="accent5">
                        <a:alpha val="70000"/>
                      </a:schemeClr>
                    </a:gs>
                    <a:gs pos="100000">
                      <a:schemeClr val="accent1">
                        <a:alpha val="70000"/>
                      </a:schemeClr>
                    </a:gs>
                  </a:gsLst>
                  <a:lin ang="0" scaled="1"/>
                  <a:tileRect/>
                </a:gradFill>
              </a:rPr>
              <a:t>Za merjenje RR potrebujemo</a:t>
            </a:r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6B5014C4-9AE4-4909-8939-07AE6767B7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3190875"/>
            <a:ext cx="4362974" cy="2986087"/>
          </a:xfrm>
        </p:spPr>
        <p:txBody>
          <a:bodyPr>
            <a:normAutofit/>
          </a:bodyPr>
          <a:lstStyle/>
          <a:p>
            <a:r>
              <a:rPr lang="sl-SI" sz="2000">
                <a:solidFill>
                  <a:schemeClr val="tx2">
                    <a:alpha val="60000"/>
                  </a:schemeClr>
                </a:solidFill>
              </a:rPr>
              <a:t>Aparat za merjenje RR</a:t>
            </a:r>
          </a:p>
          <a:p>
            <a:r>
              <a:rPr lang="sl-SI" sz="2000">
                <a:solidFill>
                  <a:schemeClr val="tx2">
                    <a:alpha val="60000"/>
                  </a:schemeClr>
                </a:solidFill>
              </a:rPr>
              <a:t>Pravilno velikost manšete </a:t>
            </a:r>
          </a:p>
          <a:p>
            <a:r>
              <a:rPr lang="sl-SI" sz="2000">
                <a:solidFill>
                  <a:schemeClr val="tx2">
                    <a:alpha val="60000"/>
                  </a:schemeClr>
                </a:solidFill>
              </a:rPr>
              <a:t>Slušalke ali stetoskop ( slušalke so sestavljene iz ušesnega dela, gumijaste cevke in zvočne membrane).</a:t>
            </a:r>
          </a:p>
        </p:txBody>
      </p:sp>
      <p:pic>
        <p:nvPicPr>
          <p:cNvPr id="1026" name="Picture 2" descr="See the source image">
            <a:extLst>
              <a:ext uri="{FF2B5EF4-FFF2-40B4-BE49-F238E27FC236}">
                <a16:creationId xmlns:a16="http://schemas.microsoft.com/office/drawing/2014/main" id="{628CE271-136F-4F29-82BF-FC8F09D720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alphaModFix amt="9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026287" y="597365"/>
            <a:ext cx="5663269" cy="56632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6271143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3F28F70B-9610-4099-9A8F-9BF644BAB0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/>
              <a:t>Postopek merjenja RR</a:t>
            </a:r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99A80976-0BCC-460C-B1FF-85F6E9059BE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l-SI" dirty="0"/>
              <a:t>Krvni tlak merimo najpogosteje na nadlakti.</a:t>
            </a:r>
          </a:p>
          <a:p>
            <a:r>
              <a:rPr lang="sl-SI" dirty="0"/>
              <a:t>Krvni tlak zaznavamo kot ton.</a:t>
            </a:r>
          </a:p>
          <a:p>
            <a:r>
              <a:rPr lang="sl-SI" dirty="0"/>
              <a:t>Pri merjenju slišimo srčni utrip.</a:t>
            </a:r>
          </a:p>
          <a:p>
            <a:r>
              <a:rPr lang="sl-SI" dirty="0"/>
              <a:t>Zgornja meja slišanega tona pomeni sistolični tlak.</a:t>
            </a:r>
          </a:p>
          <a:p>
            <a:r>
              <a:rPr lang="sl-SI" dirty="0"/>
              <a:t>Spodnja meja slišanega tona pa pomeni diastolični tlak.</a:t>
            </a:r>
          </a:p>
          <a:p>
            <a:endParaRPr lang="sl-SI" dirty="0"/>
          </a:p>
          <a:p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249873698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8707BDA1-4FE0-4E24-9E26-A8409EDFFE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/>
              <a:t>Pri merjenju upoštevamo:</a:t>
            </a:r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836728ED-E8F9-4236-BD22-09A182C3463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l-SI" dirty="0"/>
              <a:t>Pred merjenjem naj bo pacient sproščen in nekaj minut prej mora počivat.</a:t>
            </a:r>
          </a:p>
          <a:p>
            <a:r>
              <a:rPr lang="sl-SI" dirty="0"/>
              <a:t>Manšeto namestimo v višini srca ne glede na način merjenja.</a:t>
            </a:r>
          </a:p>
          <a:p>
            <a:r>
              <a:rPr lang="sl-SI" dirty="0"/>
              <a:t>Vedno uporabimo pravilno velikost manšete.</a:t>
            </a:r>
          </a:p>
          <a:p>
            <a:r>
              <a:rPr lang="sl-SI" dirty="0"/>
              <a:t>Pol ure pred merjenjem naj pacient ne hodi, naj ne kadi, naj ne pije kave ali alkohola in naj ne zaužije obroka.</a:t>
            </a:r>
          </a:p>
        </p:txBody>
      </p:sp>
    </p:spTree>
    <p:extLst>
      <p:ext uri="{BB962C8B-B14F-4D97-AF65-F5344CB8AC3E}">
        <p14:creationId xmlns:p14="http://schemas.microsoft.com/office/powerpoint/2010/main" val="102605880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ame 9">
            <a:extLst>
              <a:ext uri="{FF2B5EF4-FFF2-40B4-BE49-F238E27FC236}">
                <a16:creationId xmlns:a16="http://schemas.microsoft.com/office/drawing/2014/main" id="{DD7EAFE6-2BB9-41FB-9CF4-588CFC70877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frame">
            <a:avLst>
              <a:gd name="adj1" fmla="val 7164"/>
            </a:avLst>
          </a:prstGeom>
          <a:gradFill flip="none" rotWithShape="1">
            <a:gsLst>
              <a:gs pos="0">
                <a:schemeClr val="accent2">
                  <a:alpha val="40000"/>
                </a:schemeClr>
              </a:gs>
              <a:gs pos="100000">
                <a:schemeClr val="accent1">
                  <a:alpha val="40000"/>
                </a:scheme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5" name="Rectangle 11">
            <a:extLst>
              <a:ext uri="{FF2B5EF4-FFF2-40B4-BE49-F238E27FC236}">
                <a16:creationId xmlns:a16="http://schemas.microsoft.com/office/drawing/2014/main" id="{8A2477EE-FBE5-4DB7-8438-DE1CAC61A2E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867912E0-7B70-4D65-A41A-20F7485303E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gradFill flip="none" rotWithShape="1">
            <a:gsLst>
              <a:gs pos="0">
                <a:schemeClr val="accent2">
                  <a:alpha val="60000"/>
                </a:schemeClr>
              </a:gs>
              <a:gs pos="100000">
                <a:schemeClr val="accent1">
                  <a:alpha val="60000"/>
                </a:scheme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CE6B9D43-B85C-4BE1-B5D0-75845C57843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63"/>
            <a:ext cx="12188952" cy="6858000"/>
          </a:xfrm>
          <a:prstGeom prst="rect">
            <a:avLst/>
          </a:prstGeom>
          <a:solidFill>
            <a:schemeClr val="bg2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8F5204B0-55EE-43DD-B2F3-3C09DC1B9A4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2743200" y="0"/>
            <a:ext cx="6857999" cy="6857998"/>
          </a:xfrm>
          <a:prstGeom prst="ellipse">
            <a:avLst/>
          </a:prstGeom>
          <a:gradFill>
            <a:gsLst>
              <a:gs pos="0">
                <a:schemeClr val="accent1">
                  <a:lumMod val="20000"/>
                  <a:lumOff val="80000"/>
                  <a:alpha val="40000"/>
                </a:schemeClr>
              </a:gs>
              <a:gs pos="100000">
                <a:schemeClr val="accent1">
                  <a:alpha val="40000"/>
                </a:schemeClr>
              </a:gs>
            </a:gsLst>
            <a:lin ang="2700000" scaled="1"/>
          </a:gradFill>
          <a:ln>
            <a:noFill/>
          </a:ln>
          <a:effectLst>
            <a:softEdge rad="520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8DE8F944-5DE8-41DF-A94C-AD0EB286068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73990" y="1194074"/>
            <a:ext cx="5589934" cy="5737916"/>
          </a:xfrm>
          <a:prstGeom prst="ellipse">
            <a:avLst/>
          </a:prstGeom>
          <a:gradFill>
            <a:gsLst>
              <a:gs pos="0">
                <a:schemeClr val="accent1">
                  <a:alpha val="30000"/>
                </a:schemeClr>
              </a:gs>
              <a:gs pos="100000">
                <a:schemeClr val="accent5">
                  <a:alpha val="30000"/>
                </a:schemeClr>
              </a:gs>
            </a:gsLst>
            <a:lin ang="2700000" scaled="1"/>
          </a:gradFill>
          <a:ln>
            <a:noFill/>
          </a:ln>
          <a:effectLst>
            <a:softEdge rad="952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30E5B461-7974-4932-8439-DFC1B0AB2F6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6439622" y="194269"/>
            <a:ext cx="5760743" cy="5737917"/>
          </a:xfrm>
          <a:prstGeom prst="ellipse">
            <a:avLst/>
          </a:prstGeom>
          <a:gradFill>
            <a:gsLst>
              <a:gs pos="0">
                <a:schemeClr val="accent1">
                  <a:alpha val="30000"/>
                </a:schemeClr>
              </a:gs>
              <a:gs pos="99000">
                <a:schemeClr val="accent5">
                  <a:alpha val="30000"/>
                </a:schemeClr>
              </a:gs>
            </a:gsLst>
            <a:lin ang="2700000" scaled="1"/>
          </a:gradFill>
          <a:ln>
            <a:noFill/>
          </a:ln>
          <a:effectLst>
            <a:softEdge rad="10033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5" name="Označba mesta vsebine 4" descr="Slika, ki vsebuje besede besedilo&#10;&#10;Opis je samodejno ustvarjen">
            <a:extLst>
              <a:ext uri="{FF2B5EF4-FFF2-40B4-BE49-F238E27FC236}">
                <a16:creationId xmlns:a16="http://schemas.microsoft.com/office/drawing/2014/main" id="{1107ED28-B2F6-4679-91D1-9CC7C858697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alphaModFix amt="6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713" t="15291" r="17073" b="9305"/>
          <a:stretch/>
        </p:blipFill>
        <p:spPr>
          <a:xfrm>
            <a:off x="2023671" y="-664"/>
            <a:ext cx="851441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862522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32768DCD-B824-413A-B330-8D57ADB3724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0E1F5EB7-ED6C-4C3E-ACB2-6F9A1EFF36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609600"/>
            <a:ext cx="2952750" cy="5567363"/>
          </a:xfrm>
        </p:spPr>
        <p:txBody>
          <a:bodyPr anchor="ctr">
            <a:normAutofit/>
          </a:bodyPr>
          <a:lstStyle/>
          <a:p>
            <a:r>
              <a:rPr lang="sl-SI" sz="4400">
                <a:gradFill flip="none" rotWithShape="1">
                  <a:gsLst>
                    <a:gs pos="0">
                      <a:schemeClr val="accent5">
                        <a:alpha val="70000"/>
                      </a:schemeClr>
                    </a:gs>
                    <a:gs pos="100000">
                      <a:schemeClr val="accent1">
                        <a:alpha val="70000"/>
                      </a:schemeClr>
                    </a:gs>
                  </a:gsLst>
                  <a:lin ang="0" scaled="1"/>
                  <a:tileRect/>
                </a:gradFill>
              </a:rPr>
              <a:t>Napake pri merjenju RR</a:t>
            </a:r>
          </a:p>
        </p:txBody>
      </p:sp>
      <p:graphicFrame>
        <p:nvGraphicFramePr>
          <p:cNvPr id="5" name="Označba mesta vsebine 2">
            <a:extLst>
              <a:ext uri="{FF2B5EF4-FFF2-40B4-BE49-F238E27FC236}">
                <a16:creationId xmlns:a16="http://schemas.microsoft.com/office/drawing/2014/main" id="{05FBDC25-3F1D-48B9-90CF-187C5EA1B08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74930662"/>
              </p:ext>
            </p:extLst>
          </p:nvPr>
        </p:nvGraphicFramePr>
        <p:xfrm>
          <a:off x="4124326" y="609600"/>
          <a:ext cx="7458074" cy="55673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05125123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id="{32768DCD-B824-413A-B330-8D57ADB3724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2AD942B9-06BE-4258-947E-02DD362D56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243191"/>
            <a:ext cx="5914937" cy="1293779"/>
          </a:xfrm>
        </p:spPr>
        <p:txBody>
          <a:bodyPr anchor="b">
            <a:normAutofit fontScale="90000"/>
          </a:bodyPr>
          <a:lstStyle/>
          <a:p>
            <a:r>
              <a:rPr lang="sl-SI" sz="4400" b="1" dirty="0">
                <a:gradFill flip="none" rotWithShape="1">
                  <a:gsLst>
                    <a:gs pos="0">
                      <a:schemeClr val="accent5">
                        <a:alpha val="70000"/>
                      </a:schemeClr>
                    </a:gs>
                    <a:gs pos="100000">
                      <a:schemeClr val="accent1">
                        <a:alpha val="70000"/>
                      </a:schemeClr>
                    </a:gs>
                  </a:gsLst>
                  <a:lin ang="0" scaled="1"/>
                  <a:tileRect/>
                </a:gradFill>
              </a:rPr>
              <a:t>ZN pacienta pri arterijski hipertenziji</a:t>
            </a:r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35E499D5-0BFE-4A34-B38D-AD65EF38E6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780161"/>
            <a:ext cx="5914938" cy="4396801"/>
          </a:xfrm>
        </p:spPr>
        <p:txBody>
          <a:bodyPr>
            <a:normAutofit/>
          </a:bodyPr>
          <a:lstStyle/>
          <a:p>
            <a:r>
              <a:rPr lang="sl-SI" dirty="0">
                <a:solidFill>
                  <a:schemeClr val="tx2">
                    <a:alpha val="60000"/>
                  </a:schemeClr>
                </a:solidFill>
              </a:rPr>
              <a:t>O hipertenziji govorimo, kadar je krvni tlak po večkratnem merjenju povišan nad140/90 </a:t>
            </a:r>
            <a:r>
              <a:rPr lang="sl-SI" dirty="0" err="1">
                <a:solidFill>
                  <a:schemeClr val="tx2">
                    <a:alpha val="60000"/>
                  </a:schemeClr>
                </a:solidFill>
              </a:rPr>
              <a:t>mmHg</a:t>
            </a:r>
            <a:r>
              <a:rPr lang="sl-SI" dirty="0">
                <a:solidFill>
                  <a:schemeClr val="tx2">
                    <a:alpha val="60000"/>
                  </a:schemeClr>
                </a:solidFill>
              </a:rPr>
              <a:t>.</a:t>
            </a:r>
          </a:p>
          <a:p>
            <a:r>
              <a:rPr lang="sl-SI" dirty="0">
                <a:solidFill>
                  <a:schemeClr val="tx2">
                    <a:alpha val="60000"/>
                  </a:schemeClr>
                </a:solidFill>
              </a:rPr>
              <a:t>Povišan tlak je vedno znak resnega obolenja in ga moramo zdraviti, saj lahko okvari srce, možgane, ledvice in oči.</a:t>
            </a:r>
          </a:p>
        </p:txBody>
      </p:sp>
      <p:pic>
        <p:nvPicPr>
          <p:cNvPr id="2050" name="Picture 2" descr="See the source image">
            <a:extLst>
              <a:ext uri="{FF2B5EF4-FFF2-40B4-BE49-F238E27FC236}">
                <a16:creationId xmlns:a16="http://schemas.microsoft.com/office/drawing/2014/main" id="{219BC830-AE6D-4C27-8078-F248C4705CD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256"/>
          <a:stretch/>
        </p:blipFill>
        <p:spPr bwMode="auto">
          <a:xfrm>
            <a:off x="7236476" y="1"/>
            <a:ext cx="495247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7976666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id="{32768DCD-B824-413A-B330-8D57ADB3724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Frame 72">
            <a:extLst>
              <a:ext uri="{FF2B5EF4-FFF2-40B4-BE49-F238E27FC236}">
                <a16:creationId xmlns:a16="http://schemas.microsoft.com/office/drawing/2014/main" id="{19F9CD66-32FC-448F-B4C5-67D17508A22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frame">
            <a:avLst>
              <a:gd name="adj1" fmla="val 7164"/>
            </a:avLst>
          </a:prstGeom>
          <a:gradFill flip="none" rotWithShape="1">
            <a:gsLst>
              <a:gs pos="0">
                <a:schemeClr val="accent2">
                  <a:alpha val="40000"/>
                </a:schemeClr>
              </a:gs>
              <a:gs pos="100000">
                <a:schemeClr val="accent1">
                  <a:alpha val="40000"/>
                </a:scheme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2BD0A27F-1BAA-4921-8DEC-17B366318A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215957"/>
            <a:ext cx="4581526" cy="4961005"/>
          </a:xfrm>
        </p:spPr>
        <p:txBody>
          <a:bodyPr>
            <a:normAutofit/>
          </a:bodyPr>
          <a:lstStyle/>
          <a:p>
            <a:r>
              <a:rPr lang="sl-SI" dirty="0">
                <a:solidFill>
                  <a:schemeClr val="tx2">
                    <a:alpha val="60000"/>
                  </a:schemeClr>
                </a:solidFill>
              </a:rPr>
              <a:t>Znaki povišanega krvnega tlaka so pogosto na začetku neopazni.</a:t>
            </a:r>
          </a:p>
          <a:p>
            <a:r>
              <a:rPr lang="sl-SI" dirty="0">
                <a:solidFill>
                  <a:schemeClr val="tx2">
                    <a:alpha val="60000"/>
                  </a:schemeClr>
                </a:solidFill>
              </a:rPr>
              <a:t>Kažejo se kot glavobol, šumenje v ušesih, vrtoglavica, razdražljivost in rdečica obraza.</a:t>
            </a:r>
          </a:p>
          <a:p>
            <a:endParaRPr lang="sl-SI" sz="1800" dirty="0">
              <a:solidFill>
                <a:schemeClr val="tx2">
                  <a:alpha val="60000"/>
                </a:schemeClr>
              </a:solidFill>
            </a:endParaRPr>
          </a:p>
        </p:txBody>
      </p:sp>
      <p:pic>
        <p:nvPicPr>
          <p:cNvPr id="3074" name="Picture 2" descr="See the source image">
            <a:extLst>
              <a:ext uri="{FF2B5EF4-FFF2-40B4-BE49-F238E27FC236}">
                <a16:creationId xmlns:a16="http://schemas.microsoft.com/office/drawing/2014/main" id="{9219A6B6-CEA8-44FB-93A1-1FF8A4C517E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816" r="10396" b="1"/>
          <a:stretch/>
        </p:blipFill>
        <p:spPr bwMode="auto">
          <a:xfrm>
            <a:off x="6096000" y="488577"/>
            <a:ext cx="5606425" cy="58808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382268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slov 1">
            <a:extLst>
              <a:ext uri="{FF2B5EF4-FFF2-40B4-BE49-F238E27FC236}">
                <a16:creationId xmlns:a16="http://schemas.microsoft.com/office/drawing/2014/main" id="{02C48BAA-E71F-48B2-8CE9-0E825541D29B}"/>
              </a:ext>
            </a:extLst>
          </p:cNvPr>
          <p:cNvSpPr txBox="1">
            <a:spLocks/>
          </p:cNvSpPr>
          <p:nvPr/>
        </p:nvSpPr>
        <p:spPr>
          <a:xfrm>
            <a:off x="1074295" y="267923"/>
            <a:ext cx="10917836" cy="2387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5200" kern="1200" dirty="0">
                <a:gradFill flip="none" rotWithShape="1">
                  <a:gsLst>
                    <a:gs pos="0">
                      <a:schemeClr val="accent5"/>
                    </a:gs>
                    <a:gs pos="100000">
                      <a:schemeClr val="accent1">
                        <a:alpha val="70000"/>
                      </a:schemeClr>
                    </a:gs>
                  </a:gsLst>
                  <a:lin ang="0" scaled="1"/>
                  <a:tileRect/>
                </a:gradFill>
                <a:latin typeface="+mj-lt"/>
                <a:ea typeface="+mn-ea"/>
                <a:cs typeface="Angsana New" panose="02020603050405020304" pitchFamily="18" charset="-34"/>
              </a:defRPr>
            </a:lvl1pPr>
          </a:lstStyle>
          <a:p>
            <a:r>
              <a:rPr lang="sl-SI" b="1" dirty="0" smtClean="0">
                <a:solidFill>
                  <a:schemeClr val="tx1"/>
                </a:solidFill>
              </a:rPr>
              <a:t>MERJENJE KRVNEGA TLAKA</a:t>
            </a:r>
            <a:endParaRPr lang="sl-SI" b="1" dirty="0">
              <a:solidFill>
                <a:schemeClr val="tx1"/>
              </a:solidFill>
            </a:endParaRPr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47FB519F-2F25-4F0A-9112-6AD276DC548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74295" y="404734"/>
            <a:ext cx="5041692" cy="5273377"/>
          </a:xfrm>
        </p:spPr>
        <p:txBody>
          <a:bodyPr>
            <a:normAutofit/>
          </a:bodyPr>
          <a:lstStyle/>
          <a:p>
            <a:endParaRPr lang="sl-SI" dirty="0">
              <a:solidFill>
                <a:schemeClr val="tx1"/>
              </a:solidFill>
            </a:endParaRPr>
          </a:p>
          <a:p>
            <a:endParaRPr lang="sl-SI" dirty="0">
              <a:solidFill>
                <a:schemeClr val="tx1"/>
              </a:solidFill>
            </a:endParaRPr>
          </a:p>
          <a:p>
            <a:endParaRPr lang="sl-SI" dirty="0" smtClean="0">
              <a:solidFill>
                <a:schemeClr val="tx1"/>
              </a:solidFill>
            </a:endParaRPr>
          </a:p>
          <a:p>
            <a:r>
              <a:rPr lang="sl-SI" dirty="0" smtClean="0">
                <a:solidFill>
                  <a:schemeClr val="tx1"/>
                </a:solidFill>
              </a:rPr>
              <a:t>Merjenje </a:t>
            </a:r>
            <a:r>
              <a:rPr lang="sl-SI" dirty="0">
                <a:solidFill>
                  <a:schemeClr val="tx1"/>
                </a:solidFill>
              </a:rPr>
              <a:t>krvnega tlaka sta uvedla italijanski zdravnik Riva-</a:t>
            </a:r>
            <a:r>
              <a:rPr lang="sl-SI" dirty="0" err="1">
                <a:solidFill>
                  <a:schemeClr val="tx1"/>
                </a:solidFill>
              </a:rPr>
              <a:t>Rocci</a:t>
            </a:r>
            <a:r>
              <a:rPr lang="sl-SI" dirty="0">
                <a:solidFill>
                  <a:schemeClr val="tx1"/>
                </a:solidFill>
              </a:rPr>
              <a:t> in ruski zdravnik </a:t>
            </a:r>
            <a:r>
              <a:rPr lang="sl-SI" dirty="0" err="1">
                <a:solidFill>
                  <a:schemeClr val="tx1"/>
                </a:solidFill>
              </a:rPr>
              <a:t>Korotkow</a:t>
            </a:r>
            <a:r>
              <a:rPr lang="sl-SI" dirty="0">
                <a:solidFill>
                  <a:schemeClr val="tx1"/>
                </a:solidFill>
              </a:rPr>
              <a:t> in sicer s pomočjo živosrebrnega </a:t>
            </a:r>
            <a:r>
              <a:rPr lang="sl-SI" dirty="0" err="1">
                <a:solidFill>
                  <a:schemeClr val="tx1"/>
                </a:solidFill>
              </a:rPr>
              <a:t>sfigmomanometra</a:t>
            </a:r>
            <a:r>
              <a:rPr lang="sl-SI" dirty="0">
                <a:solidFill>
                  <a:schemeClr val="tx1"/>
                </a:solidFill>
              </a:rPr>
              <a:t>.</a:t>
            </a:r>
          </a:p>
        </p:txBody>
      </p:sp>
      <p:pic>
        <p:nvPicPr>
          <p:cNvPr id="4" name="Picture 2" descr="See the source image">
            <a:extLst>
              <a:ext uri="{FF2B5EF4-FFF2-40B4-BE49-F238E27FC236}">
                <a16:creationId xmlns:a16="http://schemas.microsoft.com/office/drawing/2014/main" id="{506914FD-0095-4EBB-AED0-583BFA78911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alphaModFix amt="6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960"/>
          <a:stretch/>
        </p:blipFill>
        <p:spPr bwMode="auto">
          <a:xfrm>
            <a:off x="7440208" y="1701547"/>
            <a:ext cx="2378349" cy="37010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8334335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9" name="Rectangle 138">
            <a:extLst>
              <a:ext uri="{FF2B5EF4-FFF2-40B4-BE49-F238E27FC236}">
                <a16:creationId xmlns:a16="http://schemas.microsoft.com/office/drawing/2014/main" id="{32768DCD-B824-413A-B330-8D57ADB3724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06" name="Frame 140">
            <a:extLst>
              <a:ext uri="{FF2B5EF4-FFF2-40B4-BE49-F238E27FC236}">
                <a16:creationId xmlns:a16="http://schemas.microsoft.com/office/drawing/2014/main" id="{19F9CD66-32FC-448F-B4C5-67D17508A22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056"/>
            <a:ext cx="12188952" cy="6858000"/>
          </a:xfrm>
          <a:prstGeom prst="frame">
            <a:avLst>
              <a:gd name="adj1" fmla="val 7164"/>
            </a:avLst>
          </a:prstGeom>
          <a:gradFill flip="none" rotWithShape="1">
            <a:gsLst>
              <a:gs pos="0">
                <a:schemeClr val="accent2">
                  <a:alpha val="40000"/>
                </a:schemeClr>
              </a:gs>
              <a:gs pos="100000">
                <a:schemeClr val="accent1">
                  <a:alpha val="40000"/>
                </a:scheme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098" name="Picture 2" descr="See the source image">
            <a:extLst>
              <a:ext uri="{FF2B5EF4-FFF2-40B4-BE49-F238E27FC236}">
                <a16:creationId xmlns:a16="http://schemas.microsoft.com/office/drawing/2014/main" id="{C79C9FB4-7F91-4159-930D-EA9EF4F7BD4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alphaModFix amt="9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247" r="-1" b="22795"/>
          <a:stretch/>
        </p:blipFill>
        <p:spPr bwMode="auto">
          <a:xfrm>
            <a:off x="6096000" y="496812"/>
            <a:ext cx="5608320" cy="29321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1AF24184-48B0-468C-8EBA-1B680045D2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8" y="948689"/>
            <a:ext cx="5256839" cy="5202109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sl-SI" sz="2400" b="1" dirty="0">
                <a:solidFill>
                  <a:schemeClr val="tx2">
                    <a:alpha val="60000"/>
                  </a:schemeClr>
                </a:solidFill>
              </a:rPr>
              <a:t>Dejavniki tveganja za nastanek hipertenzije so:</a:t>
            </a:r>
          </a:p>
          <a:p>
            <a:pPr>
              <a:lnSpc>
                <a:spcPct val="100000"/>
              </a:lnSpc>
              <a:buFontTx/>
              <a:buChar char="-"/>
            </a:pPr>
            <a:r>
              <a:rPr lang="sl-SI" sz="2400" dirty="0">
                <a:solidFill>
                  <a:schemeClr val="tx2">
                    <a:alpha val="60000"/>
                  </a:schemeClr>
                </a:solidFill>
              </a:rPr>
              <a:t>debelost</a:t>
            </a:r>
          </a:p>
          <a:p>
            <a:pPr>
              <a:lnSpc>
                <a:spcPct val="100000"/>
              </a:lnSpc>
              <a:buFontTx/>
              <a:buChar char="-"/>
            </a:pPr>
            <a:r>
              <a:rPr lang="sl-SI" sz="2400" dirty="0">
                <a:solidFill>
                  <a:schemeClr val="tx2">
                    <a:alpha val="60000"/>
                  </a:schemeClr>
                </a:solidFill>
              </a:rPr>
              <a:t>ateroskleroza</a:t>
            </a:r>
          </a:p>
          <a:p>
            <a:pPr>
              <a:lnSpc>
                <a:spcPct val="100000"/>
              </a:lnSpc>
              <a:buFontTx/>
              <a:buChar char="-"/>
            </a:pPr>
            <a:r>
              <a:rPr lang="sl-SI" sz="2400" dirty="0">
                <a:solidFill>
                  <a:schemeClr val="tx2">
                    <a:alpha val="60000"/>
                  </a:schemeClr>
                </a:solidFill>
              </a:rPr>
              <a:t>čezmerno uživanje soli</a:t>
            </a:r>
          </a:p>
          <a:p>
            <a:pPr>
              <a:lnSpc>
                <a:spcPct val="100000"/>
              </a:lnSpc>
              <a:buFontTx/>
              <a:buChar char="-"/>
            </a:pPr>
            <a:r>
              <a:rPr lang="sl-SI" sz="2400" dirty="0">
                <a:solidFill>
                  <a:schemeClr val="tx2">
                    <a:alpha val="60000"/>
                  </a:schemeClr>
                </a:solidFill>
              </a:rPr>
              <a:t>pitje alkohola</a:t>
            </a:r>
          </a:p>
          <a:p>
            <a:pPr>
              <a:lnSpc>
                <a:spcPct val="100000"/>
              </a:lnSpc>
              <a:buFontTx/>
              <a:buChar char="-"/>
            </a:pPr>
            <a:r>
              <a:rPr lang="sl-SI" sz="2400" dirty="0">
                <a:solidFill>
                  <a:schemeClr val="tx2">
                    <a:alpha val="60000"/>
                  </a:schemeClr>
                </a:solidFill>
              </a:rPr>
              <a:t>pitje kave</a:t>
            </a:r>
          </a:p>
          <a:p>
            <a:pPr>
              <a:lnSpc>
                <a:spcPct val="100000"/>
              </a:lnSpc>
              <a:buFontTx/>
              <a:buChar char="-"/>
            </a:pPr>
            <a:r>
              <a:rPr lang="sl-SI" sz="2400" dirty="0">
                <a:solidFill>
                  <a:schemeClr val="tx2">
                    <a:alpha val="60000"/>
                  </a:schemeClr>
                </a:solidFill>
              </a:rPr>
              <a:t>kajenje</a:t>
            </a:r>
          </a:p>
          <a:p>
            <a:pPr>
              <a:lnSpc>
                <a:spcPct val="100000"/>
              </a:lnSpc>
              <a:buFontTx/>
              <a:buChar char="-"/>
            </a:pPr>
            <a:r>
              <a:rPr lang="sl-SI" sz="2400" dirty="0">
                <a:solidFill>
                  <a:schemeClr val="tx2">
                    <a:alpha val="60000"/>
                  </a:schemeClr>
                </a:solidFill>
              </a:rPr>
              <a:t>stres</a:t>
            </a:r>
          </a:p>
          <a:p>
            <a:pPr>
              <a:lnSpc>
                <a:spcPct val="100000"/>
              </a:lnSpc>
              <a:buFontTx/>
              <a:buChar char="-"/>
            </a:pPr>
            <a:r>
              <a:rPr lang="sl-SI" sz="2400" dirty="0">
                <a:solidFill>
                  <a:schemeClr val="tx2">
                    <a:alpha val="60000"/>
                  </a:schemeClr>
                </a:solidFill>
              </a:rPr>
              <a:t>uživanje hormonskih zdravil</a:t>
            </a:r>
          </a:p>
        </p:txBody>
      </p:sp>
      <p:pic>
        <p:nvPicPr>
          <p:cNvPr id="4100" name="Picture 4" descr="See the source image">
            <a:extLst>
              <a:ext uri="{FF2B5EF4-FFF2-40B4-BE49-F238E27FC236}">
                <a16:creationId xmlns:a16="http://schemas.microsoft.com/office/drawing/2014/main" id="{BB0FC4F2-92B9-4ECD-996C-28D915FE3DD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alphaModFix amt="9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539" r="4836"/>
          <a:stretch/>
        </p:blipFill>
        <p:spPr bwMode="auto">
          <a:xfrm>
            <a:off x="6095520" y="3712084"/>
            <a:ext cx="2803918" cy="20465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See the source image">
            <a:extLst>
              <a:ext uri="{FF2B5EF4-FFF2-40B4-BE49-F238E27FC236}">
                <a16:creationId xmlns:a16="http://schemas.microsoft.com/office/drawing/2014/main" id="{9342FDE7-9648-456A-A309-DE5D1F5EDDE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hqprint">
            <a:alphaModFix amt="9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1957" b="-1"/>
          <a:stretch/>
        </p:blipFill>
        <p:spPr bwMode="auto">
          <a:xfrm>
            <a:off x="8899920" y="3428998"/>
            <a:ext cx="2803918" cy="2946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2966912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3" name="Rectangle 72">
            <a:extLst>
              <a:ext uri="{FF2B5EF4-FFF2-40B4-BE49-F238E27FC236}">
                <a16:creationId xmlns:a16="http://schemas.microsoft.com/office/drawing/2014/main" id="{32768DCD-B824-413A-B330-8D57ADB3724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Frame 74">
            <a:extLst>
              <a:ext uri="{FF2B5EF4-FFF2-40B4-BE49-F238E27FC236}">
                <a16:creationId xmlns:a16="http://schemas.microsoft.com/office/drawing/2014/main" id="{19F9CD66-32FC-448F-B4C5-67D17508A22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frame">
            <a:avLst>
              <a:gd name="adj1" fmla="val 7164"/>
            </a:avLst>
          </a:prstGeom>
          <a:gradFill flip="none" rotWithShape="1">
            <a:gsLst>
              <a:gs pos="0">
                <a:schemeClr val="accent2">
                  <a:alpha val="40000"/>
                </a:schemeClr>
              </a:gs>
              <a:gs pos="100000">
                <a:schemeClr val="accent1">
                  <a:alpha val="40000"/>
                </a:scheme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A42B6709-6352-4DF8-92B3-5FD8CB1135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857251"/>
            <a:ext cx="4581525" cy="1098009"/>
          </a:xfrm>
        </p:spPr>
        <p:txBody>
          <a:bodyPr anchor="b">
            <a:normAutofit fontScale="90000"/>
          </a:bodyPr>
          <a:lstStyle/>
          <a:p>
            <a:r>
              <a:rPr lang="sl-SI" sz="4400" dirty="0">
                <a:gradFill flip="none" rotWithShape="1">
                  <a:gsLst>
                    <a:gs pos="0">
                      <a:schemeClr val="accent5">
                        <a:alpha val="70000"/>
                      </a:schemeClr>
                    </a:gs>
                    <a:gs pos="100000">
                      <a:schemeClr val="accent1">
                        <a:alpha val="70000"/>
                      </a:schemeClr>
                    </a:gs>
                  </a:gsLst>
                  <a:lin ang="0" scaled="1"/>
                  <a:tileRect/>
                </a:gradFill>
              </a:rPr>
              <a:t>ZN pri arterijski hipertenziji zajema:</a:t>
            </a:r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9AD26C29-6115-4BB2-A0CB-331B52E83F3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8" y="1867711"/>
            <a:ext cx="5257801" cy="4309251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sl-SI" sz="2400" dirty="0">
                <a:solidFill>
                  <a:schemeClr val="tx2">
                    <a:alpha val="60000"/>
                  </a:schemeClr>
                </a:solidFill>
              </a:rPr>
              <a:t>Opustitev razvad, manj slano hrano, manj maščob, redno telesno dejavnost, ter izogibanje stresu.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sl-SI" sz="2400" dirty="0">
                <a:solidFill>
                  <a:schemeClr val="tx2">
                    <a:alpha val="60000"/>
                  </a:schemeClr>
                </a:solidFill>
              </a:rPr>
              <a:t>Nadzor nad telesno težo.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sl-SI" sz="2400" dirty="0">
                <a:solidFill>
                  <a:schemeClr val="tx2">
                    <a:alpha val="60000"/>
                  </a:schemeClr>
                </a:solidFill>
              </a:rPr>
              <a:t>Redno merjenje krvnega tlaka in ostalih VF.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sl-SI" sz="2400" dirty="0">
                <a:solidFill>
                  <a:schemeClr val="tx2">
                    <a:alpha val="60000"/>
                  </a:schemeClr>
                </a:solidFill>
              </a:rPr>
              <a:t>Redno jemanje predpisane terapije za zniževanje tlaka.</a:t>
            </a:r>
          </a:p>
          <a:p>
            <a:pPr>
              <a:buFont typeface="Wingdings" panose="05000000000000000000" pitchFamily="2" charset="2"/>
              <a:buChar char="Ø"/>
            </a:pPr>
            <a:endParaRPr lang="sl-SI" sz="1800" dirty="0">
              <a:solidFill>
                <a:schemeClr val="tx2">
                  <a:alpha val="60000"/>
                </a:schemeClr>
              </a:solidFill>
            </a:endParaRPr>
          </a:p>
          <a:p>
            <a:pPr>
              <a:buFont typeface="Wingdings" panose="05000000000000000000" pitchFamily="2" charset="2"/>
              <a:buChar char="Ø"/>
            </a:pPr>
            <a:endParaRPr lang="sl-SI" sz="1800" dirty="0">
              <a:solidFill>
                <a:schemeClr val="tx2">
                  <a:alpha val="60000"/>
                </a:schemeClr>
              </a:solidFill>
            </a:endParaRPr>
          </a:p>
        </p:txBody>
      </p:sp>
      <p:pic>
        <p:nvPicPr>
          <p:cNvPr id="5124" name="Picture 4" descr="See the source image">
            <a:extLst>
              <a:ext uri="{FF2B5EF4-FFF2-40B4-BE49-F238E27FC236}">
                <a16:creationId xmlns:a16="http://schemas.microsoft.com/office/drawing/2014/main" id="{24820344-9A94-4E12-B987-DBF26270DE4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515" r="20426" b="1"/>
          <a:stretch/>
        </p:blipFill>
        <p:spPr bwMode="auto">
          <a:xfrm>
            <a:off x="6096000" y="488577"/>
            <a:ext cx="5606425" cy="58808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005530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5" name="Rectangle 74">
            <a:extLst>
              <a:ext uri="{FF2B5EF4-FFF2-40B4-BE49-F238E27FC236}">
                <a16:creationId xmlns:a16="http://schemas.microsoft.com/office/drawing/2014/main" id="{32768DCD-B824-413A-B330-8D57ADB3724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" name="Frame 76">
            <a:extLst>
              <a:ext uri="{FF2B5EF4-FFF2-40B4-BE49-F238E27FC236}">
                <a16:creationId xmlns:a16="http://schemas.microsoft.com/office/drawing/2014/main" id="{19F9CD66-32FC-448F-B4C5-67D17508A22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frame">
            <a:avLst>
              <a:gd name="adj1" fmla="val 7164"/>
            </a:avLst>
          </a:prstGeom>
          <a:gradFill flip="none" rotWithShape="1">
            <a:gsLst>
              <a:gs pos="0">
                <a:schemeClr val="accent2">
                  <a:alpha val="40000"/>
                </a:schemeClr>
              </a:gs>
              <a:gs pos="100000">
                <a:schemeClr val="accent1">
                  <a:alpha val="40000"/>
                </a:scheme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235518B8-0E69-4EA3-AE08-AB4D8B523F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857251"/>
            <a:ext cx="4337808" cy="1555209"/>
          </a:xfrm>
        </p:spPr>
        <p:txBody>
          <a:bodyPr anchor="b">
            <a:normAutofit fontScale="90000"/>
          </a:bodyPr>
          <a:lstStyle/>
          <a:p>
            <a:r>
              <a:rPr lang="sl-SI" sz="4400" dirty="0">
                <a:gradFill flip="none" rotWithShape="1">
                  <a:gsLst>
                    <a:gs pos="0">
                      <a:schemeClr val="accent5">
                        <a:alpha val="70000"/>
                      </a:schemeClr>
                    </a:gs>
                    <a:gs pos="100000">
                      <a:schemeClr val="accent1">
                        <a:alpha val="70000"/>
                      </a:schemeClr>
                    </a:gs>
                  </a:gsLst>
                  <a:lin ang="0" scaled="1"/>
                  <a:tileRect/>
                </a:gradFill>
              </a:rPr>
              <a:t>ZN pacienta pri arterijski </a:t>
            </a:r>
            <a:r>
              <a:rPr lang="sl-SI" sz="4400" dirty="0" err="1">
                <a:gradFill flip="none" rotWithShape="1">
                  <a:gsLst>
                    <a:gs pos="0">
                      <a:schemeClr val="accent5">
                        <a:alpha val="70000"/>
                      </a:schemeClr>
                    </a:gs>
                    <a:gs pos="100000">
                      <a:schemeClr val="accent1">
                        <a:alpha val="70000"/>
                      </a:schemeClr>
                    </a:gs>
                  </a:gsLst>
                  <a:lin ang="0" scaled="1"/>
                  <a:tileRect/>
                </a:gradFill>
              </a:rPr>
              <a:t>hipotenziji</a:t>
            </a:r>
            <a:endParaRPr lang="sl-SI" sz="4400" dirty="0">
              <a:gradFill flip="none" rotWithShape="1">
                <a:gsLst>
                  <a:gs pos="0">
                    <a:schemeClr val="accent5">
                      <a:alpha val="70000"/>
                    </a:schemeClr>
                  </a:gs>
                  <a:gs pos="100000">
                    <a:schemeClr val="accent1">
                      <a:alpha val="70000"/>
                    </a:schemeClr>
                  </a:gs>
                </a:gsLst>
                <a:lin ang="0" scaled="1"/>
                <a:tileRect/>
              </a:gradFill>
            </a:endParaRPr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0B8C9CC8-9C3A-43E4-A95B-5610F501CD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2412461"/>
            <a:ext cx="5095673" cy="3764502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sl-SI" sz="2000" dirty="0">
                <a:solidFill>
                  <a:schemeClr val="tx2">
                    <a:alpha val="60000"/>
                  </a:schemeClr>
                </a:solidFill>
              </a:rPr>
              <a:t>O </a:t>
            </a:r>
            <a:r>
              <a:rPr lang="sl-SI" sz="2000" dirty="0" err="1">
                <a:solidFill>
                  <a:schemeClr val="tx2">
                    <a:alpha val="60000"/>
                  </a:schemeClr>
                </a:solidFill>
              </a:rPr>
              <a:t>hipotenziji</a:t>
            </a:r>
            <a:r>
              <a:rPr lang="sl-SI" sz="2000" dirty="0">
                <a:solidFill>
                  <a:schemeClr val="tx2">
                    <a:alpha val="60000"/>
                  </a:schemeClr>
                </a:solidFill>
              </a:rPr>
              <a:t> govorimo, ko je izmerjena vrednost tlaka pod 100/60 </a:t>
            </a:r>
            <a:r>
              <a:rPr lang="sl-SI" sz="2000" dirty="0" err="1">
                <a:solidFill>
                  <a:schemeClr val="tx2">
                    <a:alpha val="60000"/>
                  </a:schemeClr>
                </a:solidFill>
              </a:rPr>
              <a:t>mmHg</a:t>
            </a:r>
            <a:r>
              <a:rPr lang="sl-SI" sz="2000" dirty="0">
                <a:solidFill>
                  <a:schemeClr val="tx2">
                    <a:alpha val="60000"/>
                  </a:schemeClr>
                </a:solidFill>
              </a:rPr>
              <a:t>.</a:t>
            </a:r>
          </a:p>
          <a:p>
            <a:pPr>
              <a:lnSpc>
                <a:spcPct val="100000"/>
              </a:lnSpc>
            </a:pPr>
            <a:r>
              <a:rPr lang="sl-SI" sz="2000" dirty="0">
                <a:solidFill>
                  <a:schemeClr val="tx2">
                    <a:alpha val="60000"/>
                  </a:schemeClr>
                </a:solidFill>
              </a:rPr>
              <a:t>Vzroki za </a:t>
            </a:r>
            <a:r>
              <a:rPr lang="sl-SI" sz="2000" dirty="0" err="1">
                <a:solidFill>
                  <a:schemeClr val="tx2">
                    <a:alpha val="60000"/>
                  </a:schemeClr>
                </a:solidFill>
              </a:rPr>
              <a:t>hipotenzijo</a:t>
            </a:r>
            <a:r>
              <a:rPr lang="sl-SI" sz="2000" dirty="0">
                <a:solidFill>
                  <a:schemeClr val="tx2">
                    <a:alpha val="60000"/>
                  </a:schemeClr>
                </a:solidFill>
              </a:rPr>
              <a:t>:</a:t>
            </a:r>
          </a:p>
          <a:p>
            <a:pPr>
              <a:lnSpc>
                <a:spcPct val="100000"/>
              </a:lnSpc>
              <a:buFontTx/>
              <a:buChar char="-"/>
            </a:pPr>
            <a:r>
              <a:rPr lang="sl-SI" sz="2000" dirty="0">
                <a:solidFill>
                  <a:schemeClr val="tx2">
                    <a:alpha val="60000"/>
                  </a:schemeClr>
                </a:solidFill>
              </a:rPr>
              <a:t>dehidracija</a:t>
            </a:r>
          </a:p>
          <a:p>
            <a:pPr>
              <a:lnSpc>
                <a:spcPct val="100000"/>
              </a:lnSpc>
              <a:buFontTx/>
              <a:buChar char="-"/>
            </a:pPr>
            <a:r>
              <a:rPr lang="sl-SI" sz="2000" dirty="0">
                <a:solidFill>
                  <a:schemeClr val="tx2">
                    <a:alpha val="60000"/>
                  </a:schemeClr>
                </a:solidFill>
              </a:rPr>
              <a:t>krvavitev </a:t>
            </a:r>
          </a:p>
          <a:p>
            <a:pPr>
              <a:lnSpc>
                <a:spcPct val="100000"/>
              </a:lnSpc>
              <a:buFontTx/>
              <a:buChar char="-"/>
            </a:pPr>
            <a:r>
              <a:rPr lang="sl-SI" sz="2000" dirty="0">
                <a:solidFill>
                  <a:schemeClr val="tx2">
                    <a:alpha val="60000"/>
                  </a:schemeClr>
                </a:solidFill>
              </a:rPr>
              <a:t>sepsa</a:t>
            </a:r>
          </a:p>
          <a:p>
            <a:pPr>
              <a:lnSpc>
                <a:spcPct val="100000"/>
              </a:lnSpc>
              <a:buFontTx/>
              <a:buChar char="-"/>
            </a:pPr>
            <a:r>
              <a:rPr lang="sl-SI" sz="2000" dirty="0">
                <a:solidFill>
                  <a:schemeClr val="tx2">
                    <a:alpha val="60000"/>
                  </a:schemeClr>
                </a:solidFill>
              </a:rPr>
              <a:t>huda alergična reakcija</a:t>
            </a:r>
          </a:p>
          <a:p>
            <a:pPr>
              <a:lnSpc>
                <a:spcPct val="100000"/>
              </a:lnSpc>
              <a:buFontTx/>
              <a:buChar char="-"/>
            </a:pPr>
            <a:r>
              <a:rPr lang="sl-SI" sz="2000" dirty="0">
                <a:solidFill>
                  <a:schemeClr val="tx2">
                    <a:alpha val="60000"/>
                  </a:schemeClr>
                </a:solidFill>
              </a:rPr>
              <a:t>nekatera zdravila</a:t>
            </a:r>
          </a:p>
        </p:txBody>
      </p:sp>
      <p:pic>
        <p:nvPicPr>
          <p:cNvPr id="6150" name="Picture 6" descr="See the source image">
            <a:extLst>
              <a:ext uri="{FF2B5EF4-FFF2-40B4-BE49-F238E27FC236}">
                <a16:creationId xmlns:a16="http://schemas.microsoft.com/office/drawing/2014/main" id="{826D16F9-CCC1-42DC-99CC-9C4168C809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alphaModFix amt="9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676209" y="1281392"/>
            <a:ext cx="2958928" cy="4432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See the source image">
            <a:extLst>
              <a:ext uri="{FF2B5EF4-FFF2-40B4-BE49-F238E27FC236}">
                <a16:creationId xmlns:a16="http://schemas.microsoft.com/office/drawing/2014/main" id="{9FCD0497-5A65-47E8-AB93-B28BD94D68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alphaModFix amt="9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270460" y="1237618"/>
            <a:ext cx="2083339" cy="1838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6" name="Picture 2" descr="See the source image">
            <a:extLst>
              <a:ext uri="{FF2B5EF4-FFF2-40B4-BE49-F238E27FC236}">
                <a16:creationId xmlns:a16="http://schemas.microsoft.com/office/drawing/2014/main" id="{A5EF1D7A-F3B2-41F8-902F-F588F2990D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hqprint">
            <a:alphaModFix amt="9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494196" y="4129668"/>
            <a:ext cx="1859603" cy="12739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3482939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3" name="Rectangle 72">
            <a:extLst>
              <a:ext uri="{FF2B5EF4-FFF2-40B4-BE49-F238E27FC236}">
                <a16:creationId xmlns:a16="http://schemas.microsoft.com/office/drawing/2014/main" id="{32768DCD-B824-413A-B330-8D57ADB3724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18B59857-790B-4C50-957D-686F9E500BC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622571"/>
            <a:ext cx="4801949" cy="5554392"/>
          </a:xfrm>
        </p:spPr>
        <p:txBody>
          <a:bodyPr>
            <a:normAutofit/>
          </a:bodyPr>
          <a:lstStyle/>
          <a:p>
            <a:pPr marL="228600" indent="0">
              <a:lnSpc>
                <a:spcPct val="100000"/>
              </a:lnSpc>
              <a:buNone/>
            </a:pPr>
            <a:r>
              <a:rPr lang="sl-SI" dirty="0">
                <a:solidFill>
                  <a:schemeClr val="tx2">
                    <a:alpha val="60000"/>
                  </a:schemeClr>
                </a:solidFill>
              </a:rPr>
              <a:t>Znaki </a:t>
            </a:r>
            <a:r>
              <a:rPr lang="sl-SI" dirty="0" err="1">
                <a:solidFill>
                  <a:schemeClr val="tx2">
                    <a:alpha val="60000"/>
                  </a:schemeClr>
                </a:solidFill>
              </a:rPr>
              <a:t>hipotenzije</a:t>
            </a:r>
            <a:r>
              <a:rPr lang="sl-SI" dirty="0">
                <a:solidFill>
                  <a:schemeClr val="tx2">
                    <a:alpha val="60000"/>
                  </a:schemeClr>
                </a:solidFill>
              </a:rPr>
              <a:t> so:</a:t>
            </a:r>
          </a:p>
          <a:p>
            <a:pPr>
              <a:lnSpc>
                <a:spcPct val="100000"/>
              </a:lnSpc>
              <a:buFontTx/>
              <a:buChar char="-"/>
            </a:pPr>
            <a:r>
              <a:rPr lang="sl-SI" dirty="0">
                <a:solidFill>
                  <a:schemeClr val="tx2">
                    <a:alpha val="60000"/>
                  </a:schemeClr>
                </a:solidFill>
              </a:rPr>
              <a:t>omotica</a:t>
            </a:r>
          </a:p>
          <a:p>
            <a:pPr>
              <a:lnSpc>
                <a:spcPct val="100000"/>
              </a:lnSpc>
              <a:buFontTx/>
              <a:buChar char="-"/>
            </a:pPr>
            <a:r>
              <a:rPr lang="sl-SI" dirty="0">
                <a:solidFill>
                  <a:schemeClr val="tx2">
                    <a:alpha val="60000"/>
                  </a:schemeClr>
                </a:solidFill>
              </a:rPr>
              <a:t>žeja</a:t>
            </a:r>
          </a:p>
          <a:p>
            <a:pPr>
              <a:lnSpc>
                <a:spcPct val="100000"/>
              </a:lnSpc>
              <a:buFontTx/>
              <a:buChar char="-"/>
            </a:pPr>
            <a:r>
              <a:rPr lang="sl-SI" dirty="0">
                <a:solidFill>
                  <a:schemeClr val="tx2">
                    <a:alpha val="60000"/>
                  </a:schemeClr>
                </a:solidFill>
              </a:rPr>
              <a:t>utrujenost</a:t>
            </a:r>
          </a:p>
          <a:p>
            <a:pPr>
              <a:lnSpc>
                <a:spcPct val="100000"/>
              </a:lnSpc>
              <a:buFontTx/>
              <a:buChar char="-"/>
            </a:pPr>
            <a:r>
              <a:rPr lang="sl-SI" dirty="0">
                <a:solidFill>
                  <a:schemeClr val="tx2">
                    <a:alpha val="60000"/>
                  </a:schemeClr>
                </a:solidFill>
              </a:rPr>
              <a:t>temnenje pred očmi</a:t>
            </a:r>
          </a:p>
          <a:p>
            <a:pPr>
              <a:lnSpc>
                <a:spcPct val="100000"/>
              </a:lnSpc>
              <a:buFontTx/>
              <a:buChar char="-"/>
            </a:pPr>
            <a:r>
              <a:rPr lang="sl-SI" dirty="0">
                <a:solidFill>
                  <a:schemeClr val="tx2">
                    <a:alpha val="60000"/>
                  </a:schemeClr>
                </a:solidFill>
              </a:rPr>
              <a:t>vlažna in bleda koža</a:t>
            </a:r>
          </a:p>
          <a:p>
            <a:pPr>
              <a:lnSpc>
                <a:spcPct val="100000"/>
              </a:lnSpc>
              <a:buFontTx/>
              <a:buChar char="-"/>
            </a:pPr>
            <a:r>
              <a:rPr lang="sl-SI" dirty="0">
                <a:solidFill>
                  <a:schemeClr val="tx2">
                    <a:alpha val="60000"/>
                  </a:schemeClr>
                </a:solidFill>
              </a:rPr>
              <a:t>pospešen srčni utrip</a:t>
            </a:r>
          </a:p>
          <a:p>
            <a:pPr>
              <a:lnSpc>
                <a:spcPct val="100000"/>
              </a:lnSpc>
              <a:buFontTx/>
              <a:buChar char="-"/>
            </a:pPr>
            <a:r>
              <a:rPr lang="sl-SI" dirty="0">
                <a:solidFill>
                  <a:schemeClr val="tx2">
                    <a:alpha val="60000"/>
                  </a:schemeClr>
                </a:solidFill>
              </a:rPr>
              <a:t>izguba zavesti</a:t>
            </a:r>
          </a:p>
        </p:txBody>
      </p:sp>
      <p:pic>
        <p:nvPicPr>
          <p:cNvPr id="7170" name="Picture 2" descr="See the source image">
            <a:extLst>
              <a:ext uri="{FF2B5EF4-FFF2-40B4-BE49-F238E27FC236}">
                <a16:creationId xmlns:a16="http://schemas.microsoft.com/office/drawing/2014/main" id="{6811E084-5F92-4CED-9423-053BFBF9FA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alphaModFix amt="9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257174" y="486561"/>
            <a:ext cx="5445468" cy="28588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See the source image">
            <a:extLst>
              <a:ext uri="{FF2B5EF4-FFF2-40B4-BE49-F238E27FC236}">
                <a16:creationId xmlns:a16="http://schemas.microsoft.com/office/drawing/2014/main" id="{9B6C8287-65DA-4535-B47B-0D93C1C434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alphaModFix amt="9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039374" y="3626809"/>
            <a:ext cx="5663269" cy="26192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1913861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3" name="Rectangle 72">
            <a:extLst>
              <a:ext uri="{FF2B5EF4-FFF2-40B4-BE49-F238E27FC236}">
                <a16:creationId xmlns:a16="http://schemas.microsoft.com/office/drawing/2014/main" id="{32768DCD-B824-413A-B330-8D57ADB3724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Frame 74">
            <a:extLst>
              <a:ext uri="{FF2B5EF4-FFF2-40B4-BE49-F238E27FC236}">
                <a16:creationId xmlns:a16="http://schemas.microsoft.com/office/drawing/2014/main" id="{19F9CD66-32FC-448F-B4C5-67D17508A22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frame">
            <a:avLst>
              <a:gd name="adj1" fmla="val 7164"/>
            </a:avLst>
          </a:prstGeom>
          <a:gradFill flip="none" rotWithShape="1">
            <a:gsLst>
              <a:gs pos="0">
                <a:schemeClr val="accent2">
                  <a:alpha val="40000"/>
                </a:schemeClr>
              </a:gs>
              <a:gs pos="100000">
                <a:schemeClr val="accent1">
                  <a:alpha val="40000"/>
                </a:scheme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7CF449F8-C764-4D14-ACE6-EC1D5001D2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81038"/>
            <a:ext cx="5890590" cy="1176945"/>
          </a:xfrm>
        </p:spPr>
        <p:txBody>
          <a:bodyPr anchor="b">
            <a:normAutofit fontScale="90000"/>
          </a:bodyPr>
          <a:lstStyle/>
          <a:p>
            <a:r>
              <a:rPr lang="sl-SI" sz="4400" dirty="0">
                <a:gradFill flip="none" rotWithShape="1">
                  <a:gsLst>
                    <a:gs pos="0">
                      <a:schemeClr val="accent5">
                        <a:alpha val="70000"/>
                      </a:schemeClr>
                    </a:gs>
                    <a:gs pos="100000">
                      <a:schemeClr val="accent1">
                        <a:alpha val="70000"/>
                      </a:schemeClr>
                    </a:gs>
                  </a:gsLst>
                  <a:lin ang="0" scaled="1"/>
                  <a:tileRect/>
                </a:gradFill>
              </a:rPr>
              <a:t>ZN pacienta pri arterijski </a:t>
            </a:r>
            <a:r>
              <a:rPr lang="sl-SI" sz="4400" dirty="0" err="1">
                <a:gradFill flip="none" rotWithShape="1">
                  <a:gsLst>
                    <a:gs pos="0">
                      <a:schemeClr val="accent5">
                        <a:alpha val="70000"/>
                      </a:schemeClr>
                    </a:gs>
                    <a:gs pos="100000">
                      <a:schemeClr val="accent1">
                        <a:alpha val="70000"/>
                      </a:schemeClr>
                    </a:gs>
                  </a:gsLst>
                  <a:lin ang="0" scaled="1"/>
                  <a:tileRect/>
                </a:gradFill>
              </a:rPr>
              <a:t>hipotenziji</a:t>
            </a:r>
            <a:endParaRPr lang="sl-SI" sz="4400" dirty="0">
              <a:gradFill flip="none" rotWithShape="1">
                <a:gsLst>
                  <a:gs pos="0">
                    <a:schemeClr val="accent5">
                      <a:alpha val="70000"/>
                    </a:schemeClr>
                  </a:gs>
                  <a:gs pos="100000">
                    <a:schemeClr val="accent1">
                      <a:alpha val="70000"/>
                    </a:schemeClr>
                  </a:gs>
                </a:gsLst>
                <a:lin ang="0" scaled="1"/>
                <a:tileRect/>
              </a:gradFill>
            </a:endParaRPr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5D0EF898-8370-4033-8F36-8402CD4B20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57983"/>
            <a:ext cx="5890591" cy="4318979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sl-SI" sz="2400" dirty="0">
                <a:solidFill>
                  <a:schemeClr val="tx2">
                    <a:alpha val="60000"/>
                  </a:schemeClr>
                </a:solidFill>
              </a:rPr>
              <a:t>spodbujanje k telesni dejavnosti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sl-SI" sz="2400" dirty="0">
                <a:solidFill>
                  <a:schemeClr val="tx2">
                    <a:alpha val="60000"/>
                  </a:schemeClr>
                </a:solidFill>
              </a:rPr>
              <a:t>skrb za manjše in pogoste obroke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sl-SI" sz="2400" dirty="0">
                <a:solidFill>
                  <a:schemeClr val="tx2">
                    <a:alpha val="60000"/>
                  </a:schemeClr>
                </a:solidFill>
              </a:rPr>
              <a:t>skrb za </a:t>
            </a:r>
            <a:r>
              <a:rPr lang="sl-SI" sz="2400" dirty="0" err="1">
                <a:solidFill>
                  <a:schemeClr val="tx2">
                    <a:alpha val="60000"/>
                  </a:schemeClr>
                </a:solidFill>
              </a:rPr>
              <a:t>hidracijo</a:t>
            </a:r>
            <a:endParaRPr lang="sl-SI" sz="2400" dirty="0">
              <a:solidFill>
                <a:schemeClr val="tx2">
                  <a:alpha val="60000"/>
                </a:schemeClr>
              </a:solidFill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sl-SI" sz="2400" dirty="0">
                <a:solidFill>
                  <a:schemeClr val="tx2">
                    <a:alpha val="60000"/>
                  </a:schemeClr>
                </a:solidFill>
              </a:rPr>
              <a:t>počitek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sl-SI" sz="2400" dirty="0">
                <a:solidFill>
                  <a:schemeClr val="tx2">
                    <a:alpha val="60000"/>
                  </a:schemeClr>
                </a:solidFill>
              </a:rPr>
              <a:t>postopno vstajanje iz ležečega položaja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sl-SI" sz="2400" dirty="0">
                <a:solidFill>
                  <a:schemeClr val="tx2">
                    <a:alpha val="60000"/>
                  </a:schemeClr>
                </a:solidFill>
              </a:rPr>
              <a:t>merjenje krvnega tlaka</a:t>
            </a:r>
          </a:p>
        </p:txBody>
      </p:sp>
      <p:pic>
        <p:nvPicPr>
          <p:cNvPr id="8194" name="Picture 2" descr="See the source image">
            <a:extLst>
              <a:ext uri="{FF2B5EF4-FFF2-40B4-BE49-F238E27FC236}">
                <a16:creationId xmlns:a16="http://schemas.microsoft.com/office/drawing/2014/main" id="{F8DD09F5-5D62-49B4-8EB9-8AFAC483F03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alphaModFix amt="8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829" r="1" b="13057"/>
          <a:stretch/>
        </p:blipFill>
        <p:spPr bwMode="auto">
          <a:xfrm>
            <a:off x="7236477" y="486560"/>
            <a:ext cx="4465948" cy="29414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See the source image">
            <a:extLst>
              <a:ext uri="{FF2B5EF4-FFF2-40B4-BE49-F238E27FC236}">
                <a16:creationId xmlns:a16="http://schemas.microsoft.com/office/drawing/2014/main" id="{54089D35-AA27-4165-875B-1767AEAF33B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hqprint">
            <a:alphaModFix amt="8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" b="15289"/>
          <a:stretch/>
        </p:blipFill>
        <p:spPr bwMode="auto">
          <a:xfrm>
            <a:off x="7236477" y="3427991"/>
            <a:ext cx="4465948" cy="29414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8576693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3" name="Rectangle 72">
            <a:extLst>
              <a:ext uri="{FF2B5EF4-FFF2-40B4-BE49-F238E27FC236}">
                <a16:creationId xmlns:a16="http://schemas.microsoft.com/office/drawing/2014/main" id="{32768DCD-B824-413A-B330-8D57ADB3724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AC1597CA-FC24-4EDA-84E9-0EB3316BD1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43292"/>
            <a:ext cx="5914937" cy="1352145"/>
          </a:xfrm>
        </p:spPr>
        <p:txBody>
          <a:bodyPr anchor="b">
            <a:normAutofit/>
          </a:bodyPr>
          <a:lstStyle/>
          <a:p>
            <a:r>
              <a:rPr lang="sl-SI" sz="4400" dirty="0">
                <a:gradFill flip="none" rotWithShape="1">
                  <a:gsLst>
                    <a:gs pos="0">
                      <a:schemeClr val="accent5">
                        <a:alpha val="70000"/>
                      </a:schemeClr>
                    </a:gs>
                    <a:gs pos="100000">
                      <a:schemeClr val="accent1">
                        <a:alpha val="70000"/>
                      </a:schemeClr>
                    </a:gs>
                  </a:gsLst>
                  <a:lin ang="0" scaled="1"/>
                  <a:tileRect/>
                </a:gradFill>
              </a:rPr>
              <a:t>Zanimivost</a:t>
            </a:r>
            <a:br>
              <a:rPr lang="sl-SI" sz="4400" dirty="0">
                <a:gradFill flip="none" rotWithShape="1">
                  <a:gsLst>
                    <a:gs pos="0">
                      <a:schemeClr val="accent5">
                        <a:alpha val="70000"/>
                      </a:schemeClr>
                    </a:gs>
                    <a:gs pos="100000">
                      <a:schemeClr val="accent1">
                        <a:alpha val="70000"/>
                      </a:schemeClr>
                    </a:gs>
                  </a:gsLst>
                  <a:lin ang="0" scaled="1"/>
                  <a:tileRect/>
                </a:gradFill>
              </a:rPr>
            </a:br>
            <a:endParaRPr lang="sl-SI" sz="4400" dirty="0">
              <a:gradFill flip="none" rotWithShape="1">
                <a:gsLst>
                  <a:gs pos="0">
                    <a:schemeClr val="accent5">
                      <a:alpha val="70000"/>
                    </a:schemeClr>
                  </a:gs>
                  <a:gs pos="100000">
                    <a:schemeClr val="accent1">
                      <a:alpha val="70000"/>
                    </a:schemeClr>
                  </a:gs>
                </a:gsLst>
                <a:lin ang="0" scaled="1"/>
                <a:tileRect/>
              </a:gradFill>
            </a:endParaRPr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3F568E23-0746-4990-9B45-7A4089635EF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54869"/>
            <a:ext cx="5914938" cy="4922094"/>
          </a:xfrm>
        </p:spPr>
        <p:txBody>
          <a:bodyPr>
            <a:normAutofit/>
          </a:bodyPr>
          <a:lstStyle/>
          <a:p>
            <a:r>
              <a:rPr lang="sl-SI" dirty="0">
                <a:solidFill>
                  <a:schemeClr val="tx2">
                    <a:alpha val="60000"/>
                  </a:schemeClr>
                </a:solidFill>
              </a:rPr>
              <a:t>Krvni tlak lahko merimo tudi neposredno s posebnim žilnim katetrom, ki se ga vstavi v arterijo.</a:t>
            </a:r>
          </a:p>
          <a:p>
            <a:r>
              <a:rPr lang="sl-SI" dirty="0">
                <a:solidFill>
                  <a:schemeClr val="tx2">
                    <a:alpha val="60000"/>
                  </a:schemeClr>
                </a:solidFill>
              </a:rPr>
              <a:t>Vrednost tlaka se nato izpiše preko pretvornika na zaslonu monitorja.</a:t>
            </a:r>
          </a:p>
          <a:p>
            <a:r>
              <a:rPr lang="sl-SI" dirty="0">
                <a:solidFill>
                  <a:schemeClr val="tx2">
                    <a:alpha val="60000"/>
                  </a:schemeClr>
                </a:solidFill>
              </a:rPr>
              <a:t>Tako se lahko krvni tlak meri neprekinjeno ves čas.</a:t>
            </a:r>
          </a:p>
        </p:txBody>
      </p:sp>
      <p:pic>
        <p:nvPicPr>
          <p:cNvPr id="9218" name="Picture 2" descr="See the source image">
            <a:extLst>
              <a:ext uri="{FF2B5EF4-FFF2-40B4-BE49-F238E27FC236}">
                <a16:creationId xmlns:a16="http://schemas.microsoft.com/office/drawing/2014/main" id="{67B58E4F-231F-4FCF-B535-37889F56EDD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alphaModFix amt="8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22" r="-2" b="29939"/>
          <a:stretch/>
        </p:blipFill>
        <p:spPr bwMode="auto">
          <a:xfrm>
            <a:off x="7236476" y="1"/>
            <a:ext cx="4952475" cy="3428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See the source image">
            <a:extLst>
              <a:ext uri="{FF2B5EF4-FFF2-40B4-BE49-F238E27FC236}">
                <a16:creationId xmlns:a16="http://schemas.microsoft.com/office/drawing/2014/main" id="{E26251F3-AE38-4699-B00D-0BA66343C33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alphaModFix amt="8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930" r="1" b="20832"/>
          <a:stretch/>
        </p:blipFill>
        <p:spPr bwMode="auto">
          <a:xfrm>
            <a:off x="7236475" y="3429000"/>
            <a:ext cx="4952475" cy="3428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3950821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8">
            <a:extLst>
              <a:ext uri="{FF2B5EF4-FFF2-40B4-BE49-F238E27FC236}">
                <a16:creationId xmlns:a16="http://schemas.microsoft.com/office/drawing/2014/main" id="{32768DCD-B824-413A-B330-8D57ADB3724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E1DE64F8-8067-4D0B-9EF5-A4A2C81406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09600"/>
            <a:ext cx="10515600" cy="1014919"/>
          </a:xfrm>
        </p:spPr>
        <p:txBody>
          <a:bodyPr anchor="ctr">
            <a:normAutofit/>
          </a:bodyPr>
          <a:lstStyle/>
          <a:p>
            <a:r>
              <a:rPr lang="sl-SI" sz="4400" dirty="0">
                <a:gradFill flip="none" rotWithShape="1">
                  <a:gsLst>
                    <a:gs pos="0">
                      <a:schemeClr val="accent5">
                        <a:alpha val="70000"/>
                      </a:schemeClr>
                    </a:gs>
                    <a:gs pos="100000">
                      <a:schemeClr val="accent1">
                        <a:alpha val="70000"/>
                      </a:schemeClr>
                    </a:gs>
                  </a:gsLst>
                  <a:lin ang="0" scaled="1"/>
                  <a:tileRect/>
                </a:gradFill>
              </a:rPr>
              <a:t>Krvni tlak (oznaka -RR) </a:t>
            </a:r>
          </a:p>
        </p:txBody>
      </p:sp>
      <p:graphicFrame>
        <p:nvGraphicFramePr>
          <p:cNvPr id="12" name="Označba mesta vsebine 2">
            <a:extLst>
              <a:ext uri="{FF2B5EF4-FFF2-40B4-BE49-F238E27FC236}">
                <a16:creationId xmlns:a16="http://schemas.microsoft.com/office/drawing/2014/main" id="{83EC9B7D-C736-4A0F-864E-BC836E15D51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01799579"/>
              </p:ext>
            </p:extLst>
          </p:nvPr>
        </p:nvGraphicFramePr>
        <p:xfrm>
          <a:off x="836675" y="1375472"/>
          <a:ext cx="10651030" cy="46594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41830396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id="{32768DCD-B824-413A-B330-8D57ADB3724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95222B17-E2BA-469C-B8FB-A54F4472FC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194553"/>
            <a:ext cx="4362973" cy="1488332"/>
          </a:xfrm>
        </p:spPr>
        <p:txBody>
          <a:bodyPr anchor="b">
            <a:normAutofit/>
          </a:bodyPr>
          <a:lstStyle/>
          <a:p>
            <a:pPr algn="ctr"/>
            <a:r>
              <a:rPr lang="sl-SI" sz="4400" dirty="0">
                <a:gradFill flip="none" rotWithShape="1">
                  <a:gsLst>
                    <a:gs pos="0">
                      <a:schemeClr val="accent5">
                        <a:alpha val="70000"/>
                      </a:schemeClr>
                    </a:gs>
                    <a:gs pos="100000">
                      <a:schemeClr val="accent1">
                        <a:alpha val="70000"/>
                      </a:schemeClr>
                    </a:gs>
                  </a:gsLst>
                  <a:lin ang="0" scaled="1"/>
                  <a:tileRect/>
                </a:gradFill>
              </a:rPr>
              <a:t>Sistolični krvni tlak</a:t>
            </a:r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822404EF-3D36-42BD-9374-9A71578E40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1" y="1682886"/>
            <a:ext cx="4362974" cy="4498788"/>
          </a:xfrm>
        </p:spPr>
        <p:txBody>
          <a:bodyPr>
            <a:normAutofit/>
          </a:bodyPr>
          <a:lstStyle/>
          <a:p>
            <a:r>
              <a:rPr lang="sl-SI" dirty="0">
                <a:solidFill>
                  <a:schemeClr val="tx2">
                    <a:alpha val="60000"/>
                  </a:schemeClr>
                </a:solidFill>
              </a:rPr>
              <a:t>V sistoli se srce skrči in pod določenim tlakom iztisne kri, dobimo sistolični krvni tlak – zgornja višja vrednost krvnega tlaka.</a:t>
            </a:r>
          </a:p>
        </p:txBody>
      </p:sp>
      <p:pic>
        <p:nvPicPr>
          <p:cNvPr id="3074" name="Picture 2" descr="See the source image">
            <a:extLst>
              <a:ext uri="{FF2B5EF4-FFF2-40B4-BE49-F238E27FC236}">
                <a16:creationId xmlns:a16="http://schemas.microsoft.com/office/drawing/2014/main" id="{0E725D78-76F2-4858-BE8F-396F9579C3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alphaModFix amt="9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999190" y="486561"/>
            <a:ext cx="4703452" cy="58793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4336027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id="{32768DCD-B824-413A-B330-8D57ADB3724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9CD7D591-A708-45B6-B9A6-77EE1EB2B7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408563"/>
            <a:ext cx="4362973" cy="1313234"/>
          </a:xfrm>
        </p:spPr>
        <p:txBody>
          <a:bodyPr anchor="b">
            <a:normAutofit/>
          </a:bodyPr>
          <a:lstStyle/>
          <a:p>
            <a:pPr algn="ctr"/>
            <a:r>
              <a:rPr lang="sl-SI" sz="4400" dirty="0">
                <a:gradFill flip="none" rotWithShape="1">
                  <a:gsLst>
                    <a:gs pos="0">
                      <a:schemeClr val="accent5">
                        <a:alpha val="70000"/>
                      </a:schemeClr>
                    </a:gs>
                    <a:gs pos="100000">
                      <a:schemeClr val="accent1">
                        <a:alpha val="70000"/>
                      </a:schemeClr>
                    </a:gs>
                  </a:gsLst>
                  <a:lin ang="0" scaled="1"/>
                  <a:tileRect/>
                </a:gradFill>
              </a:rPr>
              <a:t>Diastolični krvni tlak</a:t>
            </a:r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203D5950-8C83-4F3A-A455-DE55FDFEA4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79721"/>
            <a:ext cx="4362974" cy="4197242"/>
          </a:xfrm>
        </p:spPr>
        <p:txBody>
          <a:bodyPr>
            <a:normAutofit/>
          </a:bodyPr>
          <a:lstStyle/>
          <a:p>
            <a:r>
              <a:rPr lang="sl-SI" dirty="0">
                <a:solidFill>
                  <a:schemeClr val="tx2">
                    <a:alpha val="60000"/>
                  </a:schemeClr>
                </a:solidFill>
              </a:rPr>
              <a:t>V diastoli se srce razteza, to je diastolični krvni tlak – izmerjena nižja vrednost krvnega tlaka.</a:t>
            </a:r>
          </a:p>
        </p:txBody>
      </p:sp>
      <p:pic>
        <p:nvPicPr>
          <p:cNvPr id="2050" name="Picture 2" descr="See the source image">
            <a:extLst>
              <a:ext uri="{FF2B5EF4-FFF2-40B4-BE49-F238E27FC236}">
                <a16:creationId xmlns:a16="http://schemas.microsoft.com/office/drawing/2014/main" id="{960174F0-6ABF-4D45-890C-C24956E99A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alphaModFix amt="9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586876" y="486561"/>
            <a:ext cx="5115767" cy="58793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5871448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id="{32768DCD-B824-413A-B330-8D57ADB3724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Frame 72">
            <a:extLst>
              <a:ext uri="{FF2B5EF4-FFF2-40B4-BE49-F238E27FC236}">
                <a16:creationId xmlns:a16="http://schemas.microsoft.com/office/drawing/2014/main" id="{19F9CD66-32FC-448F-B4C5-67D17508A22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frame">
            <a:avLst>
              <a:gd name="adj1" fmla="val 7164"/>
            </a:avLst>
          </a:prstGeom>
          <a:gradFill flip="none" rotWithShape="1">
            <a:gsLst>
              <a:gs pos="0">
                <a:schemeClr val="accent2">
                  <a:alpha val="40000"/>
                </a:schemeClr>
              </a:gs>
              <a:gs pos="100000">
                <a:schemeClr val="accent1">
                  <a:alpha val="40000"/>
                </a:scheme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D5CD4E3C-7B25-4E1B-88EC-2CE76F3AAB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857251"/>
            <a:ext cx="4581525" cy="1380111"/>
          </a:xfrm>
        </p:spPr>
        <p:txBody>
          <a:bodyPr anchor="b">
            <a:normAutofit/>
          </a:bodyPr>
          <a:lstStyle/>
          <a:p>
            <a:r>
              <a:rPr lang="sl-SI" sz="4400" dirty="0">
                <a:gradFill flip="none" rotWithShape="1">
                  <a:gsLst>
                    <a:gs pos="0">
                      <a:schemeClr val="accent5">
                        <a:alpha val="70000"/>
                      </a:schemeClr>
                    </a:gs>
                    <a:gs pos="100000">
                      <a:schemeClr val="accent1">
                        <a:alpha val="70000"/>
                      </a:schemeClr>
                    </a:gs>
                  </a:gsLst>
                  <a:lin ang="0" scaled="1"/>
                  <a:tileRect/>
                </a:gradFill>
              </a:rPr>
              <a:t>Na krvni tlak vplivajo:</a:t>
            </a:r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ABAD4AF9-E954-4EDC-B128-C298D5AA43D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8" y="2363821"/>
            <a:ext cx="5727971" cy="3813141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sl-SI" dirty="0">
                <a:solidFill>
                  <a:schemeClr val="tx2">
                    <a:alpha val="60000"/>
                  </a:schemeClr>
                </a:solidFill>
              </a:rPr>
              <a:t>Volumen </a:t>
            </a:r>
            <a:r>
              <a:rPr lang="sl-SI" dirty="0" err="1">
                <a:solidFill>
                  <a:schemeClr val="tx2">
                    <a:alpha val="60000"/>
                  </a:schemeClr>
                </a:solidFill>
              </a:rPr>
              <a:t>cirkulirajoče</a:t>
            </a:r>
            <a:r>
              <a:rPr lang="sl-SI" dirty="0">
                <a:solidFill>
                  <a:schemeClr val="tx2">
                    <a:alpha val="60000"/>
                  </a:schemeClr>
                </a:solidFill>
              </a:rPr>
              <a:t> krvi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sl-SI" dirty="0">
                <a:solidFill>
                  <a:schemeClr val="tx2">
                    <a:alpha val="60000"/>
                  </a:schemeClr>
                </a:solidFill>
              </a:rPr>
              <a:t>Viskoznost krvi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sl-SI" dirty="0">
                <a:solidFill>
                  <a:schemeClr val="tx2">
                    <a:alpha val="60000"/>
                  </a:schemeClr>
                </a:solidFill>
              </a:rPr>
              <a:t>Prožnost arterij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sl-SI" dirty="0">
                <a:solidFill>
                  <a:schemeClr val="tx2">
                    <a:alpha val="60000"/>
                  </a:schemeClr>
                </a:solidFill>
              </a:rPr>
              <a:t>Telesna aktivnost</a:t>
            </a:r>
          </a:p>
        </p:txBody>
      </p:sp>
      <p:pic>
        <p:nvPicPr>
          <p:cNvPr id="4098" name="Picture 2" descr="See the source image">
            <a:extLst>
              <a:ext uri="{FF2B5EF4-FFF2-40B4-BE49-F238E27FC236}">
                <a16:creationId xmlns:a16="http://schemas.microsoft.com/office/drawing/2014/main" id="{29024C28-06AD-425D-BBAA-283833CFF78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alphaModFix amt="9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696"/>
          <a:stretch/>
        </p:blipFill>
        <p:spPr bwMode="auto">
          <a:xfrm>
            <a:off x="6330893" y="1393386"/>
            <a:ext cx="5022907" cy="38131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0690775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id="{32768DCD-B824-413A-B330-8D57ADB3724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Frame 72">
            <a:extLst>
              <a:ext uri="{FF2B5EF4-FFF2-40B4-BE49-F238E27FC236}">
                <a16:creationId xmlns:a16="http://schemas.microsoft.com/office/drawing/2014/main" id="{19F9CD66-32FC-448F-B4C5-67D17508A22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frame">
            <a:avLst>
              <a:gd name="adj1" fmla="val 7164"/>
            </a:avLst>
          </a:prstGeom>
          <a:gradFill flip="none" rotWithShape="1">
            <a:gsLst>
              <a:gs pos="0">
                <a:schemeClr val="accent2">
                  <a:alpha val="40000"/>
                </a:schemeClr>
              </a:gs>
              <a:gs pos="100000">
                <a:schemeClr val="accent1">
                  <a:alpha val="40000"/>
                </a:scheme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122" name="Picture 2" descr="See the source image">
            <a:extLst>
              <a:ext uri="{FF2B5EF4-FFF2-40B4-BE49-F238E27FC236}">
                <a16:creationId xmlns:a16="http://schemas.microsoft.com/office/drawing/2014/main" id="{6CBCCF01-494A-43D8-907D-8F46B12535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alphaModFix amt="9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330893" y="2002413"/>
            <a:ext cx="5022907" cy="28253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4" name="Označba mesta vsebine 2">
            <a:extLst>
              <a:ext uri="{FF2B5EF4-FFF2-40B4-BE49-F238E27FC236}">
                <a16:creationId xmlns:a16="http://schemas.microsoft.com/office/drawing/2014/main" id="{93863742-7072-4508-AEAF-88350A0BFB6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85563780"/>
              </p:ext>
            </p:extLst>
          </p:nvPr>
        </p:nvGraphicFramePr>
        <p:xfrm>
          <a:off x="838198" y="1507787"/>
          <a:ext cx="5257801" cy="46691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45650836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96BC84F8-F25B-472A-BD80-EB9F358191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81038"/>
            <a:ext cx="10515600" cy="778112"/>
          </a:xfrm>
        </p:spPr>
        <p:txBody>
          <a:bodyPr>
            <a:normAutofit fontScale="90000"/>
          </a:bodyPr>
          <a:lstStyle/>
          <a:p>
            <a:r>
              <a:rPr lang="sl-SI" dirty="0"/>
              <a:t>Vrednosti krvnega tlaka</a:t>
            </a:r>
          </a:p>
        </p:txBody>
      </p:sp>
      <p:graphicFrame>
        <p:nvGraphicFramePr>
          <p:cNvPr id="4" name="Tabela 4">
            <a:extLst>
              <a:ext uri="{FF2B5EF4-FFF2-40B4-BE49-F238E27FC236}">
                <a16:creationId xmlns:a16="http://schemas.microsoft.com/office/drawing/2014/main" id="{3D2A61EC-0EDB-449D-9265-0391947AC99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00335524"/>
              </p:ext>
            </p:extLst>
          </p:nvPr>
        </p:nvGraphicFramePr>
        <p:xfrm>
          <a:off x="621439" y="1589103"/>
          <a:ext cx="9232775" cy="69245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50056">
                  <a:extLst>
                    <a:ext uri="{9D8B030D-6E8A-4147-A177-3AD203B41FA5}">
                      <a16:colId xmlns:a16="http://schemas.microsoft.com/office/drawing/2014/main" val="3796558222"/>
                    </a:ext>
                  </a:extLst>
                </a:gridCol>
                <a:gridCol w="2521258">
                  <a:extLst>
                    <a:ext uri="{9D8B030D-6E8A-4147-A177-3AD203B41FA5}">
                      <a16:colId xmlns:a16="http://schemas.microsoft.com/office/drawing/2014/main" val="2133782888"/>
                    </a:ext>
                  </a:extLst>
                </a:gridCol>
                <a:gridCol w="2361461">
                  <a:extLst>
                    <a:ext uri="{9D8B030D-6E8A-4147-A177-3AD203B41FA5}">
                      <a16:colId xmlns:a16="http://schemas.microsoft.com/office/drawing/2014/main" val="2671118502"/>
                    </a:ext>
                  </a:extLst>
                </a:gridCol>
              </a:tblGrid>
              <a:tr h="692458">
                <a:tc>
                  <a:txBody>
                    <a:bodyPr/>
                    <a:lstStyle/>
                    <a:p>
                      <a:pPr algn="ctr"/>
                      <a:r>
                        <a:rPr lang="sl-SI" dirty="0"/>
                        <a:t>Poimenovanje izmerjene vrednosti RR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l-SI" dirty="0"/>
                        <a:t>Sistolična </a:t>
                      </a:r>
                    </a:p>
                    <a:p>
                      <a:r>
                        <a:rPr lang="sl-SI" dirty="0"/>
                        <a:t>vrednost RR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l-SI" dirty="0"/>
                        <a:t>Diastolična </a:t>
                      </a:r>
                    </a:p>
                    <a:p>
                      <a:r>
                        <a:rPr lang="sl-SI" dirty="0"/>
                        <a:t>vrednost RR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86106428"/>
                  </a:ext>
                </a:extLst>
              </a:tr>
            </a:tbl>
          </a:graphicData>
        </a:graphic>
      </p:graphicFrame>
      <p:graphicFrame>
        <p:nvGraphicFramePr>
          <p:cNvPr id="7" name="Tabela 5">
            <a:extLst>
              <a:ext uri="{FF2B5EF4-FFF2-40B4-BE49-F238E27FC236}">
                <a16:creationId xmlns:a16="http://schemas.microsoft.com/office/drawing/2014/main" id="{E8D8FB8F-5E0E-4453-A40E-C702F4ECE2E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00226078"/>
              </p:ext>
            </p:extLst>
          </p:nvPr>
        </p:nvGraphicFramePr>
        <p:xfrm>
          <a:off x="621440" y="2281561"/>
          <a:ext cx="2210538" cy="430567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10538">
                  <a:extLst>
                    <a:ext uri="{9D8B030D-6E8A-4147-A177-3AD203B41FA5}">
                      <a16:colId xmlns:a16="http://schemas.microsoft.com/office/drawing/2014/main" val="399292383"/>
                    </a:ext>
                  </a:extLst>
                </a:gridCol>
              </a:tblGrid>
              <a:tr h="835557">
                <a:tc>
                  <a:txBody>
                    <a:bodyPr/>
                    <a:lstStyle/>
                    <a:p>
                      <a:r>
                        <a:rPr lang="sl-SI" b="0" dirty="0"/>
                        <a:t>Arterijska </a:t>
                      </a:r>
                      <a:r>
                        <a:rPr lang="sl-SI" b="0" dirty="0" err="1"/>
                        <a:t>hipotenzija</a:t>
                      </a:r>
                      <a:endParaRPr lang="sl-SI" b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53907522"/>
                  </a:ext>
                </a:extLst>
              </a:tr>
              <a:tr h="1238985">
                <a:tc>
                  <a:txBody>
                    <a:bodyPr/>
                    <a:lstStyle/>
                    <a:p>
                      <a:r>
                        <a:rPr lang="sl-SI" dirty="0"/>
                        <a:t>Arterijska </a:t>
                      </a:r>
                      <a:r>
                        <a:rPr lang="sl-SI" dirty="0" err="1"/>
                        <a:t>normotenzija</a:t>
                      </a:r>
                      <a:endParaRPr lang="sl-SI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73900577"/>
                  </a:ext>
                </a:extLst>
              </a:tr>
              <a:tr h="835557">
                <a:tc>
                  <a:txBody>
                    <a:bodyPr/>
                    <a:lstStyle/>
                    <a:p>
                      <a:r>
                        <a:rPr lang="sl-SI" dirty="0"/>
                        <a:t>Arterijska </a:t>
                      </a:r>
                      <a:r>
                        <a:rPr lang="sl-SI" dirty="0" err="1"/>
                        <a:t>prehipertenzija</a:t>
                      </a:r>
                      <a:endParaRPr lang="sl-SI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46709782"/>
                  </a:ext>
                </a:extLst>
              </a:tr>
              <a:tr h="1395571">
                <a:tc>
                  <a:txBody>
                    <a:bodyPr/>
                    <a:lstStyle/>
                    <a:p>
                      <a:r>
                        <a:rPr lang="sl-SI" dirty="0"/>
                        <a:t>Arterijska hipertenzija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48728627"/>
                  </a:ext>
                </a:extLst>
              </a:tr>
            </a:tbl>
          </a:graphicData>
        </a:graphic>
      </p:graphicFrame>
      <p:graphicFrame>
        <p:nvGraphicFramePr>
          <p:cNvPr id="8" name="Tabela 8">
            <a:extLst>
              <a:ext uri="{FF2B5EF4-FFF2-40B4-BE49-F238E27FC236}">
                <a16:creationId xmlns:a16="http://schemas.microsoft.com/office/drawing/2014/main" id="{98189B71-A4FC-4EA4-8F85-3FB3EA2A7C6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44870502"/>
              </p:ext>
            </p:extLst>
          </p:nvPr>
        </p:nvGraphicFramePr>
        <p:xfrm>
          <a:off x="2831978" y="2281561"/>
          <a:ext cx="2112884" cy="428781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12884">
                  <a:extLst>
                    <a:ext uri="{9D8B030D-6E8A-4147-A177-3AD203B41FA5}">
                      <a16:colId xmlns:a16="http://schemas.microsoft.com/office/drawing/2014/main" val="519681322"/>
                    </a:ext>
                  </a:extLst>
                </a:gridCol>
              </a:tblGrid>
              <a:tr h="843292">
                <a:tc>
                  <a:txBody>
                    <a:bodyPr/>
                    <a:lstStyle/>
                    <a:p>
                      <a:r>
                        <a:rPr lang="sl-SI" b="0" dirty="0"/>
                        <a:t>Znižan krvni tlak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18216552"/>
                  </a:ext>
                </a:extLst>
              </a:tr>
              <a:tr h="462159">
                <a:tc>
                  <a:txBody>
                    <a:bodyPr/>
                    <a:lstStyle/>
                    <a:p>
                      <a:r>
                        <a:rPr lang="sl-SI" b="1" dirty="0"/>
                        <a:t>Optimalni RR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76518682"/>
                  </a:ext>
                </a:extLst>
              </a:tr>
              <a:tr h="727638">
                <a:tc>
                  <a:txBody>
                    <a:bodyPr/>
                    <a:lstStyle/>
                    <a:p>
                      <a:r>
                        <a:rPr lang="sl-SI" dirty="0"/>
                        <a:t>Normalna vrednost RR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34531913"/>
                  </a:ext>
                </a:extLst>
              </a:tr>
              <a:tr h="896542">
                <a:tc>
                  <a:txBody>
                    <a:bodyPr/>
                    <a:lstStyle/>
                    <a:p>
                      <a:r>
                        <a:rPr lang="sl-SI" sz="1600" dirty="0"/>
                        <a:t>Predstopnja hipertenzije – </a:t>
                      </a:r>
                      <a:r>
                        <a:rPr lang="sl-SI" sz="1600" dirty="0" err="1"/>
                        <a:t>visokonormalni</a:t>
                      </a:r>
                      <a:r>
                        <a:rPr lang="sl-SI" sz="1600" dirty="0"/>
                        <a:t> RR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96188434"/>
                  </a:ext>
                </a:extLst>
              </a:tr>
              <a:tr h="462159">
                <a:tc>
                  <a:txBody>
                    <a:bodyPr/>
                    <a:lstStyle/>
                    <a:p>
                      <a:r>
                        <a:rPr lang="sl-SI" sz="1400" dirty="0"/>
                        <a:t>Hipertenzija 1.stopnje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3912564"/>
                  </a:ext>
                </a:extLst>
              </a:tr>
              <a:tr h="462159">
                <a:tc>
                  <a:txBody>
                    <a:bodyPr/>
                    <a:lstStyle/>
                    <a:p>
                      <a:r>
                        <a:rPr lang="sl-SI" sz="1400" dirty="0"/>
                        <a:t>Hipertenzija 2.stopnje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06070654"/>
                  </a:ext>
                </a:extLst>
              </a:tr>
              <a:tr h="433863">
                <a:tc>
                  <a:txBody>
                    <a:bodyPr/>
                    <a:lstStyle/>
                    <a:p>
                      <a:r>
                        <a:rPr lang="sl-SI" sz="1400" dirty="0"/>
                        <a:t>Hipertenzija 3.stopnje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61636348"/>
                  </a:ext>
                </a:extLst>
              </a:tr>
            </a:tbl>
          </a:graphicData>
        </a:graphic>
      </p:graphicFrame>
      <p:graphicFrame>
        <p:nvGraphicFramePr>
          <p:cNvPr id="9" name="Tabela 9">
            <a:extLst>
              <a:ext uri="{FF2B5EF4-FFF2-40B4-BE49-F238E27FC236}">
                <a16:creationId xmlns:a16="http://schemas.microsoft.com/office/drawing/2014/main" id="{9F2B83C5-3EBD-4217-B63D-D191ECE2C34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71337032"/>
              </p:ext>
            </p:extLst>
          </p:nvPr>
        </p:nvGraphicFramePr>
        <p:xfrm>
          <a:off x="4944862" y="2281561"/>
          <a:ext cx="2547891" cy="430566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47891">
                  <a:extLst>
                    <a:ext uri="{9D8B030D-6E8A-4147-A177-3AD203B41FA5}">
                      <a16:colId xmlns:a16="http://schemas.microsoft.com/office/drawing/2014/main" val="2520199105"/>
                    </a:ext>
                  </a:extLst>
                </a:gridCol>
              </a:tblGrid>
              <a:tr h="834501">
                <a:tc>
                  <a:txBody>
                    <a:bodyPr/>
                    <a:lstStyle/>
                    <a:p>
                      <a:r>
                        <a:rPr lang="sl-SI" b="0" dirty="0"/>
                        <a:t>pod 100 mm </a:t>
                      </a:r>
                      <a:r>
                        <a:rPr lang="sl-SI" b="0" dirty="0" err="1"/>
                        <a:t>Hg</a:t>
                      </a:r>
                      <a:endParaRPr lang="sl-SI" b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52247772"/>
                  </a:ext>
                </a:extLst>
              </a:tr>
              <a:tr h="479394">
                <a:tc>
                  <a:txBody>
                    <a:bodyPr/>
                    <a:lstStyle/>
                    <a:p>
                      <a:r>
                        <a:rPr lang="sl-SI" b="1" dirty="0"/>
                        <a:t>120 mm </a:t>
                      </a:r>
                      <a:r>
                        <a:rPr lang="sl-SI" b="1" dirty="0" err="1"/>
                        <a:t>Hg</a:t>
                      </a:r>
                      <a:endParaRPr lang="sl-SI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12170740"/>
                  </a:ext>
                </a:extLst>
              </a:tr>
              <a:tr h="727969">
                <a:tc>
                  <a:txBody>
                    <a:bodyPr/>
                    <a:lstStyle/>
                    <a:p>
                      <a:r>
                        <a:rPr lang="sl-SI" dirty="0"/>
                        <a:t>100 – 130 mm </a:t>
                      </a:r>
                      <a:r>
                        <a:rPr lang="sl-SI" dirty="0" err="1"/>
                        <a:t>Hg</a:t>
                      </a:r>
                      <a:endParaRPr lang="sl-SI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44389702"/>
                  </a:ext>
                </a:extLst>
              </a:tr>
              <a:tr h="887767">
                <a:tc>
                  <a:txBody>
                    <a:bodyPr/>
                    <a:lstStyle/>
                    <a:p>
                      <a:endParaRPr lang="sl-SI" dirty="0"/>
                    </a:p>
                    <a:p>
                      <a:r>
                        <a:rPr lang="sl-SI" dirty="0"/>
                        <a:t>130 – 139 mm </a:t>
                      </a:r>
                      <a:r>
                        <a:rPr lang="sl-SI" dirty="0" err="1"/>
                        <a:t>Hg</a:t>
                      </a:r>
                      <a:endParaRPr lang="sl-SI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84519272"/>
                  </a:ext>
                </a:extLst>
              </a:tr>
              <a:tr h="435005">
                <a:tc>
                  <a:txBody>
                    <a:bodyPr/>
                    <a:lstStyle/>
                    <a:p>
                      <a:r>
                        <a:rPr lang="sl-SI" dirty="0"/>
                        <a:t>140 – 159 mm </a:t>
                      </a:r>
                      <a:r>
                        <a:rPr lang="sl-SI" dirty="0" err="1"/>
                        <a:t>Hg</a:t>
                      </a:r>
                      <a:endParaRPr lang="sl-SI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85279847"/>
                  </a:ext>
                </a:extLst>
              </a:tr>
              <a:tr h="479394">
                <a:tc>
                  <a:txBody>
                    <a:bodyPr/>
                    <a:lstStyle/>
                    <a:p>
                      <a:r>
                        <a:rPr lang="sl-SI" dirty="0"/>
                        <a:t>160 – 179 mm </a:t>
                      </a:r>
                      <a:r>
                        <a:rPr lang="sl-SI" dirty="0" err="1"/>
                        <a:t>Hg</a:t>
                      </a:r>
                      <a:endParaRPr lang="sl-SI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25968273"/>
                  </a:ext>
                </a:extLst>
              </a:tr>
              <a:tr h="461639">
                <a:tc>
                  <a:txBody>
                    <a:bodyPr/>
                    <a:lstStyle/>
                    <a:p>
                      <a:r>
                        <a:rPr lang="sl-SI" dirty="0"/>
                        <a:t>nad 180 mm </a:t>
                      </a:r>
                      <a:r>
                        <a:rPr lang="sl-SI" dirty="0" err="1"/>
                        <a:t>Hg</a:t>
                      </a:r>
                      <a:endParaRPr lang="sl-SI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97645824"/>
                  </a:ext>
                </a:extLst>
              </a:tr>
            </a:tbl>
          </a:graphicData>
        </a:graphic>
      </p:graphicFrame>
      <p:graphicFrame>
        <p:nvGraphicFramePr>
          <p:cNvPr id="10" name="Tabela 10">
            <a:extLst>
              <a:ext uri="{FF2B5EF4-FFF2-40B4-BE49-F238E27FC236}">
                <a16:creationId xmlns:a16="http://schemas.microsoft.com/office/drawing/2014/main" id="{BAED91AE-BE75-4DD6-A1A7-8DFC2D2D014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91200758"/>
              </p:ext>
            </p:extLst>
          </p:nvPr>
        </p:nvGraphicFramePr>
        <p:xfrm>
          <a:off x="7492753" y="2281561"/>
          <a:ext cx="2361461" cy="424145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61461">
                  <a:extLst>
                    <a:ext uri="{9D8B030D-6E8A-4147-A177-3AD203B41FA5}">
                      <a16:colId xmlns:a16="http://schemas.microsoft.com/office/drawing/2014/main" val="3536810862"/>
                    </a:ext>
                  </a:extLst>
                </a:gridCol>
              </a:tblGrid>
              <a:tr h="839106">
                <a:tc>
                  <a:txBody>
                    <a:bodyPr/>
                    <a:lstStyle/>
                    <a:p>
                      <a:r>
                        <a:rPr lang="sl-SI" b="0" dirty="0"/>
                        <a:t>pod 60 mm </a:t>
                      </a:r>
                      <a:r>
                        <a:rPr lang="sl-SI" b="0" dirty="0" err="1"/>
                        <a:t>Hg</a:t>
                      </a:r>
                      <a:endParaRPr lang="sl-SI" b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18740219"/>
                  </a:ext>
                </a:extLst>
              </a:tr>
              <a:tr h="517868">
                <a:tc>
                  <a:txBody>
                    <a:bodyPr/>
                    <a:lstStyle/>
                    <a:p>
                      <a:r>
                        <a:rPr lang="sl-SI" b="1" dirty="0"/>
                        <a:t>80 mm </a:t>
                      </a:r>
                      <a:r>
                        <a:rPr lang="sl-SI" b="1" dirty="0" err="1"/>
                        <a:t>Hg</a:t>
                      </a:r>
                      <a:endParaRPr lang="sl-SI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00933361"/>
                  </a:ext>
                </a:extLst>
              </a:tr>
              <a:tr h="736282">
                <a:tc>
                  <a:txBody>
                    <a:bodyPr/>
                    <a:lstStyle/>
                    <a:p>
                      <a:r>
                        <a:rPr lang="sl-SI" dirty="0"/>
                        <a:t>60 – 85 mm </a:t>
                      </a:r>
                      <a:r>
                        <a:rPr lang="sl-SI" dirty="0" err="1"/>
                        <a:t>Hg</a:t>
                      </a:r>
                      <a:endParaRPr lang="sl-SI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72707375"/>
                  </a:ext>
                </a:extLst>
              </a:tr>
              <a:tr h="878526">
                <a:tc>
                  <a:txBody>
                    <a:bodyPr/>
                    <a:lstStyle/>
                    <a:p>
                      <a:endParaRPr lang="sl-SI" dirty="0"/>
                    </a:p>
                    <a:p>
                      <a:r>
                        <a:rPr lang="sl-SI" dirty="0"/>
                        <a:t>85 – 89 mm </a:t>
                      </a:r>
                      <a:r>
                        <a:rPr lang="sl-SI" dirty="0" err="1"/>
                        <a:t>Hg</a:t>
                      </a:r>
                      <a:endParaRPr lang="sl-SI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18419200"/>
                  </a:ext>
                </a:extLst>
              </a:tr>
              <a:tr h="419488">
                <a:tc>
                  <a:txBody>
                    <a:bodyPr/>
                    <a:lstStyle/>
                    <a:p>
                      <a:r>
                        <a:rPr lang="sl-SI" dirty="0"/>
                        <a:t>90 – 99 mm </a:t>
                      </a:r>
                      <a:r>
                        <a:rPr lang="sl-SI" dirty="0" err="1"/>
                        <a:t>Hg</a:t>
                      </a:r>
                      <a:endParaRPr lang="sl-SI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92810121"/>
                  </a:ext>
                </a:extLst>
              </a:tr>
              <a:tr h="469178">
                <a:tc>
                  <a:txBody>
                    <a:bodyPr/>
                    <a:lstStyle/>
                    <a:p>
                      <a:r>
                        <a:rPr lang="sl-SI" dirty="0"/>
                        <a:t>100 – 109 mm </a:t>
                      </a:r>
                      <a:r>
                        <a:rPr lang="sl-SI" dirty="0" err="1"/>
                        <a:t>Hg</a:t>
                      </a:r>
                      <a:endParaRPr lang="sl-SI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55441604"/>
                  </a:ext>
                </a:extLst>
              </a:tr>
              <a:tr h="381003">
                <a:tc>
                  <a:txBody>
                    <a:bodyPr/>
                    <a:lstStyle/>
                    <a:p>
                      <a:r>
                        <a:rPr lang="sl-SI" dirty="0"/>
                        <a:t>nad 110 mm </a:t>
                      </a:r>
                      <a:r>
                        <a:rPr lang="sl-SI" dirty="0" err="1"/>
                        <a:t>Hg</a:t>
                      </a:r>
                      <a:endParaRPr lang="sl-SI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7526866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8628295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6152" name="Rectangle 74">
            <a:extLst>
              <a:ext uri="{FF2B5EF4-FFF2-40B4-BE49-F238E27FC236}">
                <a16:creationId xmlns:a16="http://schemas.microsoft.com/office/drawing/2014/main" id="{19B36E71-93BD-4984-AC9C-CC9FB9CC06D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524A89A8-7154-400E-8645-61CA6E3AA3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857250"/>
            <a:ext cx="5257800" cy="2285093"/>
          </a:xfrm>
        </p:spPr>
        <p:txBody>
          <a:bodyPr anchor="t">
            <a:normAutofit/>
          </a:bodyPr>
          <a:lstStyle/>
          <a:p>
            <a:r>
              <a:rPr lang="sl-SI" sz="4400">
                <a:gradFill flip="none" rotWithShape="1">
                  <a:gsLst>
                    <a:gs pos="0">
                      <a:schemeClr val="accent5">
                        <a:alpha val="70000"/>
                      </a:schemeClr>
                    </a:gs>
                    <a:gs pos="100000">
                      <a:schemeClr val="accent1">
                        <a:alpha val="70000"/>
                      </a:schemeClr>
                    </a:gs>
                  </a:gsLst>
                  <a:lin ang="0" scaled="1"/>
                  <a:tileRect/>
                </a:gradFill>
              </a:rPr>
              <a:t>Krvni tlak merimo z merilniki krvnega tlaka</a:t>
            </a:r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FD91DEAE-83EF-49A1-99AD-651C3F04A3B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58774" y="252920"/>
            <a:ext cx="5595025" cy="3462738"/>
          </a:xfrm>
        </p:spPr>
        <p:txBody>
          <a:bodyPr anchor="t">
            <a:normAutofit/>
          </a:bodyPr>
          <a:lstStyle/>
          <a:p>
            <a:pPr>
              <a:buFont typeface="Wingdings" panose="05000000000000000000" pitchFamily="2" charset="2"/>
              <a:buChar char="v"/>
            </a:pPr>
            <a:r>
              <a:rPr lang="sl-SI" dirty="0" err="1">
                <a:solidFill>
                  <a:schemeClr val="tx2">
                    <a:alpha val="60000"/>
                  </a:schemeClr>
                </a:solidFill>
              </a:rPr>
              <a:t>Sfigmomanometri</a:t>
            </a:r>
            <a:endParaRPr lang="sl-SI" dirty="0">
              <a:solidFill>
                <a:schemeClr val="tx2">
                  <a:alpha val="60000"/>
                </a:schemeClr>
              </a:solidFill>
            </a:endParaRPr>
          </a:p>
          <a:p>
            <a:pPr>
              <a:buFont typeface="Wingdings" panose="05000000000000000000" pitchFamily="2" charset="2"/>
              <a:buChar char="v"/>
            </a:pPr>
            <a:r>
              <a:rPr lang="sl-SI" dirty="0" err="1">
                <a:solidFill>
                  <a:schemeClr val="tx2">
                    <a:alpha val="60000"/>
                  </a:schemeClr>
                </a:solidFill>
              </a:rPr>
              <a:t>Aneroidni</a:t>
            </a:r>
            <a:r>
              <a:rPr lang="sl-SI" dirty="0">
                <a:solidFill>
                  <a:schemeClr val="tx2">
                    <a:alpha val="60000"/>
                  </a:schemeClr>
                </a:solidFill>
              </a:rPr>
              <a:t> manometri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sl-SI" dirty="0">
                <a:solidFill>
                  <a:schemeClr val="tx2">
                    <a:alpha val="60000"/>
                  </a:schemeClr>
                </a:solidFill>
              </a:rPr>
              <a:t>Elektronski merilci krvnega tlaka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sl-SI" dirty="0">
                <a:solidFill>
                  <a:schemeClr val="tx2">
                    <a:alpha val="60000"/>
                  </a:schemeClr>
                </a:solidFill>
              </a:rPr>
              <a:t>Avtomatični monitorji</a:t>
            </a:r>
          </a:p>
        </p:txBody>
      </p:sp>
      <p:pic>
        <p:nvPicPr>
          <p:cNvPr id="6148" name="Picture 4" descr="See the source image">
            <a:extLst>
              <a:ext uri="{FF2B5EF4-FFF2-40B4-BE49-F238E27FC236}">
                <a16:creationId xmlns:a16="http://schemas.microsoft.com/office/drawing/2014/main" id="{07ADEC1F-66FA-46F6-B6E5-9DCE603A1A9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alphaModFix amt="9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66" r="2" b="2"/>
          <a:stretch/>
        </p:blipFill>
        <p:spPr bwMode="auto">
          <a:xfrm>
            <a:off x="1" y="3715658"/>
            <a:ext cx="3049143" cy="31423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See the source image">
            <a:extLst>
              <a:ext uri="{FF2B5EF4-FFF2-40B4-BE49-F238E27FC236}">
                <a16:creationId xmlns:a16="http://schemas.microsoft.com/office/drawing/2014/main" id="{55D8C701-D936-4031-9BB8-28415078A32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alphaModFix amt="9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640" r="1" b="1939"/>
          <a:stretch/>
        </p:blipFill>
        <p:spPr bwMode="auto">
          <a:xfrm>
            <a:off x="3047620" y="3715658"/>
            <a:ext cx="3049143" cy="31423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6" name="Picture 2" descr="See the source image">
            <a:extLst>
              <a:ext uri="{FF2B5EF4-FFF2-40B4-BE49-F238E27FC236}">
                <a16:creationId xmlns:a16="http://schemas.microsoft.com/office/drawing/2014/main" id="{DC355AD8-A1DF-4FB4-87CF-EC9490721D6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alphaModFix amt="9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391" r="9830" b="-5"/>
          <a:stretch/>
        </p:blipFill>
        <p:spPr bwMode="auto">
          <a:xfrm>
            <a:off x="6095239" y="3715658"/>
            <a:ext cx="3049143" cy="31423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See the source image">
            <a:extLst>
              <a:ext uri="{FF2B5EF4-FFF2-40B4-BE49-F238E27FC236}">
                <a16:creationId xmlns:a16="http://schemas.microsoft.com/office/drawing/2014/main" id="{0F5EB186-8F2A-4FBF-A375-36A3937279D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alphaModFix amt="9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79" r="10406" b="-1"/>
          <a:stretch/>
        </p:blipFill>
        <p:spPr bwMode="auto">
          <a:xfrm>
            <a:off x="9142858" y="3715658"/>
            <a:ext cx="3049143" cy="31423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40567725"/>
      </p:ext>
    </p:extLst>
  </p:cSld>
  <p:clrMapOvr>
    <a:masterClrMapping/>
  </p:clrMapOvr>
</p:sld>
</file>

<file path=ppt/theme/theme1.xml><?xml version="1.0" encoding="utf-8"?>
<a:theme xmlns:a="http://schemas.openxmlformats.org/drawingml/2006/main" name="LuminousVTI">
  <a:themeElements>
    <a:clrScheme name="AnalogousFromDarkSeed_2SEEDS">
      <a:dk1>
        <a:srgbClr val="000000"/>
      </a:dk1>
      <a:lt1>
        <a:srgbClr val="FFFFFF"/>
      </a:lt1>
      <a:dk2>
        <a:srgbClr val="2F2F1B"/>
      </a:dk2>
      <a:lt2>
        <a:srgbClr val="F0F0F3"/>
      </a:lt2>
      <a:accent1>
        <a:srgbClr val="A8A538"/>
      </a:accent1>
      <a:accent2>
        <a:srgbClr val="C38E4D"/>
      </a:accent2>
      <a:accent3>
        <a:srgbClr val="85AE44"/>
      </a:accent3>
      <a:accent4>
        <a:srgbClr val="3B6AB1"/>
      </a:accent4>
      <a:accent5>
        <a:srgbClr val="5250C4"/>
      </a:accent5>
      <a:accent6>
        <a:srgbClr val="6E3BB1"/>
      </a:accent6>
      <a:hlink>
        <a:srgbClr val="349C65"/>
      </a:hlink>
      <a:folHlink>
        <a:srgbClr val="7F7F7F"/>
      </a:folHlink>
    </a:clrScheme>
    <a:fontScheme name="Custom 51">
      <a:majorFont>
        <a:latin typeface="Sabon Next LT"/>
        <a:ea typeface=""/>
        <a:cs typeface=""/>
      </a:majorFont>
      <a:minorFont>
        <a:latin typeface="Avenir Next LT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LuminousVTI" id="{3EBF12FF-FD44-415B-AB75-5B4F7E5C3AC4}" vid="{521B7FAE-6A8D-4468-B79A-0706294A0D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</TotalTime>
  <Words>823</Words>
  <Application>Microsoft Office PowerPoint</Application>
  <PresentationFormat>Širokozaslonsko</PresentationFormat>
  <Paragraphs>159</Paragraphs>
  <Slides>25</Slides>
  <Notes>0</Notes>
  <HiddenSlides>0</HiddenSlides>
  <MMClips>0</MMClips>
  <ScaleCrop>false</ScaleCrop>
  <HeadingPairs>
    <vt:vector size="6" baseType="variant">
      <vt:variant>
        <vt:lpstr>Uporabljene pisave</vt:lpstr>
      </vt:variant>
      <vt:variant>
        <vt:i4>5</vt:i4>
      </vt:variant>
      <vt:variant>
        <vt:lpstr>Tema</vt:lpstr>
      </vt:variant>
      <vt:variant>
        <vt:i4>1</vt:i4>
      </vt:variant>
      <vt:variant>
        <vt:lpstr>Naslovi diapozitivov</vt:lpstr>
      </vt:variant>
      <vt:variant>
        <vt:i4>25</vt:i4>
      </vt:variant>
    </vt:vector>
  </HeadingPairs>
  <TitlesOfParts>
    <vt:vector size="31" baseType="lpstr">
      <vt:lpstr>Angsana New</vt:lpstr>
      <vt:lpstr>Arial</vt:lpstr>
      <vt:lpstr>Avenir Next LT Pro</vt:lpstr>
      <vt:lpstr>Sabon Next LT</vt:lpstr>
      <vt:lpstr>Wingdings</vt:lpstr>
      <vt:lpstr>LuminousVTI</vt:lpstr>
      <vt:lpstr>PowerPointova predstavitev</vt:lpstr>
      <vt:lpstr>PowerPointova predstavitev</vt:lpstr>
      <vt:lpstr>Krvni tlak (oznaka -RR) </vt:lpstr>
      <vt:lpstr>Sistolični krvni tlak</vt:lpstr>
      <vt:lpstr>Diastolični krvni tlak</vt:lpstr>
      <vt:lpstr>Na krvni tlak vplivajo:</vt:lpstr>
      <vt:lpstr>PowerPointova predstavitev</vt:lpstr>
      <vt:lpstr>Vrednosti krvnega tlaka</vt:lpstr>
      <vt:lpstr>Krvni tlak merimo z merilniki krvnega tlaka</vt:lpstr>
      <vt:lpstr>Manšeta za merjenje RR</vt:lpstr>
      <vt:lpstr>Ustrezna velikost manšete</vt:lpstr>
      <vt:lpstr>PowerPointova predstavitev</vt:lpstr>
      <vt:lpstr>Za merjenje RR potrebujemo</vt:lpstr>
      <vt:lpstr>Postopek merjenja RR</vt:lpstr>
      <vt:lpstr>Pri merjenju upoštevamo:</vt:lpstr>
      <vt:lpstr>PowerPointova predstavitev</vt:lpstr>
      <vt:lpstr>Napake pri merjenju RR</vt:lpstr>
      <vt:lpstr>ZN pacienta pri arterijski hipertenziji</vt:lpstr>
      <vt:lpstr>PowerPointova predstavitev</vt:lpstr>
      <vt:lpstr>PowerPointova predstavitev</vt:lpstr>
      <vt:lpstr>ZN pri arterijski hipertenziji zajema:</vt:lpstr>
      <vt:lpstr>ZN pacienta pri arterijski hipotenziji</vt:lpstr>
      <vt:lpstr>PowerPointova predstavitev</vt:lpstr>
      <vt:lpstr>ZN pacienta pri arterijski hipotenziji</vt:lpstr>
      <vt:lpstr>Zanimivost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MERJENJE KRVNEGA TLAKA</dc:title>
  <dc:creator>MOJCA ZAVOLOVŠEK</dc:creator>
  <cp:lastModifiedBy>Nataša Kranjc Z</cp:lastModifiedBy>
  <cp:revision>5</cp:revision>
  <dcterms:created xsi:type="dcterms:W3CDTF">2020-11-24T10:02:02Z</dcterms:created>
  <dcterms:modified xsi:type="dcterms:W3CDTF">2020-11-24T16:49:03Z</dcterms:modified>
</cp:coreProperties>
</file>