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46B391-50C7-48B7-8305-D39DD990BFF6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B2D94-5746-4F22-893C-6D1AA8CEAC8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2559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da uredite slog podnaslova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7260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9858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313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/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sl-SI" altLang="sl-SI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Arial" charset="0"/>
                </a:endParaRPr>
              </a:p>
            </p:txBody>
          </p:sp>
        </p:grpSp>
      </p:grpSp>
      <p:sp>
        <p:nvSpPr>
          <p:cNvPr id="164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164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D12844-D7BB-445A-A8C0-FA5E14C0BEE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36ADD5-6361-4610-B642-3F1B386EAF6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76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11A77-C96E-4CF6-AD99-45CA46A88E5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A88D51-76B2-4D9D-B4A9-ABE2C00E818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954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39855F-E21E-4BD2-9B4F-BB5C5648847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7E0134-F7F3-46E3-8B8C-CA1EF72BA4C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206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60A2C38-C20B-41D5-BF0C-209D4402E93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66713-71C4-4EE7-B2D3-C416289380BC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5087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4C38E1-D1BE-4834-814F-A313495F26FD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9A3AE14-E51F-4851-A158-303565806DB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340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512ED-B233-4EB5-8996-2F7E945CC13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9F69F0-B818-4051-9F18-75BAE71B49F0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553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557819-7AF1-48BE-8D42-532250C486C3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11C29C-7CFE-4657-A6EB-D7571921A2F2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125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C7A09-08C9-4B9C-8692-74DD2081A154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F26D11-2799-4483-B52A-3A7EA4DD5E9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6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239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0B0364-584B-4E3D-89C1-278B0BE91168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4D22E0-FC6D-4BB8-8549-7E631BA65D44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0013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187A3C-B2EE-4014-9D43-A8C7F74E2536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711EDF-FA1C-4B6F-AECC-CD2C6D5A5499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7653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97E2C9-F749-494D-8D67-7F748A702E1E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FF7AFE-DE6E-489F-A84F-B958F05180EF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1802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735E4E-82C6-4D2F-847C-2921A69B052F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2ADC65-4866-4296-AFE0-BC758A1D98CA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4637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slov in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tabele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pPr lvl="0"/>
            <a:endParaRPr lang="sl-SI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028E8D-D3D8-48DB-AA69-16F7B0A534CA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C4364AD-F931-4E46-8C77-70CA5B1B31ED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26493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C1DAF7-0B33-4E4C-8FF0-DC6027C6EA89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605529-7196-4D14-9E2F-35AA9383BA5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1046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/>
          </p:nvPr>
        </p:nvSpPr>
        <p:spPr>
          <a:xfrm>
            <a:off x="609600" y="457200"/>
            <a:ext cx="10972800" cy="5410200"/>
          </a:xfrm>
        </p:spPr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4C8BC5-7D46-45C8-98BC-AA42149C6FE5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A9ADD1D-F296-4F70-B195-C4623553460E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35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7824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227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40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112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8875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0735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7094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5687D-238D-4096-B90D-385BB80034B3}" type="datetimeFigureOut">
              <a:rPr lang="sl-SI" smtClean="0"/>
              <a:t>29. 12. 2021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1DEC-37F2-49EF-818B-049552A1975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891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sl-SI">
              <a:solidFill>
                <a:srgbClr val="00000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11D136-1358-4A72-900A-D4B252F8D837}" type="slidenum">
              <a:rPr lang="sl-SI" alt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sl-SI" altLang="sl-SI">
              <a:solidFill>
                <a:srgbClr val="000000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666699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/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sl-SI" altLang="sl-SI" sz="1800" b="0" i="0" u="none" strike="noStrike" kern="1200" cap="none" spc="0" normalizeH="0" baseline="0" noProof="0">
                <a:ln>
                  <a:noFill/>
                </a:ln>
                <a:solidFill>
                  <a:srgbClr val="9999CC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 naslova matrice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Kliknite, če želite urediti sloge besedila matrice</a:t>
            </a:r>
          </a:p>
          <a:p>
            <a:pPr lvl="1"/>
            <a:r>
              <a:rPr lang="sl-SI" altLang="sl-SI" smtClean="0"/>
              <a:t>Druga raven</a:t>
            </a:r>
          </a:p>
          <a:p>
            <a:pPr lvl="2"/>
            <a:r>
              <a:rPr lang="sl-SI" altLang="sl-SI" smtClean="0"/>
              <a:t>Tretja raven</a:t>
            </a:r>
          </a:p>
          <a:p>
            <a:pPr lvl="3"/>
            <a:r>
              <a:rPr lang="sl-SI" altLang="sl-SI" smtClean="0"/>
              <a:t>Četrta raven</a:t>
            </a:r>
          </a:p>
          <a:p>
            <a:pPr lvl="4"/>
            <a:r>
              <a:rPr lang="sl-SI" altLang="sl-SI" smtClean="0"/>
              <a:t>Peta raven</a:t>
            </a:r>
          </a:p>
        </p:txBody>
      </p:sp>
      <p:sp>
        <p:nvSpPr>
          <p:cNvPr id="153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FFBAD3-F32A-4CC2-9CEF-E71F99893E1B}" type="datetime1">
              <a:rPr lang="sl-SI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29. 12. 2021</a:t>
            </a:fld>
            <a:endParaRPr lang="sl-S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6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7592C47-FC86-4D38-B063-A248A149693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4035" name="Ograda številke diapozitiva 5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7EDFB08-85D8-4934-9798-38725EF2A5E2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1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33375"/>
            <a:ext cx="8229600" cy="719138"/>
          </a:xfrm>
        </p:spPr>
        <p:txBody>
          <a:bodyPr/>
          <a:lstStyle/>
          <a:p>
            <a:pPr eaLnBrk="1" hangingPunct="1"/>
            <a:r>
              <a:rPr lang="sl-SI" altLang="sl-SI" sz="3200">
                <a:solidFill>
                  <a:schemeClr val="bg2"/>
                </a:solidFill>
              </a:rPr>
              <a:t>Tlak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052513"/>
            <a:ext cx="8435975" cy="863600"/>
          </a:xfrm>
        </p:spPr>
        <p:txBody>
          <a:bodyPr/>
          <a:lstStyle/>
          <a:p>
            <a:pPr marL="533400" indent="-533400" eaLnBrk="1" hangingPunct="1">
              <a:buNone/>
            </a:pPr>
            <a:r>
              <a:rPr lang="sl-SI" altLang="sl-SI" sz="2000"/>
              <a:t>Tlak </a:t>
            </a:r>
            <a:r>
              <a:rPr lang="sl-SI" altLang="sl-SI" sz="2000" i="1"/>
              <a:t>(p) </a:t>
            </a:r>
            <a:r>
              <a:rPr lang="sl-SI" altLang="sl-SI" sz="2000"/>
              <a:t>je fizikalna veličina in predstavlja razmerje med</a:t>
            </a:r>
          </a:p>
          <a:p>
            <a:pPr marL="533400" indent="-533400" eaLnBrk="1" hangingPunct="1">
              <a:buNone/>
            </a:pPr>
            <a:r>
              <a:rPr lang="sl-SI" altLang="sl-SI" sz="2000"/>
              <a:t> velikostjo ploskovno porazdeljene sile </a:t>
            </a:r>
            <a:r>
              <a:rPr lang="sl-SI" altLang="sl-SI" sz="2000" i="1"/>
              <a:t>(F) </a:t>
            </a:r>
            <a:r>
              <a:rPr lang="sl-SI" altLang="sl-SI" sz="2000"/>
              <a:t>in površino </a:t>
            </a:r>
          </a:p>
          <a:p>
            <a:pPr marL="533400" indent="-533400" eaLnBrk="1" hangingPunct="1">
              <a:buNone/>
            </a:pPr>
            <a:r>
              <a:rPr lang="sl-SI" altLang="sl-SI" sz="2000"/>
              <a:t>ploskve (</a:t>
            </a:r>
            <a:r>
              <a:rPr lang="sl-SI" altLang="sl-SI" sz="2000" i="1"/>
              <a:t>A</a:t>
            </a:r>
            <a:r>
              <a:rPr lang="sl-SI" altLang="sl-SI" sz="2000"/>
              <a:t>), na katero se ta sila porazdeli.</a:t>
            </a:r>
            <a:endParaRPr lang="sl-SI" altLang="sl-SI" sz="2800" b="1"/>
          </a:p>
        </p:txBody>
      </p:sp>
      <p:sp>
        <p:nvSpPr>
          <p:cNvPr id="44038" name="Rectangle 5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4039" name="Object 4"/>
          <p:cNvGraphicFramePr>
            <a:graphicFrameLocks noChangeAspect="1"/>
          </p:cNvGraphicFramePr>
          <p:nvPr/>
        </p:nvGraphicFramePr>
        <p:xfrm>
          <a:off x="2063750" y="2781301"/>
          <a:ext cx="27368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načba" r:id="rId3" imgW="1333500" imgH="431800" progId="Equation.3">
                  <p:embed/>
                </p:oleObj>
              </mc:Choice>
              <mc:Fallback>
                <p:oleObj name="Enačba" r:id="rId3" imgW="1333500" imgH="431800" progId="Equation.3">
                  <p:embed/>
                  <p:pic>
                    <p:nvPicPr>
                      <p:cNvPr id="4403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781301"/>
                        <a:ext cx="2736850" cy="1008063"/>
                      </a:xfrm>
                      <a:prstGeom prst="rect">
                        <a:avLst/>
                      </a:prstGeom>
                      <a:solidFill>
                        <a:srgbClr val="FFCC66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0" name="Rectangle 95"/>
          <p:cNvSpPr>
            <a:spLocks noChangeArrowheads="1"/>
          </p:cNvSpPr>
          <p:nvPr/>
        </p:nvSpPr>
        <p:spPr bwMode="auto">
          <a:xfrm>
            <a:off x="5303839" y="6237289"/>
            <a:ext cx="8667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0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Enote za tlak</a:t>
            </a:r>
            <a:endParaRPr lang="sl-SI" altLang="sl-SI" sz="1800">
              <a:solidFill>
                <a:srgbClr val="000000"/>
              </a:solidFill>
            </a:endParaRPr>
          </a:p>
        </p:txBody>
      </p:sp>
      <p:graphicFrame>
        <p:nvGraphicFramePr>
          <p:cNvPr id="73966" name="Group 238"/>
          <p:cNvGraphicFramePr>
            <a:graphicFrameLocks noGrp="1"/>
          </p:cNvGraphicFramePr>
          <p:nvPr>
            <p:ph sz="half" idx="2"/>
          </p:nvPr>
        </p:nvGraphicFramePr>
        <p:xfrm>
          <a:off x="5232400" y="2276476"/>
          <a:ext cx="4978400" cy="3721099"/>
        </p:xfrm>
        <a:graphic>
          <a:graphicData uri="http://schemas.openxmlformats.org/drawingml/2006/table">
            <a:tbl>
              <a:tblPr/>
              <a:tblGrid>
                <a:gridCol w="7953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9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09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278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2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Enota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mbar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bar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MPa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N/m</a:t>
                      </a:r>
                      <a:r>
                        <a:rPr kumimoji="0" lang="sl-SI" sz="1600" b="1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788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mbar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5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kPa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bar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–1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7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MPa   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1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N/m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–2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 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</a:t>
                      </a: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  <a:r>
                        <a:rPr kumimoji="0" lang="sl-SI" sz="16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</a:t>
                      </a:r>
                      <a:endParaRPr kumimoji="0" lang="sl-SI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sl-SI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974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4E6195A-B944-4CCE-9B86-DEFF4E8B638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5059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DEEFEA6-A8D4-4235-878E-84C5154A58F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2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404814"/>
            <a:ext cx="8229600" cy="61928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V	praksi govorimo o absolutnem, relativnem tlaku in tlaku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okolice.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endParaRPr lang="sl-SI" altLang="sl-SI" sz="240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Absolutni tlak (</a:t>
            </a:r>
            <a:r>
              <a:rPr lang="sl-SI" altLang="sl-SI" sz="2400" b="1" i="1">
                <a:solidFill>
                  <a:schemeClr val="bg2"/>
                </a:solidFill>
              </a:rPr>
              <a:t>p</a:t>
            </a:r>
            <a:r>
              <a:rPr lang="sl-SI" altLang="sl-SI" sz="2400" b="1">
                <a:solidFill>
                  <a:schemeClr val="bg2"/>
                </a:solidFill>
              </a:rPr>
              <a:t>)</a:t>
            </a:r>
            <a:r>
              <a:rPr lang="sl-SI" altLang="sl-SI" sz="2400" b="1"/>
              <a:t> </a:t>
            </a:r>
            <a:r>
              <a:rPr lang="sl-SI" altLang="sl-SI" sz="2400"/>
              <a:t>– je resničen tlak, merjen od ničelnice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/>
              <a:t>tlaka.</a:t>
            </a:r>
            <a:endParaRPr lang="sl-SI" altLang="sl-SI" sz="2400" b="1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 b="1">
                <a:solidFill>
                  <a:schemeClr val="bg2"/>
                </a:solidFill>
              </a:rPr>
              <a:t>Tlak okolice (</a:t>
            </a:r>
            <a:r>
              <a:rPr lang="sl-SI" altLang="sl-SI" sz="2400" b="1" i="1">
                <a:solidFill>
                  <a:schemeClr val="bg2"/>
                </a:solidFill>
              </a:rPr>
              <a:t>p</a:t>
            </a:r>
            <a:r>
              <a:rPr lang="sl-SI" altLang="sl-SI" sz="2400" b="1" baseline="-25000">
                <a:solidFill>
                  <a:schemeClr val="bg2"/>
                </a:solidFill>
              </a:rPr>
              <a:t>0</a:t>
            </a:r>
            <a:r>
              <a:rPr lang="sl-SI" altLang="sl-SI" sz="2400" b="1">
                <a:solidFill>
                  <a:schemeClr val="bg2"/>
                </a:solidFill>
              </a:rPr>
              <a:t>)</a:t>
            </a:r>
            <a:r>
              <a:rPr lang="sl-SI" altLang="sl-SI" sz="2400" b="1"/>
              <a:t> </a:t>
            </a:r>
            <a:r>
              <a:rPr lang="sl-SI" altLang="sl-SI" sz="2400"/>
              <a:t>– je tlak zaradi lastne teže zraka.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>
                <a:solidFill>
                  <a:srgbClr val="FF0000"/>
                </a:solidFill>
              </a:rPr>
              <a:t>Normalni zračni tlak znaša 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1013,25 mbar in ga merimo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l-SI" altLang="sl-SI" sz="2400">
                <a:solidFill>
                  <a:srgbClr val="FF0000"/>
                </a:solidFill>
              </a:rPr>
              <a:t> z barometri.</a:t>
            </a:r>
            <a:endParaRPr lang="sl-SI" altLang="sl-SI" sz="2400" b="1">
              <a:solidFill>
                <a:srgbClr val="FF0000"/>
              </a:solidFill>
            </a:endParaRPr>
          </a:p>
        </p:txBody>
      </p:sp>
      <p:grpSp>
        <p:nvGrpSpPr>
          <p:cNvPr id="45061" name="Group 27"/>
          <p:cNvGrpSpPr>
            <a:grpSpLocks noChangeAspect="1"/>
          </p:cNvGrpSpPr>
          <p:nvPr/>
        </p:nvGrpSpPr>
        <p:grpSpPr bwMode="auto">
          <a:xfrm>
            <a:off x="3000375" y="1412876"/>
            <a:ext cx="4895850" cy="2208213"/>
            <a:chOff x="2846" y="5222"/>
            <a:chExt cx="5233" cy="2509"/>
          </a:xfrm>
        </p:grpSpPr>
        <p:sp>
          <p:nvSpPr>
            <p:cNvPr id="45065" name="AutoShape 28"/>
            <p:cNvSpPr>
              <a:spLocks noChangeAspect="1" noChangeArrowheads="1"/>
            </p:cNvSpPr>
            <p:nvPr/>
          </p:nvSpPr>
          <p:spPr bwMode="auto">
            <a:xfrm>
              <a:off x="2846" y="5222"/>
              <a:ext cx="4773" cy="2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endParaRPr lang="sl-SI" altLang="sl-SI" sz="2200">
                <a:solidFill>
                  <a:srgbClr val="000000"/>
                </a:solidFill>
              </a:endParaRPr>
            </a:p>
          </p:txBody>
        </p:sp>
        <p:sp>
          <p:nvSpPr>
            <p:cNvPr id="45066" name="Line 29"/>
            <p:cNvSpPr>
              <a:spLocks noChangeShapeType="1"/>
            </p:cNvSpPr>
            <p:nvPr/>
          </p:nvSpPr>
          <p:spPr bwMode="auto">
            <a:xfrm>
              <a:off x="3064" y="7313"/>
              <a:ext cx="3548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7" name="Line 30"/>
            <p:cNvSpPr>
              <a:spLocks noChangeShapeType="1"/>
            </p:cNvSpPr>
            <p:nvPr/>
          </p:nvSpPr>
          <p:spPr bwMode="auto">
            <a:xfrm flipV="1">
              <a:off x="4510" y="5222"/>
              <a:ext cx="0" cy="209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68" name="Text Box 31"/>
            <p:cNvSpPr txBox="1">
              <a:spLocks noChangeArrowheads="1"/>
            </p:cNvSpPr>
            <p:nvPr/>
          </p:nvSpPr>
          <p:spPr bwMode="auto">
            <a:xfrm>
              <a:off x="5298" y="5780"/>
              <a:ext cx="131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tlak </a:t>
              </a:r>
              <a:r>
                <a:rPr lang="sl-SI" altLang="sl-SI" sz="1200">
                  <a:solidFill>
                    <a:srgbClr val="000000"/>
                  </a:solidFill>
                </a:rPr>
                <a:t>okolice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69" name="Text Box 32"/>
            <p:cNvSpPr txBox="1">
              <a:spLocks noChangeArrowheads="1"/>
            </p:cNvSpPr>
            <p:nvPr/>
          </p:nvSpPr>
          <p:spPr bwMode="auto">
            <a:xfrm>
              <a:off x="5254" y="6058"/>
              <a:ext cx="1883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relativna ničla tlaka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0" name="Text Box 33"/>
            <p:cNvSpPr txBox="1">
              <a:spLocks noChangeArrowheads="1"/>
            </p:cNvSpPr>
            <p:nvPr/>
          </p:nvSpPr>
          <p:spPr bwMode="auto">
            <a:xfrm>
              <a:off x="5298" y="6895"/>
              <a:ext cx="2058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absolutna ničla tlaka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1" name="Text Box 34"/>
            <p:cNvSpPr txBox="1">
              <a:spLocks noChangeArrowheads="1"/>
            </p:cNvSpPr>
            <p:nvPr/>
          </p:nvSpPr>
          <p:spPr bwMode="auto">
            <a:xfrm>
              <a:off x="5254" y="7452"/>
              <a:ext cx="2015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absolutni vakuum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2" name="Text Box 35"/>
            <p:cNvSpPr txBox="1">
              <a:spLocks noChangeArrowheads="1"/>
            </p:cNvSpPr>
            <p:nvPr/>
          </p:nvSpPr>
          <p:spPr bwMode="auto">
            <a:xfrm>
              <a:off x="5167" y="5501"/>
              <a:ext cx="700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1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3" name="Text Box 36"/>
            <p:cNvSpPr txBox="1">
              <a:spLocks noChangeArrowheads="1"/>
            </p:cNvSpPr>
            <p:nvPr/>
          </p:nvSpPr>
          <p:spPr bwMode="auto">
            <a:xfrm>
              <a:off x="5167" y="6477"/>
              <a:ext cx="744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 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4" name="Line 37"/>
            <p:cNvSpPr>
              <a:spLocks noChangeShapeType="1"/>
            </p:cNvSpPr>
            <p:nvPr/>
          </p:nvSpPr>
          <p:spPr bwMode="auto">
            <a:xfrm flipH="1">
              <a:off x="3809" y="6616"/>
              <a:ext cx="148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5" name="Text Box 38"/>
            <p:cNvSpPr txBox="1">
              <a:spLocks noChangeArrowheads="1"/>
            </p:cNvSpPr>
            <p:nvPr/>
          </p:nvSpPr>
          <p:spPr bwMode="auto">
            <a:xfrm>
              <a:off x="3765" y="6755"/>
              <a:ext cx="569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2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6" name="Text Box 39"/>
            <p:cNvSpPr txBox="1">
              <a:spLocks noChangeArrowheads="1"/>
            </p:cNvSpPr>
            <p:nvPr/>
          </p:nvSpPr>
          <p:spPr bwMode="auto">
            <a:xfrm>
              <a:off x="3765" y="6198"/>
              <a:ext cx="482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v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77" name="Line 40"/>
            <p:cNvSpPr>
              <a:spLocks noChangeShapeType="1"/>
            </p:cNvSpPr>
            <p:nvPr/>
          </p:nvSpPr>
          <p:spPr bwMode="auto">
            <a:xfrm flipV="1">
              <a:off x="3809" y="6616"/>
              <a:ext cx="0" cy="69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8" name="Line 41"/>
            <p:cNvSpPr>
              <a:spLocks noChangeShapeType="1"/>
            </p:cNvSpPr>
            <p:nvPr/>
          </p:nvSpPr>
          <p:spPr bwMode="auto">
            <a:xfrm flipV="1">
              <a:off x="3809" y="6058"/>
              <a:ext cx="0" cy="55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79" name="Text Box 42"/>
            <p:cNvSpPr txBox="1">
              <a:spLocks noChangeArrowheads="1"/>
            </p:cNvSpPr>
            <p:nvPr/>
          </p:nvSpPr>
          <p:spPr bwMode="auto">
            <a:xfrm>
              <a:off x="3152" y="6477"/>
              <a:ext cx="438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o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0" name="Text Box 43"/>
            <p:cNvSpPr txBox="1">
              <a:spLocks noChangeArrowheads="1"/>
            </p:cNvSpPr>
            <p:nvPr/>
          </p:nvSpPr>
          <p:spPr bwMode="auto">
            <a:xfrm>
              <a:off x="3196" y="5640"/>
              <a:ext cx="438" cy="41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</a:t>
              </a:r>
              <a:r>
                <a:rPr lang="sl-SI" altLang="sl-SI" sz="1200" baseline="-25000">
                  <a:solidFill>
                    <a:srgbClr val="000000"/>
                  </a:solidFill>
                </a:rPr>
                <a:t>n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1" name="Line 44"/>
            <p:cNvSpPr>
              <a:spLocks noChangeShapeType="1"/>
            </p:cNvSpPr>
            <p:nvPr/>
          </p:nvSpPr>
          <p:spPr bwMode="auto">
            <a:xfrm flipH="1">
              <a:off x="2889" y="6058"/>
              <a:ext cx="3635" cy="1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2" name="Line 45"/>
            <p:cNvSpPr>
              <a:spLocks noChangeShapeType="1"/>
            </p:cNvSpPr>
            <p:nvPr/>
          </p:nvSpPr>
          <p:spPr bwMode="auto">
            <a:xfrm flipV="1">
              <a:off x="3240" y="6058"/>
              <a:ext cx="1" cy="1255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3" name="Line 46"/>
            <p:cNvSpPr>
              <a:spLocks noChangeShapeType="1"/>
            </p:cNvSpPr>
            <p:nvPr/>
          </p:nvSpPr>
          <p:spPr bwMode="auto">
            <a:xfrm flipV="1">
              <a:off x="3240" y="5640"/>
              <a:ext cx="0" cy="41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84" name="Text Box 47"/>
            <p:cNvSpPr txBox="1">
              <a:spLocks noChangeArrowheads="1"/>
            </p:cNvSpPr>
            <p:nvPr/>
          </p:nvSpPr>
          <p:spPr bwMode="auto">
            <a:xfrm>
              <a:off x="3634" y="5222"/>
              <a:ext cx="788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</a:rPr>
                <a:t>p (bar)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5" name="Text Box 48"/>
            <p:cNvSpPr txBox="1">
              <a:spLocks noChangeArrowheads="1"/>
            </p:cNvSpPr>
            <p:nvPr/>
          </p:nvSpPr>
          <p:spPr bwMode="auto">
            <a:xfrm>
              <a:off x="6743" y="7173"/>
              <a:ext cx="1336" cy="27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bg2"/>
                </a:buClr>
                <a:buSzPct val="7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2"/>
                </a:buClr>
                <a:buSzPct val="80000"/>
                <a:buFont typeface="Wingdings" panose="05000000000000000000" pitchFamily="2" charset="2"/>
                <a:buChar char="¨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bg2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anose="05000000000000000000" pitchFamily="2" charset="2"/>
                <a:buChar char="¨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r>
                <a:rPr lang="sl-SI" altLang="sl-SI" sz="1200">
                  <a:solidFill>
                    <a:srgbClr val="000000"/>
                  </a:solidFill>
                  <a:latin typeface="Times New Roman" panose="02020603050405020304" pitchFamily="18" charset="0"/>
                </a:rPr>
                <a:t>100% vakum</a:t>
              </a:r>
              <a:endParaRPr lang="sl-SI" altLang="sl-SI" sz="1800">
                <a:solidFill>
                  <a:srgbClr val="000000"/>
                </a:solidFill>
              </a:endParaRPr>
            </a:p>
          </p:txBody>
        </p:sp>
        <p:sp>
          <p:nvSpPr>
            <p:cNvPr id="45086" name="Line 49"/>
            <p:cNvSpPr>
              <a:spLocks noChangeShapeType="1"/>
            </p:cNvSpPr>
            <p:nvPr/>
          </p:nvSpPr>
          <p:spPr bwMode="auto">
            <a:xfrm flipH="1">
              <a:off x="3109" y="5640"/>
              <a:ext cx="21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sl-SI" sz="2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5062" name="Line 51"/>
          <p:cNvSpPr>
            <a:spLocks noChangeShapeType="1"/>
          </p:cNvSpPr>
          <p:nvPr/>
        </p:nvSpPr>
        <p:spPr bwMode="auto">
          <a:xfrm flipV="1">
            <a:off x="2855913" y="1773238"/>
            <a:ext cx="0" cy="15113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063" name="Text Box 52"/>
          <p:cNvSpPr txBox="1">
            <a:spLocks noChangeArrowheads="1"/>
          </p:cNvSpPr>
          <p:nvPr/>
        </p:nvSpPr>
        <p:spPr bwMode="auto">
          <a:xfrm>
            <a:off x="2135189" y="2492376"/>
            <a:ext cx="504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5064" name="Text Box 53"/>
          <p:cNvSpPr txBox="1">
            <a:spLocks noChangeArrowheads="1"/>
          </p:cNvSpPr>
          <p:nvPr/>
        </p:nvSpPr>
        <p:spPr bwMode="auto">
          <a:xfrm>
            <a:off x="2782889" y="2349500"/>
            <a:ext cx="5048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200" baseline="-25000">
                <a:solidFill>
                  <a:srgbClr val="000000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49123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050C63A4-E8D3-4DC3-85D6-0D45589E09AD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608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F0DDB95-9278-4040-A0FA-1593A1AB25F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3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04814"/>
            <a:ext cx="8229600" cy="61928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b="1"/>
              <a:t>Relativni tlak </a:t>
            </a:r>
            <a:r>
              <a:rPr lang="sl-SI" altLang="sl-SI" sz="2400"/>
              <a:t>– je lahko nadtlak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n</a:t>
            </a:r>
            <a:r>
              <a:rPr lang="sl-SI" altLang="sl-SI" sz="2400" i="1"/>
              <a:t> </a:t>
            </a:r>
            <a:r>
              <a:rPr lang="sl-SI" altLang="sl-SI" sz="2400"/>
              <a:t>ali podtlak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v</a:t>
            </a:r>
            <a:r>
              <a:rPr lang="sl-SI" altLang="sl-SI" sz="2400"/>
              <a:t>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•	O nadtlaku govorimo, kadar je absolutni tlak večji od tlaka okolice in ga merimo z manometri.</a:t>
            </a:r>
            <a:endParaRPr lang="sl-SI" altLang="sl-SI" sz="2400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            	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i="1" baseline="-25000">
                <a:solidFill>
                  <a:srgbClr val="FF0000"/>
                </a:solidFill>
              </a:rPr>
              <a:t>n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p </a:t>
            </a:r>
            <a:r>
              <a:rPr lang="sl-SI" altLang="sl-SI" sz="2400">
                <a:solidFill>
                  <a:srgbClr val="FF0000"/>
                </a:solidFill>
              </a:rPr>
              <a:t>– 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&gt; 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•	Če pa je absolutni tlak manjši od tlaka okolice, govorimo</a:t>
            </a:r>
            <a:br>
              <a:rPr lang="sl-SI" altLang="sl-SI" sz="2400"/>
            </a:br>
            <a:r>
              <a:rPr lang="sl-SI" altLang="sl-SI" sz="2400"/>
              <a:t>o podtlaku in ga merimo z vakuum metri.</a:t>
            </a:r>
            <a:endParaRPr lang="sl-SI" altLang="sl-SI" sz="2400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       		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i="1" baseline="-25000">
                <a:solidFill>
                  <a:srgbClr val="FF0000"/>
                </a:solidFill>
              </a:rPr>
              <a:t>v</a:t>
            </a:r>
            <a:r>
              <a:rPr lang="sl-SI" altLang="sl-SI" sz="2400" i="1">
                <a:solidFill>
                  <a:srgbClr val="FF0000"/>
                </a:solidFill>
              </a:rPr>
              <a:t> </a:t>
            </a:r>
            <a:r>
              <a:rPr lang="sl-SI" altLang="sl-SI" sz="2400">
                <a:solidFill>
                  <a:srgbClr val="FF0000"/>
                </a:solidFill>
              </a:rPr>
              <a:t>= </a:t>
            </a:r>
            <a:r>
              <a:rPr lang="sl-SI" altLang="sl-SI" sz="2400" i="1">
                <a:solidFill>
                  <a:srgbClr val="FF0000"/>
                </a:solidFill>
              </a:rPr>
              <a:t>p </a:t>
            </a:r>
            <a:r>
              <a:rPr lang="sl-SI" altLang="sl-SI" sz="2400">
                <a:solidFill>
                  <a:srgbClr val="FF0000"/>
                </a:solidFill>
              </a:rPr>
              <a:t>– </a:t>
            </a:r>
            <a:r>
              <a:rPr lang="sl-SI" altLang="sl-SI" sz="2400" i="1">
                <a:solidFill>
                  <a:srgbClr val="FF0000"/>
                </a:solidFill>
              </a:rPr>
              <a:t>p</a:t>
            </a:r>
            <a:r>
              <a:rPr lang="sl-SI" altLang="sl-SI" sz="2400" baseline="-25000">
                <a:solidFill>
                  <a:srgbClr val="FF0000"/>
                </a:solidFill>
              </a:rPr>
              <a:t>0</a:t>
            </a:r>
            <a:r>
              <a:rPr lang="sl-SI" altLang="sl-SI" sz="2400">
                <a:solidFill>
                  <a:srgbClr val="FF0000"/>
                </a:solidFill>
              </a:rPr>
              <a:t> &lt; 0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Relativni tlak lahko dobimo tudi v odvisnosti od višine. Tak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tlak imenu­jemo hidrostatični tlak, ki nastane v mirujoči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tekočini zaradi njene lastne teže. V nestisljivih kapljevinah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narašča tlak sorazmerno z globino.</a:t>
            </a:r>
            <a:endParaRPr lang="sl-SI" altLang="sl-SI" sz="2400" i="1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			</a:t>
            </a:r>
            <a:r>
              <a:rPr lang="sl-SI" altLang="sl-SI" sz="2400" i="1">
                <a:solidFill>
                  <a:srgbClr val="FF0000"/>
                </a:solidFill>
              </a:rPr>
              <a:t>p = p</a:t>
            </a:r>
            <a:r>
              <a:rPr lang="sl-SI" altLang="sl-SI" sz="2400" i="1" baseline="-25000">
                <a:solidFill>
                  <a:srgbClr val="FF0000"/>
                </a:solidFill>
              </a:rPr>
              <a:t>0</a:t>
            </a:r>
            <a:r>
              <a:rPr lang="sl-SI" altLang="sl-SI" sz="2400" i="1">
                <a:solidFill>
                  <a:srgbClr val="FF0000"/>
                </a:solidFill>
              </a:rPr>
              <a:t> + </a:t>
            </a:r>
            <a:r>
              <a:rPr lang="sl-SI" altLang="sl-SI" sz="2400" b="1" i="1">
                <a:solidFill>
                  <a:srgbClr val="FF0000"/>
                </a:solidFill>
              </a:rPr>
              <a:t>p</a:t>
            </a:r>
            <a:r>
              <a:rPr lang="sl-SI" altLang="sl-SI" sz="2400" i="1"/>
              <a:t> · </a:t>
            </a:r>
            <a:r>
              <a:rPr lang="sl-SI" altLang="sl-SI" sz="2400" i="1">
                <a:solidFill>
                  <a:srgbClr val="FF0000"/>
                </a:solidFill>
              </a:rPr>
              <a:t>g</a:t>
            </a:r>
            <a:r>
              <a:rPr lang="sl-SI" altLang="sl-SI" sz="2400" i="1"/>
              <a:t> · </a:t>
            </a:r>
            <a:r>
              <a:rPr lang="sl-SI" altLang="sl-SI" sz="2400" i="1">
                <a:solidFill>
                  <a:srgbClr val="FF0000"/>
                </a:solidFill>
              </a:rPr>
              <a:t>h</a:t>
            </a:r>
            <a:endParaRPr lang="sl-SI" altLang="sl-SI" sz="240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Pri tem pomeni </a:t>
            </a:r>
            <a:r>
              <a:rPr lang="sl-SI" altLang="sl-SI" sz="2400" i="1"/>
              <a:t>p</a:t>
            </a:r>
            <a:r>
              <a:rPr lang="sl-SI" altLang="sl-SI" sz="2400" i="1" baseline="-25000"/>
              <a:t>0</a:t>
            </a:r>
            <a:r>
              <a:rPr lang="sl-SI" altLang="sl-SI" sz="2400" i="1"/>
              <a:t> - </a:t>
            </a:r>
            <a:r>
              <a:rPr lang="sl-SI" altLang="sl-SI" sz="2400"/>
              <a:t>zračni tlak, </a:t>
            </a:r>
            <a:r>
              <a:rPr lang="sl-SI" altLang="sl-SI" sz="2400" i="1"/>
              <a:t>ρ - </a:t>
            </a:r>
            <a:r>
              <a:rPr lang="sl-SI" altLang="sl-SI" sz="2400"/>
              <a:t>gostota kapljevine,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 i="1"/>
              <a:t>g - </a:t>
            </a:r>
            <a:r>
              <a:rPr lang="sl-SI" altLang="sl-SI" sz="2400"/>
              <a:t>težnostni pospešek in </a:t>
            </a:r>
            <a:r>
              <a:rPr lang="sl-SI" altLang="sl-SI" sz="2400" i="1"/>
              <a:t>h - </a:t>
            </a:r>
            <a:r>
              <a:rPr lang="sl-SI" altLang="sl-SI" sz="2400"/>
              <a:t>globina. Izraz za hidrostatični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sl-SI" altLang="sl-SI" sz="2400"/>
              <a:t>tlak je znan kot </a:t>
            </a:r>
            <a:r>
              <a:rPr lang="sl-SI" altLang="sl-SI" sz="2400" b="1">
                <a:solidFill>
                  <a:schemeClr val="bg2"/>
                </a:solidFill>
              </a:rPr>
              <a:t>Pascalov zakon</a:t>
            </a:r>
            <a:r>
              <a:rPr lang="sl-SI" altLang="sl-SI" sz="2400"/>
              <a:t>.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1682751" y="4406900"/>
            <a:ext cx="1533525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68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5BEBD91C-4132-4D75-B971-146388775CD5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7107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E42F70B8-6471-4A18-B98C-9B7B7A557107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4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404814"/>
            <a:ext cx="8435975" cy="6264275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sl-SI" altLang="sl-SI" sz="2400"/>
              <a:t>Druge enote za tlak: funt na kvadratni palec (PSI),atmosfera,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tor.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Tlak včasih v praksi izražamo z višino vodnega ali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živosrebrnega stolpca.</a:t>
            </a:r>
          </a:p>
          <a:p>
            <a:pPr marL="609600" indent="-609600" eaLnBrk="1" hangingPunct="1">
              <a:buNone/>
            </a:pPr>
            <a:r>
              <a:rPr lang="sl-SI" altLang="sl-SI" sz="2400">
                <a:solidFill>
                  <a:srgbClr val="FF0000"/>
                </a:solidFill>
              </a:rPr>
              <a:t>1bar = 760 mm Hg, torr</a:t>
            </a:r>
          </a:p>
          <a:p>
            <a:pPr marL="609600" indent="-609600" eaLnBrk="1" hangingPunct="1">
              <a:buNone/>
            </a:pPr>
            <a:r>
              <a:rPr lang="sl-SI" altLang="sl-SI" sz="2400">
                <a:solidFill>
                  <a:srgbClr val="FF0000"/>
                </a:solidFill>
              </a:rPr>
              <a:t>1bar = 10200 mm H</a:t>
            </a:r>
            <a:r>
              <a:rPr lang="sl-SI" altLang="sl-SI" sz="2400" baseline="-25000">
                <a:solidFill>
                  <a:srgbClr val="FF0000"/>
                </a:solidFill>
              </a:rPr>
              <a:t>2</a:t>
            </a:r>
            <a:r>
              <a:rPr lang="sl-SI" altLang="sl-SI" sz="2400">
                <a:solidFill>
                  <a:srgbClr val="FF0000"/>
                </a:solidFill>
              </a:rPr>
              <a:t>O</a:t>
            </a:r>
          </a:p>
          <a:p>
            <a:pPr marL="609600" indent="-609600" eaLnBrk="1" hangingPunct="1">
              <a:buNone/>
            </a:pPr>
            <a:r>
              <a:rPr lang="sl-SI" altLang="sl-SI" sz="2400" b="1"/>
              <a:t>Primeri:</a:t>
            </a:r>
            <a:endParaRPr lang="sl-SI" altLang="sl-SI" sz="2400"/>
          </a:p>
          <a:p>
            <a:pPr marL="609600" indent="-609600" eaLnBrk="1" hangingPunct="1">
              <a:buNone/>
            </a:pPr>
            <a:r>
              <a:rPr lang="sl-SI" altLang="sl-SI" sz="2400"/>
              <a:t>1. Tlak, ki ga ustvari bat v kompresorju, je </a:t>
            </a:r>
            <a:r>
              <a:rPr lang="sl-SI" altLang="sl-SI" sz="2400" i="1"/>
              <a:t>p = </a:t>
            </a:r>
            <a:r>
              <a:rPr lang="sl-SI" altLang="sl-SI" sz="2400"/>
              <a:t>10 bar, in se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porazdeli enakomerno po batu. Premer bata znaša </a:t>
            </a:r>
            <a:r>
              <a:rPr lang="sl-SI" altLang="sl-SI" sz="2400" i="1"/>
              <a:t>d = </a:t>
            </a:r>
            <a:r>
              <a:rPr lang="sl-SI" altLang="sl-SI" sz="2400"/>
              <a:t>49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mm. Izračunaj kolikšna je sila, ki potiska bat po cilindru?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1524001" y="26801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7110" name="Object 4"/>
          <p:cNvGraphicFramePr>
            <a:graphicFrameLocks noChangeAspect="1"/>
          </p:cNvGraphicFramePr>
          <p:nvPr/>
        </p:nvGraphicFramePr>
        <p:xfrm>
          <a:off x="1992314" y="4941888"/>
          <a:ext cx="6696075" cy="165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načba" r:id="rId3" imgW="2679700" imgH="1066800" progId="Equation.3">
                  <p:embed/>
                </p:oleObj>
              </mc:Choice>
              <mc:Fallback>
                <p:oleObj name="Enačba" r:id="rId3" imgW="2679700" imgH="1066800" progId="Equation.3">
                  <p:embed/>
                  <p:pic>
                    <p:nvPicPr>
                      <p:cNvPr id="471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4" y="4941888"/>
                        <a:ext cx="6696075" cy="165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4683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C9BD0E0-CFD1-4534-BE45-46725917988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8131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31DF6D34-B2FA-4C53-9DDA-0DDE7CD84C3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5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404814"/>
            <a:ext cx="8435975" cy="6264275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sl-SI" altLang="sl-SI" sz="2400"/>
              <a:t>2. Če je v kondenzatorju podtlak 720 mm Hg, a atmosferski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tlak je 10250 mm H</a:t>
            </a:r>
            <a:r>
              <a:rPr lang="sl-SI" altLang="sl-SI" sz="2400" baseline="-25000"/>
              <a:t>2</a:t>
            </a:r>
            <a:r>
              <a:rPr lang="sl-SI" altLang="sl-SI" sz="2400"/>
              <a:t>O, kolikšen je absolutni tlak v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kondenzatorju? Dobljen tlak izrazi v barih, pascalih,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kilopascalih in N/cm</a:t>
            </a:r>
            <a:r>
              <a:rPr lang="sl-SI" altLang="sl-SI" sz="2400" baseline="30000"/>
              <a:t>2</a:t>
            </a:r>
            <a:r>
              <a:rPr lang="sl-SI" altLang="sl-SI" sz="2400"/>
              <a:t> in nariši diagram tlaka.</a:t>
            </a:r>
          </a:p>
          <a:p>
            <a:pPr marL="609600" indent="-609600" eaLnBrk="1" hangingPunct="1">
              <a:buNone/>
            </a:pPr>
            <a:endParaRPr lang="sl-SI" altLang="sl-SI" sz="1200"/>
          </a:p>
          <a:p>
            <a:pPr marL="609600" indent="-609600" eaLnBrk="1" hangingPunct="1">
              <a:buNone/>
            </a:pPr>
            <a:endParaRPr lang="sl-SI" altLang="sl-SI" sz="2400"/>
          </a:p>
          <a:p>
            <a:pPr marL="609600" indent="-609600" eaLnBrk="1" hangingPunct="1">
              <a:buNone/>
            </a:pPr>
            <a:endParaRPr lang="sl-SI" altLang="sl-SI" sz="2400"/>
          </a:p>
          <a:p>
            <a:pPr marL="609600" indent="-609600" eaLnBrk="1" hangingPunct="1">
              <a:buNone/>
            </a:pPr>
            <a:r>
              <a:rPr lang="sl-SI" altLang="sl-SI" sz="2400"/>
              <a:t>Odgovor: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3. Izračunaj absolutni tlak in nadtlak v posodi, če je razlika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nivoja živega srebra v odprtem kraku “U“ cevi in kraku ki je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spojen s posodo 300 mm Hg. Barometrski tlak je 1,013 bara.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Gostota živega srebra je 13 596 kg/m</a:t>
            </a:r>
            <a:r>
              <a:rPr lang="sl-SI" altLang="sl-SI" sz="2400" baseline="30000"/>
              <a:t>3</a:t>
            </a:r>
            <a:r>
              <a:rPr lang="sl-SI" altLang="sl-SI" sz="2400"/>
              <a:t>. V preseku O-O </a:t>
            </a:r>
          </a:p>
          <a:p>
            <a:pPr marL="609600" indent="-609600" eaLnBrk="1" hangingPunct="1">
              <a:buNone/>
            </a:pPr>
            <a:r>
              <a:rPr lang="sl-SI" altLang="sl-SI" sz="2400"/>
              <a:t>levega in desnega kraka “U“ cevi vlada isti tlak:</a:t>
            </a: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8134" name="Rectangle 7"/>
          <p:cNvSpPr>
            <a:spLocks noChangeArrowheads="1"/>
          </p:cNvSpPr>
          <p:nvPr/>
        </p:nvSpPr>
        <p:spPr bwMode="auto">
          <a:xfrm>
            <a:off x="1524001" y="3018296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8135" name="Rectangle 9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8136" name="Object 8"/>
          <p:cNvGraphicFramePr>
            <a:graphicFrameLocks noChangeAspect="1"/>
          </p:cNvGraphicFramePr>
          <p:nvPr/>
        </p:nvGraphicFramePr>
        <p:xfrm>
          <a:off x="3371850" y="3068638"/>
          <a:ext cx="688498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načba" r:id="rId3" imgW="3530600" imgH="393700" progId="Equation.3">
                  <p:embed/>
                </p:oleObj>
              </mc:Choice>
              <mc:Fallback>
                <p:oleObj name="Enačba" r:id="rId3" imgW="3530600" imgH="393700" progId="Equation.3">
                  <p:embed/>
                  <p:pic>
                    <p:nvPicPr>
                      <p:cNvPr id="481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068638"/>
                        <a:ext cx="6884988" cy="792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7" name="Rectangle 11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8138" name="Object 10"/>
          <p:cNvGraphicFramePr>
            <a:graphicFrameLocks noChangeAspect="1"/>
          </p:cNvGraphicFramePr>
          <p:nvPr/>
        </p:nvGraphicFramePr>
        <p:xfrm>
          <a:off x="2139951" y="2205038"/>
          <a:ext cx="784066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načba" r:id="rId5" imgW="3238500" imgH="393700" progId="Equation.3">
                  <p:embed/>
                </p:oleObj>
              </mc:Choice>
              <mc:Fallback>
                <p:oleObj name="Enačba" r:id="rId5" imgW="3238500" imgH="393700" progId="Equation.3">
                  <p:embed/>
                  <p:pic>
                    <p:nvPicPr>
                      <p:cNvPr id="4813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9951" y="2205038"/>
                        <a:ext cx="784066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828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79B33BAA-5ADB-4561-93A2-B4BF9CA0E81E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9155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2541FF3D-A6D3-42E8-8E0F-2EF48F4BD553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6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9156" name="Rectangle 5"/>
          <p:cNvSpPr>
            <a:spLocks noChangeArrowheads="1"/>
          </p:cNvSpPr>
          <p:nvPr/>
        </p:nvSpPr>
        <p:spPr bwMode="auto">
          <a:xfrm>
            <a:off x="1524001" y="-215443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49157" name="Object 4"/>
          <p:cNvGraphicFramePr>
            <a:graphicFrameLocks noChangeAspect="1"/>
          </p:cNvGraphicFramePr>
          <p:nvPr/>
        </p:nvGraphicFramePr>
        <p:xfrm>
          <a:off x="2265363" y="476251"/>
          <a:ext cx="7732712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Enačba" r:id="rId3" imgW="3683000" imgH="939800" progId="Equation.3">
                  <p:embed/>
                </p:oleObj>
              </mc:Choice>
              <mc:Fallback>
                <p:oleObj name="Enačba" r:id="rId3" imgW="3683000" imgH="939800" progId="Equation.3">
                  <p:embed/>
                  <p:pic>
                    <p:nvPicPr>
                      <p:cNvPr id="4915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5363" y="476251"/>
                        <a:ext cx="7732712" cy="201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8" name="Oval 727"/>
          <p:cNvSpPr>
            <a:spLocks noChangeArrowheads="1"/>
          </p:cNvSpPr>
          <p:nvPr/>
        </p:nvSpPr>
        <p:spPr bwMode="auto">
          <a:xfrm>
            <a:off x="2063750" y="2781300"/>
            <a:ext cx="1295400" cy="12954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9159" name="Arc 726"/>
          <p:cNvSpPr>
            <a:spLocks/>
          </p:cNvSpPr>
          <p:nvPr/>
        </p:nvSpPr>
        <p:spPr bwMode="auto">
          <a:xfrm>
            <a:off x="3359150" y="3214689"/>
            <a:ext cx="387350" cy="371475"/>
          </a:xfrm>
          <a:custGeom>
            <a:avLst/>
            <a:gdLst>
              <a:gd name="T0" fmla="*/ 0 w 21396"/>
              <a:gd name="T1" fmla="*/ 0 h 21600"/>
              <a:gd name="T2" fmla="*/ 2147483646 w 21396"/>
              <a:gd name="T3" fmla="*/ 2147483646 h 21600"/>
              <a:gd name="T4" fmla="*/ 0 w 21396"/>
              <a:gd name="T5" fmla="*/ 2147483646 h 21600"/>
              <a:gd name="T6" fmla="*/ 0 60000 65536"/>
              <a:gd name="T7" fmla="*/ 0 60000 65536"/>
              <a:gd name="T8" fmla="*/ 0 60000 65536"/>
              <a:gd name="T9" fmla="*/ 0 w 21396"/>
              <a:gd name="T10" fmla="*/ 0 h 21600"/>
              <a:gd name="T11" fmla="*/ 21396 w 2139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6" h="21600" fill="none" extrusionOk="0">
                <a:moveTo>
                  <a:pt x="-1" y="0"/>
                </a:moveTo>
                <a:cubicBezTo>
                  <a:pt x="10785" y="0"/>
                  <a:pt x="19918" y="7956"/>
                  <a:pt x="21396" y="18640"/>
                </a:cubicBezTo>
              </a:path>
              <a:path w="21396" h="21600" stroke="0" extrusionOk="0">
                <a:moveTo>
                  <a:pt x="-1" y="0"/>
                </a:moveTo>
                <a:cubicBezTo>
                  <a:pt x="10785" y="0"/>
                  <a:pt x="19918" y="7956"/>
                  <a:pt x="21396" y="1864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0" name="Arc 725"/>
          <p:cNvSpPr>
            <a:spLocks/>
          </p:cNvSpPr>
          <p:nvPr/>
        </p:nvSpPr>
        <p:spPr bwMode="auto">
          <a:xfrm>
            <a:off x="3359150" y="3429001"/>
            <a:ext cx="147638" cy="219075"/>
          </a:xfrm>
          <a:custGeom>
            <a:avLst/>
            <a:gdLst>
              <a:gd name="T0" fmla="*/ 0 w 17563"/>
              <a:gd name="T1" fmla="*/ 0 h 21600"/>
              <a:gd name="T2" fmla="*/ 2147483646 w 17563"/>
              <a:gd name="T3" fmla="*/ 2147483646 h 21600"/>
              <a:gd name="T4" fmla="*/ 0 w 17563"/>
              <a:gd name="T5" fmla="*/ 2147483646 h 21600"/>
              <a:gd name="T6" fmla="*/ 0 60000 65536"/>
              <a:gd name="T7" fmla="*/ 0 60000 65536"/>
              <a:gd name="T8" fmla="*/ 0 60000 65536"/>
              <a:gd name="T9" fmla="*/ 0 w 17563"/>
              <a:gd name="T10" fmla="*/ 0 h 21600"/>
              <a:gd name="T11" fmla="*/ 17563 w 1756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563" h="21600" fill="none" extrusionOk="0">
                <a:moveTo>
                  <a:pt x="-1" y="0"/>
                </a:moveTo>
                <a:cubicBezTo>
                  <a:pt x="6967" y="0"/>
                  <a:pt x="13506" y="3360"/>
                  <a:pt x="17562" y="9026"/>
                </a:cubicBezTo>
              </a:path>
              <a:path w="17563" h="21600" stroke="0" extrusionOk="0">
                <a:moveTo>
                  <a:pt x="-1" y="0"/>
                </a:moveTo>
                <a:cubicBezTo>
                  <a:pt x="6967" y="0"/>
                  <a:pt x="13506" y="3360"/>
                  <a:pt x="17562" y="902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1" name="Line 724"/>
          <p:cNvSpPr>
            <a:spLocks noChangeShapeType="1"/>
          </p:cNvSpPr>
          <p:nvPr/>
        </p:nvSpPr>
        <p:spPr bwMode="auto">
          <a:xfrm flipH="1">
            <a:off x="3503613" y="3573463"/>
            <a:ext cx="11112" cy="4873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2" name="Line 723"/>
          <p:cNvSpPr>
            <a:spLocks noChangeShapeType="1"/>
          </p:cNvSpPr>
          <p:nvPr/>
        </p:nvSpPr>
        <p:spPr bwMode="auto">
          <a:xfrm flipH="1">
            <a:off x="3719514" y="3573463"/>
            <a:ext cx="14287" cy="4683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3" name="Text Box 719"/>
          <p:cNvSpPr txBox="1">
            <a:spLocks noChangeArrowheads="1"/>
          </p:cNvSpPr>
          <p:nvPr/>
        </p:nvSpPr>
        <p:spPr bwMode="auto">
          <a:xfrm>
            <a:off x="2566989" y="3213101"/>
            <a:ext cx="276225" cy="2762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4" name="Line 718"/>
          <p:cNvSpPr>
            <a:spLocks noChangeShapeType="1"/>
          </p:cNvSpPr>
          <p:nvPr/>
        </p:nvSpPr>
        <p:spPr bwMode="auto">
          <a:xfrm>
            <a:off x="4151314" y="2276475"/>
            <a:ext cx="9525" cy="514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5" name="Text Box 717"/>
          <p:cNvSpPr txBox="1">
            <a:spLocks noChangeArrowheads="1"/>
          </p:cNvSpPr>
          <p:nvPr/>
        </p:nvSpPr>
        <p:spPr bwMode="auto">
          <a:xfrm>
            <a:off x="3648076" y="2420939"/>
            <a:ext cx="360363" cy="2873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p</a:t>
            </a:r>
            <a:r>
              <a:rPr lang="sl-SI" altLang="sl-SI" sz="1100">
                <a:solidFill>
                  <a:srgbClr val="000000"/>
                </a:solidFill>
              </a:rPr>
              <a:t>o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6" name="Line 716"/>
          <p:cNvSpPr>
            <a:spLocks noChangeShapeType="1"/>
          </p:cNvSpPr>
          <p:nvPr/>
        </p:nvSpPr>
        <p:spPr bwMode="auto">
          <a:xfrm>
            <a:off x="3287713" y="4221163"/>
            <a:ext cx="1352550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lg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67" name="Text Box 715"/>
          <p:cNvSpPr txBox="1">
            <a:spLocks noChangeArrowheads="1"/>
          </p:cNvSpPr>
          <p:nvPr/>
        </p:nvSpPr>
        <p:spPr bwMode="auto">
          <a:xfrm>
            <a:off x="3071813" y="4076700"/>
            <a:ext cx="304800" cy="4762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0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8" name="Text Box 714"/>
          <p:cNvSpPr txBox="1">
            <a:spLocks noChangeArrowheads="1"/>
          </p:cNvSpPr>
          <p:nvPr/>
        </p:nvSpPr>
        <p:spPr bwMode="auto">
          <a:xfrm>
            <a:off x="4727576" y="4149725"/>
            <a:ext cx="485775" cy="3619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0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69" name="Line 713"/>
          <p:cNvSpPr>
            <a:spLocks noChangeShapeType="1"/>
          </p:cNvSpPr>
          <p:nvPr/>
        </p:nvSpPr>
        <p:spPr bwMode="auto">
          <a:xfrm>
            <a:off x="4079876" y="2781300"/>
            <a:ext cx="6762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0" name="Line 712"/>
          <p:cNvSpPr>
            <a:spLocks noChangeShapeType="1"/>
          </p:cNvSpPr>
          <p:nvPr/>
        </p:nvSpPr>
        <p:spPr bwMode="auto">
          <a:xfrm flipV="1">
            <a:off x="4656138" y="2781301"/>
            <a:ext cx="0" cy="14398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1" name="Text Box 711"/>
          <p:cNvSpPr txBox="1">
            <a:spLocks noChangeArrowheads="1"/>
          </p:cNvSpPr>
          <p:nvPr/>
        </p:nvSpPr>
        <p:spPr bwMode="auto">
          <a:xfrm>
            <a:off x="4727576" y="3213100"/>
            <a:ext cx="371475" cy="2873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1200">
                <a:solidFill>
                  <a:srgbClr val="000000"/>
                </a:solidFill>
              </a:rPr>
              <a:t>h</a:t>
            </a:r>
            <a:endParaRPr lang="sl-SI" altLang="sl-SI" sz="1800">
              <a:solidFill>
                <a:srgbClr val="000000"/>
              </a:solidFill>
            </a:endParaRPr>
          </a:p>
        </p:txBody>
      </p:sp>
      <p:sp>
        <p:nvSpPr>
          <p:cNvPr id="49172" name="Rectangle 710"/>
          <p:cNvSpPr>
            <a:spLocks noChangeArrowheads="1"/>
          </p:cNvSpPr>
          <p:nvPr/>
        </p:nvSpPr>
        <p:spPr bwMode="auto">
          <a:xfrm>
            <a:off x="4079876" y="2781300"/>
            <a:ext cx="219075" cy="1449388"/>
          </a:xfrm>
          <a:prstGeom prst="rect">
            <a:avLst/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9173" name="Rectangle 709"/>
          <p:cNvSpPr>
            <a:spLocks noChangeArrowheads="1"/>
          </p:cNvSpPr>
          <p:nvPr/>
        </p:nvSpPr>
        <p:spPr bwMode="auto">
          <a:xfrm>
            <a:off x="3503613" y="4005263"/>
            <a:ext cx="215900" cy="209550"/>
          </a:xfrm>
          <a:prstGeom prst="rect">
            <a:avLst/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sp>
        <p:nvSpPr>
          <p:cNvPr id="49174" name="AutoShape 708"/>
          <p:cNvSpPr>
            <a:spLocks noChangeArrowheads="1"/>
          </p:cNvSpPr>
          <p:nvPr/>
        </p:nvSpPr>
        <p:spPr bwMode="auto">
          <a:xfrm rot="10800000">
            <a:off x="3503614" y="3789364"/>
            <a:ext cx="809625" cy="790575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0 w 21600"/>
              <a:gd name="T13" fmla="*/ 0 h 21600"/>
              <a:gd name="T14" fmla="*/ 21550 w 21600"/>
              <a:gd name="T15" fmla="*/ 1122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6437" y="10019"/>
                </a:moveTo>
                <a:cubicBezTo>
                  <a:pt x="6815" y="7906"/>
                  <a:pt x="8653" y="6367"/>
                  <a:pt x="10800" y="6368"/>
                </a:cubicBezTo>
                <a:cubicBezTo>
                  <a:pt x="12946" y="6368"/>
                  <a:pt x="14784" y="7906"/>
                  <a:pt x="15162" y="10019"/>
                </a:cubicBezTo>
                <a:lnTo>
                  <a:pt x="21431" y="8896"/>
                </a:lnTo>
                <a:cubicBezTo>
                  <a:pt x="20509" y="3748"/>
                  <a:pt x="16030" y="-1"/>
                  <a:pt x="10799" y="0"/>
                </a:cubicBezTo>
                <a:cubicBezTo>
                  <a:pt x="5569" y="0"/>
                  <a:pt x="1090" y="3748"/>
                  <a:pt x="168" y="8896"/>
                </a:cubicBezTo>
                <a:lnTo>
                  <a:pt x="6437" y="10019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5" name="Rectangle 733"/>
          <p:cNvSpPr>
            <a:spLocks noChangeArrowheads="1"/>
          </p:cNvSpPr>
          <p:nvPr/>
        </p:nvSpPr>
        <p:spPr bwMode="auto">
          <a:xfrm>
            <a:off x="4381501" y="-1228725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80803" name="Group 931"/>
          <p:cNvGraphicFramePr>
            <a:graphicFrameLocks noGrp="1"/>
          </p:cNvGraphicFramePr>
          <p:nvPr/>
        </p:nvGraphicFramePr>
        <p:xfrm>
          <a:off x="4391026" y="-1219200"/>
          <a:ext cx="676275" cy="517530"/>
        </p:xfrm>
        <a:graphic>
          <a:graphicData uri="http://schemas.openxmlformats.org/drawingml/2006/table">
            <a:tbl>
              <a:tblPr/>
              <a:tblGrid>
                <a:gridCol w="67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sl-SI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405" marB="45405" anchor="b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9178" name="Line 933"/>
          <p:cNvSpPr>
            <a:spLocks noChangeShapeType="1"/>
          </p:cNvSpPr>
          <p:nvPr/>
        </p:nvSpPr>
        <p:spPr bwMode="auto">
          <a:xfrm flipV="1">
            <a:off x="4295775" y="249237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79" name="Line 934"/>
          <p:cNvSpPr>
            <a:spLocks noChangeShapeType="1"/>
          </p:cNvSpPr>
          <p:nvPr/>
        </p:nvSpPr>
        <p:spPr bwMode="auto">
          <a:xfrm flipV="1">
            <a:off x="4079875" y="2492376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sl-SI" sz="2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180" name="Rectangle 935"/>
          <p:cNvSpPr>
            <a:spLocks noChangeArrowheads="1"/>
          </p:cNvSpPr>
          <p:nvPr/>
        </p:nvSpPr>
        <p:spPr bwMode="auto">
          <a:xfrm>
            <a:off x="1774825" y="4789488"/>
            <a:ext cx="864235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>
                <a:solidFill>
                  <a:srgbClr val="000000"/>
                </a:solidFill>
              </a:rPr>
              <a:t>4. Kolikšen je absolutni tlak v posodi, če je barometrski tlak 755 mm Hg, živosrebrni manometer kaže nadtlak v posodi 300 mm Hg. Tlak izrazi v barih, pascalih, kilo Pascalih, N/cm</a:t>
            </a:r>
            <a:r>
              <a:rPr lang="sl-SI" altLang="sl-SI" sz="2400" baseline="30000">
                <a:solidFill>
                  <a:srgbClr val="000000"/>
                </a:solidFill>
              </a:rPr>
              <a:t>2 </a:t>
            </a:r>
            <a:r>
              <a:rPr lang="sl-SI" altLang="sl-SI" sz="2400">
                <a:solidFill>
                  <a:srgbClr val="000000"/>
                </a:solidFill>
              </a:rPr>
              <a:t>in v mm H</a:t>
            </a:r>
            <a:r>
              <a:rPr lang="sl-SI" altLang="sl-SI" sz="2400" baseline="-25000">
                <a:solidFill>
                  <a:srgbClr val="000000"/>
                </a:solidFill>
              </a:rPr>
              <a:t>2</a:t>
            </a:r>
            <a:r>
              <a:rPr lang="sl-SI" altLang="sl-SI" sz="2400">
                <a:solidFill>
                  <a:srgbClr val="000000"/>
                </a:solidFill>
              </a:rPr>
              <a:t>O.</a:t>
            </a:r>
          </a:p>
        </p:txBody>
      </p:sp>
    </p:spTree>
    <p:extLst>
      <p:ext uri="{BB962C8B-B14F-4D97-AF65-F5344CB8AC3E}">
        <p14:creationId xmlns:p14="http://schemas.microsoft.com/office/powerpoint/2010/main" val="2445727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4B587497-F49F-435F-8B8D-B450889DE611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0179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B164454-125F-45BE-BC84-0B541F886879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7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0180" name="Rectangle 454"/>
          <p:cNvSpPr>
            <a:spLocks noChangeArrowheads="1"/>
          </p:cNvSpPr>
          <p:nvPr/>
        </p:nvSpPr>
        <p:spPr bwMode="auto">
          <a:xfrm>
            <a:off x="1524001" y="2413458"/>
            <a:ext cx="18473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sl-SI" altLang="sl-SI" sz="2200">
              <a:solidFill>
                <a:srgbClr val="000000"/>
              </a:solidFill>
            </a:endParaRPr>
          </a:p>
        </p:txBody>
      </p:sp>
      <p:graphicFrame>
        <p:nvGraphicFramePr>
          <p:cNvPr id="50181" name="Object 453"/>
          <p:cNvGraphicFramePr>
            <a:graphicFrameLocks noChangeAspect="1"/>
          </p:cNvGraphicFramePr>
          <p:nvPr/>
        </p:nvGraphicFramePr>
        <p:xfrm>
          <a:off x="1930400" y="404813"/>
          <a:ext cx="8326438" cy="313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načba" r:id="rId3" imgW="4229100" imgH="1600200" progId="Equation.3">
                  <p:embed/>
                </p:oleObj>
              </mc:Choice>
              <mc:Fallback>
                <p:oleObj name="Enačba" r:id="rId3" imgW="4229100" imgH="1600200" progId="Equation.3">
                  <p:embed/>
                  <p:pic>
                    <p:nvPicPr>
                      <p:cNvPr id="50181" name="Object 4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404813"/>
                        <a:ext cx="8326438" cy="313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455"/>
          <p:cNvGraphicFramePr>
            <a:graphicFrameLocks noChangeAspect="1"/>
          </p:cNvGraphicFramePr>
          <p:nvPr/>
        </p:nvGraphicFramePr>
        <p:xfrm>
          <a:off x="-4659313" y="3686176"/>
          <a:ext cx="18097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" name="eDrawings" r:id="rId5" imgW="179640" imgH="120600" progId="EDrawingOfficeAutomator.Document">
                  <p:embed/>
                </p:oleObj>
              </mc:Choice>
              <mc:Fallback>
                <p:oleObj name="eDrawings" r:id="rId5" imgW="179640" imgH="120600" progId="EDrawingOfficeAutomator.Document">
                  <p:embed/>
                  <p:pic>
                    <p:nvPicPr>
                      <p:cNvPr id="50182" name="Object 4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4659313" y="3686176"/>
                        <a:ext cx="18097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780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829A59E3-58FF-4228-AF1E-256DF625137F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1203" name="Ograda številke diapozitiva 4"/>
          <p:cNvSpPr txBox="1">
            <a:spLocks noGrp="1"/>
          </p:cNvSpPr>
          <p:nvPr/>
        </p:nvSpPr>
        <p:spPr bwMode="auto">
          <a:xfrm>
            <a:off x="8077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fld id="{15CC39C7-D1BB-4612-870C-0451290DD0BA}" type="slidenum">
              <a:rPr lang="sl-SI" altLang="sl-SI" sz="1200">
                <a:solidFill>
                  <a:srgbClr val="000000"/>
                </a:solidFill>
                <a:latin typeface="Arial Black" panose="020B0A04020102020204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buClrTx/>
                <a:buSzTx/>
                <a:buNone/>
              </a:pPr>
              <a:t>8</a:t>
            </a:fld>
            <a:endParaRPr lang="sl-SI" altLang="sl-SI" sz="120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50180" name="Rectangle 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919288" y="54085"/>
            <a:ext cx="8424862" cy="6740307"/>
          </a:xfrm>
          <a:prstGeom prst="rect">
            <a:avLst/>
          </a:prstGeom>
          <a:blipFill rotWithShape="0">
            <a:blip r:embed="rId2"/>
            <a:stretch>
              <a:fillRect l="-1158" t="-181" r="-1664" b="-1627"/>
            </a:stretch>
          </a:blipFill>
          <a:ln>
            <a:noFill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sl-SI" sz="2200">
                <a:noFill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51205" name="PoljeZBesedilom 1"/>
          <p:cNvSpPr txBox="1">
            <a:spLocks noChangeArrowheads="1"/>
          </p:cNvSpPr>
          <p:nvPr/>
        </p:nvSpPr>
        <p:spPr bwMode="auto">
          <a:xfrm>
            <a:off x="2135189" y="50801"/>
            <a:ext cx="7570787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sl-SI" altLang="sl-SI" sz="2400" b="1" u="sng">
                <a:solidFill>
                  <a:srgbClr val="FF0000"/>
                </a:solidFill>
              </a:rPr>
              <a:t>UČBENIK STRAN 21:</a:t>
            </a:r>
          </a:p>
        </p:txBody>
      </p:sp>
    </p:spTree>
    <p:extLst>
      <p:ext uri="{BB962C8B-B14F-4D97-AF65-F5344CB8AC3E}">
        <p14:creationId xmlns:p14="http://schemas.microsoft.com/office/powerpoint/2010/main" val="99861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ika">
  <a:themeElements>
    <a:clrScheme name="Pika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k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ka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ka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ka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384</Words>
  <Application>Microsoft Office PowerPoint</Application>
  <PresentationFormat>Širokozaslonsko</PresentationFormat>
  <Paragraphs>140</Paragraphs>
  <Slides>8</Slides>
  <Notes>0</Notes>
  <HiddenSlides>0</HiddenSlides>
  <MMClips>0</MMClips>
  <ScaleCrop>false</ScaleCrop>
  <HeadingPairs>
    <vt:vector size="8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Vdelani OLE strežniki</vt:lpstr>
      </vt:variant>
      <vt:variant>
        <vt:i4>2</vt:i4>
      </vt:variant>
      <vt:variant>
        <vt:lpstr>Naslovi diapozitivov</vt:lpstr>
      </vt:variant>
      <vt:variant>
        <vt:i4>8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Times New Roman</vt:lpstr>
      <vt:lpstr>Wingdings</vt:lpstr>
      <vt:lpstr>Officeova tema</vt:lpstr>
      <vt:lpstr>Pika</vt:lpstr>
      <vt:lpstr>Microsoft Equation 3.0</vt:lpstr>
      <vt:lpstr>EDrawings Document</vt:lpstr>
      <vt:lpstr>Tlak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Tanja</dc:creator>
  <cp:lastModifiedBy>Tanja</cp:lastModifiedBy>
  <cp:revision>11</cp:revision>
  <dcterms:created xsi:type="dcterms:W3CDTF">2021-09-29T19:34:14Z</dcterms:created>
  <dcterms:modified xsi:type="dcterms:W3CDTF">2021-12-29T18:14:00Z</dcterms:modified>
</cp:coreProperties>
</file>