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71" r:id="rId15"/>
    <p:sldId id="272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79C394-93AE-4ED7-B886-9E570B28CF68}" v="5" dt="2024-02-21T09:37:14.6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jel" userId="d585d03c-dbd2-440e-a7bd-ce59685198aa" providerId="ADAL" clId="{3A79C394-93AE-4ED7-B886-9E570B28CF68}"/>
    <pc:docChg chg="modSld modMainMaster">
      <pc:chgData name="Danijel" userId="d585d03c-dbd2-440e-a7bd-ce59685198aa" providerId="ADAL" clId="{3A79C394-93AE-4ED7-B886-9E570B28CF68}" dt="2024-02-21T09:37:14.672" v="4"/>
      <pc:docMkLst>
        <pc:docMk/>
      </pc:docMkLst>
      <pc:sldChg chg="setBg">
        <pc:chgData name="Danijel" userId="d585d03c-dbd2-440e-a7bd-ce59685198aa" providerId="ADAL" clId="{3A79C394-93AE-4ED7-B886-9E570B28CF68}" dt="2024-02-21T09:37:14.672" v="4"/>
        <pc:sldMkLst>
          <pc:docMk/>
          <pc:sldMk cId="2063223685" sldId="256"/>
        </pc:sldMkLst>
      </pc:sldChg>
      <pc:sldChg chg="setBg">
        <pc:chgData name="Danijel" userId="d585d03c-dbd2-440e-a7bd-ce59685198aa" providerId="ADAL" clId="{3A79C394-93AE-4ED7-B886-9E570B28CF68}" dt="2024-02-21T09:37:14.672" v="4"/>
        <pc:sldMkLst>
          <pc:docMk/>
          <pc:sldMk cId="3374944511" sldId="258"/>
        </pc:sldMkLst>
      </pc:sldChg>
      <pc:sldChg chg="setBg">
        <pc:chgData name="Danijel" userId="d585d03c-dbd2-440e-a7bd-ce59685198aa" providerId="ADAL" clId="{3A79C394-93AE-4ED7-B886-9E570B28CF68}" dt="2024-02-21T09:37:14.672" v="4"/>
        <pc:sldMkLst>
          <pc:docMk/>
          <pc:sldMk cId="1218482575" sldId="262"/>
        </pc:sldMkLst>
      </pc:sldChg>
      <pc:sldChg chg="setBg">
        <pc:chgData name="Danijel" userId="d585d03c-dbd2-440e-a7bd-ce59685198aa" providerId="ADAL" clId="{3A79C394-93AE-4ED7-B886-9E570B28CF68}" dt="2024-02-21T09:37:14.672" v="4"/>
        <pc:sldMkLst>
          <pc:docMk/>
          <pc:sldMk cId="1071743342" sldId="275"/>
        </pc:sldMkLst>
      </pc:sldChg>
      <pc:sldMasterChg chg="setBg modSldLayout">
        <pc:chgData name="Danijel" userId="d585d03c-dbd2-440e-a7bd-ce59685198aa" providerId="ADAL" clId="{3A79C394-93AE-4ED7-B886-9E570B28CF68}" dt="2024-02-21T09:37:14.672" v="4"/>
        <pc:sldMasterMkLst>
          <pc:docMk/>
          <pc:sldMasterMk cId="1819583466" sldId="2147483725"/>
        </pc:sldMasterMkLst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3294525425" sldId="2147483726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2569644775" sldId="2147483727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1312437624" sldId="2147483728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352848581" sldId="2147483729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133751308" sldId="2147483730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132254267" sldId="2147483731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3875270990" sldId="2147483732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3863826841" sldId="2147483733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1539922266" sldId="2147483734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3922580459" sldId="2147483735"/>
          </pc:sldLayoutMkLst>
        </pc:sldLayoutChg>
        <pc:sldLayoutChg chg="setBg">
          <pc:chgData name="Danijel" userId="d585d03c-dbd2-440e-a7bd-ce59685198aa" providerId="ADAL" clId="{3A79C394-93AE-4ED7-B886-9E570B28CF68}" dt="2024-02-21T09:37:14.672" v="4"/>
          <pc:sldLayoutMkLst>
            <pc:docMk/>
            <pc:sldMasterMk cId="1819583466" sldId="2147483725"/>
            <pc:sldLayoutMk cId="3681004574" sldId="214748373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AB5FE-329C-472C-BDFD-85B0245C1171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F4F36-F87B-43D2-902C-B26057459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41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52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58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00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64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43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4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5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5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27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82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922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E0121-D35A-4C98-A0AF-4630A84B1500}" type="datetimeFigureOut">
              <a:rPr lang="sl-SI" smtClean="0"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58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oocommerce.com/posts/ecommerce-shipping-strategie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ymbia.com/blog/shipping-and-handling" TargetMode="External"/><Relationship Id="rId2" Type="http://schemas.openxmlformats.org/officeDocument/2006/relationships/hyperlink" Target="https://www.shipbob.com/blog/shipping-and-handlin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commerce-europe.eu/wp-content/uploads/2021/09/2021-European-E-commerce-Report-LIGHT-VERSION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rilliance.com/click-collec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A4F0A6-1E0B-44AF-8164-40DAD1304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315" y="1330326"/>
            <a:ext cx="6085160" cy="1079500"/>
          </a:xfrm>
        </p:spPr>
        <p:txBody>
          <a:bodyPr>
            <a:normAutofit/>
          </a:bodyPr>
          <a:lstStyle/>
          <a:p>
            <a:pPr algn="l"/>
            <a:r>
              <a:rPr lang="sl-SI">
                <a:solidFill>
                  <a:srgbClr val="002776"/>
                </a:solidFill>
              </a:rPr>
              <a:t>E-marketing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1AE866B-AB10-4F06-AB79-A305EC15B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7990" y="2409826"/>
            <a:ext cx="6085160" cy="508610"/>
          </a:xfrm>
        </p:spPr>
        <p:txBody>
          <a:bodyPr/>
          <a:lstStyle/>
          <a:p>
            <a:pPr algn="l"/>
            <a:r>
              <a:rPr lang="sl-SI" dirty="0">
                <a:solidFill>
                  <a:srgbClr val="002776"/>
                </a:solidFill>
                <a:latin typeface="+mj-lt"/>
              </a:rPr>
              <a:t>E-</a:t>
            </a:r>
            <a:r>
              <a:rPr lang="sl-SI" dirty="0" err="1">
                <a:solidFill>
                  <a:srgbClr val="002776"/>
                </a:solidFill>
                <a:latin typeface="+mj-lt"/>
              </a:rPr>
              <a:t>commerce</a:t>
            </a:r>
            <a:r>
              <a:rPr lang="sl-SI" dirty="0">
                <a:solidFill>
                  <a:srgbClr val="002776"/>
                </a:solidFill>
                <a:latin typeface="+mj-lt"/>
              </a:rPr>
              <a:t> </a:t>
            </a:r>
            <a:r>
              <a:rPr lang="sl-SI" dirty="0" err="1">
                <a:solidFill>
                  <a:srgbClr val="002776"/>
                </a:solidFill>
                <a:latin typeface="+mj-lt"/>
              </a:rPr>
              <a:t>tutorial</a:t>
            </a:r>
            <a:endParaRPr lang="sl-SI" dirty="0">
              <a:solidFill>
                <a:srgbClr val="00277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322368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60C524-BB43-4EF4-8505-15ACC7AA3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Večkanalni modeli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41F5B90-1021-47F5-B111-65FF11724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sz="3200" dirty="0"/>
              <a:t>Rezerviraj-in-prevzemi</a:t>
            </a:r>
          </a:p>
          <a:p>
            <a:pPr lvl="1"/>
            <a:r>
              <a:rPr lang="sl-SI" sz="2000" dirty="0"/>
              <a:t>Enako kot klikni in prevzemi, vendar naročilo ni plačano prek spleta</a:t>
            </a:r>
          </a:p>
          <a:p>
            <a:pPr lvl="1"/>
            <a:r>
              <a:rPr lang="sl-SI" sz="2000" dirty="0"/>
              <a:t>Stranke so bolj naklonjene tej možnosti</a:t>
            </a:r>
          </a:p>
          <a:p>
            <a:pPr lvl="1"/>
            <a:r>
              <a:rPr lang="sl-SI" sz="2000" dirty="0"/>
              <a:t>Če imate neskladja v inventarju, je boljša rešitev</a:t>
            </a:r>
          </a:p>
          <a:p>
            <a:pPr lvl="1"/>
            <a:r>
              <a:rPr lang="sl-SI" sz="2000" dirty="0"/>
              <a:t>Lahko bi prihranili pri provizijah za kreditno kartico, </a:t>
            </a:r>
            <a:r>
              <a:rPr lang="sl-SI" sz="2000" dirty="0" err="1"/>
              <a:t>pay</a:t>
            </a:r>
            <a:r>
              <a:rPr lang="sl-SI" sz="2000" dirty="0"/>
              <a:t> </a:t>
            </a:r>
            <a:r>
              <a:rPr lang="sl-SI" sz="2000" dirty="0" err="1"/>
              <a:t>pal</a:t>
            </a:r>
            <a:r>
              <a:rPr lang="sl-SI" sz="2000" dirty="0"/>
              <a:t> ali druge možnosti plačila</a:t>
            </a:r>
          </a:p>
          <a:p>
            <a:pPr lvl="2"/>
            <a:r>
              <a:rPr lang="sl-SI" sz="1400" dirty="0"/>
              <a:t>Spletne provizije so zaradi dodatnega posrednika običajno višje kot </a:t>
            </a:r>
            <a:r>
              <a:rPr lang="sl-SI" sz="1400" dirty="0" err="1"/>
              <a:t>nespletne</a:t>
            </a:r>
            <a:endParaRPr lang="sl-SI" sz="1400" dirty="0"/>
          </a:p>
          <a:p>
            <a:pPr lvl="2"/>
            <a:r>
              <a:rPr lang="sl-SI" sz="1400" dirty="0"/>
              <a:t>Brez povezave: ponudnik kreditne kartice (Visa, MC, </a:t>
            </a:r>
            <a:r>
              <a:rPr lang="sl-SI" sz="1400" dirty="0" err="1"/>
              <a:t>Amex</a:t>
            </a:r>
            <a:r>
              <a:rPr lang="sl-SI" sz="1400" dirty="0"/>
              <a:t>) -&gt; posrednik (banka, procesno podjetje) -&gt; Trgovec</a:t>
            </a:r>
          </a:p>
          <a:p>
            <a:pPr lvl="2"/>
            <a:r>
              <a:rPr lang="sl-SI" sz="1400" dirty="0"/>
              <a:t>Na spletu: ponudnik kreditne kartice (Visa, MC, </a:t>
            </a:r>
            <a:r>
              <a:rPr lang="sl-SI" sz="1400" dirty="0" err="1"/>
              <a:t>Amex</a:t>
            </a:r>
            <a:r>
              <a:rPr lang="sl-SI" sz="1400" dirty="0"/>
              <a:t>) -&gt; posrednik (podjetje za obdelavo = </a:t>
            </a:r>
            <a:r>
              <a:rPr lang="sl-SI" sz="1400" dirty="0" err="1"/>
              <a:t>paypal</a:t>
            </a:r>
            <a:r>
              <a:rPr lang="sl-SI" sz="1400" dirty="0"/>
              <a:t>, stripe) -&gt; trgovec</a:t>
            </a:r>
          </a:p>
          <a:p>
            <a:pPr lvl="1"/>
            <a:r>
              <a:rPr lang="sl-SI" sz="2000" dirty="0"/>
              <a:t>Pazite se nadzora zalog, če uporabljate fizično in spletno – običajno je najboljša praksa, da jih ločite</a:t>
            </a:r>
          </a:p>
        </p:txBody>
      </p:sp>
    </p:spTree>
    <p:extLst>
      <p:ext uri="{BB962C8B-B14F-4D97-AF65-F5344CB8AC3E}">
        <p14:creationId xmlns:p14="http://schemas.microsoft.com/office/powerpoint/2010/main" val="588243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5D435D-A46B-430F-B414-0E82B2117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Stroški pošiljanja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09F5813-11A0-41BC-B5C9-0804370C6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/>
              <a:t>Zajema transport in predajo</a:t>
            </a:r>
          </a:p>
          <a:p>
            <a:r>
              <a:rPr lang="sl-SI" dirty="0"/>
              <a:t>Pakiranje</a:t>
            </a:r>
          </a:p>
          <a:p>
            <a:pPr lvl="1"/>
            <a:r>
              <a:rPr lang="sl-SI" dirty="0"/>
              <a:t>Delo</a:t>
            </a:r>
          </a:p>
          <a:p>
            <a:pPr lvl="1"/>
            <a:r>
              <a:rPr lang="sl-SI" dirty="0"/>
              <a:t>Material</a:t>
            </a:r>
          </a:p>
          <a:p>
            <a:r>
              <a:rPr lang="sl-SI" dirty="0"/>
              <a:t>Transport</a:t>
            </a:r>
          </a:p>
          <a:p>
            <a:pPr lvl="1"/>
            <a:r>
              <a:rPr lang="sl-SI" dirty="0"/>
              <a:t>Znatni stroški</a:t>
            </a:r>
          </a:p>
          <a:p>
            <a:pPr lvl="1"/>
            <a:r>
              <a:rPr lang="sl-SI" dirty="0"/>
              <a:t>Izračunano glede na težo in lokacijo</a:t>
            </a:r>
          </a:p>
          <a:p>
            <a:pPr lvl="1"/>
            <a:r>
              <a:rPr lang="sl-SI" dirty="0"/>
              <a:t>Spremembe ves čas</a:t>
            </a:r>
          </a:p>
          <a:p>
            <a:pPr lvl="1"/>
            <a:r>
              <a:rPr lang="sl-SI" dirty="0"/>
              <a:t>Strategije z brezplačno dostavo nad XX EUR</a:t>
            </a:r>
          </a:p>
          <a:p>
            <a:pPr lvl="1"/>
            <a:r>
              <a:rPr lang="sl-SI" dirty="0"/>
              <a:t>Več možnosti dostave (glede na hitrost)</a:t>
            </a:r>
          </a:p>
          <a:p>
            <a:pPr marL="457200" lvl="1" indent="0">
              <a:buNone/>
            </a:pPr>
            <a:endParaRPr lang="sl-SI" dirty="0">
              <a:hlinkClick r:id="rId2"/>
            </a:endParaRPr>
          </a:p>
          <a:p>
            <a:pPr marL="457200" lvl="1" indent="0">
              <a:buNone/>
            </a:pPr>
            <a:r>
              <a:rPr lang="en-US" sz="1900" dirty="0">
                <a:hlinkClick r:id="rId2"/>
              </a:rPr>
              <a:t>https://woocommerce.com/posts/ecommerce-shipping-strategies/</a:t>
            </a:r>
            <a:r>
              <a:rPr lang="sl-SI" sz="1900" dirty="0"/>
              <a:t> 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979624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6527B8-BBE6-4FFD-A77D-089079F84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Stroški pošiljanja (2)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916C368-69AB-454B-969A-17EC6ED22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/>
              <a:t>Izdelki za posebno rokovanje</a:t>
            </a:r>
          </a:p>
          <a:p>
            <a:pPr lvl="1"/>
            <a:r>
              <a:rPr lang="sl-SI" dirty="0" err="1"/>
              <a:t>Fragile</a:t>
            </a:r>
            <a:endParaRPr lang="sl-SI" dirty="0"/>
          </a:p>
          <a:p>
            <a:pPr lvl="1"/>
            <a:r>
              <a:rPr lang="sl-SI" dirty="0"/>
              <a:t>Hrana</a:t>
            </a:r>
          </a:p>
          <a:p>
            <a:pPr lvl="1"/>
            <a:r>
              <a:rPr lang="sl-SI" dirty="0"/>
              <a:t>Visoka vrednost (!)</a:t>
            </a:r>
          </a:p>
          <a:p>
            <a:r>
              <a:rPr lang="sl-SI" dirty="0"/>
              <a:t>Pakiranje je lahko tudi vir trženjske-komunikacije</a:t>
            </a:r>
          </a:p>
          <a:p>
            <a:r>
              <a:rPr lang="sl-SI" dirty="0"/>
              <a:t>Promocijski material znotraj pakiranja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https://www.shipbob.com/blog/shipping-and-handling/</a:t>
            </a:r>
            <a:r>
              <a:rPr lang="sl-SI" sz="1600" dirty="0"/>
              <a:t> </a:t>
            </a:r>
          </a:p>
          <a:p>
            <a:pPr marL="0" indent="0">
              <a:buNone/>
            </a:pPr>
            <a:r>
              <a:rPr lang="en-US" sz="1600" dirty="0">
                <a:hlinkClick r:id="rId3"/>
              </a:rPr>
              <a:t>https://www.symbia.com/blog/shipping-and-handling</a:t>
            </a:r>
            <a:r>
              <a:rPr lang="sl-SI" sz="16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36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0BFF85-C48A-4CB1-B23E-4497D7095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Kdaj </a:t>
            </a:r>
            <a:r>
              <a:rPr lang="sl-SI" dirty="0" err="1"/>
              <a:t>outsourcamo</a:t>
            </a:r>
            <a:r>
              <a:rPr lang="sl-SI" dirty="0"/>
              <a:t> skladiščenje in pošiljanje?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4421828-40E5-4CEB-B21C-68F3F64CE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err="1"/>
              <a:t>Delivery</a:t>
            </a:r>
            <a:r>
              <a:rPr lang="sl-SI" dirty="0"/>
              <a:t> </a:t>
            </a:r>
            <a:r>
              <a:rPr lang="sl-SI" dirty="0" err="1"/>
              <a:t>by</a:t>
            </a:r>
            <a:r>
              <a:rPr lang="sl-SI" dirty="0"/>
              <a:t> </a:t>
            </a:r>
            <a:r>
              <a:rPr lang="sl-SI" dirty="0" err="1"/>
              <a:t>fulfilment</a:t>
            </a:r>
            <a:endParaRPr lang="sl-SI" dirty="0"/>
          </a:p>
          <a:p>
            <a:r>
              <a:rPr lang="sl-SI" dirty="0"/>
              <a:t>Kdaj?</a:t>
            </a:r>
          </a:p>
          <a:p>
            <a:pPr lvl="1"/>
            <a:r>
              <a:rPr lang="en-GB" b="0" i="0" dirty="0" err="1">
                <a:effectLst/>
              </a:rPr>
              <a:t>Zamujate</a:t>
            </a:r>
            <a:r>
              <a:rPr lang="en-GB" b="0" i="0" dirty="0">
                <a:effectLst/>
              </a:rPr>
              <a:t> z </a:t>
            </a:r>
            <a:r>
              <a:rPr lang="en-GB" b="0" i="0" dirty="0" err="1">
                <a:effectLst/>
              </a:rPr>
              <a:t>izpolnjevanjem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naročil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strank</a:t>
            </a:r>
            <a:endParaRPr lang="en-GB" b="0" i="0" dirty="0">
              <a:effectLst/>
            </a:endParaRPr>
          </a:p>
          <a:p>
            <a:pPr lvl="1"/>
            <a:r>
              <a:rPr lang="en-GB" b="0" i="0" dirty="0" err="1">
                <a:effectLst/>
              </a:rPr>
              <a:t>Zmanjkuje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vam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prostora</a:t>
            </a:r>
            <a:r>
              <a:rPr lang="en-GB" b="0" i="0" dirty="0">
                <a:effectLst/>
              </a:rPr>
              <a:t> za </a:t>
            </a:r>
            <a:r>
              <a:rPr lang="sl-SI" b="0" i="0" dirty="0">
                <a:effectLst/>
              </a:rPr>
              <a:t>skladiščenje</a:t>
            </a:r>
            <a:endParaRPr lang="en-GB" b="0" i="0" dirty="0">
              <a:effectLst/>
            </a:endParaRPr>
          </a:p>
          <a:p>
            <a:pPr lvl="1"/>
            <a:r>
              <a:rPr lang="en-GB" b="0" i="0" dirty="0">
                <a:effectLst/>
              </a:rPr>
              <a:t>Na </a:t>
            </a:r>
            <a:r>
              <a:rPr lang="en-GB" b="0" i="0" dirty="0" err="1">
                <a:effectLst/>
              </a:rPr>
              <a:t>vrhuncu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sezone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imate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težave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pri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obdelavi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naročil</a:t>
            </a:r>
            <a:endParaRPr lang="en-GB" b="0" i="0" dirty="0">
              <a:effectLst/>
            </a:endParaRPr>
          </a:p>
          <a:p>
            <a:pPr lvl="1"/>
            <a:r>
              <a:rPr lang="en-GB" b="0" i="0" dirty="0" err="1">
                <a:effectLst/>
              </a:rPr>
              <a:t>Vaše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vodstveno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osebje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večino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svojega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časa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porabi</a:t>
            </a:r>
            <a:r>
              <a:rPr lang="en-GB" b="0" i="0" dirty="0">
                <a:effectLst/>
              </a:rPr>
              <a:t> za </a:t>
            </a:r>
            <a:r>
              <a:rPr lang="en-GB" b="0" i="0" dirty="0" err="1">
                <a:effectLst/>
              </a:rPr>
              <a:t>reševanje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vprašanj</a:t>
            </a:r>
            <a:r>
              <a:rPr lang="en-GB" b="0" i="0" dirty="0">
                <a:effectLst/>
              </a:rPr>
              <a:t>, </a:t>
            </a:r>
            <a:r>
              <a:rPr lang="en-GB" b="0" i="0" dirty="0" err="1">
                <a:effectLst/>
              </a:rPr>
              <a:t>povezanih</a:t>
            </a:r>
            <a:r>
              <a:rPr lang="en-GB" b="0" i="0" dirty="0">
                <a:effectLst/>
              </a:rPr>
              <a:t> z </a:t>
            </a:r>
            <a:r>
              <a:rPr lang="en-GB" b="0" i="0" dirty="0" err="1">
                <a:effectLst/>
              </a:rPr>
              <a:t>zalogami</a:t>
            </a:r>
            <a:r>
              <a:rPr lang="en-GB" b="0" i="0" dirty="0">
                <a:effectLst/>
              </a:rPr>
              <a:t>, </a:t>
            </a:r>
            <a:r>
              <a:rPr lang="en-GB" b="0" i="0" dirty="0" err="1">
                <a:effectLst/>
              </a:rPr>
              <a:t>namesto</a:t>
            </a:r>
            <a:r>
              <a:rPr lang="en-GB" b="0" i="0" dirty="0">
                <a:effectLst/>
              </a:rPr>
              <a:t> za </a:t>
            </a:r>
            <a:r>
              <a:rPr lang="en-GB" b="0" i="0" dirty="0" err="1">
                <a:effectLst/>
              </a:rPr>
              <a:t>vodenje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poslovnih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operacij</a:t>
            </a:r>
            <a:endParaRPr lang="en-GB" b="0" i="0" dirty="0">
              <a:effectLst/>
            </a:endParaRPr>
          </a:p>
          <a:p>
            <a:pPr lvl="1"/>
            <a:r>
              <a:rPr lang="en-GB" b="0" i="0" dirty="0" err="1">
                <a:effectLst/>
              </a:rPr>
              <a:t>Svojim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strankam</a:t>
            </a:r>
            <a:r>
              <a:rPr lang="en-GB" b="0" i="0" dirty="0">
                <a:effectLst/>
              </a:rPr>
              <a:t> bi </a:t>
            </a:r>
            <a:r>
              <a:rPr lang="en-GB" b="0" i="0" dirty="0" err="1">
                <a:effectLst/>
              </a:rPr>
              <a:t>radi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ponudili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cenovno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ugodno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ali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hitrejšo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dostavo</a:t>
            </a:r>
            <a:r>
              <a:rPr lang="en-GB" b="0" i="0" dirty="0">
                <a:effectLst/>
              </a:rPr>
              <a:t>, </a:t>
            </a:r>
            <a:r>
              <a:rPr lang="en-GB" b="0" i="0" dirty="0" err="1">
                <a:effectLst/>
              </a:rPr>
              <a:t>vendar</a:t>
            </a:r>
            <a:r>
              <a:rPr lang="en-GB" b="0" i="0" dirty="0">
                <a:effectLst/>
              </a:rPr>
              <a:t> za to </a:t>
            </a:r>
            <a:r>
              <a:rPr lang="en-GB" b="0" i="0" dirty="0" err="1">
                <a:effectLst/>
              </a:rPr>
              <a:t>nimate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sredstev</a:t>
            </a:r>
            <a:endParaRPr lang="en-GB" b="0" i="0" dirty="0">
              <a:effectLst/>
            </a:endParaRPr>
          </a:p>
          <a:p>
            <a:pPr lvl="1"/>
            <a:r>
              <a:rPr lang="en-GB" b="0" i="0" dirty="0" err="1">
                <a:effectLst/>
              </a:rPr>
              <a:t>Želite</a:t>
            </a:r>
            <a:r>
              <a:rPr lang="en-GB" b="0" i="0" dirty="0">
                <a:effectLst/>
              </a:rPr>
              <a:t> se </a:t>
            </a:r>
            <a:r>
              <a:rPr lang="en-GB" b="0" i="0" dirty="0" err="1">
                <a:effectLst/>
              </a:rPr>
              <a:t>preseliti</a:t>
            </a:r>
            <a:r>
              <a:rPr lang="en-GB" b="0" i="0" dirty="0">
                <a:effectLst/>
              </a:rPr>
              <a:t> v novo </a:t>
            </a:r>
            <a:r>
              <a:rPr lang="en-GB" b="0" i="0" dirty="0" err="1">
                <a:effectLst/>
              </a:rPr>
              <a:t>regijo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ali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ciljati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na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nov</a:t>
            </a:r>
            <a:r>
              <a:rPr lang="en-GB" b="0" i="0" dirty="0">
                <a:effectLst/>
              </a:rPr>
              <a:t> </a:t>
            </a:r>
            <a:r>
              <a:rPr lang="en-GB" b="0" i="0" dirty="0" err="1">
                <a:effectLst/>
              </a:rPr>
              <a:t>trg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575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CC03E7-65C0-474A-8B63-98B89311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Vračila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8435B40-17B1-481F-8B20-FD96F6C07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/>
              <a:t>Imenuje se tudi povratna logistika</a:t>
            </a:r>
          </a:p>
          <a:p>
            <a:pPr lvl="1"/>
            <a:r>
              <a:rPr lang="sl-SI" dirty="0"/>
              <a:t>Tradicionalno prepuščeno kupcu in na njegove stroške</a:t>
            </a:r>
          </a:p>
          <a:p>
            <a:r>
              <a:rPr lang="sl-SI" dirty="0"/>
              <a:t>Izkoriščanje v zahodnih državah (ZDA, Velika Britanija, … igrače, ki otroku po nekaj dneh postanejo nezanimive)</a:t>
            </a:r>
          </a:p>
          <a:p>
            <a:r>
              <a:rPr lang="sl-SI" dirty="0"/>
              <a:t>Zakonodaja predvideva različna pravila za nakupe na daljavo in nakupe v trgovini</a:t>
            </a:r>
          </a:p>
          <a:p>
            <a:r>
              <a:rPr lang="sl-SI" dirty="0"/>
              <a:t>Upoštevajte stanje vrnjenega blaga in napačno dostavo temeljnih ugodnosti, ki jih blago obljublja</a:t>
            </a:r>
          </a:p>
          <a:p>
            <a:r>
              <a:rPr lang="sl-SI" dirty="0"/>
              <a:t>Večkanalni trgovci na drobno lahko uporabijo vračilo na fizična prodajna mesta, pa tudi obratno klikni in preberi</a:t>
            </a:r>
          </a:p>
          <a:p>
            <a:r>
              <a:rPr lang="sl-SI" dirty="0"/>
              <a:t>Vstopne točke za zahtevek (telefon, e-pošta, spletni obrazec, fizični obrazec, spletni klepet,…)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32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38B44D-F3A0-4C57-96D1-C897032B1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Zakaj odjemalci kupujemo prek spleta?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D676483-7233-4613-9B94-2C5CE0BA6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/>
              <a:t>Spreminja se glede na generacijo, situacijo, vrsto proizvodnje in druge dejavnike.</a:t>
            </a:r>
          </a:p>
          <a:p>
            <a:r>
              <a:rPr lang="sl-SI" dirty="0"/>
              <a:t>Večina raziskav kaže, da je glavni dejavnik cena, ki ji sledijo priročnost, enostavna izbira izdelkov, boljše poznavanje ponujenih izdelkov.</a:t>
            </a:r>
          </a:p>
          <a:p>
            <a:r>
              <a:rPr lang="sl-SI" dirty="0"/>
              <a:t>Spletna trgovina mora vzbujati zaupanje</a:t>
            </a:r>
          </a:p>
          <a:p>
            <a:pPr lvl="1"/>
            <a:r>
              <a:rPr lang="sl-SI" dirty="0"/>
              <a:t>Brez pošiljanja denarja v dvomljive države (sprejmite COD)</a:t>
            </a:r>
          </a:p>
          <a:p>
            <a:pPr lvl="1"/>
            <a:r>
              <a:rPr lang="sl-SI" dirty="0"/>
              <a:t>Brez lastniških plačilnih metod (uporabite zaupanja vredne ponudnike, kot je </a:t>
            </a:r>
            <a:r>
              <a:rPr lang="sl-SI" dirty="0" err="1"/>
              <a:t>Pay</a:t>
            </a:r>
            <a:r>
              <a:rPr lang="sl-SI" dirty="0"/>
              <a:t> Pal, kartični procesorji,…)</a:t>
            </a:r>
          </a:p>
          <a:p>
            <a:pPr lvl="1"/>
            <a:r>
              <a:rPr lang="sl-SI" dirty="0"/>
              <a:t>Brez čudnih URL-jev</a:t>
            </a:r>
          </a:p>
          <a:p>
            <a:pPr lvl="1"/>
            <a:r>
              <a:rPr lang="sl-SI" dirty="0"/>
              <a:t>Odličen UX dizajn</a:t>
            </a:r>
          </a:p>
          <a:p>
            <a:pPr lvl="1"/>
            <a:r>
              <a:rPr lang="sl-SI" dirty="0"/>
              <a:t>Enostaven za uporabo / enostaven za brskanje / enostaven nakup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968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28155B-708C-4B4D-92EB-8D48109C0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Vrste obiskovalcev spletne trgovine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FEF6232-F349-4DC5-8BF5-C78DB877E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Štiri vrste spletnih nakupovalcev</a:t>
            </a:r>
          </a:p>
          <a:p>
            <a:pPr lvl="1"/>
            <a:r>
              <a:rPr lang="sl-SI" b="1" dirty="0"/>
              <a:t>Obiski z neposrednim nakupom</a:t>
            </a:r>
            <a:r>
              <a:rPr lang="sl-SI" dirty="0"/>
              <a:t>. Potrošnik je pripravljen na nakup.</a:t>
            </a:r>
          </a:p>
          <a:p>
            <a:pPr lvl="1"/>
            <a:r>
              <a:rPr lang="sl-SI" b="1" dirty="0"/>
              <a:t>Iskalni in posvetovalni obiski</a:t>
            </a:r>
            <a:r>
              <a:rPr lang="sl-SI" dirty="0"/>
              <a:t>. Potrošnik ne raziskuje le izdelka, njegove razpoložljivosti, temveč tudi pogoje, pogoje in verodostojnost spletnega mesta, čeprav namerava na koncu opraviti nakup.</a:t>
            </a:r>
          </a:p>
          <a:p>
            <a:pPr lvl="1"/>
            <a:r>
              <a:rPr lang="sl-SI" dirty="0"/>
              <a:t> </a:t>
            </a:r>
            <a:r>
              <a:rPr lang="sl-SI" b="1" dirty="0"/>
              <a:t>Obiski za pridobivanje znanja.</a:t>
            </a:r>
            <a:r>
              <a:rPr lang="sl-SI" dirty="0"/>
              <a:t> Potrošnik je vključen v raziskovalno brskanje, ki lahko nekoč v prihodnosti vodi do nakupa.</a:t>
            </a:r>
          </a:p>
          <a:p>
            <a:pPr lvl="1"/>
            <a:r>
              <a:rPr lang="sl-SI" dirty="0"/>
              <a:t>  </a:t>
            </a:r>
            <a:r>
              <a:rPr lang="sl-SI" b="1" dirty="0"/>
              <a:t>Hedonistično-</a:t>
            </a:r>
            <a:r>
              <a:rPr lang="sl-SI" b="1" dirty="0" err="1"/>
              <a:t>brskalni</a:t>
            </a:r>
            <a:r>
              <a:rPr lang="sl-SI" b="1" dirty="0"/>
              <a:t> obiski</a:t>
            </a:r>
            <a:r>
              <a:rPr lang="sl-SI" dirty="0"/>
              <a:t>. Potrošnik kupuje digitalno izložbo – torej nakupuje za užitek ali rekreacijo.</a:t>
            </a:r>
          </a:p>
          <a:p>
            <a:pPr lvl="1"/>
            <a:endParaRPr lang="sl-SI" dirty="0">
              <a:latin typeface="IowanOldStyleBT-Roman"/>
            </a:endParaRPr>
          </a:p>
          <a:p>
            <a:pPr marL="457200" lvl="1" indent="0">
              <a:buNone/>
            </a:pPr>
            <a:r>
              <a:rPr lang="pl-PL" dirty="0">
                <a:latin typeface="IowanOldStyleBT-Roman"/>
              </a:rPr>
              <a:t>Na spletu je težko oceniti namere kupca (v primerjavi z nespletnim)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409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3BD196-D51F-49B3-A702-BE5F3A37C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Priporočila pri izdelavi spletne trgovine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5E571BF-5602-42B0-AA96-942A757A3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/>
              <a:t>Spletno ima prednost pred </a:t>
            </a:r>
            <a:r>
              <a:rPr lang="sl-SI" dirty="0" err="1"/>
              <a:t>offline</a:t>
            </a:r>
            <a:r>
              <a:rPr lang="sl-SI" dirty="0"/>
              <a:t> glede prodajnega prostora. Promocijski izdelki so lahko prikazani na različnih lokacijah na strani, kar poveča možnost prodaje (dodaten prostor je brezplačen)</a:t>
            </a:r>
          </a:p>
          <a:p>
            <a:r>
              <a:rPr lang="sl-SI" dirty="0"/>
              <a:t>Bistveni del trgovine je postopek blagajne</a:t>
            </a:r>
          </a:p>
          <a:p>
            <a:pPr lvl="1"/>
            <a:r>
              <a:rPr lang="sl-SI" dirty="0"/>
              <a:t>Mora biti enostavno</a:t>
            </a:r>
          </a:p>
          <a:p>
            <a:pPr lvl="1"/>
            <a:r>
              <a:rPr lang="sl-SI" dirty="0"/>
              <a:t>Na spletnem mestu mora biti stalno na voljo</a:t>
            </a:r>
          </a:p>
          <a:p>
            <a:pPr lvl="1"/>
            <a:r>
              <a:rPr lang="sl-SI" dirty="0"/>
              <a:t>Košarica mora biti lahko dostopna in vanjo mora biti enostavno dodajanje/odstranjevanje predmetov</a:t>
            </a:r>
          </a:p>
          <a:p>
            <a:pPr lvl="1"/>
            <a:r>
              <a:rPr lang="sl-SI" dirty="0"/>
              <a:t>Mehanizmi za obnovitev vozičkov</a:t>
            </a:r>
          </a:p>
          <a:p>
            <a:pPr lvl="2"/>
            <a:r>
              <a:rPr lang="sl-SI" dirty="0"/>
              <a:t>Pazite se preudarnih strank, ki si stvari privoščijo, vedoč, da bodo čez 2 dni dobile boljšo ponudbo</a:t>
            </a:r>
          </a:p>
          <a:p>
            <a:pPr lvl="1"/>
            <a:r>
              <a:rPr lang="sl-SI" dirty="0"/>
              <a:t>Sprejmite več načinov plačila (pazite na stroške)</a:t>
            </a:r>
          </a:p>
          <a:p>
            <a:pPr lvl="1"/>
            <a:r>
              <a:rPr lang="sl-SI" dirty="0"/>
              <a:t>Ponudite več možnosti dostave</a:t>
            </a:r>
          </a:p>
        </p:txBody>
      </p:sp>
    </p:spTree>
    <p:extLst>
      <p:ext uri="{BB962C8B-B14F-4D97-AF65-F5344CB8AC3E}">
        <p14:creationId xmlns:p14="http://schemas.microsoft.com/office/powerpoint/2010/main" val="1071743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6CCCCF-B3CF-4CE5-B098-F87490D6A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Priporočila pri izdelavi spletne trgovine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3E297DB-2AFC-465B-80BA-E2114D9EF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/>
              <a:t>Navigacija</a:t>
            </a:r>
          </a:p>
          <a:p>
            <a:pPr lvl="1"/>
            <a:r>
              <a:rPr lang="sl-SI" dirty="0"/>
              <a:t>Kategorije izdelkov</a:t>
            </a:r>
          </a:p>
          <a:p>
            <a:pPr lvl="1"/>
            <a:r>
              <a:rPr lang="sl-SI" dirty="0"/>
              <a:t>Strani izdelkov</a:t>
            </a:r>
          </a:p>
          <a:p>
            <a:pPr lvl="1"/>
            <a:r>
              <a:rPr lang="sl-SI" dirty="0"/>
              <a:t>Besedilni in vizualni opis, pričevanja</a:t>
            </a:r>
          </a:p>
          <a:p>
            <a:pPr lvl="1"/>
            <a:r>
              <a:rPr lang="sl-SI" dirty="0"/>
              <a:t>Navzkrižna in dražja prodaja</a:t>
            </a:r>
          </a:p>
          <a:p>
            <a:pPr lvl="1"/>
            <a:r>
              <a:rPr lang="sl-SI" dirty="0"/>
              <a:t>Pogosti pozivi k akciji</a:t>
            </a:r>
          </a:p>
          <a:p>
            <a:pPr lvl="1"/>
            <a:r>
              <a:rPr lang="sl-SI" dirty="0"/>
              <a:t>Seznam želja	</a:t>
            </a:r>
          </a:p>
          <a:p>
            <a:pPr lvl="1"/>
            <a:r>
              <a:rPr lang="sl-SI" dirty="0"/>
              <a:t>Iskanje po mestu</a:t>
            </a:r>
          </a:p>
          <a:p>
            <a:pPr lvl="1"/>
            <a:r>
              <a:rPr lang="sl-SI" dirty="0"/>
              <a:t>Kontaktni podatki</a:t>
            </a:r>
          </a:p>
          <a:p>
            <a:pPr lvl="1"/>
            <a:r>
              <a:rPr lang="sl-SI" dirty="0"/>
              <a:t>Podrobnosti o ceni (DDV, stroški dostave)</a:t>
            </a:r>
          </a:p>
          <a:p>
            <a:pPr lvl="1"/>
            <a:r>
              <a:rPr lang="sl-SI" dirty="0"/>
              <a:t>Primerjava izdelkov</a:t>
            </a:r>
          </a:p>
          <a:p>
            <a:pPr lvl="1"/>
            <a:r>
              <a:rPr lang="sl-SI" dirty="0" err="1"/>
              <a:t>Personalizacija</a:t>
            </a:r>
            <a:r>
              <a:rPr lang="sl-SI" dirty="0"/>
              <a:t> spletne strani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359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9C0240-07F0-416E-8F41-E9D469396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Priporočila pri izdelavi spletne trgovine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213632D-3EF6-4FC9-AC83-995E1F3B2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Ne vsiljujte ustvarjanja profila, ampak ga spodbujajte</a:t>
            </a:r>
          </a:p>
          <a:p>
            <a:r>
              <a:rPr lang="sl-SI" dirty="0"/>
              <a:t>Pošljite e-poštna sporočila o opustitvi nakupovalnega vozička</a:t>
            </a:r>
          </a:p>
          <a:p>
            <a:r>
              <a:rPr lang="sl-SI" dirty="0" err="1"/>
              <a:t>Proiritizirajte</a:t>
            </a:r>
            <a:r>
              <a:rPr lang="sl-SI" dirty="0"/>
              <a:t> SEO</a:t>
            </a:r>
          </a:p>
          <a:p>
            <a:r>
              <a:rPr lang="sl-SI" dirty="0"/>
              <a:t>Redno pišite objave na blogu</a:t>
            </a:r>
          </a:p>
          <a:p>
            <a:r>
              <a:rPr lang="sl-SI" dirty="0"/>
              <a:t>Sestavite seznam naročnikov</a:t>
            </a:r>
          </a:p>
          <a:p>
            <a:r>
              <a:rPr lang="sl-SI" dirty="0"/>
              <a:t>Sprejmite čim več možnosti plačila (vendar pazite na stroške – COD, stroški obdelave kreditnih kartic, stroški </a:t>
            </a:r>
            <a:r>
              <a:rPr lang="sl-SI" dirty="0" err="1"/>
              <a:t>Pay</a:t>
            </a:r>
            <a:r>
              <a:rPr lang="sl-SI" dirty="0"/>
              <a:t> Pal, stroški </a:t>
            </a:r>
            <a:r>
              <a:rPr lang="sl-SI" dirty="0" err="1"/>
              <a:t>shopify</a:t>
            </a:r>
            <a:r>
              <a:rPr lang="sl-SI" dirty="0"/>
              <a:t> ...)</a:t>
            </a:r>
          </a:p>
          <a:p>
            <a:r>
              <a:rPr lang="sl-SI" dirty="0"/>
              <a:t>Napišite informativne opise izdelkov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947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90B899-C99E-4DAA-A6DC-A5CFDA8D5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Tipi spletne prodaje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22A5679-9289-4ED5-81A6-736159E04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Pure-</a:t>
            </a:r>
            <a:r>
              <a:rPr lang="sl-SI" dirty="0" err="1"/>
              <a:t>play</a:t>
            </a:r>
            <a:r>
              <a:rPr lang="sl-SI" dirty="0"/>
              <a:t> : organizacija trguje samo na spletu. Edini namen vsebine spletnega mesta je prodaja izdelkov.</a:t>
            </a:r>
          </a:p>
          <a:p>
            <a:r>
              <a:rPr lang="sl-SI" dirty="0"/>
              <a:t>Večkanalni (</a:t>
            </a:r>
            <a:r>
              <a:rPr lang="sl-SI" dirty="0" err="1"/>
              <a:t>i.e</a:t>
            </a:r>
            <a:r>
              <a:rPr lang="sl-SI" dirty="0"/>
              <a:t>. </a:t>
            </a:r>
            <a:r>
              <a:rPr lang="sl-SI" dirty="0" err="1"/>
              <a:t>brick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clicks</a:t>
            </a:r>
            <a:r>
              <a:rPr lang="sl-SI" dirty="0"/>
              <a:t>) –  podjetje prodaja blago na spletu in zunaj njega. Spletno mesto lahko poleg prodaje deluje tudi kot ustvarjanje potencialnih strank.</a:t>
            </a:r>
          </a:p>
          <a:p>
            <a:r>
              <a:rPr lang="sl-SI" dirty="0"/>
              <a:t>Trgovci zunaj spleta, ki so prisotni na spletu – takšno podjetje ne prodaja na spletu. Spletna mesta se uporabljajo za razvoj blagovne znamke, ustvarjanje potencialnih strank ali storitve za stranke.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366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9D5974-EB78-48D4-BC39-C3A67B903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Priporočila pri izdelavi spletne trgovine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70B496-B659-4160-AD9E-A5F69B297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Zagotovite lahko dostopne storitve za stranke</a:t>
            </a:r>
          </a:p>
          <a:p>
            <a:r>
              <a:rPr lang="sl-SI" dirty="0"/>
              <a:t>Sodelujte z vplivneži blagovnih znamk</a:t>
            </a:r>
          </a:p>
          <a:p>
            <a:r>
              <a:rPr lang="sl-SI" dirty="0"/>
              <a:t>Prikažite visokokakovostne slike in videoposnetke izdelkov</a:t>
            </a:r>
          </a:p>
          <a:p>
            <a:r>
              <a:rPr lang="sl-SI"/>
              <a:t>Predstavite ocene in izjave strank (ne ponarejajte jih, danes je to enostavno ugotoviti)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986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12F97D-13DC-4B00-9797-B9263F77E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670218"/>
            <a:ext cx="10909640" cy="1065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sl-SI" sz="6600" dirty="0"/>
              <a:t>Maloprodaja v številkah</a:t>
            </a:r>
            <a:endParaRPr lang="en-US" sz="66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E4E8149C-F46D-4340-8CBF-5761662F3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9" y="2619784"/>
            <a:ext cx="3678302" cy="3600041"/>
          </a:xfrm>
          <a:prstGeom prst="rect">
            <a:avLst/>
          </a:prstGeom>
        </p:spPr>
      </p:pic>
      <p:pic>
        <p:nvPicPr>
          <p:cNvPr id="1026" name="Picture 2" descr="E-Commerce v. Department Stores">
            <a:extLst>
              <a:ext uri="{FF2B5EF4-FFF2-40B4-BE49-F238E27FC236}">
                <a16:creationId xmlns:a16="http://schemas.microsoft.com/office/drawing/2014/main" id="{BF62CFDC-755E-480D-9880-CDE3B2CC8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16908" y="2789692"/>
            <a:ext cx="3758184" cy="326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NL Image">
            <a:extLst>
              <a:ext uri="{FF2B5EF4-FFF2-40B4-BE49-F238E27FC236}">
                <a16:creationId xmlns:a16="http://schemas.microsoft.com/office/drawing/2014/main" id="{3861A813-9D20-4697-BEBA-2615CFB8E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41208" y="3189853"/>
            <a:ext cx="3758184" cy="245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94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9F7A90-59B6-47BD-81EA-CBF2EDCF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„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winner</a:t>
            </a:r>
            <a:r>
              <a:rPr lang="sl-SI" dirty="0"/>
              <a:t> </a:t>
            </a:r>
            <a:r>
              <a:rPr lang="sl-SI" dirty="0" err="1"/>
              <a:t>takes</a:t>
            </a:r>
            <a:r>
              <a:rPr lang="sl-SI" dirty="0"/>
              <a:t> it </a:t>
            </a:r>
            <a:r>
              <a:rPr lang="sl-SI" dirty="0" err="1"/>
              <a:t>all</a:t>
            </a:r>
            <a:r>
              <a:rPr lang="sl-SI" dirty="0"/>
              <a:t>,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loser</a:t>
            </a:r>
            <a:r>
              <a:rPr lang="sl-SI" dirty="0"/>
              <a:t> </a:t>
            </a:r>
            <a:r>
              <a:rPr lang="sl-SI" dirty="0" err="1"/>
              <a:t>has</a:t>
            </a:r>
            <a:r>
              <a:rPr lang="sl-SI" dirty="0"/>
              <a:t> to </a:t>
            </a:r>
            <a:r>
              <a:rPr lang="sl-SI" dirty="0" err="1"/>
              <a:t>fall</a:t>
            </a:r>
            <a:r>
              <a:rPr lang="sl-SI" dirty="0"/>
              <a:t>..“</a:t>
            </a:r>
            <a:endParaRPr lang="en-US" dirty="0"/>
          </a:p>
        </p:txBody>
      </p:sp>
      <p:pic>
        <p:nvPicPr>
          <p:cNvPr id="2050" name="Picture 2" descr="SNL Image">
            <a:extLst>
              <a:ext uri="{FF2B5EF4-FFF2-40B4-BE49-F238E27FC236}">
                <a16:creationId xmlns:a16="http://schemas.microsoft.com/office/drawing/2014/main" id="{A085A5A3-BB66-46EC-91A0-C40B209A2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7" y="1762902"/>
            <a:ext cx="5471070" cy="36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9ADC802F-349D-4B67-98C1-BA8A7A0C4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189" y="1504896"/>
            <a:ext cx="3878262" cy="5001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75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DD69BB-DB55-4578-842D-45248F947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77" y="327311"/>
            <a:ext cx="10515600" cy="615058"/>
          </a:xfrm>
        </p:spPr>
        <p:txBody>
          <a:bodyPr>
            <a:normAutofit fontScale="90000"/>
          </a:bodyPr>
          <a:lstStyle/>
          <a:p>
            <a:r>
              <a:rPr lang="sl-SI" dirty="0"/>
              <a:t>EU + uk</a:t>
            </a:r>
            <a:br>
              <a:rPr lang="sl-SI" dirty="0"/>
            </a:br>
            <a:r>
              <a:rPr lang="sl-SI" sz="1300" dirty="0">
                <a:hlinkClick r:id="rId2"/>
              </a:rPr>
              <a:t>https://ecommerce-europe.eu/wp-content/uploads/2021/09/2021-European-E-commerce-Report-LIGHT-VERSION.pdf</a:t>
            </a:r>
            <a:r>
              <a:rPr lang="sl-SI" sz="1300" dirty="0"/>
              <a:t> </a:t>
            </a:r>
            <a:endParaRPr lang="en-US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22694B2-AD86-4104-AB1D-7A720EE834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56" y="1350248"/>
            <a:ext cx="3245020" cy="3057292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AF084A1A-C664-440F-8A3C-B09E554F47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4960" y="1290638"/>
            <a:ext cx="3629258" cy="3057292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F01BC6A0-A2EE-4FE9-A623-D8F3E7885E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3611" y="450599"/>
            <a:ext cx="4018212" cy="577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999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66BD5D81-2F67-442D-B562-BD2440FC8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36" y="0"/>
            <a:ext cx="105105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588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924F125-9E12-48E5-9765-8ECDC58C5B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6" b="1"/>
          <a:stretch/>
        </p:blipFill>
        <p:spPr>
          <a:xfrm>
            <a:off x="321730" y="321732"/>
            <a:ext cx="5674897" cy="3017405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8A096E04-456B-41FD-8AEA-4A069308AF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2" b="29005"/>
          <a:stretch/>
        </p:blipFill>
        <p:spPr>
          <a:xfrm>
            <a:off x="321730" y="3510853"/>
            <a:ext cx="5674897" cy="2789954"/>
          </a:xfrm>
          <a:prstGeom prst="rect">
            <a:avLst/>
          </a:prstGeom>
        </p:spPr>
      </p:pic>
      <p:pic>
        <p:nvPicPr>
          <p:cNvPr id="7" name="Slika 6" descr="Slika, ki vsebuje besede miza&#10;&#10;Opis je samodejno ustvarjen">
            <a:extLst>
              <a:ext uri="{FF2B5EF4-FFF2-40B4-BE49-F238E27FC236}">
                <a16:creationId xmlns:a16="http://schemas.microsoft.com/office/drawing/2014/main" id="{8F459D6B-9CC2-4BF3-920C-36161313463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736" r="14537"/>
          <a:stretch/>
        </p:blipFill>
        <p:spPr>
          <a:xfrm>
            <a:off x="6195373" y="321733"/>
            <a:ext cx="5674897" cy="597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48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B59623-C3E9-4836-915D-DB165D977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Prehod iz </a:t>
            </a:r>
            <a:r>
              <a:rPr lang="sl-SI" dirty="0" err="1"/>
              <a:t>off</a:t>
            </a:r>
            <a:r>
              <a:rPr lang="sl-SI" dirty="0"/>
              <a:t>-line na on-line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24EC965-9EF5-49BC-8827-F36E9C963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Uveljavljeni fizični trgovci na drobno se počasi prilagajajo in ustvarjajo prostor za nove prišleke</a:t>
            </a:r>
          </a:p>
          <a:p>
            <a:r>
              <a:rPr lang="sl-SI" dirty="0" err="1"/>
              <a:t>Nišni</a:t>
            </a:r>
            <a:r>
              <a:rPr lang="sl-SI" dirty="0"/>
              <a:t> prodajalci hitro rastejo in služijo zelo ozki bazi </a:t>
            </a:r>
            <a:r>
              <a:rPr lang="sl-SI" dirty="0" err="1"/>
              <a:t>strankSmall</a:t>
            </a:r>
            <a:r>
              <a:rPr lang="sl-SI" dirty="0"/>
              <a:t> in </a:t>
            </a:r>
            <a:r>
              <a:rPr lang="sl-SI" dirty="0" err="1"/>
              <a:t>size</a:t>
            </a:r>
            <a:r>
              <a:rPr lang="sl-SI" dirty="0"/>
              <a:t> (</a:t>
            </a:r>
            <a:r>
              <a:rPr lang="pl-PL" dirty="0"/>
              <a:t>običajno upravlja lastnik – strokovnjak na tem področju</a:t>
            </a:r>
            <a:r>
              <a:rPr lang="sl-SI" dirty="0"/>
              <a:t>)</a:t>
            </a:r>
          </a:p>
          <a:p>
            <a:pPr lvl="1"/>
            <a:r>
              <a:rPr lang="sl-SI" dirty="0"/>
              <a:t>Visoke cene</a:t>
            </a:r>
          </a:p>
          <a:p>
            <a:r>
              <a:rPr lang="sl-SI" dirty="0"/>
              <a:t>Večkanalna maloprodaja</a:t>
            </a:r>
          </a:p>
          <a:p>
            <a:pPr lvl="1"/>
            <a:r>
              <a:rPr lang="sl-SI" dirty="0"/>
              <a:t>Spletna leta 2021 predstavlja le 24 % vse maloprodaje</a:t>
            </a:r>
          </a:p>
          <a:p>
            <a:pPr lvl="1"/>
            <a:r>
              <a:rPr lang="sl-SI" dirty="0"/>
              <a:t>Nekatera maloprodaja ne bo popolnoma spletna (oprijemljivost nakupov izdelkov bo ostala)</a:t>
            </a:r>
          </a:p>
        </p:txBody>
      </p:sp>
    </p:spTree>
    <p:extLst>
      <p:ext uri="{BB962C8B-B14F-4D97-AF65-F5344CB8AC3E}">
        <p14:creationId xmlns:p14="http://schemas.microsoft.com/office/powerpoint/2010/main" val="768196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60C524-BB43-4EF4-8505-15ACC7AA3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Večkanalni modeli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41F5B90-1021-47F5-B111-65FF11724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sl-SI" sz="6500" dirty="0"/>
              <a:t>Klikni-in-prevzemi</a:t>
            </a:r>
          </a:p>
          <a:p>
            <a:pPr lvl="1"/>
            <a:r>
              <a:rPr lang="sl-SI" sz="2500" dirty="0"/>
              <a:t>Pri prevzemu lahko pride do razprodaje</a:t>
            </a:r>
          </a:p>
          <a:p>
            <a:pPr lvl="1"/>
            <a:r>
              <a:rPr lang="sl-SI" sz="2500" dirty="0"/>
              <a:t>Spletno nakupovanje je zaščiteno z zakoni EU za nakupe na daljavo, medtem ko kliknite in preberite ne (odvisno od države)</a:t>
            </a:r>
          </a:p>
          <a:p>
            <a:pPr lvl="1"/>
            <a:r>
              <a:rPr lang="sl-SI" sz="2500" dirty="0"/>
              <a:t>Centralizirana prevzemna lokacija znižuje stroške (prenese stroške na potrošnika)</a:t>
            </a:r>
          </a:p>
          <a:p>
            <a:pPr lvl="1"/>
            <a:r>
              <a:rPr lang="sl-SI" sz="2500" dirty="0" err="1"/>
              <a:t>Walmart</a:t>
            </a:r>
            <a:r>
              <a:rPr lang="sl-SI" sz="2500" dirty="0"/>
              <a:t> klikni in zberi v letu 2020 zrasel za 700 %</a:t>
            </a:r>
          </a:p>
          <a:p>
            <a:pPr lvl="1"/>
            <a:r>
              <a:rPr lang="sl-SI" sz="2500" dirty="0"/>
              <a:t>Potrošniki raje kot na spletu:</a:t>
            </a:r>
          </a:p>
          <a:p>
            <a:pPr lvl="2"/>
            <a:r>
              <a:rPr lang="sl-SI" sz="2200" dirty="0"/>
              <a:t>Prihranek pri stroških pošiljanja</a:t>
            </a:r>
          </a:p>
          <a:p>
            <a:pPr lvl="2"/>
            <a:r>
              <a:rPr lang="sl-SI" sz="2200" dirty="0"/>
              <a:t>Hitrost izpolnitve (isti dan)</a:t>
            </a:r>
          </a:p>
          <a:p>
            <a:pPr lvl="2"/>
            <a:r>
              <a:rPr lang="sl-SI" sz="2200" dirty="0"/>
              <a:t>Priročnost – hitreje kot fizično nakupovanje</a:t>
            </a:r>
          </a:p>
          <a:p>
            <a:pPr lvl="2"/>
            <a:r>
              <a:rPr lang="sl-SI" sz="2200" dirty="0"/>
              <a:t>Zagotovilo – preverite pred prevzemom</a:t>
            </a:r>
          </a:p>
          <a:p>
            <a:pPr lvl="1"/>
            <a:r>
              <a:rPr lang="sl-SI" sz="2500" dirty="0"/>
              <a:t>Koristi za trgovce</a:t>
            </a:r>
          </a:p>
          <a:p>
            <a:pPr lvl="2"/>
            <a:r>
              <a:rPr lang="sl-SI" sz="2200" dirty="0"/>
              <a:t>Impulzna prodaja (</a:t>
            </a:r>
            <a:r>
              <a:rPr lang="sl-SI" sz="2200" dirty="0" err="1"/>
              <a:t>nadprodaja</a:t>
            </a:r>
            <a:r>
              <a:rPr lang="sl-SI" sz="2200" dirty="0"/>
              <a:t> kot pri spletu – 49 % kupcev kupi dodatne izdelke, ki jih prvotno niso nameravali)</a:t>
            </a:r>
          </a:p>
          <a:p>
            <a:pPr lvl="2"/>
            <a:r>
              <a:rPr lang="sl-SI" sz="2200" dirty="0"/>
              <a:t>Nižji stroški</a:t>
            </a:r>
          </a:p>
          <a:p>
            <a:pPr lvl="1"/>
            <a:r>
              <a:rPr lang="pl-PL" sz="2500" dirty="0"/>
              <a:t>Dejavniki za uspeh klikni in prevzemi</a:t>
            </a:r>
          </a:p>
          <a:p>
            <a:pPr lvl="2"/>
            <a:r>
              <a:rPr lang="sl-SI" sz="2200" dirty="0"/>
              <a:t>Centraliziran in namenski prevzem</a:t>
            </a:r>
          </a:p>
          <a:p>
            <a:pPr lvl="2"/>
            <a:r>
              <a:rPr lang="sl-SI" sz="2200" dirty="0"/>
              <a:t>Določena parkirna mesta</a:t>
            </a:r>
          </a:p>
          <a:p>
            <a:pPr lvl="2"/>
            <a:r>
              <a:rPr lang="sl-SI" sz="2200" dirty="0"/>
              <a:t>Vnaprej razvrščeni predmeti za prevzem</a:t>
            </a:r>
          </a:p>
          <a:p>
            <a:pPr lvl="2"/>
            <a:r>
              <a:rPr lang="sl-SI" sz="2200" dirty="0"/>
              <a:t>Oznake znotraj trgovine usmerjajo klikanje in zbiranje strank </a:t>
            </a:r>
          </a:p>
          <a:p>
            <a:pPr marL="457200" lvl="1" indent="0">
              <a:buNone/>
            </a:pPr>
            <a:endParaRPr lang="sl-SI" dirty="0">
              <a:hlinkClick r:id="rId2"/>
            </a:endParaRPr>
          </a:p>
          <a:p>
            <a:pPr marL="457200" lvl="1" indent="0">
              <a:buNone/>
            </a:pPr>
            <a:r>
              <a:rPr lang="sl-SI" sz="2000" dirty="0">
                <a:hlinkClick r:id="rId2"/>
              </a:rPr>
              <a:t>https://www.barilliance.com/click-collect/</a:t>
            </a:r>
            <a:r>
              <a:rPr lang="sl-SI" sz="2000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9963600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3422</TotalTime>
  <Words>1160</Words>
  <Application>Microsoft Office PowerPoint</Application>
  <PresentationFormat>Širokozaslonsko</PresentationFormat>
  <Paragraphs>141</Paragraphs>
  <Slides>20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5" baseType="lpstr">
      <vt:lpstr>Arial</vt:lpstr>
      <vt:lpstr>Calibri</vt:lpstr>
      <vt:lpstr>Gill Sans MT</vt:lpstr>
      <vt:lpstr>IowanOldStyleBT-Roman</vt:lpstr>
      <vt:lpstr>Galerija</vt:lpstr>
      <vt:lpstr>E-marketing</vt:lpstr>
      <vt:lpstr>Tipi spletne prodaje</vt:lpstr>
      <vt:lpstr>Maloprodaja v številkah</vt:lpstr>
      <vt:lpstr>„The winner takes it all, the loser has to fall..“</vt:lpstr>
      <vt:lpstr>EU + uk https://ecommerce-europe.eu/wp-content/uploads/2021/09/2021-European-E-commerce-Report-LIGHT-VERSION.pdf </vt:lpstr>
      <vt:lpstr>PowerPointova predstavitev</vt:lpstr>
      <vt:lpstr>PowerPointova predstavitev</vt:lpstr>
      <vt:lpstr>Prehod iz off-line na on-line</vt:lpstr>
      <vt:lpstr>Večkanalni modeli</vt:lpstr>
      <vt:lpstr>Večkanalni modeli</vt:lpstr>
      <vt:lpstr>Stroški pošiljanja</vt:lpstr>
      <vt:lpstr>Stroški pošiljanja (2)</vt:lpstr>
      <vt:lpstr>Kdaj outsourcamo skladiščenje in pošiljanje?</vt:lpstr>
      <vt:lpstr>Vračila</vt:lpstr>
      <vt:lpstr>Zakaj odjemalci kupujemo prek spleta?</vt:lpstr>
      <vt:lpstr>Vrste obiskovalcev spletne trgovine</vt:lpstr>
      <vt:lpstr>Priporočila pri izdelavi spletne trgovine</vt:lpstr>
      <vt:lpstr>Priporočila pri izdelavi spletne trgovine</vt:lpstr>
      <vt:lpstr>Priporočila pri izdelavi spletne trgovine</vt:lpstr>
      <vt:lpstr>Priporočila pri izdelavi spletne trgovine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</dc:title>
  <dc:creator>Maja Koblar</dc:creator>
  <cp:lastModifiedBy>Danijel</cp:lastModifiedBy>
  <cp:revision>4</cp:revision>
  <dcterms:created xsi:type="dcterms:W3CDTF">2019-09-06T08:17:25Z</dcterms:created>
  <dcterms:modified xsi:type="dcterms:W3CDTF">2024-02-21T09:37:17Z</dcterms:modified>
</cp:coreProperties>
</file>