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490" r:id="rId3"/>
    <p:sldId id="489" r:id="rId4"/>
    <p:sldId id="491" r:id="rId5"/>
    <p:sldId id="492" r:id="rId6"/>
    <p:sldId id="493" r:id="rId7"/>
    <p:sldId id="494" r:id="rId8"/>
    <p:sldId id="495" r:id="rId9"/>
    <p:sldId id="496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0F38F8-DE9E-467E-84A7-8E66B873F815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3A373-DA8E-40D4-9052-7E400BA4EA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3356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54D3CB-E23F-45DE-8D52-CB74137E58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C53A759-3AD7-4CED-A4C6-7BFE965C2B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FD80423-5CD5-4FCE-AAEE-85D03B4FE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1DBC824-43F9-49A5-9846-812F579D0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9E83529-4380-43C7-A5A6-7698FD123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0357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E20954-F1A5-4C30-BDE4-71E321C3A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D9DD165-9353-4298-8408-A0BDF5D13E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03C5ADB-E155-4C2D-BCC1-F056D1E32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804DED5-14EB-4E71-8F00-23A3808A0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8DDB6B5-55F4-46AA-941D-3FCA5E0AD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3476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C5D332B0-28FF-47B7-9F27-6B3DA44BCF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C2EE19F-2286-4C26-BF26-03205F2D0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4F8A80D-F6B2-4285-98D0-22BD7248A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A9FCEA0-F26E-4E75-B78A-165D30B6D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9F4806A-16AA-4500-80F9-5C27F2AF1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8795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40260C3E-A534-FC28-0405-53130309459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9E3ADD77-9A1D-9A23-EA3C-2D887E0AD9D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4F44FEC1-8885-1BEC-22AB-857E895A5CD2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5" name="Group 5">
              <a:extLst>
                <a:ext uri="{FF2B5EF4-FFF2-40B4-BE49-F238E27FC236}">
                  <a16:creationId xmlns:a16="http://schemas.microsoft.com/office/drawing/2014/main" id="{8AA4C92B-8746-7303-7560-D7BD3EF615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6" name="Rectangle 6">
                <a:extLst>
                  <a:ext uri="{FF2B5EF4-FFF2-40B4-BE49-F238E27FC236}">
                    <a16:creationId xmlns:a16="http://schemas.microsoft.com/office/drawing/2014/main" id="{4F8CE848-DEC1-6939-FFD9-7968D3E9F9E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7" name="Rectangle 7">
                <a:extLst>
                  <a:ext uri="{FF2B5EF4-FFF2-40B4-BE49-F238E27FC236}">
                    <a16:creationId xmlns:a16="http://schemas.microsoft.com/office/drawing/2014/main" id="{DF746466-1488-E418-E93E-07318D102D1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8" name="Rectangle 8">
                <a:extLst>
                  <a:ext uri="{FF2B5EF4-FFF2-40B4-BE49-F238E27FC236}">
                    <a16:creationId xmlns:a16="http://schemas.microsoft.com/office/drawing/2014/main" id="{C1F7D407-67F1-C81D-7560-DE6388AE804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9">
                <a:extLst>
                  <a:ext uri="{FF2B5EF4-FFF2-40B4-BE49-F238E27FC236}">
                    <a16:creationId xmlns:a16="http://schemas.microsoft.com/office/drawing/2014/main" id="{4188D7E1-7643-ECBF-F0B0-B59D88C6848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10">
                <a:extLst>
                  <a:ext uri="{FF2B5EF4-FFF2-40B4-BE49-F238E27FC236}">
                    <a16:creationId xmlns:a16="http://schemas.microsoft.com/office/drawing/2014/main" id="{0C9FC4EB-BA65-69A3-8475-496BE566C68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11">
                <a:extLst>
                  <a:ext uri="{FF2B5EF4-FFF2-40B4-BE49-F238E27FC236}">
                    <a16:creationId xmlns:a16="http://schemas.microsoft.com/office/drawing/2014/main" id="{117123AC-9770-6745-BF36-871DE8BEDE5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2">
                <a:extLst>
                  <a:ext uri="{FF2B5EF4-FFF2-40B4-BE49-F238E27FC236}">
                    <a16:creationId xmlns:a16="http://schemas.microsoft.com/office/drawing/2014/main" id="{E93D04BB-0CD6-FDFA-64A2-45C01DE8245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3">
                <a:extLst>
                  <a:ext uri="{FF2B5EF4-FFF2-40B4-BE49-F238E27FC236}">
                    <a16:creationId xmlns:a16="http://schemas.microsoft.com/office/drawing/2014/main" id="{53796B9E-74D7-DACE-380F-DC92A215412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4">
                <a:extLst>
                  <a:ext uri="{FF2B5EF4-FFF2-40B4-BE49-F238E27FC236}">
                    <a16:creationId xmlns:a16="http://schemas.microsoft.com/office/drawing/2014/main" id="{6C720899-A2DA-1537-BC5A-CBB47F634AF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5">
                <a:extLst>
                  <a:ext uri="{FF2B5EF4-FFF2-40B4-BE49-F238E27FC236}">
                    <a16:creationId xmlns:a16="http://schemas.microsoft.com/office/drawing/2014/main" id="{15358D0B-B9B4-A70A-17F8-54B940DAF19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F9A34164-76B7-3761-CB85-F651CEBE52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ADCA2-D648-45B0-8A9B-317CC3C80B25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  <p:sp>
        <p:nvSpPr>
          <p:cNvPr id="17" name="Rectangle 17">
            <a:extLst>
              <a:ext uri="{FF2B5EF4-FFF2-40B4-BE49-F238E27FC236}">
                <a16:creationId xmlns:a16="http://schemas.microsoft.com/office/drawing/2014/main" id="{1A722D37-F400-1B81-6DCC-9924C1A28F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4B18FC01-890E-FF19-3377-52224BC502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91AD2-7256-4FBE-BD1E-69D3C01438E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948880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149093A-1E07-AA15-67B4-B51A126F5FF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C72592D-5BB4-3704-C88B-24BC7BFC30F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EA764-DF15-4915-B126-6B119204E0D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55ED209B-0853-2FDC-8C3F-F1C088A506B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9A616-C5B8-44E1-AD88-45C4B9DA30A3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9812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4839E2B-82F1-41EE-A9EB-CA427E077C5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F37BE5A-A8AF-75F9-727F-514C33A3A01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7FECA-BF68-4C05-9049-9D10C10FD7D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4681A110-F3BB-C4C8-6A53-BAA42219594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36A0D-19C3-4BB9-AA4B-CAD35A2325A7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72680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AD038C6-BC43-50D6-8441-59E6CBAAD7B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640423D-4298-D910-04E6-8601AB97176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BCE7F-D6BC-4B64-862C-EB5D904B9F9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F93B3F1B-0C01-815C-551C-1DE161C87BE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27E83-C1A6-4D18-B3ED-FB8D00372D11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43735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4F282DD-67D2-2C53-1354-E5D341969AA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3930AD8A-9626-1ECD-613E-56C18BA1E13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DD7BC-383C-4049-BA03-2B5D61B059F7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BE58B5AD-B5BB-6076-E4A5-26699C79A2A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47F38-DAD9-4849-96F6-8329B811693E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2403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A1B42D-B721-1F50-B6A2-E625DF01E97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F54D806-E22C-8FEC-2241-DF9F5F3E52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B4198-8507-4590-A2CC-4402B2E6915A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868D1AA1-CCDB-6E0E-38A6-CD37243D7E0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B18A3-6BFA-4966-915F-79A16F43868F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67943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4E2A28F-0E8E-EC9D-2904-85A0D73ACDA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5A1715D-A177-0CAC-A0D3-667784871E0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3C7A8-E990-44F7-B3DB-B5DBB7C614D4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BC3B3166-2F89-79BF-8407-F3B62BD2221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574A3-15D8-4DB0-A99E-7F553068C0A1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307164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9B0D93C-9ECA-B2BD-62B2-629BFB610E7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26D95B1-3DE7-F0AC-EFD2-E0CBC81D376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BDBED-3FB4-4C27-8340-EA5C18AA9F25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4E4BD185-171F-4297-8862-149761BDEB5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8312A-CA76-4699-8653-72FF9017385C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49239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7179B8-463C-47F8-BD3E-7978712D5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49A1578-9D37-46CE-A401-E36F0DC66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99ABD8A-0EAD-448F-A857-2C2FEFCEC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5A0D537-312F-419C-8942-6EC483CED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332041A-CF60-42A4-BC69-8AB7E08E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73578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0B47539-E8C2-D9AB-986C-58E99C47D77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9A937FE-F53D-C5B8-C4E4-6B1A5F007AD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02829-E550-4FEB-9D29-6AC526C4A2B1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BFF0BC2-56DB-6BCB-6B59-EC60F2B19D9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011B1-B465-4881-AB73-DEDE69B0304E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62725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E0408C7-FFDF-7F3B-745F-84638A6C406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B636225-9DE1-738E-642B-B970E11BDC4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493BB-F063-4571-9D5E-DA21F557B8A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62DBEB1E-0A3A-D439-13E0-B7AA699C61D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03974-DC8A-4316-9F1F-26C292A8CD67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36963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47206DA-29A7-19FF-D00D-3245A4AA112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4C1B0E1-BAA7-F0CD-9250-1015AAD9170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A97D1-9A33-4E89-8648-468F3FCDD00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5F36794-9571-5902-3A2A-FFD80E56692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59563-9E07-4263-B838-FB63A6F36FE8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54498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846D7D2-F07D-BDD4-622D-DA83315DD68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A9A5E31-F398-3B60-A22D-557523E02B9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588A7-E7AA-4A6B-9535-688EE701388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44EDE607-A7FE-486F-D7C2-18642E0B6FC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8C20A-3570-42A3-BE59-156B5B4FFCC1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565873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841FE3D-CE74-11D6-E6AE-0F8FADF9DFF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9D45B37-DF14-A932-EE71-A8896271D8D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25C93-5C84-4556-B8FB-FDB636243B3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1D84DDA8-54AC-9493-C452-BD29BD5FBA5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FEF9F-93DD-4A3E-97CB-EBFF19648FA5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41297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D5AC2C3-61FD-543E-F9D2-7C6873A322C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C0B4818-56D1-7B36-3614-28165190C01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28459-6345-4EAE-9FD0-11CA74F512E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A1DD41A6-4025-DD2A-65A6-F615EBE0F38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900DA-F078-42DF-B57F-126364D87271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46955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CF356A6-7570-B255-8A62-DC1608BCD4E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550A9E-49E6-86F4-089C-4F5E84664B3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182FF-1269-48EF-AB57-74DED248868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A08F46DD-F2D4-6B47-7114-77D4A2B89C6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69E80-3AC3-4852-ABF4-92A82A2C31ED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6415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0F46EE-0725-4714-940F-B07F36FE9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AC5A338-44FB-491E-9AD5-EE7CF9C46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31FF0B8-1CB8-4919-B08D-645F363C3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F491ECA-C27D-459C-AEAB-C7B2E0D00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C801C16-A9CC-41E4-858D-48D8C18FD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0035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433EC1-69C5-449D-8B96-DCC27E195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EB05AFD-CAF2-4A2A-9F63-CA94393E7D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4D24DF6-557C-4ABB-A633-26A66EACCC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A4AA0F1-840C-45B9-A741-45508AD13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912AD9F-F609-42C2-A263-2E1E0D01A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771790E-A822-4533-AB62-8BCF72B8E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311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B53DD1-AA7D-4273-AE3B-279BD2BB2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95D4C92-68B5-4BBC-B144-4B3975EDF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BF9D5A4-ED44-4595-8518-91BBB9D9F5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717AFDF4-16D2-42B3-B339-D9FFD2EB10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7AE40605-3935-43DB-8A9B-E0CB50DA8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40ED7143-0B24-436E-8D17-DFB7E111A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E6C17AED-345B-4C7A-9CA2-D5B081FFA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08E00EDB-7C22-48A5-A6AB-E0B56D569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83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D8EDB8-4F61-4899-9E5F-213F65412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2E2211D5-40C6-4450-BF26-B8E8D6BCF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8CDE4DFC-AD18-4E92-8554-9768FD996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76EC8894-FDF7-4133-A176-6658DF558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91329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D1FD7A58-173A-4964-A56C-7409DFE01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D94A64EC-2E1F-4F37-8DEB-AB52C760B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3F04447F-336D-49F8-923F-02CE4E558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0453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80F6F7-C77D-48A3-AD85-72DCA9ABA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8E266ED-AF03-4E7E-95C8-90643ED3A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0F068D4-9B7B-435C-BC16-88B34DCC4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CB97A23-E02A-4952-88C4-305041026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1FD7DCC-097C-4819-A1F9-BF7810E59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28F120F-9CD4-45C4-B855-2EB4C2C9E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014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20F1B20-C29B-4E33-A840-ECBB636C9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BF87F70-6A22-4E40-AEB2-2D4FAFFFC0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948059C7-6DB0-4D4F-AA3F-34DB5CBA0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947BAAE-1DCE-4025-AD0D-9AC03C29B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AAB9676-0600-443E-BAF3-223AEEDF4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637E2AC-8F5B-4F37-83B7-9DED12D56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0378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5A9ACA45-A6CB-445F-9300-BB27DAA4F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DC9103C-8D9C-4D87-8979-0E9299A9A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D04A771-6612-4B12-A78B-B2F4DCF1D8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F2E89-322A-49CC-837A-597AFF876553}" type="datetimeFigureOut">
              <a:rPr lang="sl-SI" smtClean="0"/>
              <a:t>30. 04. 2024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3176079-29DB-400A-A842-9F8934148E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AE631D9-E343-4F36-83D3-FEA5D3E353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4255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0762A1B-BB7B-12B4-F140-FDEE0C77CF9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6F3F07F-4F99-A77B-DD8C-EB591045DEF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20A67B8F-2940-42D5-9D8B-86F72544ED1B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7B735F51-9D4A-2091-F090-CC82C32B1A7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2F118971-43CB-8690-BDAE-819DDC76CC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48929109-F596-151D-6911-95F8204B1E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7AF15EE8-E17C-913C-29C0-8DB7C1481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3CDE88BE-73B3-A600-12E7-92271109EE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B8AB006B-0E01-3C69-F715-5F24455DDC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87414AD5-6B4D-6E9F-BEB9-8C7B149BFE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47DB2B44-9CFB-ECCA-6763-50AD9E509F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9422F4A3-6B92-69DA-1904-2FEC94540C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63FD3AB1-9D72-A8A3-39EE-F4F521DFE9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F9C8B754-F7FA-3B7F-A09B-CE9FB45D92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66AD3ADC-4EB6-3D68-BAB6-9E6D9D6960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2DCDE4B8-FBB6-7A88-12B3-5C53EABB889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28A5E97-5DF6-464E-AEEA-222A3EC97DF0}" type="datetime1">
              <a:rPr lang="sl-SI"/>
              <a:pPr>
                <a:defRPr/>
              </a:pPr>
              <a:t>30. 04. 2024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5334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3">
            <a:extLst>
              <a:ext uri="{FF2B5EF4-FFF2-40B4-BE49-F238E27FC236}">
                <a16:creationId xmlns:a16="http://schemas.microsoft.com/office/drawing/2014/main" id="{0A752FCC-5C15-BC91-08E0-EEC4A69D9E9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D0D6A55-A688-4A04-A8A7-3EAFE0D583E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96963" name="Rectangle 2">
            <a:extLst>
              <a:ext uri="{FF2B5EF4-FFF2-40B4-BE49-F238E27FC236}">
                <a16:creationId xmlns:a16="http://schemas.microsoft.com/office/drawing/2014/main" id="{DF993A8B-D620-38DF-FE9B-7E2DE62505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476251"/>
            <a:ext cx="37734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b="1">
                <a:solidFill>
                  <a:srgbClr val="00007D"/>
                </a:solidFill>
              </a:rPr>
              <a:t>VSEBINA ALI SUHOST PARE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96964" name="Rectangle 3">
            <a:extLst>
              <a:ext uri="{FF2B5EF4-FFF2-40B4-BE49-F238E27FC236}">
                <a16:creationId xmlns:a16="http://schemas.microsoft.com/office/drawing/2014/main" id="{49389DB3-3B07-D457-393B-AFFB5F864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981076"/>
            <a:ext cx="8569325" cy="701675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Vsebina pare ali suhost pare </a:t>
            </a:r>
            <a:r>
              <a:rPr lang="sl-SI" altLang="sl-SI" sz="2000" i="1">
                <a:solidFill>
                  <a:srgbClr val="000000"/>
                </a:solidFill>
              </a:rPr>
              <a:t>x </a:t>
            </a:r>
            <a:r>
              <a:rPr lang="sl-SI" altLang="sl-SI" sz="2000">
                <a:solidFill>
                  <a:srgbClr val="000000"/>
                </a:solidFill>
              </a:rPr>
              <a:t>v mokri pari je relativni delež pare </a:t>
            </a:r>
            <a:r>
              <a:rPr lang="sl-SI" altLang="sl-SI" sz="2000" i="1">
                <a:solidFill>
                  <a:srgbClr val="000000"/>
                </a:solidFill>
              </a:rPr>
              <a:t>m</a:t>
            </a:r>
            <a:r>
              <a:rPr lang="sl-SI" altLang="sl-SI" sz="2000" baseline="-25000">
                <a:solidFill>
                  <a:srgbClr val="000000"/>
                </a:solidFill>
              </a:rPr>
              <a:t>p</a:t>
            </a:r>
            <a:r>
              <a:rPr lang="sl-SI" altLang="sl-SI" sz="2000">
                <a:solidFill>
                  <a:srgbClr val="000000"/>
                </a:solidFill>
              </a:rPr>
              <a:t> glede na skupno maso mokre pare.</a:t>
            </a:r>
          </a:p>
        </p:txBody>
      </p:sp>
      <p:sp>
        <p:nvSpPr>
          <p:cNvPr id="296965" name="Rectangle 4">
            <a:extLst>
              <a:ext uri="{FF2B5EF4-FFF2-40B4-BE49-F238E27FC236}">
                <a16:creationId xmlns:a16="http://schemas.microsoft.com/office/drawing/2014/main" id="{F2796926-C20D-867B-9B46-5AF783CD0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1814514"/>
            <a:ext cx="38703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Vrela kapljevina: </a:t>
            </a:r>
            <a:r>
              <a:rPr lang="sl-SI" altLang="sl-SI" sz="2000" i="1">
                <a:solidFill>
                  <a:srgbClr val="000000"/>
                </a:solidFill>
              </a:rPr>
              <a:t>m</a:t>
            </a:r>
            <a:r>
              <a:rPr lang="sl-SI" altLang="sl-SI" sz="2000" i="1" baseline="-25000">
                <a:solidFill>
                  <a:srgbClr val="000000"/>
                </a:solidFill>
              </a:rPr>
              <a:t>p</a:t>
            </a:r>
            <a:r>
              <a:rPr lang="sl-SI" altLang="sl-SI" sz="2000" i="1">
                <a:solidFill>
                  <a:srgbClr val="000000"/>
                </a:solidFill>
              </a:rPr>
              <a:t>  = </a:t>
            </a:r>
            <a:r>
              <a:rPr lang="sl-SI" altLang="sl-SI" sz="2000">
                <a:solidFill>
                  <a:srgbClr val="000000"/>
                </a:solidFill>
              </a:rPr>
              <a:t>0 → x = 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Suha para: </a:t>
            </a:r>
            <a:r>
              <a:rPr lang="sl-SI" altLang="sl-SI" sz="2000" i="1">
                <a:solidFill>
                  <a:srgbClr val="000000"/>
                </a:solidFill>
              </a:rPr>
              <a:t>m</a:t>
            </a:r>
            <a:r>
              <a:rPr lang="sl-SI" altLang="sl-SI" sz="2000" i="1" baseline="-25000">
                <a:solidFill>
                  <a:srgbClr val="000000"/>
                </a:solidFill>
              </a:rPr>
              <a:t>k</a:t>
            </a:r>
            <a:r>
              <a:rPr lang="sl-SI" altLang="sl-SI" sz="2000" i="1">
                <a:solidFill>
                  <a:srgbClr val="000000"/>
                </a:solidFill>
              </a:rPr>
              <a:t> = </a:t>
            </a:r>
            <a:r>
              <a:rPr lang="sl-SI" altLang="sl-SI" sz="2000">
                <a:solidFill>
                  <a:srgbClr val="000000"/>
                </a:solidFill>
              </a:rPr>
              <a:t>0 → x = 1</a:t>
            </a:r>
          </a:p>
        </p:txBody>
      </p:sp>
      <p:pic>
        <p:nvPicPr>
          <p:cNvPr id="296966" name="Picture 5">
            <a:extLst>
              <a:ext uri="{FF2B5EF4-FFF2-40B4-BE49-F238E27FC236}">
                <a16:creationId xmlns:a16="http://schemas.microsoft.com/office/drawing/2014/main" id="{7C79DE08-ADAE-2F03-5DDF-0D58A19B5F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889" y="3213100"/>
            <a:ext cx="3373437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67" name="Line 6">
            <a:extLst>
              <a:ext uri="{FF2B5EF4-FFF2-40B4-BE49-F238E27FC236}">
                <a16:creationId xmlns:a16="http://schemas.microsoft.com/office/drawing/2014/main" id="{96E574F0-3872-57B4-4CBD-AFBBBB8A464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6989" y="6237288"/>
            <a:ext cx="40338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6968" name="Line 7">
            <a:extLst>
              <a:ext uri="{FF2B5EF4-FFF2-40B4-BE49-F238E27FC236}">
                <a16:creationId xmlns:a16="http://schemas.microsoft.com/office/drawing/2014/main" id="{91BB3036-6AB6-AEF6-0008-FF1B7730468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66988" y="2924176"/>
            <a:ext cx="0" cy="3313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6969" name="Rectangle 8">
            <a:extLst>
              <a:ext uri="{FF2B5EF4-FFF2-40B4-BE49-F238E27FC236}">
                <a16:creationId xmlns:a16="http://schemas.microsoft.com/office/drawing/2014/main" id="{FB16FEFB-D3C5-F5E4-E6A4-4CB6D0BE1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2633663"/>
            <a:ext cx="742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T</a:t>
            </a:r>
            <a:r>
              <a:rPr lang="sl-SI" altLang="sl-SI" sz="1800" i="1" baseline="-25000">
                <a:solidFill>
                  <a:srgbClr val="000000"/>
                </a:solidFill>
              </a:rPr>
              <a:t>s</a:t>
            </a:r>
            <a:r>
              <a:rPr lang="sl-SI" altLang="sl-SI" sz="1800" i="1">
                <a:solidFill>
                  <a:srgbClr val="000000"/>
                </a:solidFill>
              </a:rPr>
              <a:t> </a:t>
            </a:r>
            <a:r>
              <a:rPr lang="sl-SI" altLang="sl-SI" sz="1800">
                <a:solidFill>
                  <a:srgbClr val="000000"/>
                </a:solidFill>
              </a:rPr>
              <a:t>[K]</a:t>
            </a:r>
          </a:p>
        </p:txBody>
      </p:sp>
      <p:graphicFrame>
        <p:nvGraphicFramePr>
          <p:cNvPr id="2" name="Group 9">
            <a:extLst>
              <a:ext uri="{FF2B5EF4-FFF2-40B4-BE49-F238E27FC236}">
                <a16:creationId xmlns:a16="http://schemas.microsoft.com/office/drawing/2014/main" id="{A879BBED-0934-43FC-6A77-E87684460D2B}"/>
              </a:ext>
            </a:extLst>
          </p:cNvPr>
          <p:cNvGraphicFramePr>
            <a:graphicFrameLocks noGrp="1"/>
          </p:cNvGraphicFramePr>
          <p:nvPr/>
        </p:nvGraphicFramePr>
        <p:xfrm>
          <a:off x="4008439" y="2924175"/>
          <a:ext cx="358775" cy="365128"/>
        </p:xfrm>
        <a:graphic>
          <a:graphicData uri="http://schemas.openxmlformats.org/drawingml/2006/table">
            <a:tbl>
              <a:tblPr/>
              <a:tblGrid>
                <a:gridCol w="358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404" marB="4540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60111" name="Group 15">
            <a:extLst>
              <a:ext uri="{FF2B5EF4-FFF2-40B4-BE49-F238E27FC236}">
                <a16:creationId xmlns:a16="http://schemas.microsoft.com/office/drawing/2014/main" id="{5EA130AE-25A6-BF52-77D4-985D04059D84}"/>
              </a:ext>
            </a:extLst>
          </p:cNvPr>
          <p:cNvGraphicFramePr>
            <a:graphicFrameLocks noGrp="1"/>
          </p:cNvGraphicFramePr>
          <p:nvPr/>
        </p:nvGraphicFramePr>
        <p:xfrm>
          <a:off x="5932489" y="3141664"/>
          <a:ext cx="523875" cy="574675"/>
        </p:xfrm>
        <a:graphic>
          <a:graphicData uri="http://schemas.openxmlformats.org/drawingml/2006/table">
            <a:tbl>
              <a:tblPr/>
              <a:tblGrid>
                <a:gridCol w="523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</a:t>
                      </a:r>
                      <a:endParaRPr kumimoji="0" lang="sl-SI" sz="18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96974" name="Rectangle 21">
            <a:extLst>
              <a:ext uri="{FF2B5EF4-FFF2-40B4-BE49-F238E27FC236}">
                <a16:creationId xmlns:a16="http://schemas.microsoft.com/office/drawing/2014/main" id="{C2647C56-1F20-F1BF-512A-1FF567125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0375" y="6308726"/>
            <a:ext cx="34559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1044575" algn="l"/>
                <a:tab pos="140811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1044575" algn="l"/>
                <a:tab pos="140811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1044575" algn="l"/>
                <a:tab pos="140811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1044575" algn="l"/>
                <a:tab pos="14081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044575" algn="l"/>
                <a:tab pos="14081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044575" algn="l"/>
                <a:tab pos="14081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044575" algn="l"/>
                <a:tab pos="14081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044575" algn="l"/>
                <a:tab pos="14081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1044575" algn="l"/>
                <a:tab pos="140811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v</a:t>
            </a:r>
            <a:r>
              <a:rPr lang="sl-SI" altLang="sl-SI" sz="1800" baseline="-25000">
                <a:solidFill>
                  <a:srgbClr val="000000"/>
                </a:solidFill>
              </a:rPr>
              <a:t>1</a:t>
            </a:r>
            <a:r>
              <a:rPr lang="sl-SI" altLang="sl-SI" sz="1800">
                <a:solidFill>
                  <a:srgbClr val="000000"/>
                </a:solidFill>
              </a:rPr>
              <a:t>    v</a:t>
            </a:r>
            <a:r>
              <a:rPr lang="sl-SI" altLang="sl-SI" sz="1800" baseline="-25000">
                <a:solidFill>
                  <a:srgbClr val="000000"/>
                </a:solidFill>
              </a:rPr>
              <a:t>1</a:t>
            </a:r>
            <a:r>
              <a:rPr lang="sl-SI" altLang="sl-SI" sz="1800" i="1">
                <a:solidFill>
                  <a:srgbClr val="000000"/>
                </a:solidFill>
              </a:rPr>
              <a:t>’	   </a:t>
            </a:r>
            <a:r>
              <a:rPr lang="sl-SI" altLang="sl-SI" sz="1800">
                <a:solidFill>
                  <a:srgbClr val="000000"/>
                </a:solidFill>
              </a:rPr>
              <a:t>v</a:t>
            </a:r>
            <a:r>
              <a:rPr lang="sl-SI" altLang="sl-SI" sz="1800" baseline="-25000">
                <a:solidFill>
                  <a:srgbClr val="000000"/>
                </a:solidFill>
              </a:rPr>
              <a:t>x</a:t>
            </a:r>
            <a:r>
              <a:rPr lang="sl-SI" altLang="sl-SI" sz="1800">
                <a:solidFill>
                  <a:srgbClr val="000000"/>
                </a:solidFill>
              </a:rPr>
              <a:t>	  v</a:t>
            </a:r>
            <a:r>
              <a:rPr lang="sl-SI" altLang="sl-SI" sz="1800" baseline="-25000">
                <a:solidFill>
                  <a:srgbClr val="000000"/>
                </a:solidFill>
              </a:rPr>
              <a:t>1</a:t>
            </a:r>
            <a:r>
              <a:rPr lang="sl-SI" altLang="sl-SI" sz="1800" i="1">
                <a:solidFill>
                  <a:srgbClr val="000000"/>
                </a:solidFill>
              </a:rPr>
              <a:t>’’       </a:t>
            </a:r>
            <a:r>
              <a:rPr lang="sl-SI" altLang="sl-SI" sz="1800">
                <a:solidFill>
                  <a:srgbClr val="000000"/>
                </a:solidFill>
              </a:rPr>
              <a:t>v</a:t>
            </a:r>
            <a:r>
              <a:rPr lang="sl-SI" altLang="sl-SI" sz="1800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96975" name="Text Box 22">
            <a:extLst>
              <a:ext uri="{FF2B5EF4-FFF2-40B4-BE49-F238E27FC236}">
                <a16:creationId xmlns:a16="http://schemas.microsoft.com/office/drawing/2014/main" id="{4198A772-D8E5-D739-0744-93852E94C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0013" y="3284538"/>
            <a:ext cx="1079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296976" name="Text Box 23">
            <a:extLst>
              <a:ext uri="{FF2B5EF4-FFF2-40B4-BE49-F238E27FC236}">
                <a16:creationId xmlns:a16="http://schemas.microsoft.com/office/drawing/2014/main" id="{E51B1B7F-DE9D-8381-C262-A53D8564F0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0014" y="3213100"/>
            <a:ext cx="11525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b="1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kapljevina</a:t>
            </a:r>
          </a:p>
        </p:txBody>
      </p:sp>
      <p:sp>
        <p:nvSpPr>
          <p:cNvPr id="296977" name="Rectangle 24">
            <a:extLst>
              <a:ext uri="{FF2B5EF4-FFF2-40B4-BE49-F238E27FC236}">
                <a16:creationId xmlns:a16="http://schemas.microsoft.com/office/drawing/2014/main" id="{B220759E-E646-3448-6E40-D8CF4A3318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1450" y="3546475"/>
            <a:ext cx="6048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i="1">
                <a:solidFill>
                  <a:srgbClr val="000000"/>
                </a:solidFill>
                <a:latin typeface="Verdana" panose="020B0604030504040204" pitchFamily="34" charset="0"/>
              </a:rPr>
              <a:t>x </a:t>
            </a:r>
            <a:r>
              <a:rPr lang="sl-SI" altLang="sl-SI" sz="1200">
                <a:solidFill>
                  <a:srgbClr val="000000"/>
                </a:solidFill>
                <a:latin typeface="Verdana" panose="020B0604030504040204" pitchFamily="34" charset="0"/>
              </a:rPr>
              <a:t>= 0</a:t>
            </a:r>
          </a:p>
        </p:txBody>
      </p:sp>
      <p:sp>
        <p:nvSpPr>
          <p:cNvPr id="296978" name="Rectangle 25">
            <a:extLst>
              <a:ext uri="{FF2B5EF4-FFF2-40B4-BE49-F238E27FC236}">
                <a16:creationId xmlns:a16="http://schemas.microsoft.com/office/drawing/2014/main" id="{C62CA378-3287-4CA6-49D4-4F76F6053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1538" y="2492375"/>
            <a:ext cx="4540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T</a:t>
            </a:r>
            <a:r>
              <a:rPr lang="sl-SI" altLang="sl-SI" sz="1800" baseline="-25000">
                <a:solidFill>
                  <a:srgbClr val="000000"/>
                </a:solidFill>
              </a:rPr>
              <a:t>s</a:t>
            </a:r>
            <a:r>
              <a:rPr lang="sl-SI" altLang="sl-SI" sz="1800">
                <a:solidFill>
                  <a:srgbClr val="000000"/>
                </a:solidFill>
              </a:rPr>
              <a:t> – temperatura nasičenja mokre pare [K]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p</a:t>
            </a:r>
            <a:r>
              <a:rPr lang="sl-SI" altLang="sl-SI" sz="1800" baseline="-25000">
                <a:solidFill>
                  <a:srgbClr val="000000"/>
                </a:solidFill>
              </a:rPr>
              <a:t>s</a:t>
            </a:r>
            <a:r>
              <a:rPr lang="sl-SI" altLang="sl-SI" sz="1800">
                <a:solidFill>
                  <a:srgbClr val="000000"/>
                </a:solidFill>
              </a:rPr>
              <a:t> – tlak nasičenja mokre pare [Pa]</a:t>
            </a:r>
          </a:p>
        </p:txBody>
      </p:sp>
      <p:sp>
        <p:nvSpPr>
          <p:cNvPr id="296979" name="Rectangle 26">
            <a:extLst>
              <a:ext uri="{FF2B5EF4-FFF2-40B4-BE49-F238E27FC236}">
                <a16:creationId xmlns:a16="http://schemas.microsoft.com/office/drawing/2014/main" id="{226CBC1F-6540-330A-78F2-582FB479B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3338" y="6381751"/>
            <a:ext cx="2622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b="1" i="1">
                <a:solidFill>
                  <a:srgbClr val="000000"/>
                </a:solidFill>
              </a:rPr>
              <a:t>Mejna krivulja za paro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96980" name="Rectangle 27">
            <a:extLst>
              <a:ext uri="{FF2B5EF4-FFF2-40B4-BE49-F238E27FC236}">
                <a16:creationId xmlns:a16="http://schemas.microsoft.com/office/drawing/2014/main" id="{2628D5A2-8053-CA46-422E-DD7149234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3500439"/>
            <a:ext cx="4392613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Čiste snovi se uparjajo pri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konstantnem tlaku. Dokler se vsa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kapljevina ne upari, je temperatura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konstantna. Temperatura vrenja je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odvisna od tlaka.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3">
            <a:extLst>
              <a:ext uri="{FF2B5EF4-FFF2-40B4-BE49-F238E27FC236}">
                <a16:creationId xmlns:a16="http://schemas.microsoft.com/office/drawing/2014/main" id="{9860C995-1EFD-F2DF-A230-A51D80F983E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313DC9D-E3E8-4D5C-8FE8-68559D74041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297987" name="Picture 2">
            <a:extLst>
              <a:ext uri="{FF2B5EF4-FFF2-40B4-BE49-F238E27FC236}">
                <a16:creationId xmlns:a16="http://schemas.microsoft.com/office/drawing/2014/main" id="{EC0C9DAA-395F-0B8A-943F-B304A7B2C8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1196976"/>
            <a:ext cx="3351213" cy="352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988" name="Rectangle 3">
            <a:extLst>
              <a:ext uri="{FF2B5EF4-FFF2-40B4-BE49-F238E27FC236}">
                <a16:creationId xmlns:a16="http://schemas.microsoft.com/office/drawing/2014/main" id="{562EFF62-229C-BE3C-4B12-D5D354016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3" y="534989"/>
            <a:ext cx="2540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b="1">
                <a:solidFill>
                  <a:srgbClr val="00007D"/>
                </a:solidFill>
              </a:rPr>
              <a:t>MEJNI KRIVULJI</a:t>
            </a:r>
            <a:r>
              <a:rPr lang="sl-SI" altLang="sl-SI" sz="1800">
                <a:solidFill>
                  <a:srgbClr val="00007D"/>
                </a:solidFill>
              </a:rPr>
              <a:t> </a:t>
            </a:r>
          </a:p>
        </p:txBody>
      </p:sp>
      <p:sp>
        <p:nvSpPr>
          <p:cNvPr id="297989" name="Rectangle 4">
            <a:extLst>
              <a:ext uri="{FF2B5EF4-FFF2-40B4-BE49-F238E27FC236}">
                <a16:creationId xmlns:a16="http://schemas.microsoft.com/office/drawing/2014/main" id="{A56B0222-4152-E25F-85DB-1E6A272AF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7214" y="4724401"/>
            <a:ext cx="11318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ν [m</a:t>
            </a:r>
            <a:r>
              <a:rPr lang="sl-SI" altLang="sl-SI" sz="1800" baseline="30000">
                <a:solidFill>
                  <a:srgbClr val="000000"/>
                </a:solidFill>
              </a:rPr>
              <a:t>3</a:t>
            </a:r>
            <a:r>
              <a:rPr lang="sl-SI" altLang="sl-SI" sz="1800">
                <a:solidFill>
                  <a:srgbClr val="000000"/>
                </a:solidFill>
              </a:rPr>
              <a:t>/kg] </a:t>
            </a:r>
          </a:p>
        </p:txBody>
      </p:sp>
      <p:sp>
        <p:nvSpPr>
          <p:cNvPr id="297990" name="Rectangle 5">
            <a:extLst>
              <a:ext uri="{FF2B5EF4-FFF2-40B4-BE49-F238E27FC236}">
                <a16:creationId xmlns:a16="http://schemas.microsoft.com/office/drawing/2014/main" id="{04CC8508-7BC6-B3C8-D85B-61A4C04A1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908051"/>
            <a:ext cx="73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T </a:t>
            </a:r>
            <a:r>
              <a:rPr lang="sl-SI" altLang="sl-SI" sz="1800">
                <a:solidFill>
                  <a:srgbClr val="000000"/>
                </a:solidFill>
              </a:rPr>
              <a:t>[K] </a:t>
            </a:r>
          </a:p>
        </p:txBody>
      </p:sp>
      <p:sp>
        <p:nvSpPr>
          <p:cNvPr id="297991" name="Rectangle 6">
            <a:extLst>
              <a:ext uri="{FF2B5EF4-FFF2-40B4-BE49-F238E27FC236}">
                <a16:creationId xmlns:a16="http://schemas.microsoft.com/office/drawing/2014/main" id="{CCD85059-20C7-B5C1-D0A2-82436DA073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2276476"/>
            <a:ext cx="400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T</a:t>
            </a:r>
            <a:r>
              <a:rPr lang="sl-SI" altLang="sl-SI" sz="1800" baseline="-25000">
                <a:solidFill>
                  <a:srgbClr val="000000"/>
                </a:solidFill>
              </a:rPr>
              <a:t>k</a:t>
            </a:r>
          </a:p>
        </p:txBody>
      </p:sp>
      <p:sp>
        <p:nvSpPr>
          <p:cNvPr id="297992" name="Rectangle 7">
            <a:extLst>
              <a:ext uri="{FF2B5EF4-FFF2-40B4-BE49-F238E27FC236}">
                <a16:creationId xmlns:a16="http://schemas.microsoft.com/office/drawing/2014/main" id="{AED05C8F-0A22-4AB5-28CE-0C84F3F20D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5084763"/>
            <a:ext cx="2622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b="1" i="1">
                <a:solidFill>
                  <a:srgbClr val="000000"/>
                </a:solidFill>
              </a:rPr>
              <a:t>Mejna krivulja za paro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97993" name="Rectangle 8">
            <a:extLst>
              <a:ext uri="{FF2B5EF4-FFF2-40B4-BE49-F238E27FC236}">
                <a16:creationId xmlns:a16="http://schemas.microsoft.com/office/drawing/2014/main" id="{03BDF4EF-10DD-8A4D-EDA1-F1753A5546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914" y="1028701"/>
            <a:ext cx="5272087" cy="4054475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2921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2921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2921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2921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921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921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921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921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2921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b="1">
                <a:solidFill>
                  <a:srgbClr val="000000"/>
                </a:solidFill>
              </a:rPr>
              <a:t>Pomen oznak: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Ena črtica (‘) - stanje vrele kapljevine (1’):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specifična prostornina vrele kapljevine - </a:t>
            </a:r>
            <a:r>
              <a:rPr lang="sl-SI" altLang="sl-SI" sz="2000" i="1">
                <a:solidFill>
                  <a:srgbClr val="000000"/>
                </a:solidFill>
              </a:rPr>
              <a:t>v’,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specifična entropija vrele kapljevine - </a:t>
            </a:r>
            <a:r>
              <a:rPr lang="sl-SI" altLang="sl-SI" sz="2000" i="1">
                <a:solidFill>
                  <a:srgbClr val="000000"/>
                </a:solidFill>
              </a:rPr>
              <a:t>s</a:t>
            </a:r>
            <a:r>
              <a:rPr lang="sl-SI" altLang="sl-SI" sz="2000">
                <a:solidFill>
                  <a:srgbClr val="000000"/>
                </a:solidFill>
              </a:rPr>
              <a:t>’,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specifična entalpija vrele kapljevine - </a:t>
            </a:r>
            <a:r>
              <a:rPr lang="sl-SI" altLang="sl-SI" sz="2000" i="1">
                <a:solidFill>
                  <a:srgbClr val="000000"/>
                </a:solidFill>
              </a:rPr>
              <a:t>h</a:t>
            </a:r>
            <a:r>
              <a:rPr lang="sl-SI" altLang="sl-SI" sz="2000">
                <a:solidFill>
                  <a:srgbClr val="000000"/>
                </a:solidFill>
              </a:rPr>
              <a:t>’.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Dve črtici (“) - stanje suhe pare (nasičene 1”):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specifična prostornina suhe pare - </a:t>
            </a:r>
            <a:r>
              <a:rPr lang="sl-SI" altLang="sl-SI" sz="2000" i="1">
                <a:solidFill>
                  <a:srgbClr val="000000"/>
                </a:solidFill>
              </a:rPr>
              <a:t>v</a:t>
            </a:r>
            <a:r>
              <a:rPr lang="sl-SI" altLang="sl-SI" sz="2000">
                <a:solidFill>
                  <a:srgbClr val="000000"/>
                </a:solidFill>
              </a:rPr>
              <a:t>”</a:t>
            </a:r>
            <a:r>
              <a:rPr lang="sl-SI" altLang="sl-SI" sz="2000" i="1">
                <a:solidFill>
                  <a:srgbClr val="000000"/>
                </a:solidFill>
              </a:rPr>
              <a:t>,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specifična entropija suhe pare - </a:t>
            </a:r>
            <a:r>
              <a:rPr lang="sl-SI" altLang="sl-SI" sz="2000" i="1">
                <a:solidFill>
                  <a:srgbClr val="000000"/>
                </a:solidFill>
              </a:rPr>
              <a:t>s</a:t>
            </a:r>
            <a:r>
              <a:rPr lang="sl-SI" altLang="sl-SI" sz="2000">
                <a:solidFill>
                  <a:srgbClr val="000000"/>
                </a:solidFill>
              </a:rPr>
              <a:t>”,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specifična entalpija suhe pare - </a:t>
            </a:r>
            <a:r>
              <a:rPr lang="sl-SI" altLang="sl-SI" sz="2000" i="1">
                <a:solidFill>
                  <a:srgbClr val="000000"/>
                </a:solidFill>
              </a:rPr>
              <a:t>h”.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P ali brez - stanje pregrete pare (1</a:t>
            </a:r>
            <a:r>
              <a:rPr lang="sl-SI" altLang="sl-SI" sz="2000" baseline="-25000">
                <a:solidFill>
                  <a:srgbClr val="000000"/>
                </a:solidFill>
              </a:rPr>
              <a:t>p</a:t>
            </a:r>
            <a:r>
              <a:rPr lang="sl-SI" altLang="sl-SI" sz="2000">
                <a:solidFill>
                  <a:srgbClr val="000000"/>
                </a:solidFill>
              </a:rPr>
              <a:t>  ali 1):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specifična prostornina pregrete pare - </a:t>
            </a:r>
            <a:r>
              <a:rPr lang="sl-SI" altLang="sl-SI" sz="2000" b="1" i="1">
                <a:solidFill>
                  <a:srgbClr val="000000"/>
                </a:solidFill>
              </a:rPr>
              <a:t>v</a:t>
            </a:r>
            <a:r>
              <a:rPr lang="sl-SI" altLang="sl-SI" sz="2000" i="1">
                <a:solidFill>
                  <a:srgbClr val="000000"/>
                </a:solidFill>
              </a:rPr>
              <a:t>,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specifična entropija pregrete pare - </a:t>
            </a:r>
            <a:r>
              <a:rPr lang="sl-SI" altLang="sl-SI" sz="2000" i="1">
                <a:solidFill>
                  <a:srgbClr val="000000"/>
                </a:solidFill>
              </a:rPr>
              <a:t>s</a:t>
            </a:r>
            <a:r>
              <a:rPr lang="sl-SI" altLang="sl-SI" sz="2000">
                <a:solidFill>
                  <a:srgbClr val="000000"/>
                </a:solidFill>
              </a:rPr>
              <a:t>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specifična entalpija pregrete pare - </a:t>
            </a:r>
            <a:r>
              <a:rPr lang="sl-SI" altLang="sl-SI" sz="2000" i="1">
                <a:solidFill>
                  <a:srgbClr val="000000"/>
                </a:solidFill>
              </a:rPr>
              <a:t>h</a:t>
            </a:r>
            <a:r>
              <a:rPr lang="sl-SI" altLang="sl-SI" sz="200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3">
            <a:extLst>
              <a:ext uri="{FF2B5EF4-FFF2-40B4-BE49-F238E27FC236}">
                <a16:creationId xmlns:a16="http://schemas.microsoft.com/office/drawing/2014/main" id="{66262736-56C0-CE8D-561E-C48BF4493C0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D529150-EBA2-4A59-91E9-06E51B40398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99011" name="Rectangle 2">
            <a:extLst>
              <a:ext uri="{FF2B5EF4-FFF2-40B4-BE49-F238E27FC236}">
                <a16:creationId xmlns:a16="http://schemas.microsoft.com/office/drawing/2014/main" id="{96EDE7D0-FE7B-B3BB-3688-1C651AB38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50851"/>
            <a:ext cx="19367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b="1">
                <a:solidFill>
                  <a:srgbClr val="00007D"/>
                </a:solidFill>
              </a:rPr>
              <a:t>MOKRA PARA</a:t>
            </a:r>
          </a:p>
        </p:txBody>
      </p:sp>
      <p:sp>
        <p:nvSpPr>
          <p:cNvPr id="299012" name="Rectangle 3">
            <a:extLst>
              <a:ext uri="{FF2B5EF4-FFF2-40B4-BE49-F238E27FC236}">
                <a16:creationId xmlns:a16="http://schemas.microsoft.com/office/drawing/2014/main" id="{0617175A-9AFD-4F33-8229-89E2AC911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981076"/>
            <a:ext cx="7991475" cy="5707063"/>
          </a:xfrm>
          <a:prstGeom prst="rect">
            <a:avLst/>
          </a:prstGeom>
          <a:noFill/>
          <a:ln w="9525">
            <a:solidFill>
              <a:srgbClr val="FF99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V 1 kg mokre pare je </a:t>
            </a:r>
            <a:r>
              <a:rPr lang="sl-SI" altLang="sl-SI" sz="2000" i="1">
                <a:solidFill>
                  <a:srgbClr val="000000"/>
                </a:solidFill>
              </a:rPr>
              <a:t>x </a:t>
            </a:r>
            <a:r>
              <a:rPr lang="sl-SI" altLang="sl-SI" sz="2000">
                <a:solidFill>
                  <a:srgbClr val="000000"/>
                </a:solidFill>
              </a:rPr>
              <a:t>kg suhe pare in (1 - </a:t>
            </a:r>
            <a:r>
              <a:rPr lang="sl-SI" altLang="sl-SI" sz="2000" i="1">
                <a:solidFill>
                  <a:srgbClr val="000000"/>
                </a:solidFill>
              </a:rPr>
              <a:t>x</a:t>
            </a:r>
            <a:r>
              <a:rPr lang="sl-SI" altLang="sl-SI" sz="2000">
                <a:solidFill>
                  <a:srgbClr val="000000"/>
                </a:solidFill>
              </a:rPr>
              <a:t>) kg kapljevine.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	Specifična entalpija: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             </a:t>
            </a:r>
            <a:r>
              <a:rPr lang="sl-SI" altLang="sl-SI" sz="2000" i="1">
                <a:solidFill>
                  <a:srgbClr val="FF0000"/>
                </a:solidFill>
              </a:rPr>
              <a:t>h</a:t>
            </a:r>
            <a:r>
              <a:rPr lang="sl-SI" altLang="sl-SI" sz="2000" i="1" baseline="-25000">
                <a:solidFill>
                  <a:srgbClr val="FF0000"/>
                </a:solidFill>
              </a:rPr>
              <a:t>x</a:t>
            </a:r>
            <a:r>
              <a:rPr lang="sl-SI" altLang="sl-SI" sz="2000" i="1">
                <a:solidFill>
                  <a:srgbClr val="FF0000"/>
                </a:solidFill>
              </a:rPr>
              <a:t> = h' + x . (h'' - h') </a:t>
            </a:r>
            <a:r>
              <a:rPr lang="sl-SI" altLang="sl-SI" sz="2000">
                <a:solidFill>
                  <a:srgbClr val="FF0000"/>
                </a:solidFill>
              </a:rPr>
              <a:t>[J/kg]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200">
              <a:solidFill>
                <a:srgbClr val="FF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	Specifični volumen: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b="1" i="1">
                <a:solidFill>
                  <a:srgbClr val="000000"/>
                </a:solidFill>
              </a:rPr>
              <a:t>             </a:t>
            </a:r>
            <a:r>
              <a:rPr lang="sl-SI" altLang="sl-SI" sz="2000" i="1">
                <a:solidFill>
                  <a:srgbClr val="FF0000"/>
                </a:solidFill>
              </a:rPr>
              <a:t>v</a:t>
            </a:r>
            <a:r>
              <a:rPr lang="sl-SI" altLang="sl-SI" sz="2000" i="1" baseline="-25000">
                <a:solidFill>
                  <a:srgbClr val="FF0000"/>
                </a:solidFill>
              </a:rPr>
              <a:t>x</a:t>
            </a:r>
            <a:r>
              <a:rPr lang="sl-SI" altLang="sl-SI" sz="2000" i="1">
                <a:solidFill>
                  <a:srgbClr val="FF0000"/>
                </a:solidFill>
              </a:rPr>
              <a:t> = v' + x . (v'' -v') </a:t>
            </a:r>
            <a:r>
              <a:rPr lang="sl-SI" altLang="sl-SI" sz="2000">
                <a:solidFill>
                  <a:srgbClr val="FF0000"/>
                </a:solidFill>
              </a:rPr>
              <a:t>[m</a:t>
            </a:r>
            <a:r>
              <a:rPr lang="sl-SI" altLang="sl-SI" sz="2000" baseline="30000">
                <a:solidFill>
                  <a:srgbClr val="FF0000"/>
                </a:solidFill>
              </a:rPr>
              <a:t>3</a:t>
            </a:r>
            <a:r>
              <a:rPr lang="sl-SI" altLang="sl-SI" sz="2000">
                <a:solidFill>
                  <a:srgbClr val="FF0000"/>
                </a:solidFill>
              </a:rPr>
              <a:t>/kg]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200">
              <a:solidFill>
                <a:srgbClr val="FF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	Specifična entropija: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             </a:t>
            </a:r>
            <a:r>
              <a:rPr lang="sl-SI" altLang="sl-SI" sz="2000" i="1">
                <a:solidFill>
                  <a:srgbClr val="FF0000"/>
                </a:solidFill>
              </a:rPr>
              <a:t>s</a:t>
            </a:r>
            <a:r>
              <a:rPr lang="sl-SI" altLang="sl-SI" sz="2000" i="1" baseline="-25000">
                <a:solidFill>
                  <a:srgbClr val="FF0000"/>
                </a:solidFill>
              </a:rPr>
              <a:t>x</a:t>
            </a:r>
            <a:r>
              <a:rPr lang="sl-SI" altLang="sl-SI" sz="2000" i="1">
                <a:solidFill>
                  <a:srgbClr val="FF0000"/>
                </a:solidFill>
              </a:rPr>
              <a:t> = s' + x . (s'' - s') </a:t>
            </a:r>
            <a:r>
              <a:rPr lang="sl-SI" altLang="sl-SI" sz="2000">
                <a:solidFill>
                  <a:srgbClr val="FF0000"/>
                </a:solidFill>
              </a:rPr>
              <a:t>[J/kgK]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200">
              <a:solidFill>
                <a:srgbClr val="FF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    Specifična notranja energija: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             </a:t>
            </a:r>
            <a:r>
              <a:rPr lang="sl-SI" altLang="sl-SI" sz="2000" i="1">
                <a:solidFill>
                  <a:srgbClr val="FF0000"/>
                </a:solidFill>
              </a:rPr>
              <a:t>u</a:t>
            </a:r>
            <a:r>
              <a:rPr lang="sl-SI" altLang="sl-SI" sz="2000" i="1" baseline="-25000">
                <a:solidFill>
                  <a:srgbClr val="FF0000"/>
                </a:solidFill>
              </a:rPr>
              <a:t>x</a:t>
            </a:r>
            <a:r>
              <a:rPr lang="sl-SI" altLang="sl-SI" sz="2000" i="1">
                <a:solidFill>
                  <a:srgbClr val="FF0000"/>
                </a:solidFill>
              </a:rPr>
              <a:t> = u' </a:t>
            </a:r>
            <a:r>
              <a:rPr lang="sl-SI" altLang="sl-SI" sz="2000">
                <a:solidFill>
                  <a:srgbClr val="FF0000"/>
                </a:solidFill>
              </a:rPr>
              <a:t>+ </a:t>
            </a:r>
            <a:r>
              <a:rPr lang="sl-SI" altLang="sl-SI" sz="2000" i="1">
                <a:solidFill>
                  <a:srgbClr val="FF0000"/>
                </a:solidFill>
              </a:rPr>
              <a:t>x . (u'' - u')  </a:t>
            </a:r>
            <a:r>
              <a:rPr lang="sl-SI" altLang="sl-SI" sz="2000">
                <a:solidFill>
                  <a:srgbClr val="FF0000"/>
                </a:solidFill>
              </a:rPr>
              <a:t>in </a:t>
            </a:r>
            <a:r>
              <a:rPr lang="sl-SI" altLang="sl-SI" sz="2000" i="1">
                <a:solidFill>
                  <a:srgbClr val="FF0000"/>
                </a:solidFill>
              </a:rPr>
              <a:t>u</a:t>
            </a:r>
            <a:r>
              <a:rPr lang="sl-SI" altLang="sl-SI" sz="2000" i="1" baseline="-25000">
                <a:solidFill>
                  <a:srgbClr val="FF0000"/>
                </a:solidFill>
              </a:rPr>
              <a:t>x</a:t>
            </a:r>
            <a:r>
              <a:rPr lang="sl-SI" altLang="sl-SI" sz="2000" i="1">
                <a:solidFill>
                  <a:srgbClr val="FF0000"/>
                </a:solidFill>
              </a:rPr>
              <a:t> = h'- p . v</a:t>
            </a:r>
            <a:r>
              <a:rPr lang="sl-SI" altLang="sl-SI" sz="2000" b="1" i="1">
                <a:solidFill>
                  <a:srgbClr val="FF0000"/>
                </a:solidFill>
              </a:rPr>
              <a:t> </a:t>
            </a:r>
            <a:r>
              <a:rPr lang="sl-SI" altLang="sl-SI" sz="2000">
                <a:solidFill>
                  <a:srgbClr val="FF0000"/>
                </a:solidFill>
              </a:rPr>
              <a:t>[J/kg]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200">
              <a:solidFill>
                <a:srgbClr val="FF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    Specifična uparjalna toplota: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2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		</a:t>
            </a:r>
            <a:r>
              <a:rPr lang="sl-SI" altLang="sl-SI" sz="2000" i="1">
                <a:solidFill>
                  <a:srgbClr val="FF0000"/>
                </a:solidFill>
              </a:rPr>
              <a:t>r = h'' - h' </a:t>
            </a:r>
            <a:r>
              <a:rPr lang="sl-SI" altLang="sl-SI" sz="2000">
                <a:solidFill>
                  <a:srgbClr val="FF0000"/>
                </a:solidFill>
              </a:rPr>
              <a:t>[J/kg]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000">
              <a:solidFill>
                <a:srgbClr val="FF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3">
            <a:extLst>
              <a:ext uri="{FF2B5EF4-FFF2-40B4-BE49-F238E27FC236}">
                <a16:creationId xmlns:a16="http://schemas.microsoft.com/office/drawing/2014/main" id="{513F6F0C-D2D2-EF4F-432B-EC34EBBB1E0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85A9D54-E784-4B18-9356-0C17E576003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00035" name="Rectangle 2">
            <a:extLst>
              <a:ext uri="{FF2B5EF4-FFF2-40B4-BE49-F238E27FC236}">
                <a16:creationId xmlns:a16="http://schemas.microsoft.com/office/drawing/2014/main" id="{FC02EDEE-883D-0E88-0B08-F02F3AEC8F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476251"/>
            <a:ext cx="32400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b="1">
                <a:solidFill>
                  <a:srgbClr val="00007D"/>
                </a:solidFill>
              </a:rPr>
              <a:t>UPARJALNA ENTALPIJA</a:t>
            </a:r>
          </a:p>
        </p:txBody>
      </p:sp>
      <p:sp>
        <p:nvSpPr>
          <p:cNvPr id="300036" name="Rectangle 3">
            <a:extLst>
              <a:ext uri="{FF2B5EF4-FFF2-40B4-BE49-F238E27FC236}">
                <a16:creationId xmlns:a16="http://schemas.microsoft.com/office/drawing/2014/main" id="{177F7480-8F6A-1FAB-4688-7E174564B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908051"/>
            <a:ext cx="8640763" cy="701675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Količina toplote, ki jo potrebujemo za uparjanje 1 kg snovi brez zvišanja tempera­ture, se imenuje uparjalna entalpija.</a:t>
            </a:r>
          </a:p>
        </p:txBody>
      </p:sp>
      <p:sp>
        <p:nvSpPr>
          <p:cNvPr id="300037" name="Rectangle 4">
            <a:extLst>
              <a:ext uri="{FF2B5EF4-FFF2-40B4-BE49-F238E27FC236}">
                <a16:creationId xmlns:a16="http://schemas.microsoft.com/office/drawing/2014/main" id="{33AEC59E-078D-0A7B-2122-25175E9941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700214"/>
            <a:ext cx="86423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Označimo jo z malo črko </a:t>
            </a:r>
            <a:r>
              <a:rPr lang="sl-SI" altLang="sl-SI" sz="2000" i="1">
                <a:solidFill>
                  <a:srgbClr val="000000"/>
                </a:solidFill>
              </a:rPr>
              <a:t>r</a:t>
            </a:r>
            <a:r>
              <a:rPr lang="sl-SI" altLang="sl-SI" sz="2000">
                <a:solidFill>
                  <a:srgbClr val="000000"/>
                </a:solidFill>
              </a:rPr>
              <a:t>, enota zanjo pa je J/kg. Uparjalna toplota je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močno odvisna od tlaka.</a:t>
            </a:r>
          </a:p>
        </p:txBody>
      </p:sp>
      <p:sp>
        <p:nvSpPr>
          <p:cNvPr id="300038" name="Rectangle 5">
            <a:extLst>
              <a:ext uri="{FF2B5EF4-FFF2-40B4-BE49-F238E27FC236}">
                <a16:creationId xmlns:a16="http://schemas.microsoft.com/office/drawing/2014/main" id="{F3188F7F-E9B5-2FFB-5AFF-F0F6FE925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457450"/>
            <a:ext cx="4144962" cy="711200"/>
          </a:xfrm>
          <a:prstGeom prst="rect">
            <a:avLst/>
          </a:prstGeom>
          <a:solidFill>
            <a:srgbClr val="FF9933"/>
          </a:solidFill>
          <a:ln w="9525">
            <a:solidFill>
              <a:srgbClr val="FF99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r = ∆h</a:t>
            </a:r>
            <a:r>
              <a:rPr lang="sl-SI" altLang="sl-SI" sz="2000" i="1" baseline="-25000">
                <a:solidFill>
                  <a:srgbClr val="000000"/>
                </a:solidFill>
              </a:rPr>
              <a:t>vr</a:t>
            </a:r>
            <a:r>
              <a:rPr lang="sl-SI" altLang="sl-SI" sz="2000" i="1">
                <a:solidFill>
                  <a:srgbClr val="000000"/>
                </a:solidFill>
              </a:rPr>
              <a:t> = h'' - h' = T</a:t>
            </a:r>
            <a:r>
              <a:rPr lang="sl-SI" altLang="sl-SI" sz="2000" i="1" baseline="-25000">
                <a:solidFill>
                  <a:srgbClr val="000000"/>
                </a:solidFill>
              </a:rPr>
              <a:t>s</a:t>
            </a:r>
            <a:r>
              <a:rPr lang="sl-SI" altLang="sl-SI" sz="2000" i="1">
                <a:solidFill>
                  <a:srgbClr val="000000"/>
                </a:solidFill>
              </a:rPr>
              <a:t> . (s'' - s') </a:t>
            </a:r>
            <a:r>
              <a:rPr lang="sl-SI" altLang="sl-SI" sz="2000">
                <a:solidFill>
                  <a:srgbClr val="000000"/>
                </a:solidFill>
              </a:rPr>
              <a:t>[J/kg]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r = u'' - u' + p . (v'' -v') </a:t>
            </a:r>
            <a:r>
              <a:rPr lang="sl-SI" altLang="sl-SI" sz="2000">
                <a:solidFill>
                  <a:srgbClr val="000000"/>
                </a:solidFill>
              </a:rPr>
              <a:t>[J/kg]</a:t>
            </a:r>
          </a:p>
        </p:txBody>
      </p:sp>
      <p:sp>
        <p:nvSpPr>
          <p:cNvPr id="300039" name="Rectangle 6">
            <a:extLst>
              <a:ext uri="{FF2B5EF4-FFF2-40B4-BE49-F238E27FC236}">
                <a16:creationId xmlns:a16="http://schemas.microsoft.com/office/drawing/2014/main" id="{66416B5A-0D28-FB42-F3C9-CE32FB8A5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284539"/>
            <a:ext cx="34591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b="1">
                <a:solidFill>
                  <a:srgbClr val="00007D"/>
                </a:solidFill>
              </a:rPr>
              <a:t>UPARJANJE KAPLJEVINE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00040" name="Rectangle 7">
            <a:extLst>
              <a:ext uri="{FF2B5EF4-FFF2-40B4-BE49-F238E27FC236}">
                <a16:creationId xmlns:a16="http://schemas.microsoft.com/office/drawing/2014/main" id="{C0C6C639-F2C0-2BF6-D64D-CE360EF6C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3716339"/>
            <a:ext cx="6505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Toplota, potrebna, da kapljevina pride do vrelišča 1→1':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00041" name="Rectangle 8">
            <a:extLst>
              <a:ext uri="{FF2B5EF4-FFF2-40B4-BE49-F238E27FC236}">
                <a16:creationId xmlns:a16="http://schemas.microsoft.com/office/drawing/2014/main" id="{95F07860-3D4B-EE63-F2C0-95B1040FC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4149726"/>
            <a:ext cx="4714875" cy="366713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Q</a:t>
            </a:r>
            <a:r>
              <a:rPr lang="sl-SI" altLang="sl-SI" sz="1800" baseline="-25000">
                <a:solidFill>
                  <a:srgbClr val="000000"/>
                </a:solidFill>
              </a:rPr>
              <a:t>(1→1')</a:t>
            </a:r>
            <a:r>
              <a:rPr lang="sl-SI" altLang="sl-SI" sz="1800">
                <a:solidFill>
                  <a:srgbClr val="000000"/>
                </a:solidFill>
              </a:rPr>
              <a:t> = </a:t>
            </a:r>
            <a:r>
              <a:rPr lang="sl-SI" altLang="sl-SI" sz="1800" i="1">
                <a:solidFill>
                  <a:srgbClr val="000000"/>
                </a:solidFill>
              </a:rPr>
              <a:t>m . c</a:t>
            </a:r>
            <a:r>
              <a:rPr lang="sl-SI" altLang="sl-SI" sz="1800" i="1" baseline="-25000">
                <a:solidFill>
                  <a:srgbClr val="000000"/>
                </a:solidFill>
              </a:rPr>
              <a:t>k</a:t>
            </a:r>
            <a:r>
              <a:rPr lang="sl-SI" altLang="sl-SI" sz="1800" i="1">
                <a:solidFill>
                  <a:srgbClr val="000000"/>
                </a:solidFill>
              </a:rPr>
              <a:t> . (T</a:t>
            </a:r>
            <a:r>
              <a:rPr lang="sl-SI" altLang="sl-SI" sz="1800" i="1" baseline="-25000">
                <a:solidFill>
                  <a:srgbClr val="000000"/>
                </a:solidFill>
              </a:rPr>
              <a:t>s</a:t>
            </a:r>
            <a:r>
              <a:rPr lang="sl-SI" altLang="sl-SI" sz="1800" i="1">
                <a:solidFill>
                  <a:srgbClr val="000000"/>
                </a:solidFill>
              </a:rPr>
              <a:t> - T</a:t>
            </a:r>
            <a:r>
              <a:rPr lang="sl-SI" altLang="sl-SI" sz="1800" i="1" baseline="-25000">
                <a:solidFill>
                  <a:srgbClr val="000000"/>
                </a:solidFill>
              </a:rPr>
              <a:t>1</a:t>
            </a:r>
            <a:r>
              <a:rPr lang="sl-SI" altLang="sl-SI" sz="1800" i="1">
                <a:solidFill>
                  <a:srgbClr val="000000"/>
                </a:solidFill>
              </a:rPr>
              <a:t>) = m . (h'</a:t>
            </a:r>
            <a:r>
              <a:rPr lang="sl-SI" altLang="sl-SI" sz="1800" baseline="-25000">
                <a:solidFill>
                  <a:srgbClr val="000000"/>
                </a:solidFill>
              </a:rPr>
              <a:t>1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  <a:r>
              <a:rPr lang="sl-SI" altLang="sl-SI" sz="1800" i="1">
                <a:solidFill>
                  <a:srgbClr val="000000"/>
                </a:solidFill>
              </a:rPr>
              <a:t>- h</a:t>
            </a:r>
            <a:r>
              <a:rPr lang="sl-SI" altLang="sl-SI" sz="1800" i="1" baseline="-25000">
                <a:solidFill>
                  <a:srgbClr val="000000"/>
                </a:solidFill>
              </a:rPr>
              <a:t>1</a:t>
            </a:r>
            <a:r>
              <a:rPr lang="sl-SI" altLang="sl-SI" sz="1800" i="1">
                <a:solidFill>
                  <a:srgbClr val="000000"/>
                </a:solidFill>
              </a:rPr>
              <a:t>)      </a:t>
            </a:r>
            <a:r>
              <a:rPr lang="sl-SI" altLang="sl-SI" sz="1800">
                <a:solidFill>
                  <a:srgbClr val="000000"/>
                </a:solidFill>
              </a:rPr>
              <a:t>[J]</a:t>
            </a:r>
          </a:p>
        </p:txBody>
      </p:sp>
      <p:sp>
        <p:nvSpPr>
          <p:cNvPr id="300042" name="Rectangle 9">
            <a:extLst>
              <a:ext uri="{FF2B5EF4-FFF2-40B4-BE49-F238E27FC236}">
                <a16:creationId xmlns:a16="http://schemas.microsoft.com/office/drawing/2014/main" id="{5929CADE-4BFD-0837-F210-893AD6433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581526"/>
            <a:ext cx="21748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Uparjalna toplota:</a:t>
            </a:r>
          </a:p>
        </p:txBody>
      </p:sp>
      <p:sp>
        <p:nvSpPr>
          <p:cNvPr id="300043" name="Rectangle 10">
            <a:extLst>
              <a:ext uri="{FF2B5EF4-FFF2-40B4-BE49-F238E27FC236}">
                <a16:creationId xmlns:a16="http://schemas.microsoft.com/office/drawing/2014/main" id="{4CEC5BFD-4255-CB59-EAF4-59ECA8C44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5013326"/>
            <a:ext cx="3398837" cy="366713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Q</a:t>
            </a:r>
            <a:r>
              <a:rPr lang="sl-SI" altLang="sl-SI" sz="1800" i="1" baseline="-25000">
                <a:solidFill>
                  <a:srgbClr val="000000"/>
                </a:solidFill>
              </a:rPr>
              <a:t>k</a:t>
            </a:r>
            <a:r>
              <a:rPr lang="sl-SI" altLang="sl-SI" sz="1800" i="1">
                <a:solidFill>
                  <a:srgbClr val="000000"/>
                </a:solidFill>
              </a:rPr>
              <a:t> = m . (h'' - h') = m . r     </a:t>
            </a:r>
            <a:r>
              <a:rPr lang="sl-SI" altLang="sl-SI" sz="1800">
                <a:solidFill>
                  <a:srgbClr val="000000"/>
                </a:solidFill>
              </a:rPr>
              <a:t>[J]</a:t>
            </a:r>
          </a:p>
        </p:txBody>
      </p:sp>
      <p:sp>
        <p:nvSpPr>
          <p:cNvPr id="300044" name="Rectangle 11">
            <a:extLst>
              <a:ext uri="{FF2B5EF4-FFF2-40B4-BE49-F238E27FC236}">
                <a16:creationId xmlns:a16="http://schemas.microsoft.com/office/drawing/2014/main" id="{BDF04D45-2A8C-5D3F-3526-B95C04D3BA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5445126"/>
            <a:ext cx="5667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Toplota, potrebna, da pregrejemo paro 1'' → 1</a:t>
            </a:r>
            <a:r>
              <a:rPr lang="sl-SI" altLang="sl-SI" sz="2000" baseline="-25000">
                <a:solidFill>
                  <a:srgbClr val="000000"/>
                </a:solidFill>
              </a:rPr>
              <a:t>p</a:t>
            </a:r>
            <a:r>
              <a:rPr lang="sl-SI" altLang="sl-SI" sz="2000">
                <a:solidFill>
                  <a:srgbClr val="000000"/>
                </a:solidFill>
              </a:rPr>
              <a:t> :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00045" name="Rectangle 12">
            <a:extLst>
              <a:ext uri="{FF2B5EF4-FFF2-40B4-BE49-F238E27FC236}">
                <a16:creationId xmlns:a16="http://schemas.microsoft.com/office/drawing/2014/main" id="{80FBAB95-7D02-BBE9-FF88-232F8F47B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6021388"/>
            <a:ext cx="4378325" cy="366712"/>
          </a:xfrm>
          <a:prstGeom prst="rect">
            <a:avLst/>
          </a:prstGeom>
          <a:solidFill>
            <a:srgbClr val="FF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Q</a:t>
            </a:r>
            <a:r>
              <a:rPr lang="sl-SI" altLang="sl-SI" sz="1800" i="1" baseline="-25000">
                <a:solidFill>
                  <a:srgbClr val="000000"/>
                </a:solidFill>
              </a:rPr>
              <a:t>p</a:t>
            </a:r>
            <a:r>
              <a:rPr lang="sl-SI" altLang="sl-SI" sz="1800" i="1">
                <a:solidFill>
                  <a:srgbClr val="000000"/>
                </a:solidFill>
              </a:rPr>
              <a:t>  = m . c</a:t>
            </a:r>
            <a:r>
              <a:rPr lang="sl-SI" altLang="sl-SI" sz="1800" i="1" baseline="-25000">
                <a:solidFill>
                  <a:srgbClr val="000000"/>
                </a:solidFill>
              </a:rPr>
              <a:t>p</a:t>
            </a:r>
            <a:r>
              <a:rPr lang="sl-SI" altLang="sl-SI" sz="1800" i="1">
                <a:solidFill>
                  <a:srgbClr val="000000"/>
                </a:solidFill>
              </a:rPr>
              <a:t>  . (T</a:t>
            </a:r>
            <a:r>
              <a:rPr lang="sl-SI" altLang="sl-SI" sz="1800" i="1" baseline="-25000">
                <a:solidFill>
                  <a:srgbClr val="000000"/>
                </a:solidFill>
              </a:rPr>
              <a:t>p</a:t>
            </a:r>
            <a:r>
              <a:rPr lang="sl-SI" altLang="sl-SI" sz="1800" i="1">
                <a:solidFill>
                  <a:srgbClr val="000000"/>
                </a:solidFill>
              </a:rPr>
              <a:t> - T</a:t>
            </a:r>
            <a:r>
              <a:rPr lang="sl-SI" altLang="sl-SI" sz="1800" i="1" baseline="-25000">
                <a:solidFill>
                  <a:srgbClr val="000000"/>
                </a:solidFill>
              </a:rPr>
              <a:t>s</a:t>
            </a:r>
            <a:r>
              <a:rPr lang="sl-SI" altLang="sl-SI" sz="1800" i="1">
                <a:solidFill>
                  <a:srgbClr val="000000"/>
                </a:solidFill>
              </a:rPr>
              <a:t>) = m . (h</a:t>
            </a:r>
            <a:r>
              <a:rPr lang="sl-SI" altLang="sl-SI" sz="1800" i="1" baseline="-25000">
                <a:solidFill>
                  <a:srgbClr val="000000"/>
                </a:solidFill>
              </a:rPr>
              <a:t>p</a:t>
            </a:r>
            <a:r>
              <a:rPr lang="sl-SI" altLang="sl-SI" sz="1800" i="1">
                <a:solidFill>
                  <a:srgbClr val="000000"/>
                </a:solidFill>
              </a:rPr>
              <a:t> - h'')     </a:t>
            </a:r>
            <a:r>
              <a:rPr lang="sl-SI" altLang="sl-SI" sz="1800">
                <a:solidFill>
                  <a:srgbClr val="000000"/>
                </a:solidFill>
              </a:rPr>
              <a:t>[J]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3">
            <a:extLst>
              <a:ext uri="{FF2B5EF4-FFF2-40B4-BE49-F238E27FC236}">
                <a16:creationId xmlns:a16="http://schemas.microsoft.com/office/drawing/2014/main" id="{3590B808-314E-203E-F1A9-48D41B3A1F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E1BCD5F-415C-4B4D-BF5B-B6C6B92B4EB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01059" name="Rectangle 2">
            <a:extLst>
              <a:ext uri="{FF2B5EF4-FFF2-40B4-BE49-F238E27FC236}">
                <a16:creationId xmlns:a16="http://schemas.microsoft.com/office/drawing/2014/main" id="{63107963-31FD-91BB-0601-2C3DFB9D8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90526"/>
            <a:ext cx="2905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Skupna toplota 1 → 1p :</a:t>
            </a:r>
          </a:p>
        </p:txBody>
      </p:sp>
      <p:sp>
        <p:nvSpPr>
          <p:cNvPr id="301060" name="Rectangle 3">
            <a:extLst>
              <a:ext uri="{FF2B5EF4-FFF2-40B4-BE49-F238E27FC236}">
                <a16:creationId xmlns:a16="http://schemas.microsoft.com/office/drawing/2014/main" id="{D03A0897-C618-DB91-4375-E8A573746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01061" name="Object 4">
            <a:extLst>
              <a:ext uri="{FF2B5EF4-FFF2-40B4-BE49-F238E27FC236}">
                <a16:creationId xmlns:a16="http://schemas.microsoft.com/office/drawing/2014/main" id="{7CC5135B-CE4C-6E46-EAEE-94C6802DB6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0" y="836614"/>
          <a:ext cx="69850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3276600" imgH="431800" progId="Equation.3">
                  <p:embed/>
                </p:oleObj>
              </mc:Choice>
              <mc:Fallback>
                <p:oleObj name="Enačba" r:id="rId2" imgW="3276600" imgH="431800" progId="Equation.3">
                  <p:embed/>
                  <p:pic>
                    <p:nvPicPr>
                      <p:cNvPr id="301061" name="Object 4">
                        <a:extLst>
                          <a:ext uri="{FF2B5EF4-FFF2-40B4-BE49-F238E27FC236}">
                            <a16:creationId xmlns:a16="http://schemas.microsoft.com/office/drawing/2014/main" id="{7CC5135B-CE4C-6E46-EAEE-94C6802DB6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836614"/>
                        <a:ext cx="6985000" cy="822325"/>
                      </a:xfrm>
                      <a:prstGeom prst="rect">
                        <a:avLst/>
                      </a:prstGeom>
                      <a:solidFill>
                        <a:srgbClr val="FF9933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1062" name="Rectangle 5">
            <a:extLst>
              <a:ext uri="{FF2B5EF4-FFF2-40B4-BE49-F238E27FC236}">
                <a16:creationId xmlns:a16="http://schemas.microsoft.com/office/drawing/2014/main" id="{D1241851-C466-ACC2-C147-ED310A640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1885951"/>
            <a:ext cx="86423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Ta toplota je enaka razliki med končno vrednostjo specifične entalpije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pregrete pare </a:t>
            </a:r>
            <a:r>
              <a:rPr lang="sl-SI" altLang="sl-SI" sz="2000" i="1">
                <a:solidFill>
                  <a:srgbClr val="000000"/>
                </a:solidFill>
              </a:rPr>
              <a:t>h</a:t>
            </a:r>
            <a:r>
              <a:rPr lang="sl-SI" altLang="sl-SI" sz="2000" i="1" baseline="-25000">
                <a:solidFill>
                  <a:srgbClr val="000000"/>
                </a:solidFill>
              </a:rPr>
              <a:t>p</a:t>
            </a:r>
            <a:r>
              <a:rPr lang="sl-SI" altLang="sl-SI" sz="2000" i="1">
                <a:solidFill>
                  <a:srgbClr val="000000"/>
                </a:solidFill>
              </a:rPr>
              <a:t>  </a:t>
            </a:r>
            <a:r>
              <a:rPr lang="sl-SI" altLang="sl-SI" sz="2000">
                <a:solidFill>
                  <a:srgbClr val="000000"/>
                </a:solidFill>
              </a:rPr>
              <a:t>in začetno vrednostjo specifične entalpije kapljevine </a:t>
            </a:r>
            <a:r>
              <a:rPr lang="sl-SI" altLang="sl-SI" sz="2000" i="1">
                <a:solidFill>
                  <a:srgbClr val="000000"/>
                </a:solidFill>
              </a:rPr>
              <a:t>h</a:t>
            </a:r>
            <a:r>
              <a:rPr lang="sl-SI" altLang="sl-SI" sz="2000" i="1" baseline="-25000">
                <a:solidFill>
                  <a:srgbClr val="000000"/>
                </a:solidFill>
              </a:rPr>
              <a:t>1</a:t>
            </a:r>
            <a:r>
              <a:rPr lang="sl-SI" altLang="sl-SI" sz="2000" i="1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01063" name="Rectangle 6">
            <a:extLst>
              <a:ext uri="{FF2B5EF4-FFF2-40B4-BE49-F238E27FC236}">
                <a16:creationId xmlns:a16="http://schemas.microsoft.com/office/drawing/2014/main" id="{B201970B-52D8-9F9B-279B-3DC099A6A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2924176"/>
            <a:ext cx="87852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1920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b="1">
                <a:solidFill>
                  <a:srgbClr val="000000"/>
                </a:solidFill>
              </a:rPr>
              <a:t>Primeri</a:t>
            </a: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r>
              <a:rPr lang="sl-SI" altLang="sl-SI" sz="2000">
                <a:solidFill>
                  <a:srgbClr val="000000"/>
                </a:solidFill>
              </a:rPr>
              <a:t> Kolikšni sta entalpija in volumen pregrete vodne pare pri tlaku </a:t>
            </a:r>
            <a:r>
              <a:rPr lang="sl-SI" altLang="sl-SI" sz="2000" i="1">
                <a:solidFill>
                  <a:srgbClr val="000000"/>
                </a:solidFill>
              </a:rPr>
              <a:t>p </a:t>
            </a:r>
            <a:r>
              <a:rPr lang="sl-SI" altLang="sl-SI" sz="2000">
                <a:solidFill>
                  <a:srgbClr val="000000"/>
                </a:solidFill>
              </a:rPr>
              <a:t>= 120 bar  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    in temperaturi </a:t>
            </a:r>
            <a:r>
              <a:rPr lang="sl-SI" altLang="sl-SI" sz="2000" i="1">
                <a:solidFill>
                  <a:srgbClr val="000000"/>
                </a:solidFill>
              </a:rPr>
              <a:t>T = </a:t>
            </a:r>
            <a:r>
              <a:rPr lang="sl-SI" altLang="sl-SI" sz="2000">
                <a:solidFill>
                  <a:srgbClr val="000000"/>
                </a:solidFill>
              </a:rPr>
              <a:t>613 K, če je masa pregrete pare </a:t>
            </a:r>
            <a:r>
              <a:rPr lang="sl-SI" altLang="sl-SI" sz="2000" i="1">
                <a:solidFill>
                  <a:srgbClr val="000000"/>
                </a:solidFill>
              </a:rPr>
              <a:t>m = </a:t>
            </a:r>
            <a:r>
              <a:rPr lang="sl-SI" altLang="sl-SI" sz="2000">
                <a:solidFill>
                  <a:srgbClr val="000000"/>
                </a:solidFill>
              </a:rPr>
              <a:t>200 kg?</a:t>
            </a:r>
          </a:p>
        </p:txBody>
      </p:sp>
      <p:sp>
        <p:nvSpPr>
          <p:cNvPr id="301064" name="Rectangle 7">
            <a:extLst>
              <a:ext uri="{FF2B5EF4-FFF2-40B4-BE49-F238E27FC236}">
                <a16:creationId xmlns:a16="http://schemas.microsoft.com/office/drawing/2014/main" id="{B4938B6F-B46A-793D-23BB-EB780E6F0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5788" y="4176714"/>
            <a:ext cx="16827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   p = </a:t>
            </a:r>
            <a:r>
              <a:rPr lang="sl-SI" altLang="sl-SI" sz="2000">
                <a:solidFill>
                  <a:srgbClr val="000000"/>
                </a:solidFill>
              </a:rPr>
              <a:t>120 bar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T = </a:t>
            </a:r>
            <a:r>
              <a:rPr lang="sl-SI" altLang="sl-SI" sz="2000">
                <a:solidFill>
                  <a:srgbClr val="000000"/>
                </a:solidFill>
              </a:rPr>
              <a:t>613 K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  </a:t>
            </a:r>
            <a:r>
              <a:rPr lang="sl-SI" altLang="sl-SI" sz="2000" i="1" u="sng">
                <a:solidFill>
                  <a:srgbClr val="000000"/>
                </a:solidFill>
              </a:rPr>
              <a:t>m = </a:t>
            </a:r>
            <a:r>
              <a:rPr lang="sl-SI" altLang="sl-SI" sz="2000" u="sng">
                <a:solidFill>
                  <a:srgbClr val="000000"/>
                </a:solidFill>
              </a:rPr>
              <a:t>200 kg</a:t>
            </a:r>
          </a:p>
        </p:txBody>
      </p:sp>
      <p:sp>
        <p:nvSpPr>
          <p:cNvPr id="301065" name="Rectangle 8">
            <a:extLst>
              <a:ext uri="{FF2B5EF4-FFF2-40B4-BE49-F238E27FC236}">
                <a16:creationId xmlns:a16="http://schemas.microsoft.com/office/drawing/2014/main" id="{77E8C81A-CB94-6E16-8CC0-159676B44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5083175"/>
            <a:ext cx="111601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H, V = ?</a:t>
            </a:r>
          </a:p>
        </p:txBody>
      </p:sp>
      <p:sp>
        <p:nvSpPr>
          <p:cNvPr id="301066" name="Rectangle 9">
            <a:extLst>
              <a:ext uri="{FF2B5EF4-FFF2-40B4-BE49-F238E27FC236}">
                <a16:creationId xmlns:a16="http://schemas.microsoft.com/office/drawing/2014/main" id="{E18C84FE-328D-4C7F-BCFA-720C45374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01067" name="Object 10">
            <a:extLst>
              <a:ext uri="{FF2B5EF4-FFF2-40B4-BE49-F238E27FC236}">
                <a16:creationId xmlns:a16="http://schemas.microsoft.com/office/drawing/2014/main" id="{434D3DAA-A414-9066-95F4-0DCBF243C1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48075" y="4365626"/>
          <a:ext cx="6840538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4" imgW="3784600" imgH="393700" progId="Equation.3">
                  <p:embed/>
                </p:oleObj>
              </mc:Choice>
              <mc:Fallback>
                <p:oleObj name="Enačba" r:id="rId4" imgW="3784600" imgH="393700" progId="Equation.3">
                  <p:embed/>
                  <p:pic>
                    <p:nvPicPr>
                      <p:cNvPr id="301067" name="Object 10">
                        <a:extLst>
                          <a:ext uri="{FF2B5EF4-FFF2-40B4-BE49-F238E27FC236}">
                            <a16:creationId xmlns:a16="http://schemas.microsoft.com/office/drawing/2014/main" id="{434D3DAA-A414-9066-95F4-0DCBF243C1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8075" y="4365626"/>
                        <a:ext cx="6840538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1068" name="Rectangle 11">
            <a:extLst>
              <a:ext uri="{FF2B5EF4-FFF2-40B4-BE49-F238E27FC236}">
                <a16:creationId xmlns:a16="http://schemas.microsoft.com/office/drawing/2014/main" id="{E16A8AB7-A4A1-195B-5080-22ED3B158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5" y="4005264"/>
            <a:ext cx="24447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Specifična entalpija:</a:t>
            </a:r>
          </a:p>
        </p:txBody>
      </p:sp>
      <p:sp>
        <p:nvSpPr>
          <p:cNvPr id="301069" name="Rectangle 12">
            <a:extLst>
              <a:ext uri="{FF2B5EF4-FFF2-40B4-BE49-F238E27FC236}">
                <a16:creationId xmlns:a16="http://schemas.microsoft.com/office/drawing/2014/main" id="{5999B646-0AFE-0940-ED9C-21D0753B8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9513" y="5070476"/>
            <a:ext cx="2767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Specifična prostornina:</a:t>
            </a:r>
          </a:p>
        </p:txBody>
      </p:sp>
      <p:sp>
        <p:nvSpPr>
          <p:cNvPr id="301070" name="Rectangle 13">
            <a:extLst>
              <a:ext uri="{FF2B5EF4-FFF2-40B4-BE49-F238E27FC236}">
                <a16:creationId xmlns:a16="http://schemas.microsoft.com/office/drawing/2014/main" id="{BD5CE567-FB0D-C6DE-4CD2-98D7979A7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01071" name="Object 14">
            <a:extLst>
              <a:ext uri="{FF2B5EF4-FFF2-40B4-BE49-F238E27FC236}">
                <a16:creationId xmlns:a16="http://schemas.microsoft.com/office/drawing/2014/main" id="{58DC572F-1DF3-ECB5-BA64-F46B3C96B3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75050" y="5661025"/>
          <a:ext cx="6553200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6" imgW="2946400" imgH="444500" progId="Equation.3">
                  <p:embed/>
                </p:oleObj>
              </mc:Choice>
              <mc:Fallback>
                <p:oleObj name="Enačba" r:id="rId6" imgW="2946400" imgH="444500" progId="Equation.3">
                  <p:embed/>
                  <p:pic>
                    <p:nvPicPr>
                      <p:cNvPr id="301071" name="Object 14">
                        <a:extLst>
                          <a:ext uri="{FF2B5EF4-FFF2-40B4-BE49-F238E27FC236}">
                            <a16:creationId xmlns:a16="http://schemas.microsoft.com/office/drawing/2014/main" id="{58DC572F-1DF3-ECB5-BA64-F46B3C96B3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0" y="5661025"/>
                        <a:ext cx="6553200" cy="74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3">
            <a:extLst>
              <a:ext uri="{FF2B5EF4-FFF2-40B4-BE49-F238E27FC236}">
                <a16:creationId xmlns:a16="http://schemas.microsoft.com/office/drawing/2014/main" id="{299155A0-AB45-4D32-3ABB-2A4C14D95E4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07445FF-7531-4B92-BBB2-6DE538E5C57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02083" name="Rectangle 2">
            <a:extLst>
              <a:ext uri="{FF2B5EF4-FFF2-40B4-BE49-F238E27FC236}">
                <a16:creationId xmlns:a16="http://schemas.microsoft.com/office/drawing/2014/main" id="{48C3FEDC-E055-CCD1-6F64-EA3E6D9EF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951" y="404814"/>
            <a:ext cx="88566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2. </a:t>
            </a:r>
            <a:r>
              <a:rPr lang="sl-SI" altLang="sl-SI" sz="2000">
                <a:solidFill>
                  <a:srgbClr val="000000"/>
                </a:solidFill>
              </a:rPr>
              <a:t>Kolikšna je masa mokre pare, ki je pri tlaku </a:t>
            </a:r>
            <a:r>
              <a:rPr lang="sl-SI" altLang="sl-SI" sz="2000" i="1">
                <a:solidFill>
                  <a:srgbClr val="000000"/>
                </a:solidFill>
              </a:rPr>
              <a:t>p = </a:t>
            </a:r>
            <a:r>
              <a:rPr lang="sl-SI" altLang="sl-SI" sz="2000">
                <a:solidFill>
                  <a:srgbClr val="000000"/>
                </a:solidFill>
              </a:rPr>
              <a:t>8 bar in </a:t>
            </a:r>
            <a:r>
              <a:rPr lang="sl-SI" altLang="sl-SI" sz="2000" i="1">
                <a:solidFill>
                  <a:srgbClr val="000000"/>
                </a:solidFill>
              </a:rPr>
              <a:t>x </a:t>
            </a:r>
            <a:r>
              <a:rPr lang="sl-SI" altLang="sl-SI" sz="2000">
                <a:solidFill>
                  <a:srgbClr val="000000"/>
                </a:solidFill>
              </a:rPr>
              <a:t>- 1 = 10 %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    vsebnosti pare, zaprta v posodi volumna </a:t>
            </a:r>
            <a:r>
              <a:rPr lang="sl-SI" altLang="sl-SI" sz="2000" i="1">
                <a:solidFill>
                  <a:srgbClr val="000000"/>
                </a:solidFill>
              </a:rPr>
              <a:t>V = </a:t>
            </a:r>
            <a:r>
              <a:rPr lang="sl-SI" altLang="sl-SI" sz="2000">
                <a:solidFill>
                  <a:srgbClr val="000000"/>
                </a:solidFill>
              </a:rPr>
              <a:t>9 m</a:t>
            </a:r>
            <a:r>
              <a:rPr lang="sl-SI" altLang="sl-SI" sz="2000" baseline="30000">
                <a:solidFill>
                  <a:srgbClr val="000000"/>
                </a:solidFill>
              </a:rPr>
              <a:t>3</a:t>
            </a:r>
            <a:r>
              <a:rPr lang="sl-SI" altLang="sl-SI" sz="200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302084" name="Rectangle 3">
            <a:extLst>
              <a:ext uri="{FF2B5EF4-FFF2-40B4-BE49-F238E27FC236}">
                <a16:creationId xmlns:a16="http://schemas.microsoft.com/office/drawing/2014/main" id="{364FE528-055C-F2CD-9C0D-CE8FEF6E9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1038226"/>
            <a:ext cx="5184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 u="sng">
                <a:solidFill>
                  <a:srgbClr val="000000"/>
                </a:solidFill>
              </a:rPr>
              <a:t>p = </a:t>
            </a:r>
            <a:r>
              <a:rPr lang="sl-SI" altLang="sl-SI" sz="2000" u="sng">
                <a:solidFill>
                  <a:srgbClr val="000000"/>
                </a:solidFill>
              </a:rPr>
              <a:t>8 bar       </a:t>
            </a:r>
            <a:r>
              <a:rPr lang="sl-SI" altLang="sl-SI" sz="2000" i="1" u="sng">
                <a:solidFill>
                  <a:srgbClr val="000000"/>
                </a:solidFill>
              </a:rPr>
              <a:t>x = </a:t>
            </a:r>
            <a:r>
              <a:rPr lang="sl-SI" altLang="sl-SI" sz="2000" u="sng">
                <a:solidFill>
                  <a:srgbClr val="000000"/>
                </a:solidFill>
              </a:rPr>
              <a:t>0,9        </a:t>
            </a:r>
            <a:r>
              <a:rPr lang="sl-SI" altLang="sl-SI" sz="2000" i="1" u="sng">
                <a:solidFill>
                  <a:srgbClr val="000000"/>
                </a:solidFill>
              </a:rPr>
              <a:t>V </a:t>
            </a:r>
            <a:r>
              <a:rPr lang="sl-SI" altLang="sl-SI" sz="2000" u="sng">
                <a:solidFill>
                  <a:srgbClr val="000000"/>
                </a:solidFill>
              </a:rPr>
              <a:t>= 9 m</a:t>
            </a:r>
            <a:r>
              <a:rPr lang="sl-SI" altLang="sl-SI" sz="2000" u="sng" baseline="30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302085" name="Rectangle 4">
            <a:extLst>
              <a:ext uri="{FF2B5EF4-FFF2-40B4-BE49-F238E27FC236}">
                <a16:creationId xmlns:a16="http://schemas.microsoft.com/office/drawing/2014/main" id="{08AA7270-5862-1730-66D5-B6D13E95A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1327151"/>
            <a:ext cx="823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m = </a:t>
            </a:r>
            <a:r>
              <a:rPr lang="sl-SI" altLang="sl-SI" sz="200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302086" name="Rectangle 5">
            <a:extLst>
              <a:ext uri="{FF2B5EF4-FFF2-40B4-BE49-F238E27FC236}">
                <a16:creationId xmlns:a16="http://schemas.microsoft.com/office/drawing/2014/main" id="{399900BE-55C6-1DFD-2055-67E439CB5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1758951"/>
            <a:ext cx="2767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Specifična prostornina:</a:t>
            </a:r>
          </a:p>
        </p:txBody>
      </p:sp>
      <p:sp>
        <p:nvSpPr>
          <p:cNvPr id="302087" name="Rectangle 6">
            <a:extLst>
              <a:ext uri="{FF2B5EF4-FFF2-40B4-BE49-F238E27FC236}">
                <a16:creationId xmlns:a16="http://schemas.microsoft.com/office/drawing/2014/main" id="{409067DB-E826-E1DB-98CF-9AAD95988E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2276476"/>
            <a:ext cx="2190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v = v' </a:t>
            </a:r>
            <a:r>
              <a:rPr lang="sl-SI" altLang="sl-SI" sz="1800">
                <a:solidFill>
                  <a:srgbClr val="000000"/>
                </a:solidFill>
              </a:rPr>
              <a:t>+ </a:t>
            </a:r>
            <a:r>
              <a:rPr lang="sl-SI" altLang="sl-SI" sz="1800" i="1">
                <a:solidFill>
                  <a:srgbClr val="000000"/>
                </a:solidFill>
              </a:rPr>
              <a:t>x . (v</a:t>
            </a:r>
            <a:r>
              <a:rPr lang="sl-SI" altLang="sl-SI" sz="1800">
                <a:solidFill>
                  <a:srgbClr val="000000"/>
                </a:solidFill>
              </a:rPr>
              <a:t>'' </a:t>
            </a:r>
            <a:r>
              <a:rPr lang="sl-SI" altLang="sl-SI" sz="1800" i="1">
                <a:solidFill>
                  <a:srgbClr val="000000"/>
                </a:solidFill>
              </a:rPr>
              <a:t>- v') =</a:t>
            </a:r>
          </a:p>
        </p:txBody>
      </p:sp>
      <p:sp>
        <p:nvSpPr>
          <p:cNvPr id="302088" name="Rectangle 7">
            <a:extLst>
              <a:ext uri="{FF2B5EF4-FFF2-40B4-BE49-F238E27FC236}">
                <a16:creationId xmlns:a16="http://schemas.microsoft.com/office/drawing/2014/main" id="{F7B3C94C-ABB1-FF45-9AB3-81D9D825E9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1" y="2708276"/>
            <a:ext cx="6869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= </a:t>
            </a:r>
            <a:r>
              <a:rPr lang="sl-SI" altLang="sl-SI" sz="1800">
                <a:solidFill>
                  <a:srgbClr val="000000"/>
                </a:solidFill>
              </a:rPr>
              <a:t>0,001115 m</a:t>
            </a:r>
            <a:r>
              <a:rPr lang="sl-SI" altLang="sl-SI" sz="1800" baseline="30000">
                <a:solidFill>
                  <a:srgbClr val="000000"/>
                </a:solidFill>
              </a:rPr>
              <a:t>3</a:t>
            </a:r>
            <a:r>
              <a:rPr lang="sl-SI" altLang="sl-SI" sz="1800">
                <a:solidFill>
                  <a:srgbClr val="000000"/>
                </a:solidFill>
              </a:rPr>
              <a:t>/kg + 0,9 . (0,2403 - 0,001115) m</a:t>
            </a:r>
            <a:r>
              <a:rPr lang="sl-SI" altLang="sl-SI" sz="1800" baseline="30000">
                <a:solidFill>
                  <a:srgbClr val="000000"/>
                </a:solidFill>
              </a:rPr>
              <a:t>3</a:t>
            </a:r>
            <a:r>
              <a:rPr lang="sl-SI" altLang="sl-SI" sz="1800">
                <a:solidFill>
                  <a:srgbClr val="000000"/>
                </a:solidFill>
              </a:rPr>
              <a:t>/kg = 0,218 m</a:t>
            </a:r>
            <a:r>
              <a:rPr lang="sl-SI" altLang="sl-SI" sz="1800" baseline="30000">
                <a:solidFill>
                  <a:srgbClr val="000000"/>
                </a:solidFill>
              </a:rPr>
              <a:t>3</a:t>
            </a:r>
            <a:r>
              <a:rPr lang="sl-SI" altLang="sl-SI" sz="1800">
                <a:solidFill>
                  <a:srgbClr val="000000"/>
                </a:solidFill>
              </a:rPr>
              <a:t>/kg</a:t>
            </a:r>
          </a:p>
        </p:txBody>
      </p:sp>
      <p:sp>
        <p:nvSpPr>
          <p:cNvPr id="302089" name="Rectangle 8">
            <a:extLst>
              <a:ext uri="{FF2B5EF4-FFF2-40B4-BE49-F238E27FC236}">
                <a16:creationId xmlns:a16="http://schemas.microsoft.com/office/drawing/2014/main" id="{C9B1BA90-A46F-E272-A8DD-6049F51FCD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3213101"/>
            <a:ext cx="2227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Masa mokre pare:</a:t>
            </a:r>
          </a:p>
        </p:txBody>
      </p:sp>
      <p:sp>
        <p:nvSpPr>
          <p:cNvPr id="302090" name="Rectangle 9">
            <a:extLst>
              <a:ext uri="{FF2B5EF4-FFF2-40B4-BE49-F238E27FC236}">
                <a16:creationId xmlns:a16="http://schemas.microsoft.com/office/drawing/2014/main" id="{B23687F6-AF6D-2467-15EE-D069F60FD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84946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302091" name="Rectangle 10">
            <a:extLst>
              <a:ext uri="{FF2B5EF4-FFF2-40B4-BE49-F238E27FC236}">
                <a16:creationId xmlns:a16="http://schemas.microsoft.com/office/drawing/2014/main" id="{DB32B1C0-0556-FE0E-9340-8270A4201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302092" name="Object 11">
            <a:extLst>
              <a:ext uri="{FF2B5EF4-FFF2-40B4-BE49-F238E27FC236}">
                <a16:creationId xmlns:a16="http://schemas.microsoft.com/office/drawing/2014/main" id="{03D927C4-A4AF-0BA2-C858-98E9A45976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9650" y="3573463"/>
          <a:ext cx="489585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načba" r:id="rId2" imgW="2603500" imgH="457200" progId="Equation.3">
                  <p:embed/>
                </p:oleObj>
              </mc:Choice>
              <mc:Fallback>
                <p:oleObj name="Enačba" r:id="rId2" imgW="2603500" imgH="457200" progId="Equation.3">
                  <p:embed/>
                  <p:pic>
                    <p:nvPicPr>
                      <p:cNvPr id="302092" name="Object 11">
                        <a:extLst>
                          <a:ext uri="{FF2B5EF4-FFF2-40B4-BE49-F238E27FC236}">
                            <a16:creationId xmlns:a16="http://schemas.microsoft.com/office/drawing/2014/main" id="{03D927C4-A4AF-0BA2-C858-98E9A45976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3573463"/>
                        <a:ext cx="4895850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2093" name="Rectangle 12">
            <a:extLst>
              <a:ext uri="{FF2B5EF4-FFF2-40B4-BE49-F238E27FC236}">
                <a16:creationId xmlns:a16="http://schemas.microsoft.com/office/drawing/2014/main" id="{82BF5D23-FEFD-A63C-A66D-66BA48E22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950" y="4365626"/>
            <a:ext cx="8820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3. Za koliko se spremeni prostornina vrele vode, če jo uparimo v suho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    paro pri temperaturi </a:t>
            </a:r>
            <a:r>
              <a:rPr lang="sl-SI" altLang="sl-SI" sz="2000" i="1">
                <a:solidFill>
                  <a:srgbClr val="000000"/>
                </a:solidFill>
              </a:rPr>
              <a:t>T = </a:t>
            </a:r>
            <a:r>
              <a:rPr lang="sl-SI" altLang="sl-SI" sz="2000">
                <a:solidFill>
                  <a:srgbClr val="000000"/>
                </a:solidFill>
              </a:rPr>
              <a:t>288 K?</a:t>
            </a:r>
          </a:p>
        </p:txBody>
      </p:sp>
      <p:sp>
        <p:nvSpPr>
          <p:cNvPr id="302094" name="Rectangle 13">
            <a:extLst>
              <a:ext uri="{FF2B5EF4-FFF2-40B4-BE49-F238E27FC236}">
                <a16:creationId xmlns:a16="http://schemas.microsoft.com/office/drawing/2014/main" id="{A1B039DF-C1B3-3B79-E971-1A744CAAB6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3" y="5068858"/>
            <a:ext cx="46025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 u="sng">
                <a:solidFill>
                  <a:srgbClr val="000000"/>
                </a:solidFill>
              </a:rPr>
              <a:t>v'= </a:t>
            </a:r>
            <a:r>
              <a:rPr lang="sl-SI" altLang="sl-SI" sz="2000" u="sng">
                <a:solidFill>
                  <a:srgbClr val="000000"/>
                </a:solidFill>
              </a:rPr>
              <a:t>0,001001 m</a:t>
            </a:r>
            <a:r>
              <a:rPr lang="sl-SI" altLang="sl-SI" sz="2000" u="sng" baseline="30000">
                <a:solidFill>
                  <a:srgbClr val="000000"/>
                </a:solidFill>
              </a:rPr>
              <a:t>3</a:t>
            </a:r>
            <a:r>
              <a:rPr lang="sl-SI" altLang="sl-SI" sz="2000" u="sng">
                <a:solidFill>
                  <a:srgbClr val="000000"/>
                </a:solidFill>
              </a:rPr>
              <a:t>/kg     </a:t>
            </a:r>
            <a:r>
              <a:rPr lang="sl-SI" altLang="sl-SI" sz="2000" i="1" u="sng">
                <a:solidFill>
                  <a:srgbClr val="000000"/>
                </a:solidFill>
              </a:rPr>
              <a:t>v</a:t>
            </a:r>
            <a:r>
              <a:rPr lang="sl-SI" altLang="sl-SI" sz="2000" u="sng">
                <a:solidFill>
                  <a:srgbClr val="000000"/>
                </a:solidFill>
              </a:rPr>
              <a:t>'' </a:t>
            </a:r>
            <a:r>
              <a:rPr lang="sl-SI" altLang="sl-SI" sz="2000" i="1" u="sng">
                <a:solidFill>
                  <a:srgbClr val="000000"/>
                </a:solidFill>
              </a:rPr>
              <a:t>= </a:t>
            </a:r>
            <a:r>
              <a:rPr lang="sl-SI" altLang="sl-SI" sz="2000" u="sng">
                <a:solidFill>
                  <a:srgbClr val="000000"/>
                </a:solidFill>
              </a:rPr>
              <a:t>77,98 m</a:t>
            </a:r>
            <a:r>
              <a:rPr lang="sl-SI" altLang="sl-SI" sz="2000" u="sng" baseline="30000">
                <a:solidFill>
                  <a:srgbClr val="000000"/>
                </a:solidFill>
              </a:rPr>
              <a:t>3</a:t>
            </a:r>
            <a:r>
              <a:rPr lang="sl-SI" altLang="sl-SI" sz="2000" u="sng">
                <a:solidFill>
                  <a:srgbClr val="000000"/>
                </a:solidFill>
              </a:rPr>
              <a:t>/kg</a:t>
            </a:r>
          </a:p>
        </p:txBody>
      </p:sp>
      <p:sp>
        <p:nvSpPr>
          <p:cNvPr id="302095" name="Rectangle 14">
            <a:extLst>
              <a:ext uri="{FF2B5EF4-FFF2-40B4-BE49-F238E27FC236}">
                <a16:creationId xmlns:a16="http://schemas.microsoft.com/office/drawing/2014/main" id="{2F93F38D-9CDA-BCCD-5DB5-5A3896341E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5516564"/>
            <a:ext cx="895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∆</a:t>
            </a:r>
            <a:r>
              <a:rPr lang="sl-SI" altLang="sl-SI" sz="2000" i="1">
                <a:solidFill>
                  <a:srgbClr val="000000"/>
                </a:solidFill>
              </a:rPr>
              <a:t>v</a:t>
            </a:r>
            <a:r>
              <a:rPr lang="sl-SI" altLang="sl-SI" sz="2000" b="1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</a:rPr>
              <a:t>= ?</a:t>
            </a:r>
          </a:p>
        </p:txBody>
      </p:sp>
      <p:sp>
        <p:nvSpPr>
          <p:cNvPr id="302096" name="Rectangle 15">
            <a:extLst>
              <a:ext uri="{FF2B5EF4-FFF2-40B4-BE49-F238E27FC236}">
                <a16:creationId xmlns:a16="http://schemas.microsoft.com/office/drawing/2014/main" id="{A23B8CD1-C9A5-E9B9-8CF5-AE14BCF48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9" y="6076921"/>
            <a:ext cx="730841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∆v</a:t>
            </a:r>
            <a:r>
              <a:rPr lang="sl-SI" altLang="sl-SI" sz="2000">
                <a:solidFill>
                  <a:srgbClr val="000000"/>
                </a:solidFill>
              </a:rPr>
              <a:t>= (</a:t>
            </a:r>
            <a:r>
              <a:rPr lang="sl-SI" altLang="sl-SI" sz="2000" i="1">
                <a:solidFill>
                  <a:srgbClr val="000000"/>
                </a:solidFill>
              </a:rPr>
              <a:t>v'' -v'</a:t>
            </a:r>
            <a:r>
              <a:rPr lang="sl-SI" altLang="sl-SI" sz="2000">
                <a:solidFill>
                  <a:srgbClr val="000000"/>
                </a:solidFill>
              </a:rPr>
              <a:t>) </a:t>
            </a:r>
            <a:r>
              <a:rPr lang="sl-SI" altLang="sl-SI" sz="2000" i="1">
                <a:solidFill>
                  <a:srgbClr val="000000"/>
                </a:solidFill>
              </a:rPr>
              <a:t>= </a:t>
            </a:r>
            <a:r>
              <a:rPr lang="sl-SI" altLang="sl-SI" sz="2000">
                <a:solidFill>
                  <a:srgbClr val="000000"/>
                </a:solidFill>
              </a:rPr>
              <a:t>77,98 m</a:t>
            </a:r>
            <a:r>
              <a:rPr lang="sl-SI" altLang="sl-SI" sz="2000" baseline="30000">
                <a:solidFill>
                  <a:srgbClr val="000000"/>
                </a:solidFill>
              </a:rPr>
              <a:t>3</a:t>
            </a:r>
            <a:r>
              <a:rPr lang="sl-SI" altLang="sl-SI" sz="2000">
                <a:solidFill>
                  <a:srgbClr val="000000"/>
                </a:solidFill>
              </a:rPr>
              <a:t>/kg - 0,001001 m</a:t>
            </a:r>
            <a:r>
              <a:rPr lang="sl-SI" altLang="sl-SI" sz="2000" baseline="30000">
                <a:solidFill>
                  <a:srgbClr val="000000"/>
                </a:solidFill>
              </a:rPr>
              <a:t>3</a:t>
            </a:r>
            <a:r>
              <a:rPr lang="sl-SI" altLang="sl-SI" sz="2000">
                <a:solidFill>
                  <a:srgbClr val="000000"/>
                </a:solidFill>
              </a:rPr>
              <a:t>/kg = 77,978999 m</a:t>
            </a:r>
            <a:r>
              <a:rPr lang="sl-SI" altLang="sl-SI" sz="2000" baseline="30000">
                <a:solidFill>
                  <a:srgbClr val="000000"/>
                </a:solidFill>
              </a:rPr>
              <a:t>3</a:t>
            </a:r>
            <a:r>
              <a:rPr lang="sl-SI" altLang="sl-SI" sz="2000">
                <a:solidFill>
                  <a:srgbClr val="000000"/>
                </a:solidFill>
              </a:rPr>
              <a:t>/kg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3">
            <a:extLst>
              <a:ext uri="{FF2B5EF4-FFF2-40B4-BE49-F238E27FC236}">
                <a16:creationId xmlns:a16="http://schemas.microsoft.com/office/drawing/2014/main" id="{ACDE8803-7A4D-8B62-B431-1E21004FBD1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890C85A-6FB6-45C1-B6FA-27598137CE3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03107" name="Rectangle 2">
            <a:extLst>
              <a:ext uri="{FF2B5EF4-FFF2-40B4-BE49-F238E27FC236}">
                <a16:creationId xmlns:a16="http://schemas.microsoft.com/office/drawing/2014/main" id="{7BB08542-DC97-9B11-6991-11C192E85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476251"/>
            <a:ext cx="87137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4. Koliko toplote je treba dovesti, da maso </a:t>
            </a:r>
            <a:r>
              <a:rPr lang="sl-SI" altLang="sl-SI" sz="2000" i="1">
                <a:solidFill>
                  <a:srgbClr val="000000"/>
                </a:solidFill>
              </a:rPr>
              <a:t>m = </a:t>
            </a:r>
            <a:r>
              <a:rPr lang="sl-SI" altLang="sl-SI" sz="2000">
                <a:solidFill>
                  <a:srgbClr val="000000"/>
                </a:solidFill>
              </a:rPr>
              <a:t>3 kg vode temperature </a:t>
            </a:r>
            <a:r>
              <a:rPr lang="sl-SI" altLang="sl-SI" sz="2000" i="1">
                <a:solidFill>
                  <a:srgbClr val="000000"/>
                </a:solidFill>
              </a:rPr>
              <a:t>T </a:t>
            </a:r>
            <a:r>
              <a:rPr lang="sl-SI" altLang="sl-SI" sz="2000">
                <a:solidFill>
                  <a:srgbClr val="000000"/>
                </a:solidFill>
              </a:rPr>
              <a:t>=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    293 K pri tlaku </a:t>
            </a:r>
            <a:r>
              <a:rPr lang="sl-SI" altLang="sl-SI" sz="2000" i="1">
                <a:solidFill>
                  <a:srgbClr val="000000"/>
                </a:solidFill>
              </a:rPr>
              <a:t>p = </a:t>
            </a:r>
            <a:r>
              <a:rPr lang="sl-SI" altLang="sl-SI" sz="2000">
                <a:solidFill>
                  <a:srgbClr val="000000"/>
                </a:solidFill>
              </a:rPr>
              <a:t>10 bar popolnoma uparimo? </a:t>
            </a:r>
          </a:p>
        </p:txBody>
      </p:sp>
      <p:sp>
        <p:nvSpPr>
          <p:cNvPr id="303108" name="Rectangle 3">
            <a:extLst>
              <a:ext uri="{FF2B5EF4-FFF2-40B4-BE49-F238E27FC236}">
                <a16:creationId xmlns:a16="http://schemas.microsoft.com/office/drawing/2014/main" id="{3F14DA25-E701-0236-EACE-B660A52B9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125539"/>
            <a:ext cx="39608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 u="sng">
                <a:solidFill>
                  <a:srgbClr val="000000"/>
                </a:solidFill>
              </a:rPr>
              <a:t>T = </a:t>
            </a:r>
            <a:r>
              <a:rPr lang="sl-SI" altLang="sl-SI" sz="2000" u="sng">
                <a:solidFill>
                  <a:srgbClr val="000000"/>
                </a:solidFill>
              </a:rPr>
              <a:t>293 K   </a:t>
            </a:r>
            <a:r>
              <a:rPr lang="sl-SI" altLang="sl-SI" sz="2000" i="1" u="sng">
                <a:solidFill>
                  <a:srgbClr val="000000"/>
                </a:solidFill>
              </a:rPr>
              <a:t>m </a:t>
            </a:r>
            <a:r>
              <a:rPr lang="sl-SI" altLang="sl-SI" sz="2000" u="sng">
                <a:solidFill>
                  <a:srgbClr val="000000"/>
                </a:solidFill>
              </a:rPr>
              <a:t>= 3 kg  </a:t>
            </a:r>
            <a:r>
              <a:rPr lang="sl-SI" altLang="sl-SI" sz="2000" i="1" u="sng">
                <a:solidFill>
                  <a:srgbClr val="000000"/>
                </a:solidFill>
              </a:rPr>
              <a:t>p </a:t>
            </a:r>
            <a:r>
              <a:rPr lang="sl-SI" altLang="sl-SI" sz="2000" u="sng">
                <a:solidFill>
                  <a:srgbClr val="000000"/>
                </a:solidFill>
              </a:rPr>
              <a:t>= 10 bar</a:t>
            </a:r>
          </a:p>
        </p:txBody>
      </p:sp>
      <p:sp>
        <p:nvSpPr>
          <p:cNvPr id="303109" name="Rectangle 4">
            <a:extLst>
              <a:ext uri="{FF2B5EF4-FFF2-40B4-BE49-F238E27FC236}">
                <a16:creationId xmlns:a16="http://schemas.microsoft.com/office/drawing/2014/main" id="{6733E79F-156D-F3B5-76FE-F6AFED10F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1412876"/>
            <a:ext cx="809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Q = ?</a:t>
            </a:r>
          </a:p>
        </p:txBody>
      </p:sp>
      <p:sp>
        <p:nvSpPr>
          <p:cNvPr id="303110" name="Rectangle 5">
            <a:extLst>
              <a:ext uri="{FF2B5EF4-FFF2-40B4-BE49-F238E27FC236}">
                <a16:creationId xmlns:a16="http://schemas.microsoft.com/office/drawing/2014/main" id="{2D8D2C82-7393-6F82-4DAE-6C8826380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1844676"/>
            <a:ext cx="2244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Dovedena toplota:</a:t>
            </a:r>
          </a:p>
        </p:txBody>
      </p:sp>
      <p:sp>
        <p:nvSpPr>
          <p:cNvPr id="303111" name="Rectangle 6">
            <a:extLst>
              <a:ext uri="{FF2B5EF4-FFF2-40B4-BE49-F238E27FC236}">
                <a16:creationId xmlns:a16="http://schemas.microsoft.com/office/drawing/2014/main" id="{0BF73F3C-941C-DB38-9371-BF0663B11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2271882"/>
            <a:ext cx="678102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h</a:t>
            </a:r>
            <a:r>
              <a:rPr lang="sl-SI" altLang="sl-SI" sz="2000" i="1" baseline="-25000">
                <a:solidFill>
                  <a:srgbClr val="000000"/>
                </a:solidFill>
              </a:rPr>
              <a:t>1</a:t>
            </a:r>
            <a:r>
              <a:rPr lang="sl-SI" altLang="sl-SI" sz="2000" i="1">
                <a:solidFill>
                  <a:srgbClr val="000000"/>
                </a:solidFill>
              </a:rPr>
              <a:t> = h' . </a:t>
            </a:r>
            <a:r>
              <a:rPr lang="sl-SI" altLang="sl-SI" sz="2000">
                <a:solidFill>
                  <a:srgbClr val="000000"/>
                </a:solidFill>
              </a:rPr>
              <a:t>(293 K, 10 bar) = 84,8 kJ/kg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h</a:t>
            </a:r>
            <a:r>
              <a:rPr lang="sl-SI" altLang="sl-SI" sz="2000" i="1" baseline="-25000">
                <a:solidFill>
                  <a:srgbClr val="000000"/>
                </a:solidFill>
              </a:rPr>
              <a:t>2</a:t>
            </a:r>
            <a:r>
              <a:rPr lang="sl-SI" altLang="sl-SI" sz="2000" i="1">
                <a:solidFill>
                  <a:srgbClr val="000000"/>
                </a:solidFill>
              </a:rPr>
              <a:t>= h'' . </a:t>
            </a:r>
            <a:r>
              <a:rPr lang="sl-SI" altLang="sl-SI" sz="2000">
                <a:solidFill>
                  <a:srgbClr val="000000"/>
                </a:solidFill>
              </a:rPr>
              <a:t>(10 bar) = 2776 kJ/kg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Q</a:t>
            </a:r>
            <a:r>
              <a:rPr lang="sl-SI" altLang="sl-SI" sz="2000" baseline="-25000">
                <a:solidFill>
                  <a:srgbClr val="000000"/>
                </a:solidFill>
              </a:rPr>
              <a:t>do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 i="1">
                <a:solidFill>
                  <a:srgbClr val="000000"/>
                </a:solidFill>
              </a:rPr>
              <a:t>= m . (h'' - h') = </a:t>
            </a:r>
            <a:r>
              <a:rPr lang="sl-SI" altLang="sl-SI" sz="2000">
                <a:solidFill>
                  <a:srgbClr val="000000"/>
                </a:solidFill>
              </a:rPr>
              <a:t>3 kg . (2776 - 84,8) kJ/kg = 8076,42 kJ</a:t>
            </a:r>
          </a:p>
        </p:txBody>
      </p:sp>
      <p:sp>
        <p:nvSpPr>
          <p:cNvPr id="303112" name="Rectangle 7">
            <a:extLst>
              <a:ext uri="{FF2B5EF4-FFF2-40B4-BE49-F238E27FC236}">
                <a16:creationId xmlns:a16="http://schemas.microsoft.com/office/drawing/2014/main" id="{B881D0B1-2210-2D07-D32C-0FABCC2A5D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3284539"/>
            <a:ext cx="87137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5. Mokro vodno paro mase </a:t>
            </a:r>
            <a:r>
              <a:rPr lang="sl-SI" altLang="sl-SI" sz="2000" i="1">
                <a:solidFill>
                  <a:srgbClr val="000000"/>
                </a:solidFill>
              </a:rPr>
              <a:t>m = </a:t>
            </a:r>
            <a:r>
              <a:rPr lang="sl-SI" altLang="sl-SI" sz="2000">
                <a:solidFill>
                  <a:srgbClr val="000000"/>
                </a:solidFill>
              </a:rPr>
              <a:t>8 kg, tlaka </a:t>
            </a:r>
            <a:r>
              <a:rPr lang="sl-SI" altLang="sl-SI" sz="2000" i="1">
                <a:solidFill>
                  <a:srgbClr val="000000"/>
                </a:solidFill>
              </a:rPr>
              <a:t>p = 20 </a:t>
            </a:r>
            <a:r>
              <a:rPr lang="sl-SI" altLang="sl-SI" sz="2000">
                <a:solidFill>
                  <a:srgbClr val="000000"/>
                </a:solidFill>
              </a:rPr>
              <a:t>bar in suhosti </a:t>
            </a:r>
            <a:r>
              <a:rPr lang="sl-SI" altLang="sl-SI" sz="2000" i="1">
                <a:solidFill>
                  <a:srgbClr val="000000"/>
                </a:solidFill>
              </a:rPr>
              <a:t>x</a:t>
            </a:r>
            <a:r>
              <a:rPr lang="sl-SI" altLang="sl-SI" sz="2000" baseline="-25000">
                <a:solidFill>
                  <a:srgbClr val="000000"/>
                </a:solidFill>
              </a:rPr>
              <a:t>1</a:t>
            </a:r>
            <a:r>
              <a:rPr lang="sl-SI" altLang="sl-SI" sz="2000">
                <a:solidFill>
                  <a:srgbClr val="000000"/>
                </a:solidFill>
              </a:rPr>
              <a:t> = 0,9  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    kondenziramo na suhost </a:t>
            </a:r>
            <a:r>
              <a:rPr lang="sl-SI" altLang="sl-SI" sz="2000" i="1">
                <a:solidFill>
                  <a:srgbClr val="000000"/>
                </a:solidFill>
              </a:rPr>
              <a:t>x</a:t>
            </a:r>
            <a:r>
              <a:rPr lang="sl-SI" altLang="sl-SI" sz="2000" baseline="-25000">
                <a:solidFill>
                  <a:srgbClr val="000000"/>
                </a:solidFill>
              </a:rPr>
              <a:t>2</a:t>
            </a:r>
            <a:r>
              <a:rPr lang="sl-SI" altLang="sl-SI" sz="2000">
                <a:solidFill>
                  <a:srgbClr val="000000"/>
                </a:solidFill>
              </a:rPr>
              <a:t> = 0,15. Koliko toplote smo odvedli? Proces </a:t>
            </a:r>
          </a:p>
          <a:p>
            <a:pPr algn="justLow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    nariši v </a:t>
            </a:r>
            <a:r>
              <a:rPr lang="sl-SI" altLang="sl-SI" sz="2000" i="1">
                <a:solidFill>
                  <a:srgbClr val="000000"/>
                </a:solidFill>
              </a:rPr>
              <a:t>T-s </a:t>
            </a:r>
            <a:r>
              <a:rPr lang="sl-SI" altLang="sl-SI" sz="2000">
                <a:solidFill>
                  <a:srgbClr val="000000"/>
                </a:solidFill>
              </a:rPr>
              <a:t>diagramu!</a:t>
            </a:r>
          </a:p>
        </p:txBody>
      </p:sp>
      <p:pic>
        <p:nvPicPr>
          <p:cNvPr id="303113" name="Picture 8">
            <a:extLst>
              <a:ext uri="{FF2B5EF4-FFF2-40B4-BE49-F238E27FC236}">
                <a16:creationId xmlns:a16="http://schemas.microsoft.com/office/drawing/2014/main" id="{17CB9A7A-28C3-A30C-741B-633587F090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4217988"/>
            <a:ext cx="2232025" cy="204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3114" name="Rectangle 9">
            <a:extLst>
              <a:ext uri="{FF2B5EF4-FFF2-40B4-BE49-F238E27FC236}">
                <a16:creationId xmlns:a16="http://schemas.microsoft.com/office/drawing/2014/main" id="{C7D2B0A4-C488-F220-6880-4A5B1B511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4445000"/>
            <a:ext cx="24399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m = </a:t>
            </a:r>
            <a:r>
              <a:rPr lang="sl-SI" altLang="sl-SI" sz="1800">
                <a:solidFill>
                  <a:srgbClr val="000000"/>
                </a:solidFill>
              </a:rPr>
              <a:t>8 kg        </a:t>
            </a:r>
            <a:r>
              <a:rPr lang="sl-SI" altLang="sl-SI" sz="1800" i="1">
                <a:solidFill>
                  <a:srgbClr val="000000"/>
                </a:solidFill>
              </a:rPr>
              <a:t>x</a:t>
            </a:r>
            <a:r>
              <a:rPr lang="sl-SI" altLang="sl-SI" sz="1800" i="1" baseline="-25000">
                <a:solidFill>
                  <a:srgbClr val="000000"/>
                </a:solidFill>
              </a:rPr>
              <a:t>1</a:t>
            </a:r>
            <a:r>
              <a:rPr lang="sl-SI" altLang="sl-SI" sz="1800" i="1">
                <a:solidFill>
                  <a:srgbClr val="000000"/>
                </a:solidFill>
              </a:rPr>
              <a:t> = </a:t>
            </a:r>
            <a:r>
              <a:rPr lang="sl-SI" altLang="sl-SI" sz="1800">
                <a:solidFill>
                  <a:srgbClr val="000000"/>
                </a:solidFill>
              </a:rPr>
              <a:t>0,9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 u="sng">
                <a:solidFill>
                  <a:srgbClr val="000000"/>
                </a:solidFill>
              </a:rPr>
              <a:t>p = 20 </a:t>
            </a:r>
            <a:r>
              <a:rPr lang="sl-SI" altLang="sl-SI" sz="1800" u="sng">
                <a:solidFill>
                  <a:srgbClr val="000000"/>
                </a:solidFill>
              </a:rPr>
              <a:t>bar     </a:t>
            </a:r>
            <a:r>
              <a:rPr lang="sl-SI" altLang="sl-SI" sz="1800" i="1" u="sng">
                <a:solidFill>
                  <a:srgbClr val="000000"/>
                </a:solidFill>
              </a:rPr>
              <a:t>x</a:t>
            </a:r>
            <a:r>
              <a:rPr lang="sl-SI" altLang="sl-SI" sz="1800" u="sng" baseline="-25000">
                <a:solidFill>
                  <a:srgbClr val="000000"/>
                </a:solidFill>
              </a:rPr>
              <a:t>2</a:t>
            </a:r>
            <a:r>
              <a:rPr lang="sl-SI" altLang="sl-SI" sz="1800" u="sng">
                <a:solidFill>
                  <a:srgbClr val="000000"/>
                </a:solidFill>
              </a:rPr>
              <a:t> = 0,15</a:t>
            </a:r>
          </a:p>
        </p:txBody>
      </p:sp>
      <p:sp>
        <p:nvSpPr>
          <p:cNvPr id="303115" name="Rectangle 10">
            <a:extLst>
              <a:ext uri="{FF2B5EF4-FFF2-40B4-BE49-F238E27FC236}">
                <a16:creationId xmlns:a16="http://schemas.microsoft.com/office/drawing/2014/main" id="{D5561E46-AAFF-1796-FA3F-418D8A077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5013326"/>
            <a:ext cx="10477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Q</a:t>
            </a:r>
            <a:r>
              <a:rPr lang="sl-SI" altLang="sl-SI" sz="1800" baseline="-25000">
                <a:solidFill>
                  <a:srgbClr val="000000"/>
                </a:solidFill>
              </a:rPr>
              <a:t>od</a:t>
            </a:r>
            <a:r>
              <a:rPr lang="sl-SI" altLang="sl-SI" sz="2000" i="1">
                <a:solidFill>
                  <a:srgbClr val="000000"/>
                </a:solidFill>
              </a:rPr>
              <a:t> </a:t>
            </a:r>
            <a:r>
              <a:rPr lang="sl-SI" altLang="sl-SI" sz="2000">
                <a:solidFill>
                  <a:srgbClr val="000000"/>
                </a:solidFill>
              </a:rPr>
              <a:t>= ? </a:t>
            </a:r>
          </a:p>
        </p:txBody>
      </p:sp>
      <p:graphicFrame>
        <p:nvGraphicFramePr>
          <p:cNvPr id="2" name="Group 11">
            <a:extLst>
              <a:ext uri="{FF2B5EF4-FFF2-40B4-BE49-F238E27FC236}">
                <a16:creationId xmlns:a16="http://schemas.microsoft.com/office/drawing/2014/main" id="{46409C39-0208-7B6B-698F-3AA4AFE407D3}"/>
              </a:ext>
            </a:extLst>
          </p:cNvPr>
          <p:cNvGraphicFramePr>
            <a:graphicFrameLocks noGrp="1"/>
          </p:cNvGraphicFramePr>
          <p:nvPr/>
        </p:nvGraphicFramePr>
        <p:xfrm>
          <a:off x="5591175" y="4221164"/>
          <a:ext cx="463550" cy="244475"/>
        </p:xfrm>
        <a:graphic>
          <a:graphicData uri="http://schemas.openxmlformats.org/drawingml/2006/table">
            <a:tbl>
              <a:tblPr/>
              <a:tblGrid>
                <a:gridCol w="463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 </a:t>
                      </a:r>
                      <a:r>
                        <a:rPr kumimoji="0" lang="sl-SI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[K]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839" marB="45839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03118" name="Rectangle 17">
            <a:extLst>
              <a:ext uri="{FF2B5EF4-FFF2-40B4-BE49-F238E27FC236}">
                <a16:creationId xmlns:a16="http://schemas.microsoft.com/office/drawing/2014/main" id="{B14ADB93-5B54-B4A1-2D13-FD82177ECB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225" y="3298825"/>
            <a:ext cx="18415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br>
              <a:rPr lang="sl-SI" altLang="sl-SI" sz="900">
                <a:solidFill>
                  <a:srgbClr val="000000"/>
                </a:solidFill>
              </a:rPr>
            </a:b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303119" name="Rectangle 18">
            <a:extLst>
              <a:ext uri="{FF2B5EF4-FFF2-40B4-BE49-F238E27FC236}">
                <a16:creationId xmlns:a16="http://schemas.microsoft.com/office/drawing/2014/main" id="{6B1A7D79-5953-F8DC-1A21-3E5BF1101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0826" y="6237288"/>
            <a:ext cx="2735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i="1">
                <a:solidFill>
                  <a:srgbClr val="000000"/>
                </a:solidFill>
              </a:rPr>
              <a:t>x</a:t>
            </a:r>
            <a:r>
              <a:rPr lang="sl-SI" altLang="sl-SI" sz="1800" baseline="-25000">
                <a:solidFill>
                  <a:srgbClr val="000000"/>
                </a:solidFill>
              </a:rPr>
              <a:t>2</a:t>
            </a:r>
            <a:r>
              <a:rPr lang="sl-SI" altLang="sl-SI" sz="1800">
                <a:solidFill>
                  <a:srgbClr val="000000"/>
                </a:solidFill>
              </a:rPr>
              <a:t>           </a:t>
            </a:r>
            <a:r>
              <a:rPr lang="sl-SI" altLang="sl-SI" sz="1800" i="1">
                <a:solidFill>
                  <a:srgbClr val="000000"/>
                </a:solidFill>
              </a:rPr>
              <a:t>x</a:t>
            </a:r>
            <a:r>
              <a:rPr lang="sl-SI" altLang="sl-SI" sz="1800" baseline="-25000">
                <a:solidFill>
                  <a:srgbClr val="000000"/>
                </a:solidFill>
              </a:rPr>
              <a:t>1</a:t>
            </a:r>
            <a:r>
              <a:rPr lang="sl-SI" altLang="sl-SI" sz="1800">
                <a:solidFill>
                  <a:srgbClr val="000000"/>
                </a:solidFill>
              </a:rPr>
              <a:t>      </a:t>
            </a:r>
            <a:r>
              <a:rPr lang="sl-SI" altLang="sl-SI" sz="1800" i="1">
                <a:solidFill>
                  <a:srgbClr val="000000"/>
                </a:solidFill>
              </a:rPr>
              <a:t>s </a:t>
            </a:r>
            <a:r>
              <a:rPr lang="sl-SI" altLang="sl-SI" sz="1800">
                <a:solidFill>
                  <a:srgbClr val="000000"/>
                </a:solidFill>
              </a:rPr>
              <a:t>[J/kgK]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3">
            <a:extLst>
              <a:ext uri="{FF2B5EF4-FFF2-40B4-BE49-F238E27FC236}">
                <a16:creationId xmlns:a16="http://schemas.microsoft.com/office/drawing/2014/main" id="{D625FB03-0259-5AA1-7BBF-B7CBA8E4789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C383B08-611F-4505-BD16-1BA8FFC348E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04131" name="Rectangle 2">
            <a:extLst>
              <a:ext uri="{FF2B5EF4-FFF2-40B4-BE49-F238E27FC236}">
                <a16:creationId xmlns:a16="http://schemas.microsoft.com/office/drawing/2014/main" id="{4FA2638D-4D21-A0A9-062E-C58699FA3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76407"/>
            <a:ext cx="7821693" cy="594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Iz priročnika odčitamo za stanje </a:t>
            </a:r>
            <a:r>
              <a:rPr lang="sl-SI" altLang="sl-SI" sz="2000" i="1">
                <a:solidFill>
                  <a:srgbClr val="000000"/>
                </a:solidFill>
              </a:rPr>
              <a:t>p = </a:t>
            </a:r>
            <a:r>
              <a:rPr lang="sl-SI" altLang="sl-SI" sz="2000">
                <a:solidFill>
                  <a:srgbClr val="000000"/>
                </a:solidFill>
              </a:rPr>
              <a:t>20 bar: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h</a:t>
            </a:r>
            <a:r>
              <a:rPr lang="sl-SI" altLang="sl-SI" sz="2000">
                <a:solidFill>
                  <a:srgbClr val="000000"/>
                </a:solidFill>
              </a:rPr>
              <a:t>' = 908,6 kJ/kg   </a:t>
            </a:r>
            <a:r>
              <a:rPr lang="sl-SI" altLang="sl-SI" sz="2000" i="1">
                <a:solidFill>
                  <a:srgbClr val="000000"/>
                </a:solidFill>
              </a:rPr>
              <a:t>h </a:t>
            </a:r>
            <a:r>
              <a:rPr lang="sl-SI" altLang="sl-SI" sz="2000">
                <a:solidFill>
                  <a:srgbClr val="000000"/>
                </a:solidFill>
              </a:rPr>
              <a:t>'' = 2797 kJ/kg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Specifična entalpija pred ohlajanjem: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h</a:t>
            </a:r>
            <a:r>
              <a:rPr lang="sl-SI" altLang="sl-SI" sz="2000" i="1" baseline="-25000">
                <a:solidFill>
                  <a:srgbClr val="000000"/>
                </a:solidFill>
              </a:rPr>
              <a:t>x1 </a:t>
            </a:r>
            <a:r>
              <a:rPr lang="sl-SI" altLang="sl-SI" sz="2000" i="1">
                <a:solidFill>
                  <a:srgbClr val="000000"/>
                </a:solidFill>
              </a:rPr>
              <a:t>= h' + x</a:t>
            </a:r>
            <a:r>
              <a:rPr lang="sl-SI" altLang="sl-SI" sz="2000" i="1" baseline="-25000">
                <a:solidFill>
                  <a:srgbClr val="000000"/>
                </a:solidFill>
              </a:rPr>
              <a:t>1</a:t>
            </a:r>
            <a:r>
              <a:rPr lang="sl-SI" altLang="sl-SI" sz="2000" i="1">
                <a:solidFill>
                  <a:srgbClr val="000000"/>
                </a:solidFill>
              </a:rPr>
              <a:t> . (h'' - h') = </a:t>
            </a:r>
            <a:r>
              <a:rPr lang="sl-SI" altLang="sl-SI" sz="2000">
                <a:solidFill>
                  <a:srgbClr val="000000"/>
                </a:solidFill>
              </a:rPr>
              <a:t>908,6 kJ/kg + 0,9 . (2797 - 908,6) kJ/kg =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      = 2608,16 kJ/kg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Specifična entalpija po ohlajanju: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h</a:t>
            </a:r>
            <a:r>
              <a:rPr lang="sl-SI" altLang="sl-SI" sz="2000" i="1" baseline="-25000">
                <a:solidFill>
                  <a:srgbClr val="000000"/>
                </a:solidFill>
              </a:rPr>
              <a:t>x2</a:t>
            </a:r>
            <a:r>
              <a:rPr lang="sl-SI" altLang="sl-SI" sz="2000" i="1">
                <a:solidFill>
                  <a:srgbClr val="000000"/>
                </a:solidFill>
              </a:rPr>
              <a:t> = h' + x</a:t>
            </a:r>
            <a:r>
              <a:rPr lang="sl-SI" altLang="sl-SI" sz="2000" baseline="-25000">
                <a:solidFill>
                  <a:srgbClr val="000000"/>
                </a:solidFill>
              </a:rPr>
              <a:t>2</a:t>
            </a:r>
            <a:r>
              <a:rPr lang="sl-SI" altLang="sl-SI" sz="2000">
                <a:solidFill>
                  <a:srgbClr val="000000"/>
                </a:solidFill>
              </a:rPr>
              <a:t> . </a:t>
            </a:r>
            <a:r>
              <a:rPr lang="sl-SI" altLang="sl-SI" sz="2000" i="1">
                <a:solidFill>
                  <a:srgbClr val="000000"/>
                </a:solidFill>
              </a:rPr>
              <a:t>(h'' - h') = </a:t>
            </a:r>
            <a:r>
              <a:rPr lang="sl-SI" altLang="sl-SI" sz="2000">
                <a:solidFill>
                  <a:srgbClr val="000000"/>
                </a:solidFill>
              </a:rPr>
              <a:t>908,6 kJ/kg + 0,15 . (2797 - 908,6) kJ/kg =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      = 1191,86 kJ/kg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0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>
                <a:solidFill>
                  <a:srgbClr val="000000"/>
                </a:solidFill>
              </a:rPr>
              <a:t> Odvedena toplota: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000" i="1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000" i="1">
                <a:solidFill>
                  <a:srgbClr val="000000"/>
                </a:solidFill>
              </a:rPr>
              <a:t>Q</a:t>
            </a:r>
            <a:r>
              <a:rPr lang="sl-SI" altLang="sl-SI" sz="2000" i="1" baseline="-25000">
                <a:solidFill>
                  <a:srgbClr val="000000"/>
                </a:solidFill>
              </a:rPr>
              <a:t>o</a:t>
            </a:r>
            <a:r>
              <a:rPr lang="sl-SI" altLang="sl-SI" sz="2000" baseline="-25000">
                <a:solidFill>
                  <a:srgbClr val="000000"/>
                </a:solidFill>
              </a:rPr>
              <a:t>d</a:t>
            </a:r>
            <a:r>
              <a:rPr lang="sl-SI" altLang="sl-SI" sz="2000">
                <a:solidFill>
                  <a:srgbClr val="000000"/>
                </a:solidFill>
              </a:rPr>
              <a:t> </a:t>
            </a:r>
            <a:r>
              <a:rPr lang="sl-SI" altLang="sl-SI" sz="2000" i="1">
                <a:solidFill>
                  <a:srgbClr val="000000"/>
                </a:solidFill>
              </a:rPr>
              <a:t>= m . (h</a:t>
            </a:r>
            <a:r>
              <a:rPr lang="sl-SI" altLang="sl-SI" sz="2000" i="1" baseline="-25000">
                <a:solidFill>
                  <a:srgbClr val="000000"/>
                </a:solidFill>
              </a:rPr>
              <a:t>x1</a:t>
            </a:r>
            <a:r>
              <a:rPr lang="sl-SI" altLang="sl-SI" sz="2000" i="1">
                <a:solidFill>
                  <a:srgbClr val="000000"/>
                </a:solidFill>
              </a:rPr>
              <a:t>- h</a:t>
            </a:r>
            <a:r>
              <a:rPr lang="sl-SI" altLang="sl-SI" sz="2000" i="1" baseline="-25000">
                <a:solidFill>
                  <a:srgbClr val="000000"/>
                </a:solidFill>
              </a:rPr>
              <a:t>x2</a:t>
            </a:r>
            <a:r>
              <a:rPr lang="sl-SI" altLang="sl-SI" sz="2000">
                <a:solidFill>
                  <a:srgbClr val="000000"/>
                </a:solidFill>
              </a:rPr>
              <a:t>) </a:t>
            </a:r>
            <a:r>
              <a:rPr lang="sl-SI" altLang="sl-SI" sz="2000" i="1">
                <a:solidFill>
                  <a:srgbClr val="000000"/>
                </a:solidFill>
              </a:rPr>
              <a:t>= </a:t>
            </a:r>
            <a:r>
              <a:rPr lang="sl-SI" altLang="sl-SI" sz="2000">
                <a:solidFill>
                  <a:srgbClr val="000000"/>
                </a:solidFill>
              </a:rPr>
              <a:t>8 kg . (2608,16 - 1191,86) kJ/kg = 11330 kJ</a:t>
            </a:r>
            <a:br>
              <a:rPr lang="sl-SI" altLang="sl-SI" sz="2000">
                <a:solidFill>
                  <a:srgbClr val="000000"/>
                </a:solidFill>
              </a:rPr>
            </a:br>
            <a:br>
              <a:rPr lang="sl-SI" altLang="sl-SI" sz="2000">
                <a:solidFill>
                  <a:srgbClr val="000000"/>
                </a:solidFill>
              </a:rPr>
            </a:br>
            <a:endParaRPr lang="sl-SI" altLang="sl-SI" sz="2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1120</Words>
  <Application>Microsoft Office PowerPoint</Application>
  <PresentationFormat>Širokozaslonsko</PresentationFormat>
  <Paragraphs>137</Paragraphs>
  <Slides>8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Times New Roman</vt:lpstr>
      <vt:lpstr>Verdana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3.2.2 Sestavljanje sil – rezultanta dveh in več vzporednih sil</dc:title>
  <dc:creator>Vouk, Gaja</dc:creator>
  <cp:lastModifiedBy>Gaja Vouk</cp:lastModifiedBy>
  <cp:revision>16</cp:revision>
  <dcterms:created xsi:type="dcterms:W3CDTF">2022-02-07T18:07:31Z</dcterms:created>
  <dcterms:modified xsi:type="dcterms:W3CDTF">2024-04-30T10:50:13Z</dcterms:modified>
</cp:coreProperties>
</file>