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11" r:id="rId3"/>
    <p:sldId id="412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A352ED2-9A13-4938-AD40-0D4A75235E7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47E290EB-C5B8-4E55-B696-021618A829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490A00FE-419C-4800-8D55-030262803F8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901E6251-F72C-43C0-86E2-80F5445199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6CD052D3-920E-4CE1-B167-A1436DFC583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234905CE-AE28-49D1-9B0A-36327358E48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6939437B-2496-4786-91C0-5DC263F5AE0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EC105426-8A12-46CE-8DB4-A3265AA4778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974C7EAE-8F45-4688-87AC-DC5656BA9E4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3478F1B4-E36A-40A3-A135-A09C8F01D46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2C1B300D-251D-4D68-AEF0-0B974346924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E64BBD70-E2CB-4ED7-B89E-D16F3965FD2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6F84D02E-29A4-4F49-9488-DD92E61A79D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334B2A1E-81A1-4DE0-8CF1-95483E5CFAD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15B7C62B-C15B-4C42-AF2A-FCA01AC10C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05362-50B7-4EA3-8386-0DB7B38A1CEB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36A1D0B6-5EC1-4C32-B8B3-486EC956A5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BAF377AC-42B7-4805-93CD-C6B3D1EAD7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0F3C6B-0C8F-4121-B768-ECD755BB2CE0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589804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9DCA22B-DB18-4FA4-815D-BFA4BBC54C9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F78C742-87AD-44D0-B4DA-837A908153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3606AC-C7F8-4DE0-8A95-D86D199C113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A482860-6503-42E5-BBC0-1B1A611A540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778E0-1447-4C25-8A17-6550C27E38F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67987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D6A9389-1350-439F-8E74-4F55A8B81FF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1609BF2-3D85-4472-82C9-4201801FEC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246B12-44E7-4B3A-B6AD-B960398A46A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6E44D4D-3515-4AC4-BDE6-668505E82D4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B72A1-D789-4509-87DA-C98CCD1656A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2126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884E62-FBA5-4AAD-B419-BFC1539DEE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4DD0DFB-44C8-4BFC-9EA6-5FC1FC97691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AF55F3-5EEB-4A40-AE0D-230B42A0DBC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692F598-EB50-491B-8836-1747E12B31E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95591-F317-40B1-BD03-3B3CAC19014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9555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9C913C0-1FFD-4018-8719-D88E258D342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6FB4BD4-C280-42AE-B1CA-3A7DEBEFB8C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84F33-E8A1-4EC5-94E8-605EB4714D2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515BE449-4A19-4EE2-A50F-D9ECD20E69A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0FCA1-A6CF-41C3-B130-A9D174DDE637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4262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81069A-ADF2-4F17-ADA8-970C3A86BB6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4C2834-80DD-4546-AAC6-A215773DD50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032E8D-5CE8-4AF0-B81A-F4696BF82E6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7829E1AD-AA59-449A-BD9E-46A7380D849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C25EF-9B6E-4D3A-9A29-93EAE1757A3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89203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7683496-5E13-4C58-B631-B15446003CA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9F1C75B-E844-4037-8E86-258BCF51A4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1FD602-E1AD-4172-ABAB-91627429C79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18A97964-15D6-4ECB-AA7D-ABBB33F0615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B847E-7E41-45FF-A68C-654334500C6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41064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2924728-13F5-4237-B3B6-A3761CB4BBA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B454406-F734-49C0-B131-20A86EC6948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2CC0F6-CF46-4759-B531-54BC89A9F40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53A69744-4C30-44BA-B51B-BDFDDD43624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ECD0E-FDDE-4D3B-A69E-F9AABCF547E8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6561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9FF2047-E909-45BD-91EE-BD8FAA1CD83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0099D16-12AD-409F-8AB8-DA7231174E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92FDC6-B4CD-44C0-A915-E8FF3243C09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75A2DC5-2C3D-4127-9E5C-4E53B255894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2F3AB-6D69-4B0D-9927-AA73FE18AA0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21477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A03CE4D-5901-43E8-A305-0D8F4A293C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D4727F6-A543-442A-A49B-0E6598266C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88EC5C-8A70-4E4C-9B20-29351430694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048F129-5753-4643-A3F5-7322C6F2CF5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B15AF-2A2D-4BDA-9C9E-AE1677033F6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2499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0F28520-838E-4977-95C5-62A2A11405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7646B09-5729-4F7D-88D2-1439E4AF1E2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33CEE4-E7F6-48FB-8A8C-60DD6C46D16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5AEBD8C2-50B8-4F47-AFB5-6A188CED122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C116E-3CF9-4A88-9011-7FCB6D607CA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760332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9B1E65F-467B-4C9A-9AEF-F7975CAB58B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3A8CF99-55DE-44C4-9521-E479B70471C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391B00-81DC-475B-9982-3EA3F20D7A0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EC36762A-0CE0-4291-AAA5-48BA5E8DA97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C4090-7123-4E74-8BF1-056D3100E56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43414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9EDDDC2-A461-4E2A-94E5-6209C8F9E9F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51C5619-B042-448C-9BA1-99A3B4D189F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6FA63D-76AB-4217-86CD-42235EC4564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F245E2C-2734-4E2D-AFC4-AB10901F55D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2AD0E-C4BF-432E-A044-DBA2AF2F76E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91263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031D736-8AE6-46DB-B601-5D2A2BB432E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46862F6-9BCC-4B1A-ABCE-DDD5B8D72A2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AAA65B-C775-4228-8D56-77CB343E265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EE4AE189-2882-4A71-B82E-D96F802CC88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440FA-C0E5-4C16-96E2-31C73FF2438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51977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3A938B-9C76-453A-A85E-E5054875496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458E34-BEA8-4C20-A61A-E1556CE1B6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DA0630-E00A-4074-8F1C-498316C44BC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D18E74D3-BCB8-42CF-9A99-FC309C6ECFF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BACCC-263C-43D6-AA14-34EC69B8E0E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9457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6A053F2-2CDE-4513-BF3B-CFE9DFF8C0B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52A0A1A-B6FA-432F-ADDA-768644ADCD8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9206EAC6-4F66-48A1-AD80-0E9C771306D0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8A64E074-C011-49CA-8C3D-19E3367FE8F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E9782BC2-9EDC-4C07-A186-05C4EA737A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77A7C7F5-5F79-44C9-B500-0FB529F182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B8021ED0-06C1-490D-985B-A6CBD0C4C7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FE01EDEC-A379-453A-B4EF-A95499E3B0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65AED98E-B76E-45D7-9B9C-114DBC515F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8B7B4D80-9559-4050-AF0F-4A8948E1B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08477E0E-EDD9-4F92-862E-DB0E415F6D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41B23507-026E-44F4-886E-EC748EF2CF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E6414B7A-2B41-43B8-AF3D-72F011E0D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7F15F2DA-7307-4A54-94B3-1A7F0AD2F4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D0724EBD-F5A4-45D6-ACA8-A0BB8C957E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D2620FC7-BA61-4B1F-BA74-9E739AAD30B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A97A77B-BE7F-4562-8004-9E85665F00B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7121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image" Target="../media/image7.jpeg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3">
            <a:extLst>
              <a:ext uri="{FF2B5EF4-FFF2-40B4-BE49-F238E27FC236}">
                <a16:creationId xmlns:a16="http://schemas.microsoft.com/office/drawing/2014/main" id="{E8551CBD-E6E5-4095-8683-47D8470E6ED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92CA0E4-8955-46E8-8D1C-7BD94AB29AB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5891" name="Ograda številke diapozitiva 2">
            <a:extLst>
              <a:ext uri="{FF2B5EF4-FFF2-40B4-BE49-F238E27FC236}">
                <a16:creationId xmlns:a16="http://schemas.microsoft.com/office/drawing/2014/main" id="{75460F53-319F-4A74-B7CF-D2B96914BC6A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1537EF6-7CA0-407A-9000-5E13FD61947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5892" name="Rectangle 4">
            <a:extLst>
              <a:ext uri="{FF2B5EF4-FFF2-40B4-BE49-F238E27FC236}">
                <a16:creationId xmlns:a16="http://schemas.microsoft.com/office/drawing/2014/main" id="{54C78BAE-72BE-4882-A197-EE02B5F0B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3226"/>
            <a:ext cx="57499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IZOBARNA PREOBRAZBA</a:t>
            </a:r>
            <a:r>
              <a:rPr lang="sl-SI" altLang="sl-SI" sz="2200">
                <a:solidFill>
                  <a:srgbClr val="00007D"/>
                </a:solidFill>
              </a:rPr>
              <a:t>  p = konstanten</a:t>
            </a:r>
          </a:p>
        </p:txBody>
      </p:sp>
      <p:grpSp>
        <p:nvGrpSpPr>
          <p:cNvPr id="165893" name="Group 6">
            <a:extLst>
              <a:ext uri="{FF2B5EF4-FFF2-40B4-BE49-F238E27FC236}">
                <a16:creationId xmlns:a16="http://schemas.microsoft.com/office/drawing/2014/main" id="{6D0BE727-F412-4DF9-B05F-8E002F95EFE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92313" y="908050"/>
            <a:ext cx="2794000" cy="2057400"/>
            <a:chOff x="2251" y="5775"/>
            <a:chExt cx="3520" cy="2592"/>
          </a:xfrm>
        </p:grpSpPr>
        <p:sp>
          <p:nvSpPr>
            <p:cNvPr id="165922" name="AutoShape 7">
              <a:extLst>
                <a:ext uri="{FF2B5EF4-FFF2-40B4-BE49-F238E27FC236}">
                  <a16:creationId xmlns:a16="http://schemas.microsoft.com/office/drawing/2014/main" id="{290F4640-01D7-4842-A21D-AFFFE59DB83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51" y="5775"/>
              <a:ext cx="3520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23" name="Text Box 8">
              <a:extLst>
                <a:ext uri="{FF2B5EF4-FFF2-40B4-BE49-F238E27FC236}">
                  <a16:creationId xmlns:a16="http://schemas.microsoft.com/office/drawing/2014/main" id="{D460A25A-1A16-4346-97FF-34F79AC3C9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9" y="7935"/>
              <a:ext cx="160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    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24" name="Text Box 9">
              <a:extLst>
                <a:ext uri="{FF2B5EF4-FFF2-40B4-BE49-F238E27FC236}">
                  <a16:creationId xmlns:a16="http://schemas.microsoft.com/office/drawing/2014/main" id="{9E8A02AC-3D0E-4714-900E-5697D87384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1" y="5919"/>
              <a:ext cx="56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25" name="Text Box 10">
              <a:extLst>
                <a:ext uri="{FF2B5EF4-FFF2-40B4-BE49-F238E27FC236}">
                  <a16:creationId xmlns:a16="http://schemas.microsoft.com/office/drawing/2014/main" id="{13E9F416-B6FA-4BE1-9BA4-BDEFE616B9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1" y="6783"/>
              <a:ext cx="48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26" name="Text Box 11">
              <a:extLst>
                <a:ext uri="{FF2B5EF4-FFF2-40B4-BE49-F238E27FC236}">
                  <a16:creationId xmlns:a16="http://schemas.microsoft.com/office/drawing/2014/main" id="{17427A2F-93D1-484D-B1E5-A8077FB309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1" y="6783"/>
              <a:ext cx="40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27" name="Text Box 12">
              <a:extLst>
                <a:ext uri="{FF2B5EF4-FFF2-40B4-BE49-F238E27FC236}">
                  <a16:creationId xmlns:a16="http://schemas.microsoft.com/office/drawing/2014/main" id="{B801911F-905B-4977-A9EA-6F90F5BA85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1" y="6927"/>
              <a:ext cx="858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 =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28" name="Line 13">
              <a:extLst>
                <a:ext uri="{FF2B5EF4-FFF2-40B4-BE49-F238E27FC236}">
                  <a16:creationId xmlns:a16="http://schemas.microsoft.com/office/drawing/2014/main" id="{093D35A3-4DAF-4781-BC0F-1C0EC40ECD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11" y="6063"/>
              <a:ext cx="1" cy="18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929" name="Line 14">
              <a:extLst>
                <a:ext uri="{FF2B5EF4-FFF2-40B4-BE49-F238E27FC236}">
                  <a16:creationId xmlns:a16="http://schemas.microsoft.com/office/drawing/2014/main" id="{88F5575D-2806-47D5-8B38-FA296B88DD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1" y="7935"/>
              <a:ext cx="2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930" name="Text Box 15">
              <a:extLst>
                <a:ext uri="{FF2B5EF4-FFF2-40B4-BE49-F238E27FC236}">
                  <a16:creationId xmlns:a16="http://schemas.microsoft.com/office/drawing/2014/main" id="{201372DE-F953-42FF-AC60-21DC399711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1" y="5775"/>
              <a:ext cx="8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[Pa] 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31" name="Text Box 16">
              <a:extLst>
                <a:ext uri="{FF2B5EF4-FFF2-40B4-BE49-F238E27FC236}">
                  <a16:creationId xmlns:a16="http://schemas.microsoft.com/office/drawing/2014/main" id="{F2458FE8-39FA-4DEC-9F78-5864CD397D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1" y="7791"/>
              <a:ext cx="88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[m</a:t>
              </a:r>
              <a:r>
                <a:rPr lang="sl-SI" altLang="sl-SI" sz="1200" baseline="30000">
                  <a:solidFill>
                    <a:srgbClr val="000000"/>
                  </a:solidFill>
                  <a:latin typeface="Verdana" panose="020B0604030504040204" pitchFamily="34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32" name="Arc 17">
              <a:extLst>
                <a:ext uri="{FF2B5EF4-FFF2-40B4-BE49-F238E27FC236}">
                  <a16:creationId xmlns:a16="http://schemas.microsoft.com/office/drawing/2014/main" id="{86B38D4F-5C03-4A84-B68C-6591D5123999}"/>
                </a:ext>
              </a:extLst>
            </p:cNvPr>
            <p:cNvSpPr>
              <a:spLocks/>
            </p:cNvSpPr>
            <p:nvPr/>
          </p:nvSpPr>
          <p:spPr bwMode="auto">
            <a:xfrm rot="-10066284">
              <a:off x="4171" y="6783"/>
              <a:ext cx="532" cy="432"/>
            </a:xfrm>
            <a:custGeom>
              <a:avLst/>
              <a:gdLst>
                <a:gd name="T0" fmla="*/ 0 w 20484"/>
                <a:gd name="T1" fmla="*/ 0 h 21599"/>
                <a:gd name="T2" fmla="*/ 0 w 20484"/>
                <a:gd name="T3" fmla="*/ 0 h 21599"/>
                <a:gd name="T4" fmla="*/ 0 w 20484"/>
                <a:gd name="T5" fmla="*/ 0 h 21599"/>
                <a:gd name="T6" fmla="*/ 0 60000 65536"/>
                <a:gd name="T7" fmla="*/ 0 60000 65536"/>
                <a:gd name="T8" fmla="*/ 0 60000 65536"/>
                <a:gd name="T9" fmla="*/ 0 w 20484"/>
                <a:gd name="T10" fmla="*/ 0 h 21599"/>
                <a:gd name="T11" fmla="*/ 20484 w 20484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84" h="21599" fill="none" extrusionOk="0">
                  <a:moveTo>
                    <a:pt x="239" y="0"/>
                  </a:moveTo>
                  <a:cubicBezTo>
                    <a:pt x="9439" y="102"/>
                    <a:pt x="17565" y="6020"/>
                    <a:pt x="20484" y="14745"/>
                  </a:cubicBezTo>
                </a:path>
                <a:path w="20484" h="21599" stroke="0" extrusionOk="0">
                  <a:moveTo>
                    <a:pt x="239" y="0"/>
                  </a:moveTo>
                  <a:cubicBezTo>
                    <a:pt x="9439" y="102"/>
                    <a:pt x="17565" y="6020"/>
                    <a:pt x="20484" y="14745"/>
                  </a:cubicBezTo>
                  <a:lnTo>
                    <a:pt x="0" y="21599"/>
                  </a:lnTo>
                  <a:lnTo>
                    <a:pt x="239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933" name="Line 18">
              <a:extLst>
                <a:ext uri="{FF2B5EF4-FFF2-40B4-BE49-F238E27FC236}">
                  <a16:creationId xmlns:a16="http://schemas.microsoft.com/office/drawing/2014/main" id="{709EAA90-2172-41F4-BF9E-546A6C4E0B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51" y="6063"/>
              <a:ext cx="1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934" name="Text Box 19">
              <a:extLst>
                <a:ext uri="{FF2B5EF4-FFF2-40B4-BE49-F238E27FC236}">
                  <a16:creationId xmlns:a16="http://schemas.microsoft.com/office/drawing/2014/main" id="{288447BD-6B21-4227-8051-954DF2A1CC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" y="6495"/>
              <a:ext cx="11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= 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35" name="Text Box 20">
              <a:extLst>
                <a:ext uri="{FF2B5EF4-FFF2-40B4-BE49-F238E27FC236}">
                  <a16:creationId xmlns:a16="http://schemas.microsoft.com/office/drawing/2014/main" id="{5C857548-E1A4-4FD3-BCE3-4DA964CC92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1" y="6495"/>
              <a:ext cx="120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T2 = 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36" name="Rectangle 21">
              <a:extLst>
                <a:ext uri="{FF2B5EF4-FFF2-40B4-BE49-F238E27FC236}">
                  <a16:creationId xmlns:a16="http://schemas.microsoft.com/office/drawing/2014/main" id="{6016810F-2523-4C1C-8872-88AF1EAD55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1" y="7071"/>
              <a:ext cx="1040" cy="86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37" name="Text Box 22">
              <a:extLst>
                <a:ext uri="{FF2B5EF4-FFF2-40B4-BE49-F238E27FC236}">
                  <a16:creationId xmlns:a16="http://schemas.microsoft.com/office/drawing/2014/main" id="{56FE5C3C-CD7C-4EBF-BEEC-FE06B6273B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1" y="7215"/>
              <a:ext cx="560" cy="576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W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38" name="Line 23">
              <a:extLst>
                <a:ext uri="{FF2B5EF4-FFF2-40B4-BE49-F238E27FC236}">
                  <a16:creationId xmlns:a16="http://schemas.microsoft.com/office/drawing/2014/main" id="{1E53165E-E708-4131-8615-F4306BEC14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91" y="7071"/>
              <a:ext cx="10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939" name="Arc 24">
              <a:extLst>
                <a:ext uri="{FF2B5EF4-FFF2-40B4-BE49-F238E27FC236}">
                  <a16:creationId xmlns:a16="http://schemas.microsoft.com/office/drawing/2014/main" id="{F2FF63BA-86CC-4032-8FC5-3556B59E58FD}"/>
                </a:ext>
              </a:extLst>
            </p:cNvPr>
            <p:cNvSpPr>
              <a:spLocks/>
            </p:cNvSpPr>
            <p:nvPr/>
          </p:nvSpPr>
          <p:spPr bwMode="auto">
            <a:xfrm rot="1134001" flipH="1" flipV="1">
              <a:off x="3051" y="6783"/>
              <a:ext cx="431" cy="288"/>
            </a:xfrm>
            <a:custGeom>
              <a:avLst/>
              <a:gdLst>
                <a:gd name="T0" fmla="*/ 0 w 19212"/>
                <a:gd name="T1" fmla="*/ 0 h 21600"/>
                <a:gd name="T2" fmla="*/ 0 w 19212"/>
                <a:gd name="T3" fmla="*/ 0 h 21600"/>
                <a:gd name="T4" fmla="*/ 0 w 19212"/>
                <a:gd name="T5" fmla="*/ 0 h 21600"/>
                <a:gd name="T6" fmla="*/ 0 60000 65536"/>
                <a:gd name="T7" fmla="*/ 0 60000 65536"/>
                <a:gd name="T8" fmla="*/ 0 60000 65536"/>
                <a:gd name="T9" fmla="*/ 0 w 19212"/>
                <a:gd name="T10" fmla="*/ 0 h 21600"/>
                <a:gd name="T11" fmla="*/ 19212 w 1921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12" h="21600" fill="none" extrusionOk="0">
                  <a:moveTo>
                    <a:pt x="0" y="6"/>
                  </a:moveTo>
                  <a:cubicBezTo>
                    <a:pt x="172" y="2"/>
                    <a:pt x="345" y="-1"/>
                    <a:pt x="518" y="0"/>
                  </a:cubicBezTo>
                  <a:cubicBezTo>
                    <a:pt x="8226" y="0"/>
                    <a:pt x="15350" y="4108"/>
                    <a:pt x="19212" y="10779"/>
                  </a:cubicBezTo>
                </a:path>
                <a:path w="19212" h="21600" stroke="0" extrusionOk="0">
                  <a:moveTo>
                    <a:pt x="0" y="6"/>
                  </a:moveTo>
                  <a:cubicBezTo>
                    <a:pt x="172" y="2"/>
                    <a:pt x="345" y="-1"/>
                    <a:pt x="518" y="0"/>
                  </a:cubicBezTo>
                  <a:cubicBezTo>
                    <a:pt x="8226" y="0"/>
                    <a:pt x="15350" y="4108"/>
                    <a:pt x="19212" y="10779"/>
                  </a:cubicBezTo>
                  <a:lnTo>
                    <a:pt x="518" y="21600"/>
                  </a:lnTo>
                  <a:lnTo>
                    <a:pt x="0" y="6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940" name="Line 25">
              <a:extLst>
                <a:ext uri="{FF2B5EF4-FFF2-40B4-BE49-F238E27FC236}">
                  <a16:creationId xmlns:a16="http://schemas.microsoft.com/office/drawing/2014/main" id="{888737C3-9CF5-4D79-B01F-741B17E19D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11" y="7071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65894" name="Picture 26">
            <a:extLst>
              <a:ext uri="{FF2B5EF4-FFF2-40B4-BE49-F238E27FC236}">
                <a16:creationId xmlns:a16="http://schemas.microsoft.com/office/drawing/2014/main" id="{164A119B-D7EB-47BC-94B2-F3305BD8E7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3" y="3933825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895" name="Rectangle 27">
            <a:extLst>
              <a:ext uri="{FF2B5EF4-FFF2-40B4-BE49-F238E27FC236}">
                <a16:creationId xmlns:a16="http://schemas.microsoft.com/office/drawing/2014/main" id="{3F303AE1-39BF-4A39-997C-7260D3B71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2852739"/>
            <a:ext cx="24415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Delovni diagram izobarne preobrazbe</a:t>
            </a:r>
          </a:p>
        </p:txBody>
      </p:sp>
      <p:sp>
        <p:nvSpPr>
          <p:cNvPr id="165896" name="Rectangle 28">
            <a:extLst>
              <a:ext uri="{FF2B5EF4-FFF2-40B4-BE49-F238E27FC236}">
                <a16:creationId xmlns:a16="http://schemas.microsoft.com/office/drawing/2014/main" id="{45F6BEF3-2101-4C70-BF27-B0868A4F4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5805489"/>
            <a:ext cx="24860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Toplotni diagram izobarne preobrazbe</a:t>
            </a:r>
          </a:p>
        </p:txBody>
      </p:sp>
      <p:sp>
        <p:nvSpPr>
          <p:cNvPr id="165897" name="Rectangle 29">
            <a:extLst>
              <a:ext uri="{FF2B5EF4-FFF2-40B4-BE49-F238E27FC236}">
                <a16:creationId xmlns:a16="http://schemas.microsoft.com/office/drawing/2014/main" id="{9D5C66EB-8AE5-487A-90A4-7307930BD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3716339"/>
            <a:ext cx="4857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 </a:t>
            </a:r>
            <a:r>
              <a:rPr lang="sl-SI" altLang="sl-SI" sz="1000">
                <a:solidFill>
                  <a:srgbClr val="000000"/>
                </a:solidFill>
              </a:rPr>
              <a:t>[K] </a:t>
            </a:r>
          </a:p>
        </p:txBody>
      </p:sp>
      <p:sp>
        <p:nvSpPr>
          <p:cNvPr id="165898" name="Rectangle 30">
            <a:extLst>
              <a:ext uri="{FF2B5EF4-FFF2-40B4-BE49-F238E27FC236}">
                <a16:creationId xmlns:a16="http://schemas.microsoft.com/office/drawing/2014/main" id="{FC8D9523-C843-4F96-BC65-189295816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4365626"/>
            <a:ext cx="3460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65899" name="Rectangle 31">
            <a:extLst>
              <a:ext uri="{FF2B5EF4-FFF2-40B4-BE49-F238E27FC236}">
                <a16:creationId xmlns:a16="http://schemas.microsoft.com/office/drawing/2014/main" id="{CBA31F2B-E30F-4E0F-BF0B-5C6BBE46F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275" y="5589589"/>
            <a:ext cx="1295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S</a:t>
            </a:r>
            <a:r>
              <a:rPr lang="sl-SI" altLang="sl-SI" sz="1000" baseline="-25000">
                <a:solidFill>
                  <a:srgbClr val="000000"/>
                </a:solidFill>
              </a:rPr>
              <a:t>2      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  <a:r>
              <a:rPr lang="sl-SI" altLang="sl-SI" sz="1000" i="1">
                <a:solidFill>
                  <a:srgbClr val="000000"/>
                </a:solidFill>
              </a:rPr>
              <a:t>S </a:t>
            </a:r>
            <a:r>
              <a:rPr lang="sl-SI" altLang="sl-SI" sz="1000">
                <a:solidFill>
                  <a:srgbClr val="000000"/>
                </a:solidFill>
              </a:rPr>
              <a:t>[J/K]</a:t>
            </a:r>
          </a:p>
        </p:txBody>
      </p:sp>
      <p:sp>
        <p:nvSpPr>
          <p:cNvPr id="165900" name="Rectangle 32">
            <a:extLst>
              <a:ext uri="{FF2B5EF4-FFF2-40B4-BE49-F238E27FC236}">
                <a16:creationId xmlns:a16="http://schemas.microsoft.com/office/drawing/2014/main" id="{DFFA549E-5DE8-47DC-A788-28B1EAFAB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5013326"/>
            <a:ext cx="3111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5901" name="Rectangle 33">
            <a:extLst>
              <a:ext uri="{FF2B5EF4-FFF2-40B4-BE49-F238E27FC236}">
                <a16:creationId xmlns:a16="http://schemas.microsoft.com/office/drawing/2014/main" id="{3F618481-F5A6-4388-8ED7-E6A43BF61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316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</p:txBody>
      </p:sp>
      <p:graphicFrame>
        <p:nvGraphicFramePr>
          <p:cNvPr id="221230" name="Group 46">
            <a:extLst>
              <a:ext uri="{FF2B5EF4-FFF2-40B4-BE49-F238E27FC236}">
                <a16:creationId xmlns:a16="http://schemas.microsoft.com/office/drawing/2014/main" id="{310E9F7E-7C42-4F7B-8BB2-075AFF8B229F}"/>
              </a:ext>
            </a:extLst>
          </p:cNvPr>
          <p:cNvGraphicFramePr>
            <a:graphicFrameLocks noGrp="1"/>
          </p:cNvGraphicFramePr>
          <p:nvPr/>
        </p:nvGraphicFramePr>
        <p:xfrm>
          <a:off x="2495550" y="5589588"/>
          <a:ext cx="431800" cy="246062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6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10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5904" name="Rectangle 48">
            <a:extLst>
              <a:ext uri="{FF2B5EF4-FFF2-40B4-BE49-F238E27FC236}">
                <a16:creationId xmlns:a16="http://schemas.microsoft.com/office/drawing/2014/main" id="{B5EFE4E3-0E3E-45F8-B542-12C4F2B53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5905" name="Object 47">
            <a:extLst>
              <a:ext uri="{FF2B5EF4-FFF2-40B4-BE49-F238E27FC236}">
                <a16:creationId xmlns:a16="http://schemas.microsoft.com/office/drawing/2014/main" id="{5E2E38E3-1296-4A3B-BC8E-ADC3A029B4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2039" y="1052513"/>
          <a:ext cx="9366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načba" r:id="rId4" imgW="545863" imgH="444307" progId="Equation.3">
                  <p:embed/>
                </p:oleObj>
              </mc:Choice>
              <mc:Fallback>
                <p:oleObj name="Enačba" r:id="rId4" imgW="545863" imgH="444307" progId="Equation.3">
                  <p:embed/>
                  <p:pic>
                    <p:nvPicPr>
                      <p:cNvPr id="165905" name="Object 47">
                        <a:extLst>
                          <a:ext uri="{FF2B5EF4-FFF2-40B4-BE49-F238E27FC236}">
                            <a16:creationId xmlns:a16="http://schemas.microsoft.com/office/drawing/2014/main" id="{5E2E38E3-1296-4A3B-BC8E-ADC3A029B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2039" y="1052513"/>
                        <a:ext cx="936625" cy="6477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906" name="Rectangle 49">
            <a:extLst>
              <a:ext uri="{FF2B5EF4-FFF2-40B4-BE49-F238E27FC236}">
                <a16:creationId xmlns:a16="http://schemas.microsoft.com/office/drawing/2014/main" id="{386CC092-B513-405E-A0FC-550B82486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4564" y="1196975"/>
            <a:ext cx="2873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Gay-Lussacov zakon </a:t>
            </a:r>
          </a:p>
        </p:txBody>
      </p:sp>
      <p:sp>
        <p:nvSpPr>
          <p:cNvPr id="165907" name="Rectangle 50">
            <a:extLst>
              <a:ext uri="{FF2B5EF4-FFF2-40B4-BE49-F238E27FC236}">
                <a16:creationId xmlns:a16="http://schemas.microsoft.com/office/drawing/2014/main" id="{14230383-AEA8-49DC-84DA-884756589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6" y="1844675"/>
            <a:ext cx="2111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Absolutno delo:</a:t>
            </a:r>
          </a:p>
        </p:txBody>
      </p:sp>
      <p:sp>
        <p:nvSpPr>
          <p:cNvPr id="165908" name="Rectangle 52">
            <a:extLst>
              <a:ext uri="{FF2B5EF4-FFF2-40B4-BE49-F238E27FC236}">
                <a16:creationId xmlns:a16="http://schemas.microsoft.com/office/drawing/2014/main" id="{B33860FE-FDEF-49D1-BF8D-B904BAD65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5909" name="Object 51">
            <a:extLst>
              <a:ext uri="{FF2B5EF4-FFF2-40B4-BE49-F238E27FC236}">
                <a16:creationId xmlns:a16="http://schemas.microsoft.com/office/drawing/2014/main" id="{BDF3306A-B94D-4A95-98C7-61ED351A04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75500" y="1844676"/>
          <a:ext cx="216058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načba" r:id="rId6" imgW="1256755" imgH="215806" progId="Equation.3">
                  <p:embed/>
                </p:oleObj>
              </mc:Choice>
              <mc:Fallback>
                <p:oleObj name="Enačba" r:id="rId6" imgW="1256755" imgH="215806" progId="Equation.3">
                  <p:embed/>
                  <p:pic>
                    <p:nvPicPr>
                      <p:cNvPr id="165909" name="Object 51">
                        <a:extLst>
                          <a:ext uri="{FF2B5EF4-FFF2-40B4-BE49-F238E27FC236}">
                            <a16:creationId xmlns:a16="http://schemas.microsoft.com/office/drawing/2014/main" id="{BDF3306A-B94D-4A95-98C7-61ED351A04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0" y="1844676"/>
                        <a:ext cx="2160588" cy="360363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910" name="Rectangle 53">
            <a:extLst>
              <a:ext uri="{FF2B5EF4-FFF2-40B4-BE49-F238E27FC236}">
                <a16:creationId xmlns:a16="http://schemas.microsoft.com/office/drawing/2014/main" id="{971CD080-FBFB-4FC1-8173-940E9CA0B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5826" y="2339639"/>
            <a:ext cx="200644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Tehnično delo:</a:t>
            </a:r>
          </a:p>
        </p:txBody>
      </p:sp>
      <p:sp>
        <p:nvSpPr>
          <p:cNvPr id="165911" name="Rectangle 55">
            <a:extLst>
              <a:ext uri="{FF2B5EF4-FFF2-40B4-BE49-F238E27FC236}">
                <a16:creationId xmlns:a16="http://schemas.microsoft.com/office/drawing/2014/main" id="{7BF5D922-18B4-45CF-8F24-FC70F5142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5912" name="Object 54">
            <a:extLst>
              <a:ext uri="{FF2B5EF4-FFF2-40B4-BE49-F238E27FC236}">
                <a16:creationId xmlns:a16="http://schemas.microsoft.com/office/drawing/2014/main" id="{31021047-DF7F-4BAB-A513-47EE8DEE26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75500" y="2349500"/>
          <a:ext cx="1079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načba" r:id="rId8" imgW="533169" imgH="228501" progId="Equation.3">
                  <p:embed/>
                </p:oleObj>
              </mc:Choice>
              <mc:Fallback>
                <p:oleObj name="Enačba" r:id="rId8" imgW="533169" imgH="228501" progId="Equation.3">
                  <p:embed/>
                  <p:pic>
                    <p:nvPicPr>
                      <p:cNvPr id="165912" name="Object 54">
                        <a:extLst>
                          <a:ext uri="{FF2B5EF4-FFF2-40B4-BE49-F238E27FC236}">
                            <a16:creationId xmlns:a16="http://schemas.microsoft.com/office/drawing/2014/main" id="{31021047-DF7F-4BAB-A513-47EE8DEE26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0" y="2349500"/>
                        <a:ext cx="1079500" cy="4318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913" name="Rectangle 56">
            <a:extLst>
              <a:ext uri="{FF2B5EF4-FFF2-40B4-BE49-F238E27FC236}">
                <a16:creationId xmlns:a16="http://schemas.microsoft.com/office/drawing/2014/main" id="{42348576-A7F5-48B0-AC6B-196BA4CBE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26" y="2924175"/>
            <a:ext cx="59848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Toplota, ki jo dovajamo pri izobarni preobrazbi:</a:t>
            </a:r>
          </a:p>
        </p:txBody>
      </p:sp>
      <p:sp>
        <p:nvSpPr>
          <p:cNvPr id="165914" name="Rectangle 58">
            <a:extLst>
              <a:ext uri="{FF2B5EF4-FFF2-40B4-BE49-F238E27FC236}">
                <a16:creationId xmlns:a16="http://schemas.microsoft.com/office/drawing/2014/main" id="{7A73F36A-AA18-4F76-804B-C663FF100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44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5915" name="Object 57">
            <a:extLst>
              <a:ext uri="{FF2B5EF4-FFF2-40B4-BE49-F238E27FC236}">
                <a16:creationId xmlns:a16="http://schemas.microsoft.com/office/drawing/2014/main" id="{9C95A781-1D76-4C95-B51D-62E8F2A158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2038" y="3429000"/>
          <a:ext cx="40322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načba" r:id="rId10" imgW="2108200" imgH="241300" progId="Equation.3">
                  <p:embed/>
                </p:oleObj>
              </mc:Choice>
              <mc:Fallback>
                <p:oleObj name="Enačba" r:id="rId10" imgW="2108200" imgH="241300" progId="Equation.3">
                  <p:embed/>
                  <p:pic>
                    <p:nvPicPr>
                      <p:cNvPr id="165915" name="Object 57">
                        <a:extLst>
                          <a:ext uri="{FF2B5EF4-FFF2-40B4-BE49-F238E27FC236}">
                            <a16:creationId xmlns:a16="http://schemas.microsoft.com/office/drawing/2014/main" id="{9C95A781-1D76-4C95-B51D-62E8F2A158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2038" y="3429000"/>
                        <a:ext cx="4032250" cy="4318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916" name="Rectangle 59">
            <a:extLst>
              <a:ext uri="{FF2B5EF4-FFF2-40B4-BE49-F238E27FC236}">
                <a16:creationId xmlns:a16="http://schemas.microsoft.com/office/drawing/2014/main" id="{0C0C6EE9-4823-43A0-814E-6822F3BF3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860800"/>
            <a:ext cx="5143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Iz energijskega zakona sledi enačba za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notranjo energijo:</a:t>
            </a:r>
          </a:p>
        </p:txBody>
      </p:sp>
      <p:sp>
        <p:nvSpPr>
          <p:cNvPr id="165917" name="Rectangle 61">
            <a:extLst>
              <a:ext uri="{FF2B5EF4-FFF2-40B4-BE49-F238E27FC236}">
                <a16:creationId xmlns:a16="http://schemas.microsoft.com/office/drawing/2014/main" id="{0B825273-810D-49CD-A23C-C0EA40FCB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5918" name="Object 60">
            <a:extLst>
              <a:ext uri="{FF2B5EF4-FFF2-40B4-BE49-F238E27FC236}">
                <a16:creationId xmlns:a16="http://schemas.microsoft.com/office/drawing/2014/main" id="{99F158DD-76AE-4E02-A5AC-1EE140C49B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54639" y="4692651"/>
          <a:ext cx="3932237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načba" r:id="rId12" imgW="1981200" imgH="177800" progId="Equation.3">
                  <p:embed/>
                </p:oleObj>
              </mc:Choice>
              <mc:Fallback>
                <p:oleObj name="Enačba" r:id="rId12" imgW="1981200" imgH="177800" progId="Equation.3">
                  <p:embed/>
                  <p:pic>
                    <p:nvPicPr>
                      <p:cNvPr id="165918" name="Object 60">
                        <a:extLst>
                          <a:ext uri="{FF2B5EF4-FFF2-40B4-BE49-F238E27FC236}">
                            <a16:creationId xmlns:a16="http://schemas.microsoft.com/office/drawing/2014/main" id="{99F158DD-76AE-4E02-A5AC-1EE140C49B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639" y="4692651"/>
                        <a:ext cx="3932237" cy="32067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919" name="Rectangle 62">
            <a:extLst>
              <a:ext uri="{FF2B5EF4-FFF2-40B4-BE49-F238E27FC236}">
                <a16:creationId xmlns:a16="http://schemas.microsoft.com/office/drawing/2014/main" id="{18D84240-03F8-45ED-A1F9-08FCAF96E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2039" y="5084764"/>
            <a:ext cx="293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Sprememba entropije:</a:t>
            </a:r>
          </a:p>
        </p:txBody>
      </p:sp>
      <p:sp>
        <p:nvSpPr>
          <p:cNvPr id="165920" name="Rectangle 64">
            <a:extLst>
              <a:ext uri="{FF2B5EF4-FFF2-40B4-BE49-F238E27FC236}">
                <a16:creationId xmlns:a16="http://schemas.microsoft.com/office/drawing/2014/main" id="{EDAB7326-5D7B-44B2-81C9-4EC07A523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5921" name="Object 63">
            <a:extLst>
              <a:ext uri="{FF2B5EF4-FFF2-40B4-BE49-F238E27FC236}">
                <a16:creationId xmlns:a16="http://schemas.microsoft.com/office/drawing/2014/main" id="{8E81DC13-880E-4BD4-BAF2-36D4EBBEDE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56189" y="5526088"/>
          <a:ext cx="3951287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načba" r:id="rId14" imgW="2006600" imgH="431800" progId="Equation.3">
                  <p:embed/>
                </p:oleObj>
              </mc:Choice>
              <mc:Fallback>
                <p:oleObj name="Enačba" r:id="rId14" imgW="2006600" imgH="431800" progId="Equation.3">
                  <p:embed/>
                  <p:pic>
                    <p:nvPicPr>
                      <p:cNvPr id="165921" name="Object 63">
                        <a:extLst>
                          <a:ext uri="{FF2B5EF4-FFF2-40B4-BE49-F238E27FC236}">
                            <a16:creationId xmlns:a16="http://schemas.microsoft.com/office/drawing/2014/main" id="{8E81DC13-880E-4BD4-BAF2-36D4EBBEDE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189" y="5526088"/>
                        <a:ext cx="3951287" cy="6985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3">
            <a:extLst>
              <a:ext uri="{FF2B5EF4-FFF2-40B4-BE49-F238E27FC236}">
                <a16:creationId xmlns:a16="http://schemas.microsoft.com/office/drawing/2014/main" id="{5DFCED92-B01B-4340-8322-FBB2ED4D431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1782ACC-39F4-479E-9794-263596706B8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6915" name="Ograda številke diapozitiva 2">
            <a:extLst>
              <a:ext uri="{FF2B5EF4-FFF2-40B4-BE49-F238E27FC236}">
                <a16:creationId xmlns:a16="http://schemas.microsoft.com/office/drawing/2014/main" id="{8CC5A81B-5212-4B57-8E69-AD9D88A76B9F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E5579F0-F45A-40AF-8883-83AE1ECDD9B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6916" name="Rectangle 4">
            <a:extLst>
              <a:ext uri="{FF2B5EF4-FFF2-40B4-BE49-F238E27FC236}">
                <a16:creationId xmlns:a16="http://schemas.microsoft.com/office/drawing/2014/main" id="{6A9A6E19-26D9-4A02-BA7E-1B70A15D7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813"/>
            <a:ext cx="8497887" cy="7620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izobarni termodinamični preobrazbi se volumen spreminja sorazmerno z absolutno temperaturo.</a:t>
            </a:r>
          </a:p>
        </p:txBody>
      </p:sp>
      <p:sp>
        <p:nvSpPr>
          <p:cNvPr id="166917" name="Rectangle 5">
            <a:extLst>
              <a:ext uri="{FF2B5EF4-FFF2-40B4-BE49-F238E27FC236}">
                <a16:creationId xmlns:a16="http://schemas.microsoft.com/office/drawing/2014/main" id="{B614DDBB-0240-4436-8310-96C785202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1259305"/>
            <a:ext cx="882015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Primer: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valju dizelskega motorja izgoreva mešanica pri stalnem tlaku. Določi temperaturo na koncu zgorevanja, če je začetna temperatura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873 K in razmerje volumnov na koncu in začetku procesa 1,75! Za koliko se je spremenila specifična entropija?</a:t>
            </a:r>
          </a:p>
        </p:txBody>
      </p:sp>
      <p:graphicFrame>
        <p:nvGraphicFramePr>
          <p:cNvPr id="222228" name="Group 20">
            <a:extLst>
              <a:ext uri="{FF2B5EF4-FFF2-40B4-BE49-F238E27FC236}">
                <a16:creationId xmlns:a16="http://schemas.microsoft.com/office/drawing/2014/main" id="{80F5D2C5-DD55-4D66-8C9B-3EE5C1D238A1}"/>
              </a:ext>
            </a:extLst>
          </p:cNvPr>
          <p:cNvGraphicFramePr>
            <a:graphicFrameLocks noGrp="1"/>
          </p:cNvGraphicFramePr>
          <p:nvPr/>
        </p:nvGraphicFramePr>
        <p:xfrm>
          <a:off x="1992313" y="3068639"/>
          <a:ext cx="1655762" cy="1616075"/>
        </p:xfrm>
        <a:graphic>
          <a:graphicData uri="http://schemas.openxmlformats.org/drawingml/2006/table">
            <a:tbl>
              <a:tblPr/>
              <a:tblGrid>
                <a:gridCol w="1655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1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20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20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1,75</a:t>
                      </a:r>
                      <a:endParaRPr kumimoji="0" lang="sl-SI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2000" b="0" i="1" u="sng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2000" b="0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873 K</a:t>
                      </a:r>
                      <a:endParaRPr kumimoji="0" lang="sl-SI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20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S</a:t>
                      </a:r>
                      <a:r>
                        <a:rPr kumimoji="0" lang="sl-SI" sz="20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?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65" marB="45765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2249" name="Group 41">
            <a:extLst>
              <a:ext uri="{FF2B5EF4-FFF2-40B4-BE49-F238E27FC236}">
                <a16:creationId xmlns:a16="http://schemas.microsoft.com/office/drawing/2014/main" id="{45E5C9DD-0898-45C0-8465-3D7B376FAC56}"/>
              </a:ext>
            </a:extLst>
          </p:cNvPr>
          <p:cNvGraphicFramePr>
            <a:graphicFrameLocks noGrp="1"/>
          </p:cNvGraphicFramePr>
          <p:nvPr/>
        </p:nvGraphicFramePr>
        <p:xfrm>
          <a:off x="3935413" y="3141664"/>
          <a:ext cx="3313112" cy="427037"/>
        </p:xfrm>
        <a:graphic>
          <a:graphicData uri="http://schemas.openxmlformats.org/drawingml/2006/table">
            <a:tbl>
              <a:tblPr/>
              <a:tblGrid>
                <a:gridCol w="3313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7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Končna temperatura: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54" marB="4575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6922" name="Rectangle 36">
            <a:extLst>
              <a:ext uri="{FF2B5EF4-FFF2-40B4-BE49-F238E27FC236}">
                <a16:creationId xmlns:a16="http://schemas.microsoft.com/office/drawing/2014/main" id="{41753265-2963-47A4-8ACC-FE4754F47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6923" name="Object 35">
            <a:extLst>
              <a:ext uri="{FF2B5EF4-FFF2-40B4-BE49-F238E27FC236}">
                <a16:creationId xmlns:a16="http://schemas.microsoft.com/office/drawing/2014/main" id="{B2DEA5F1-F2D4-427E-B761-DF5CB8F240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4213" y="3883026"/>
          <a:ext cx="298926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načba" r:id="rId3" imgW="1523339" imgH="317362" progId="Equation.3">
                  <p:embed/>
                </p:oleObj>
              </mc:Choice>
              <mc:Fallback>
                <p:oleObj name="Enačba" r:id="rId3" imgW="1523339" imgH="317362" progId="Equation.3">
                  <p:embed/>
                  <p:pic>
                    <p:nvPicPr>
                      <p:cNvPr id="166923" name="Object 35">
                        <a:extLst>
                          <a:ext uri="{FF2B5EF4-FFF2-40B4-BE49-F238E27FC236}">
                            <a16:creationId xmlns:a16="http://schemas.microsoft.com/office/drawing/2014/main" id="{B2DEA5F1-F2D4-427E-B761-DF5CB8F240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4213" y="3883026"/>
                        <a:ext cx="2989262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24" name="Rectangle 37">
            <a:extLst>
              <a:ext uri="{FF2B5EF4-FFF2-40B4-BE49-F238E27FC236}">
                <a16:creationId xmlns:a16="http://schemas.microsoft.com/office/drawing/2014/main" id="{C20F7621-80C8-4FBD-959F-9EE41D721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4783139"/>
            <a:ext cx="67802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Sprememba entropije na enoto mase (specifične entropije):</a:t>
            </a:r>
          </a:p>
        </p:txBody>
      </p:sp>
      <p:sp>
        <p:nvSpPr>
          <p:cNvPr id="166925" name="Rectangle 39">
            <a:extLst>
              <a:ext uri="{FF2B5EF4-FFF2-40B4-BE49-F238E27FC236}">
                <a16:creationId xmlns:a16="http://schemas.microsoft.com/office/drawing/2014/main" id="{50EA17FE-27D4-4296-998B-73108ABAC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6926" name="Object 38">
            <a:extLst>
              <a:ext uri="{FF2B5EF4-FFF2-40B4-BE49-F238E27FC236}">
                <a16:creationId xmlns:a16="http://schemas.microsoft.com/office/drawing/2014/main" id="{BDAA621B-7EE3-46BF-9BF2-D779830027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9" y="5260975"/>
          <a:ext cx="7170737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načba" r:id="rId5" imgW="2616200" imgH="317500" progId="Equation.3">
                  <p:embed/>
                </p:oleObj>
              </mc:Choice>
              <mc:Fallback>
                <p:oleObj name="Enačba" r:id="rId5" imgW="2616200" imgH="317500" progId="Equation.3">
                  <p:embed/>
                  <p:pic>
                    <p:nvPicPr>
                      <p:cNvPr id="166926" name="Object 38">
                        <a:extLst>
                          <a:ext uri="{FF2B5EF4-FFF2-40B4-BE49-F238E27FC236}">
                            <a16:creationId xmlns:a16="http://schemas.microsoft.com/office/drawing/2014/main" id="{BDAA621B-7EE3-46BF-9BF2-D779830027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5260975"/>
                        <a:ext cx="7170737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27" name="Predmet 2">
            <a:extLst>
              <a:ext uri="{FF2B5EF4-FFF2-40B4-BE49-F238E27FC236}">
                <a16:creationId xmlns:a16="http://schemas.microsoft.com/office/drawing/2014/main" id="{514252A4-A57B-4806-8DAA-57B3A3D6DF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6764" y="4062413"/>
          <a:ext cx="78422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načba" r:id="rId7" imgW="330057" imgH="165028" progId="Equation.3">
                  <p:embed/>
                </p:oleObj>
              </mc:Choice>
              <mc:Fallback>
                <p:oleObj name="Enačba" r:id="rId7" imgW="330057" imgH="165028" progId="Equation.3">
                  <p:embed/>
                  <p:pic>
                    <p:nvPicPr>
                      <p:cNvPr id="166927" name="Predmet 2">
                        <a:extLst>
                          <a:ext uri="{FF2B5EF4-FFF2-40B4-BE49-F238E27FC236}">
                            <a16:creationId xmlns:a16="http://schemas.microsoft.com/office/drawing/2014/main" id="{514252A4-A57B-4806-8DAA-57B3A3D6DF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4" y="4062413"/>
                        <a:ext cx="784225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167</Words>
  <Application>Microsoft Office PowerPoint</Application>
  <PresentationFormat>Širokozaslonsko</PresentationFormat>
  <Paragraphs>38</Paragraphs>
  <Slides>2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17</cp:revision>
  <dcterms:created xsi:type="dcterms:W3CDTF">2021-09-26T19:56:46Z</dcterms:created>
  <dcterms:modified xsi:type="dcterms:W3CDTF">2022-01-24T19:30:39Z</dcterms:modified>
</cp:coreProperties>
</file>