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0" r:id="rId3"/>
    <p:sldId id="342" r:id="rId4"/>
    <p:sldId id="344" r:id="rId5"/>
    <p:sldId id="346" r:id="rId6"/>
    <p:sldId id="348" r:id="rId7"/>
    <p:sldId id="350" r:id="rId8"/>
    <p:sldId id="352" r:id="rId9"/>
    <p:sldId id="354" r:id="rId10"/>
    <p:sldId id="359" r:id="rId11"/>
    <p:sldId id="358" r:id="rId12"/>
    <p:sldId id="261" r:id="rId13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A6D7"/>
    <a:srgbClr val="F43838"/>
    <a:srgbClr val="C1191C"/>
    <a:srgbClr val="FF7F3F"/>
    <a:srgbClr val="FDBB2F"/>
    <a:srgbClr val="CC66FF"/>
    <a:srgbClr val="FF66FF"/>
    <a:srgbClr val="FF00FF"/>
    <a:srgbClr val="FF3300"/>
    <a:srgbClr val="FF86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0E11136-6656-4FE6-BD85-6DEFBDEC52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79C8E23-BAA6-431B-94FB-C752FF3B67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170D50C-A240-4C21-97E8-25D40F3E5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C8C32-505E-48C4-B704-D82E425E5B30}" type="datetimeFigureOut">
              <a:rPr lang="sl-SI" smtClean="0"/>
              <a:t>30. 01. 2022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F9EC760-A82D-4F96-8643-74B5312F3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1AF000D-D563-4675-9966-F7A20A9E0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BFF7-E980-45EE-A70F-CA9F9414052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08934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5A2D3C-7B18-4431-B81F-F16439718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D7E2404E-DF06-4370-B97E-10E2B3B755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7C59438-1125-4A00-8282-0A11A72E2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C8C32-505E-48C4-B704-D82E425E5B30}" type="datetimeFigureOut">
              <a:rPr lang="sl-SI" smtClean="0"/>
              <a:t>30. 01. 2022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7B79B03-B9D0-4550-A1EF-759740642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E5D7CD84-DC92-4BE6-8A2C-700CF266A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BFF7-E980-45EE-A70F-CA9F9414052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10702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79E541A9-33C9-4D95-9B38-68F4593BB2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6B5C650A-17F8-468F-BA81-C903D7D59B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68CD5B2-3BDF-46FF-AD12-3053B299D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C8C32-505E-48C4-B704-D82E425E5B30}" type="datetimeFigureOut">
              <a:rPr lang="sl-SI" smtClean="0"/>
              <a:t>30. 01. 2022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9706BE9-A5D0-47E5-96AF-9DCC83A1A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B9E8773-1080-47BC-9426-CB0E06ADD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BFF7-E980-45EE-A70F-CA9F9414052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48371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765C23E-DDC9-4C61-B9FD-14A8B82A8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9FD3449-9FC4-4CC0-BF9E-794FA03FA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57FF369-B77E-429B-9AE6-BB4D9CF0F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C8C32-505E-48C4-B704-D82E425E5B30}" type="datetimeFigureOut">
              <a:rPr lang="sl-SI" smtClean="0"/>
              <a:t>30. 01. 2022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D0EBC97-CF77-4853-A46C-D4AEBBA2C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768ACE07-1635-41EA-9E43-E92A7C5F1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BFF7-E980-45EE-A70F-CA9F9414052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5399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0874A6-E4AE-4330-924D-2B64FC076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9D73E4F0-46FB-4949-A0BC-55339C78FC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E499D30-0889-4BF4-8FA2-C2BA425B5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C8C32-505E-48C4-B704-D82E425E5B30}" type="datetimeFigureOut">
              <a:rPr lang="sl-SI" smtClean="0"/>
              <a:t>30. 01. 2022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C26178B-06B3-4C1F-93C4-92C493672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04195D6-C533-432A-8BA2-C7518C33C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BFF7-E980-45EE-A70F-CA9F9414052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10181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F458D28-D872-4899-83D6-072E878E1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4CB4DB7-4D14-4221-AB8F-2FFECF56D4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25CC0367-8999-4A2D-B3F4-8E951F3168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2B581806-664B-45CA-88D5-76A3706E6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C8C32-505E-48C4-B704-D82E425E5B30}" type="datetimeFigureOut">
              <a:rPr lang="sl-SI" smtClean="0"/>
              <a:t>30. 01. 2022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84C7074B-2CD0-4951-B6B9-F66319684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3ACB56A9-ACBF-4DEB-89CE-B47D69B65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BFF7-E980-45EE-A70F-CA9F9414052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02154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EE49FBE-A78F-4F60-936B-E6740A3DA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6DBFAA4A-FAC1-4390-9C47-F9B9FB328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A1C8E483-FC0E-418E-90BE-B1DDF7AE17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94471DFC-A030-410B-A21D-8F3A661EB9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0E26D2D1-0AAB-482A-A32D-7C8094439A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0C96795B-A206-4E93-B6B6-A70503D41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C8C32-505E-48C4-B704-D82E425E5B30}" type="datetimeFigureOut">
              <a:rPr lang="sl-SI" smtClean="0"/>
              <a:t>30. 01. 2022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AAB3CD0A-C521-4B75-82AD-8FB96204E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B5170A62-2314-4EC3-94FE-64E2A9B6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BFF7-E980-45EE-A70F-CA9F9414052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17516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F21AEA-9AE5-42E7-842F-1FEC2809A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05D2A152-A2EF-4105-B785-2C65BF72A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C8C32-505E-48C4-B704-D82E425E5B30}" type="datetimeFigureOut">
              <a:rPr lang="sl-SI" smtClean="0"/>
              <a:t>30. 01. 2022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1461F419-34B1-46BB-9E17-783F8224B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50FFA5FD-DD11-4F12-95B6-F68B7788A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BFF7-E980-45EE-A70F-CA9F9414052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33660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AF2E253C-8E92-49E6-A2C6-50621F5BB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C8C32-505E-48C4-B704-D82E425E5B30}" type="datetimeFigureOut">
              <a:rPr lang="sl-SI" smtClean="0"/>
              <a:t>30. 01. 2022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BF97D4F1-02A0-47E9-B01D-933BCB430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5C71799A-B11D-4287-901A-1628B8486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BFF7-E980-45EE-A70F-CA9F9414052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54984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FAAF80B-5EA2-409D-8CA2-83D8EE46D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C181DEF-DF9B-4B25-AE52-72924E4A1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76F1D095-60C0-4CA5-BD4A-2AEFB7FB8C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985F0B96-F5A5-4533-929E-CD6EF2D1D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C8C32-505E-48C4-B704-D82E425E5B30}" type="datetimeFigureOut">
              <a:rPr lang="sl-SI" smtClean="0"/>
              <a:t>30. 01. 2022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D9760033-C230-4EC9-8B6D-9535101D1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4615AA7E-8793-4649-BDA1-F9EA00D48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BFF7-E980-45EE-A70F-CA9F9414052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227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7E3F33F-3744-4A70-A8B0-A34809DBF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ACBE7D48-5565-4816-8BBF-0C74EDCE50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13704677-2FC4-4FAD-B999-9FF35806AE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B2099AB6-FAA1-4415-B217-0F3A8198A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C8C32-505E-48C4-B704-D82E425E5B30}" type="datetimeFigureOut">
              <a:rPr lang="sl-SI" smtClean="0"/>
              <a:t>30. 01. 2022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47777C33-7D33-4BF6-B7D0-CBAD92AA8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A553BF95-7EE1-4D39-853D-5A58810A1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BFF7-E980-45EE-A70F-CA9F9414052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57404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7D4B963B-69FC-4CCF-ADB8-72C6A9614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BDEE07D0-8AE1-4441-BE39-5F0C647A76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8A37037-B93B-443B-9063-EDC5E05012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C8C32-505E-48C4-B704-D82E425E5B30}" type="datetimeFigureOut">
              <a:rPr lang="sl-SI" smtClean="0"/>
              <a:t>30. 01. 2022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FCD6B37-522C-4E25-A4B7-A55F1E9C50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F892130-6F81-4C68-A25B-D9F0739971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ABFF7-E980-45EE-A70F-CA9F9414052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3033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.m4a"/><Relationship Id="rId7" Type="http://schemas.openxmlformats.org/officeDocument/2006/relationships/image" Target="../media/image1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.m4a"/><Relationship Id="rId7" Type="http://schemas.openxmlformats.org/officeDocument/2006/relationships/image" Target="../media/image7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4.m4a"/><Relationship Id="rId7" Type="http://schemas.openxmlformats.org/officeDocument/2006/relationships/image" Target="../media/image8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6.m4a"/><Relationship Id="rId7" Type="http://schemas.openxmlformats.org/officeDocument/2006/relationships/image" Target="../media/image9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7.m4a"/><Relationship Id="rId7" Type="http://schemas.openxmlformats.org/officeDocument/2006/relationships/image" Target="../media/image9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8.m4a"/><Relationship Id="rId7" Type="http://schemas.openxmlformats.org/officeDocument/2006/relationships/image" Target="../media/image9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9.m4a"/><Relationship Id="rId7" Type="http://schemas.openxmlformats.org/officeDocument/2006/relationships/image" Target="../media/image9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11" Type="http://schemas.openxmlformats.org/officeDocument/2006/relationships/image" Target="../media/image2.pn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B62727F4-0124-4AB1-B46A-8FAD30D71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110" y="1340228"/>
            <a:ext cx="9144000" cy="2387600"/>
          </a:xfrm>
        </p:spPr>
        <p:txBody>
          <a:bodyPr>
            <a:normAutofit/>
          </a:bodyPr>
          <a:lstStyle/>
          <a:p>
            <a:r>
              <a:rPr lang="sl-SI" b="1" dirty="0">
                <a:solidFill>
                  <a:schemeClr val="tx2"/>
                </a:solidFill>
                <a:effectLst>
                  <a:innerShdw blurRad="114300">
                    <a:prstClr val="black"/>
                  </a:innerShdw>
                </a:effectLst>
                <a:latin typeface="Comic Sans MS" panose="030F0702030302020204" pitchFamily="66" charset="0"/>
              </a:rPr>
              <a:t>DELIMO</a:t>
            </a:r>
            <a:br>
              <a:rPr lang="sl-SI" b="1" dirty="0">
                <a:solidFill>
                  <a:schemeClr val="tx2"/>
                </a:solidFill>
                <a:effectLst>
                  <a:innerShdw blurRad="114300">
                    <a:prstClr val="black"/>
                  </a:innerShdw>
                </a:effectLst>
                <a:latin typeface="Comic Sans MS" panose="030F0702030302020204" pitchFamily="66" charset="0"/>
              </a:rPr>
            </a:br>
            <a:r>
              <a:rPr lang="sl-SI" b="1" dirty="0">
                <a:solidFill>
                  <a:schemeClr val="tx2"/>
                </a:solidFill>
                <a:effectLst>
                  <a:innerShdw blurRad="114300">
                    <a:prstClr val="black"/>
                  </a:innerShdw>
                </a:effectLst>
                <a:latin typeface="Comic Sans MS" panose="030F0702030302020204" pitchFamily="66" charset="0"/>
              </a:rPr>
              <a:t>S ŠTEVILOM </a:t>
            </a:r>
            <a:r>
              <a:rPr lang="sl-SI" sz="6600" b="1" dirty="0">
                <a:solidFill>
                  <a:schemeClr val="tx2"/>
                </a:solidFill>
                <a:effectLst>
                  <a:innerShdw blurRad="114300">
                    <a:prstClr val="black"/>
                  </a:innerShdw>
                </a:effectLst>
                <a:latin typeface="Comic Sans MS" panose="030F0702030302020204" pitchFamily="66" charset="0"/>
              </a:rPr>
              <a:t>6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954" y="4988372"/>
            <a:ext cx="1075926" cy="1043809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125" y="3903751"/>
            <a:ext cx="992251" cy="96263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185" y="1036321"/>
            <a:ext cx="1052533" cy="102111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2717" y="1534373"/>
            <a:ext cx="1030414" cy="999656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9967" y="4385067"/>
            <a:ext cx="985500" cy="956082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0923" y="5042307"/>
            <a:ext cx="1020334" cy="989876"/>
          </a:xfrm>
          <a:prstGeom prst="rect">
            <a:avLst/>
          </a:prstGeom>
        </p:spPr>
      </p:pic>
      <p:pic>
        <p:nvPicPr>
          <p:cNvPr id="7" name="Zvok 6">
            <a:hlinkClick r:id="" action="ppaction://media"/>
            <a:extLst>
              <a:ext uri="{FF2B5EF4-FFF2-40B4-BE49-F238E27FC236}">
                <a16:creationId xmlns:a16="http://schemas.microsoft.com/office/drawing/2014/main" id="{5EA3361F-0128-4547-9487-0A06854165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81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10"/>
    </mc:Choice>
    <mc:Fallback>
      <p:transition spd="slow" advTm="14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jeZBesedilom 11"/>
          <p:cNvSpPr txBox="1"/>
          <p:nvPr/>
        </p:nvSpPr>
        <p:spPr>
          <a:xfrm>
            <a:off x="962398" y="1399715"/>
            <a:ext cx="4714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latin typeface="Comic Sans MS" panose="030F0702030302020204" pitchFamily="66" charset="0"/>
              </a:rPr>
              <a:t>54 : 6 = 9, ker je 9 • 6 = 54</a:t>
            </a:r>
          </a:p>
          <a:p>
            <a:endParaRPr lang="sl-SI" sz="800" dirty="0">
              <a:latin typeface="Comic Sans MS" panose="030F0702030302020204" pitchFamily="66" charset="0"/>
            </a:endParaRPr>
          </a:p>
          <a:p>
            <a:endParaRPr lang="sl-SI" sz="800" dirty="0">
              <a:latin typeface="Comic Sans MS" panose="030F0702030302020204" pitchFamily="66" charset="0"/>
            </a:endParaRPr>
          </a:p>
          <a:p>
            <a:r>
              <a:rPr lang="sl-SI" sz="2800" dirty="0">
                <a:latin typeface="Comic Sans MS" panose="030F0702030302020204" pitchFamily="66" charset="0"/>
              </a:rPr>
              <a:t>Okrasijo  lahko 9 oken.</a:t>
            </a:r>
          </a:p>
        </p:txBody>
      </p:sp>
      <p:sp>
        <p:nvSpPr>
          <p:cNvPr id="2" name="Pravokotnik 1"/>
          <p:cNvSpPr/>
          <p:nvPr/>
        </p:nvSpPr>
        <p:spPr>
          <a:xfrm>
            <a:off x="522513" y="139078"/>
            <a:ext cx="81860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u="sng" dirty="0">
                <a:latin typeface="Comic Sans MS" panose="030F0702030302020204" pitchFamily="66" charset="0"/>
              </a:rPr>
              <a:t>Koliko oken lahko okrasijo s 54 snežinkami?</a:t>
            </a:r>
            <a:endParaRPr lang="sl-SI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037" y="4342102"/>
            <a:ext cx="1725354" cy="2129266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9144" y="1999880"/>
            <a:ext cx="1725318" cy="2133785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0004" y="1999880"/>
            <a:ext cx="1725318" cy="2133785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6459" y="1999880"/>
            <a:ext cx="1725318" cy="2133785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2347" y="4337583"/>
            <a:ext cx="1725318" cy="2133785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0227" y="4342102"/>
            <a:ext cx="1725318" cy="2133785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6034" y="4342102"/>
            <a:ext cx="1725318" cy="2133785"/>
          </a:xfrm>
          <a:prstGeom prst="rect">
            <a:avLst/>
          </a:prstGeom>
        </p:spPr>
      </p:pic>
      <p:pic>
        <p:nvPicPr>
          <p:cNvPr id="19" name="Slika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1650" y="4342102"/>
            <a:ext cx="1725318" cy="2133785"/>
          </a:xfrm>
          <a:prstGeom prst="rect">
            <a:avLst/>
          </a:prstGeom>
        </p:spPr>
      </p:pic>
      <p:pic>
        <p:nvPicPr>
          <p:cNvPr id="20" name="Slika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4364" y="4364753"/>
            <a:ext cx="1725318" cy="2133785"/>
          </a:xfrm>
          <a:prstGeom prst="rect">
            <a:avLst/>
          </a:prstGeom>
        </p:spPr>
      </p:pic>
      <p:pic>
        <p:nvPicPr>
          <p:cNvPr id="3" name="Zvok 2">
            <a:hlinkClick r:id="" action="ppaction://media"/>
            <a:extLst>
              <a:ext uri="{FF2B5EF4-FFF2-40B4-BE49-F238E27FC236}">
                <a16:creationId xmlns:a16="http://schemas.microsoft.com/office/drawing/2014/main" id="{6004FE01-C63E-4188-B41C-270AC7E625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1994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12"/>
    </mc:Choice>
    <mc:Fallback>
      <p:transition spd="slow" advTm="34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jeZBesedilom 11"/>
          <p:cNvSpPr txBox="1"/>
          <p:nvPr/>
        </p:nvSpPr>
        <p:spPr>
          <a:xfrm>
            <a:off x="627918" y="1125533"/>
            <a:ext cx="550661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latin typeface="Comic Sans MS" panose="030F0702030302020204" pitchFamily="66" charset="0"/>
              </a:rPr>
              <a:t>60 : 6 = 10, ker je 6 • 10 = 60</a:t>
            </a:r>
          </a:p>
          <a:p>
            <a:endParaRPr lang="sl-SI" sz="800" dirty="0">
              <a:latin typeface="Comic Sans MS" panose="030F0702030302020204" pitchFamily="66" charset="0"/>
            </a:endParaRPr>
          </a:p>
          <a:p>
            <a:endParaRPr lang="sl-SI" sz="800" dirty="0">
              <a:latin typeface="Comic Sans MS" panose="030F0702030302020204" pitchFamily="66" charset="0"/>
            </a:endParaRPr>
          </a:p>
          <a:p>
            <a:r>
              <a:rPr lang="sl-SI" sz="2400" dirty="0">
                <a:latin typeface="Comic Sans MS" panose="030F0702030302020204" pitchFamily="66" charset="0"/>
              </a:rPr>
              <a:t>Okrasijo  lahko 10 oken.</a:t>
            </a:r>
          </a:p>
        </p:txBody>
      </p:sp>
      <p:sp>
        <p:nvSpPr>
          <p:cNvPr id="2" name="Pravokotnik 1"/>
          <p:cNvSpPr/>
          <p:nvPr/>
        </p:nvSpPr>
        <p:spPr>
          <a:xfrm>
            <a:off x="522513" y="139078"/>
            <a:ext cx="81860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u="sng" dirty="0">
                <a:latin typeface="Comic Sans MS" panose="030F0702030302020204" pitchFamily="66" charset="0"/>
              </a:rPr>
              <a:t>Koliko oken lahko okrasijo s 60 snežinkami?</a:t>
            </a:r>
            <a:endParaRPr lang="sl-SI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918" y="4369271"/>
            <a:ext cx="1725354" cy="2129266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0423" y="1999880"/>
            <a:ext cx="1725318" cy="2133785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3182" y="2016019"/>
            <a:ext cx="1725318" cy="2133785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9636" y="1999880"/>
            <a:ext cx="1725318" cy="2133785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9636" y="4364752"/>
            <a:ext cx="1725318" cy="2133785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0474" y="4337581"/>
            <a:ext cx="1725318" cy="2133785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8376" y="4337581"/>
            <a:ext cx="1725318" cy="2133785"/>
          </a:xfrm>
          <a:prstGeom prst="rect">
            <a:avLst/>
          </a:prstGeom>
        </p:spPr>
      </p:pic>
      <p:pic>
        <p:nvPicPr>
          <p:cNvPr id="19" name="Slika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9214" y="4364752"/>
            <a:ext cx="1725318" cy="2133785"/>
          </a:xfrm>
          <a:prstGeom prst="rect">
            <a:avLst/>
          </a:prstGeom>
        </p:spPr>
      </p:pic>
      <p:pic>
        <p:nvPicPr>
          <p:cNvPr id="20" name="Slika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0052" y="4364752"/>
            <a:ext cx="1725318" cy="2133785"/>
          </a:xfrm>
          <a:prstGeom prst="rect">
            <a:avLst/>
          </a:prstGeom>
        </p:spPr>
      </p:pic>
      <p:pic>
        <p:nvPicPr>
          <p:cNvPr id="21" name="Slika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7665" y="1999880"/>
            <a:ext cx="1725318" cy="2133785"/>
          </a:xfrm>
          <a:prstGeom prst="rect">
            <a:avLst/>
          </a:prstGeom>
        </p:spPr>
      </p:pic>
      <p:pic>
        <p:nvPicPr>
          <p:cNvPr id="3" name="Zvok 2">
            <a:hlinkClick r:id="" action="ppaction://media"/>
            <a:extLst>
              <a:ext uri="{FF2B5EF4-FFF2-40B4-BE49-F238E27FC236}">
                <a16:creationId xmlns:a16="http://schemas.microsoft.com/office/drawing/2014/main" id="{247CEE58-9E8F-4D97-8BD5-2120D20985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2617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632"/>
    </mc:Choice>
    <mc:Fallback>
      <p:transition spd="slow" advTm="63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05DB1C4-E8C0-4FF2-8B16-D750485C7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 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2517563B-2DA4-4391-96CD-16A6E5226F9F}"/>
              </a:ext>
            </a:extLst>
          </p:cNvPr>
          <p:cNvSpPr txBox="1"/>
          <p:nvPr/>
        </p:nvSpPr>
        <p:spPr>
          <a:xfrm>
            <a:off x="2206710" y="-3925"/>
            <a:ext cx="37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b="1" dirty="0">
                <a:solidFill>
                  <a:srgbClr val="FF0000"/>
                </a:solidFill>
              </a:rPr>
              <a:t>DELIM S ŠTEVILOM 6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E265BB94-05E9-46AA-B037-9D92C21EF3FA}"/>
              </a:ext>
            </a:extLst>
          </p:cNvPr>
          <p:cNvGrpSpPr/>
          <p:nvPr/>
        </p:nvGrpSpPr>
        <p:grpSpPr>
          <a:xfrm>
            <a:off x="3060150" y="712383"/>
            <a:ext cx="4530628" cy="5683070"/>
            <a:chOff x="9098423" y="296367"/>
            <a:chExt cx="2159482" cy="6347914"/>
          </a:xfrm>
        </p:grpSpPr>
        <p:sp>
          <p:nvSpPr>
            <p:cNvPr id="6" name="PoljeZBesedilom 5">
              <a:extLst>
                <a:ext uri="{FF2B5EF4-FFF2-40B4-BE49-F238E27FC236}">
                  <a16:creationId xmlns:a16="http://schemas.microsoft.com/office/drawing/2014/main" id="{741BC7B0-F738-47F2-8E65-3C2EC54746A4}"/>
                </a:ext>
              </a:extLst>
            </p:cNvPr>
            <p:cNvSpPr txBox="1"/>
            <p:nvPr/>
          </p:nvSpPr>
          <p:spPr>
            <a:xfrm>
              <a:off x="9154161" y="296367"/>
              <a:ext cx="2103744" cy="584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2800" dirty="0"/>
                <a:t>,    ker je    1 ∙ 6 = </a:t>
              </a:r>
              <a:r>
                <a:rPr lang="sl-SI" sz="2800" dirty="0">
                  <a:solidFill>
                    <a:srgbClr val="FF0000"/>
                  </a:solidFill>
                </a:rPr>
                <a:t>6</a:t>
              </a:r>
            </a:p>
          </p:txBody>
        </p:sp>
        <p:sp>
          <p:nvSpPr>
            <p:cNvPr id="7" name="PoljeZBesedilom 6">
              <a:extLst>
                <a:ext uri="{FF2B5EF4-FFF2-40B4-BE49-F238E27FC236}">
                  <a16:creationId xmlns:a16="http://schemas.microsoft.com/office/drawing/2014/main" id="{027A3289-2C55-4844-B06D-3041C9136182}"/>
                </a:ext>
              </a:extLst>
            </p:cNvPr>
            <p:cNvSpPr txBox="1"/>
            <p:nvPr/>
          </p:nvSpPr>
          <p:spPr>
            <a:xfrm>
              <a:off x="9154160" y="896879"/>
              <a:ext cx="18897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2800" dirty="0"/>
                <a:t>,    ker je    2 ∙ 6 = </a:t>
              </a:r>
              <a:r>
                <a:rPr lang="sl-SI" sz="2800" dirty="0">
                  <a:solidFill>
                    <a:srgbClr val="FF0000"/>
                  </a:solidFill>
                </a:rPr>
                <a:t>12</a:t>
              </a:r>
            </a:p>
          </p:txBody>
        </p:sp>
        <p:sp>
          <p:nvSpPr>
            <p:cNvPr id="8" name="PoljeZBesedilom 7">
              <a:extLst>
                <a:ext uri="{FF2B5EF4-FFF2-40B4-BE49-F238E27FC236}">
                  <a16:creationId xmlns:a16="http://schemas.microsoft.com/office/drawing/2014/main" id="{DC01F241-5807-4C75-8E93-3565E106C096}"/>
                </a:ext>
              </a:extLst>
            </p:cNvPr>
            <p:cNvSpPr txBox="1"/>
            <p:nvPr/>
          </p:nvSpPr>
          <p:spPr>
            <a:xfrm>
              <a:off x="9185625" y="1561296"/>
              <a:ext cx="18897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2800" dirty="0"/>
                <a:t>,    ker je   3 ∙ 6 = </a:t>
              </a:r>
              <a:r>
                <a:rPr lang="sl-SI" sz="2800" dirty="0">
                  <a:solidFill>
                    <a:srgbClr val="FF0000"/>
                  </a:solidFill>
                </a:rPr>
                <a:t>18</a:t>
              </a:r>
            </a:p>
          </p:txBody>
        </p:sp>
        <p:sp>
          <p:nvSpPr>
            <p:cNvPr id="9" name="PoljeZBesedilom 8">
              <a:extLst>
                <a:ext uri="{FF2B5EF4-FFF2-40B4-BE49-F238E27FC236}">
                  <a16:creationId xmlns:a16="http://schemas.microsoft.com/office/drawing/2014/main" id="{340BDD5F-8573-4C6F-AD39-87F79101C8ED}"/>
                </a:ext>
              </a:extLst>
            </p:cNvPr>
            <p:cNvSpPr txBox="1"/>
            <p:nvPr/>
          </p:nvSpPr>
          <p:spPr>
            <a:xfrm>
              <a:off x="9185625" y="2189575"/>
              <a:ext cx="18897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2800" dirty="0"/>
                <a:t>,    ker je   4 ∙ 6 = </a:t>
              </a:r>
              <a:r>
                <a:rPr lang="sl-SI" sz="2800" dirty="0">
                  <a:solidFill>
                    <a:srgbClr val="FF0000"/>
                  </a:solidFill>
                </a:rPr>
                <a:t>24</a:t>
              </a:r>
            </a:p>
          </p:txBody>
        </p:sp>
        <p:sp>
          <p:nvSpPr>
            <p:cNvPr id="10" name="PoljeZBesedilom 9">
              <a:extLst>
                <a:ext uri="{FF2B5EF4-FFF2-40B4-BE49-F238E27FC236}">
                  <a16:creationId xmlns:a16="http://schemas.microsoft.com/office/drawing/2014/main" id="{8F761454-574E-4871-987D-85D9124722CA}"/>
                </a:ext>
              </a:extLst>
            </p:cNvPr>
            <p:cNvSpPr txBox="1"/>
            <p:nvPr/>
          </p:nvSpPr>
          <p:spPr>
            <a:xfrm>
              <a:off x="9197847" y="2866426"/>
              <a:ext cx="1997812" cy="584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2800" dirty="0"/>
                <a:t>,    ker je   5 ∙ 6 = </a:t>
              </a:r>
              <a:r>
                <a:rPr lang="sl-SI" sz="2800" dirty="0">
                  <a:solidFill>
                    <a:srgbClr val="FF0000"/>
                  </a:solidFill>
                </a:rPr>
                <a:t>30</a:t>
              </a:r>
            </a:p>
          </p:txBody>
        </p:sp>
        <p:sp>
          <p:nvSpPr>
            <p:cNvPr id="11" name="PoljeZBesedilom 10">
              <a:extLst>
                <a:ext uri="{FF2B5EF4-FFF2-40B4-BE49-F238E27FC236}">
                  <a16:creationId xmlns:a16="http://schemas.microsoft.com/office/drawing/2014/main" id="{2D269DF0-E95D-4EDA-ADAA-4D22EEC32678}"/>
                </a:ext>
              </a:extLst>
            </p:cNvPr>
            <p:cNvSpPr txBox="1"/>
            <p:nvPr/>
          </p:nvSpPr>
          <p:spPr>
            <a:xfrm>
              <a:off x="9185625" y="3508661"/>
              <a:ext cx="18897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2800" dirty="0"/>
                <a:t>,    ker je   6 ∙ 6 = </a:t>
              </a:r>
              <a:r>
                <a:rPr lang="sl-SI" sz="2800" dirty="0">
                  <a:solidFill>
                    <a:srgbClr val="FF0000"/>
                  </a:solidFill>
                </a:rPr>
                <a:t>36</a:t>
              </a:r>
            </a:p>
          </p:txBody>
        </p:sp>
        <p:sp>
          <p:nvSpPr>
            <p:cNvPr id="12" name="PoljeZBesedilom 11">
              <a:extLst>
                <a:ext uri="{FF2B5EF4-FFF2-40B4-BE49-F238E27FC236}">
                  <a16:creationId xmlns:a16="http://schemas.microsoft.com/office/drawing/2014/main" id="{4D0D8385-2FCB-4982-9D00-B6B6D8AC4E10}"/>
                </a:ext>
              </a:extLst>
            </p:cNvPr>
            <p:cNvSpPr txBox="1"/>
            <p:nvPr/>
          </p:nvSpPr>
          <p:spPr>
            <a:xfrm>
              <a:off x="9206289" y="4110154"/>
              <a:ext cx="18897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2800" dirty="0"/>
                <a:t>,    ker je   7 ∙ 6 = </a:t>
              </a:r>
              <a:r>
                <a:rPr lang="sl-SI" sz="2800" dirty="0">
                  <a:solidFill>
                    <a:srgbClr val="FF0000"/>
                  </a:solidFill>
                </a:rPr>
                <a:t>42</a:t>
              </a:r>
            </a:p>
          </p:txBody>
        </p:sp>
        <p:sp>
          <p:nvSpPr>
            <p:cNvPr id="13" name="PoljeZBesedilom 12">
              <a:extLst>
                <a:ext uri="{FF2B5EF4-FFF2-40B4-BE49-F238E27FC236}">
                  <a16:creationId xmlns:a16="http://schemas.microsoft.com/office/drawing/2014/main" id="{A651C7F6-3267-48C7-A52D-F8513FDC8A8A}"/>
                </a:ext>
              </a:extLst>
            </p:cNvPr>
            <p:cNvSpPr txBox="1"/>
            <p:nvPr/>
          </p:nvSpPr>
          <p:spPr>
            <a:xfrm>
              <a:off x="9206289" y="4766574"/>
              <a:ext cx="18897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2800" dirty="0"/>
                <a:t>,    ker je   8 ∙ 6 = </a:t>
              </a:r>
              <a:r>
                <a:rPr lang="sl-SI" sz="2800" dirty="0">
                  <a:solidFill>
                    <a:srgbClr val="FF0000"/>
                  </a:solidFill>
                </a:rPr>
                <a:t>48</a:t>
              </a:r>
            </a:p>
          </p:txBody>
        </p:sp>
        <p:sp>
          <p:nvSpPr>
            <p:cNvPr id="14" name="PoljeZBesedilom 13">
              <a:extLst>
                <a:ext uri="{FF2B5EF4-FFF2-40B4-BE49-F238E27FC236}">
                  <a16:creationId xmlns:a16="http://schemas.microsoft.com/office/drawing/2014/main" id="{9A8C70A9-7163-4BAF-B136-F77E0E35F67D}"/>
                </a:ext>
              </a:extLst>
            </p:cNvPr>
            <p:cNvSpPr txBox="1"/>
            <p:nvPr/>
          </p:nvSpPr>
          <p:spPr>
            <a:xfrm>
              <a:off x="9206289" y="5404999"/>
              <a:ext cx="18897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2800" dirty="0"/>
                <a:t>,    ker je   9 ∙ 6 = </a:t>
              </a:r>
              <a:r>
                <a:rPr lang="sl-SI" sz="2800" dirty="0">
                  <a:solidFill>
                    <a:srgbClr val="FF0000"/>
                  </a:solidFill>
                </a:rPr>
                <a:t>54</a:t>
              </a:r>
            </a:p>
          </p:txBody>
        </p:sp>
        <p:sp>
          <p:nvSpPr>
            <p:cNvPr id="15" name="PoljeZBesedilom 14">
              <a:extLst>
                <a:ext uri="{FF2B5EF4-FFF2-40B4-BE49-F238E27FC236}">
                  <a16:creationId xmlns:a16="http://schemas.microsoft.com/office/drawing/2014/main" id="{8C6CFDB3-C93D-4F70-95BC-793E13A7C33B}"/>
                </a:ext>
              </a:extLst>
            </p:cNvPr>
            <p:cNvSpPr txBox="1"/>
            <p:nvPr/>
          </p:nvSpPr>
          <p:spPr>
            <a:xfrm>
              <a:off x="9098423" y="6059851"/>
              <a:ext cx="1953937" cy="584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2800" dirty="0"/>
                <a:t>   ,   ker je  10 ∙ 6 = </a:t>
              </a:r>
              <a:r>
                <a:rPr lang="sl-SI" sz="2800" dirty="0">
                  <a:solidFill>
                    <a:srgbClr val="FF0000"/>
                  </a:solidFill>
                </a:rPr>
                <a:t>60</a:t>
              </a:r>
            </a:p>
          </p:txBody>
        </p:sp>
      </p:grp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04C0D1E0-63E8-4E3F-977C-F3506574587D}"/>
              </a:ext>
            </a:extLst>
          </p:cNvPr>
          <p:cNvGrpSpPr/>
          <p:nvPr/>
        </p:nvGrpSpPr>
        <p:grpSpPr>
          <a:xfrm>
            <a:off x="1653329" y="787039"/>
            <a:ext cx="2997043" cy="5608723"/>
            <a:chOff x="8952391" y="296367"/>
            <a:chExt cx="2012942" cy="6264869"/>
          </a:xfrm>
        </p:grpSpPr>
        <p:sp>
          <p:nvSpPr>
            <p:cNvPr id="17" name="PoljeZBesedilom 16">
              <a:extLst>
                <a:ext uri="{FF2B5EF4-FFF2-40B4-BE49-F238E27FC236}">
                  <a16:creationId xmlns:a16="http://schemas.microsoft.com/office/drawing/2014/main" id="{0E2F9635-F21C-490A-A841-DA4B41C8A930}"/>
                </a:ext>
              </a:extLst>
            </p:cNvPr>
            <p:cNvSpPr txBox="1"/>
            <p:nvPr/>
          </p:nvSpPr>
          <p:spPr>
            <a:xfrm>
              <a:off x="9154160" y="296367"/>
              <a:ext cx="1545159" cy="584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2800" dirty="0"/>
                <a:t>6 : 6 = </a:t>
              </a:r>
              <a:r>
                <a:rPr lang="sl-SI" sz="2800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8" name="PoljeZBesedilom 17">
              <a:extLst>
                <a:ext uri="{FF2B5EF4-FFF2-40B4-BE49-F238E27FC236}">
                  <a16:creationId xmlns:a16="http://schemas.microsoft.com/office/drawing/2014/main" id="{CBA97355-40F3-4363-ADDD-9648BF8E3132}"/>
                </a:ext>
              </a:extLst>
            </p:cNvPr>
            <p:cNvSpPr txBox="1"/>
            <p:nvPr/>
          </p:nvSpPr>
          <p:spPr>
            <a:xfrm>
              <a:off x="9054910" y="905690"/>
              <a:ext cx="1545159" cy="584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2800" dirty="0"/>
                <a:t>12 : 6 = </a:t>
              </a:r>
              <a:r>
                <a:rPr lang="sl-SI" sz="2800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19" name="PoljeZBesedilom 18">
              <a:extLst>
                <a:ext uri="{FF2B5EF4-FFF2-40B4-BE49-F238E27FC236}">
                  <a16:creationId xmlns:a16="http://schemas.microsoft.com/office/drawing/2014/main" id="{C33BE518-F3E4-4525-BCF3-D06985B123DB}"/>
                </a:ext>
              </a:extLst>
            </p:cNvPr>
            <p:cNvSpPr txBox="1"/>
            <p:nvPr/>
          </p:nvSpPr>
          <p:spPr>
            <a:xfrm>
              <a:off x="8977156" y="1485068"/>
              <a:ext cx="1889760" cy="584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2800" dirty="0"/>
                <a:t> 18 : 6 = </a:t>
              </a:r>
              <a:r>
                <a:rPr lang="sl-SI" sz="28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20" name="PoljeZBesedilom 19">
              <a:extLst>
                <a:ext uri="{FF2B5EF4-FFF2-40B4-BE49-F238E27FC236}">
                  <a16:creationId xmlns:a16="http://schemas.microsoft.com/office/drawing/2014/main" id="{B0B12AD8-0B76-496D-9213-4510ACF38DC6}"/>
                </a:ext>
              </a:extLst>
            </p:cNvPr>
            <p:cNvSpPr txBox="1"/>
            <p:nvPr/>
          </p:nvSpPr>
          <p:spPr>
            <a:xfrm>
              <a:off x="9054910" y="2132802"/>
              <a:ext cx="1889760" cy="584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2800" dirty="0"/>
                <a:t>24 : 6 = </a:t>
              </a:r>
              <a:r>
                <a:rPr lang="sl-SI" sz="2800" dirty="0">
                  <a:solidFill>
                    <a:srgbClr val="FF0000"/>
                  </a:solidFill>
                </a:rPr>
                <a:t>4</a:t>
              </a:r>
            </a:p>
          </p:txBody>
        </p:sp>
        <p:sp>
          <p:nvSpPr>
            <p:cNvPr id="21" name="PoljeZBesedilom 20">
              <a:extLst>
                <a:ext uri="{FF2B5EF4-FFF2-40B4-BE49-F238E27FC236}">
                  <a16:creationId xmlns:a16="http://schemas.microsoft.com/office/drawing/2014/main" id="{7295C9C7-00C6-4B99-8C8A-38A16F7FF4F3}"/>
                </a:ext>
              </a:extLst>
            </p:cNvPr>
            <p:cNvSpPr txBox="1"/>
            <p:nvPr/>
          </p:nvSpPr>
          <p:spPr>
            <a:xfrm>
              <a:off x="9054910" y="2843840"/>
              <a:ext cx="18897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2800" dirty="0"/>
                <a:t>30 : 6 = </a:t>
              </a:r>
              <a:r>
                <a:rPr lang="sl-SI" sz="2800" dirty="0">
                  <a:solidFill>
                    <a:srgbClr val="FF0000"/>
                  </a:solidFill>
                </a:rPr>
                <a:t>5</a:t>
              </a:r>
            </a:p>
          </p:txBody>
        </p:sp>
        <p:sp>
          <p:nvSpPr>
            <p:cNvPr id="22" name="PoljeZBesedilom 21">
              <a:extLst>
                <a:ext uri="{FF2B5EF4-FFF2-40B4-BE49-F238E27FC236}">
                  <a16:creationId xmlns:a16="http://schemas.microsoft.com/office/drawing/2014/main" id="{DCDFE1C8-454B-498D-9A51-444CA5501DA8}"/>
                </a:ext>
              </a:extLst>
            </p:cNvPr>
            <p:cNvSpPr txBox="1"/>
            <p:nvPr/>
          </p:nvSpPr>
          <p:spPr>
            <a:xfrm>
              <a:off x="9075573" y="3493805"/>
              <a:ext cx="18897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2800" dirty="0"/>
                <a:t>36 : 6 = </a:t>
              </a:r>
              <a:r>
                <a:rPr lang="sl-SI" sz="2800" dirty="0">
                  <a:solidFill>
                    <a:srgbClr val="FF0000"/>
                  </a:solidFill>
                </a:rPr>
                <a:t>6</a:t>
              </a:r>
            </a:p>
          </p:txBody>
        </p:sp>
        <p:sp>
          <p:nvSpPr>
            <p:cNvPr id="23" name="PoljeZBesedilom 22">
              <a:extLst>
                <a:ext uri="{FF2B5EF4-FFF2-40B4-BE49-F238E27FC236}">
                  <a16:creationId xmlns:a16="http://schemas.microsoft.com/office/drawing/2014/main" id="{2B3C0F1C-3C54-41B7-A42F-5F44728C74AA}"/>
                </a:ext>
              </a:extLst>
            </p:cNvPr>
            <p:cNvSpPr txBox="1"/>
            <p:nvPr/>
          </p:nvSpPr>
          <p:spPr>
            <a:xfrm>
              <a:off x="9067132" y="4110285"/>
              <a:ext cx="18897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2800" dirty="0"/>
                <a:t>42 : 6 = </a:t>
              </a:r>
              <a:r>
                <a:rPr lang="sl-SI" sz="2800" dirty="0">
                  <a:solidFill>
                    <a:srgbClr val="FF0000"/>
                  </a:solidFill>
                </a:rPr>
                <a:t>7</a:t>
              </a:r>
            </a:p>
          </p:txBody>
        </p:sp>
        <p:sp>
          <p:nvSpPr>
            <p:cNvPr id="24" name="PoljeZBesedilom 23">
              <a:extLst>
                <a:ext uri="{FF2B5EF4-FFF2-40B4-BE49-F238E27FC236}">
                  <a16:creationId xmlns:a16="http://schemas.microsoft.com/office/drawing/2014/main" id="{EF3F27FC-C812-4CC0-B7F3-5A14199C8411}"/>
                </a:ext>
              </a:extLst>
            </p:cNvPr>
            <p:cNvSpPr txBox="1"/>
            <p:nvPr/>
          </p:nvSpPr>
          <p:spPr>
            <a:xfrm>
              <a:off x="9062913" y="4757202"/>
              <a:ext cx="18897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2800" dirty="0"/>
                <a:t>48 : 6 = </a:t>
              </a:r>
              <a:r>
                <a:rPr lang="sl-SI" sz="2800" dirty="0">
                  <a:solidFill>
                    <a:srgbClr val="FF0000"/>
                  </a:solidFill>
                </a:rPr>
                <a:t>8</a:t>
              </a:r>
            </a:p>
          </p:txBody>
        </p:sp>
        <p:sp>
          <p:nvSpPr>
            <p:cNvPr id="25" name="PoljeZBesedilom 24">
              <a:extLst>
                <a:ext uri="{FF2B5EF4-FFF2-40B4-BE49-F238E27FC236}">
                  <a16:creationId xmlns:a16="http://schemas.microsoft.com/office/drawing/2014/main" id="{5DC20C9B-5073-4EBC-9F7D-157BA4B3FCA3}"/>
                </a:ext>
              </a:extLst>
            </p:cNvPr>
            <p:cNvSpPr txBox="1"/>
            <p:nvPr/>
          </p:nvSpPr>
          <p:spPr>
            <a:xfrm>
              <a:off x="9054909" y="5405819"/>
              <a:ext cx="18897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2800" dirty="0"/>
                <a:t>54 : 6 = </a:t>
              </a:r>
              <a:r>
                <a:rPr lang="sl-SI" sz="2800" dirty="0">
                  <a:solidFill>
                    <a:srgbClr val="FF0000"/>
                  </a:solidFill>
                </a:rPr>
                <a:t>9</a:t>
              </a:r>
            </a:p>
          </p:txBody>
        </p:sp>
        <p:sp>
          <p:nvSpPr>
            <p:cNvPr id="26" name="PoljeZBesedilom 25">
              <a:extLst>
                <a:ext uri="{FF2B5EF4-FFF2-40B4-BE49-F238E27FC236}">
                  <a16:creationId xmlns:a16="http://schemas.microsoft.com/office/drawing/2014/main" id="{6D3D64A1-0A9E-4863-9C68-4D40B578B511}"/>
                </a:ext>
              </a:extLst>
            </p:cNvPr>
            <p:cNvSpPr txBox="1"/>
            <p:nvPr/>
          </p:nvSpPr>
          <p:spPr>
            <a:xfrm>
              <a:off x="8952391" y="5976461"/>
              <a:ext cx="18897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2800" dirty="0">
                  <a:solidFill>
                    <a:srgbClr val="FF0000"/>
                  </a:solidFill>
                </a:rPr>
                <a:t> </a:t>
              </a:r>
              <a:r>
                <a:rPr lang="sl-SI" sz="2800" dirty="0"/>
                <a:t>60 : 6 = </a:t>
              </a:r>
              <a:r>
                <a:rPr lang="sl-SI" sz="2800" dirty="0">
                  <a:solidFill>
                    <a:srgbClr val="FF0000"/>
                  </a:solidFill>
                </a:rPr>
                <a:t>10 </a:t>
              </a:r>
            </a:p>
          </p:txBody>
        </p:sp>
      </p:grpSp>
      <p:sp>
        <p:nvSpPr>
          <p:cNvPr id="27" name="PoljeZBesedilom 26">
            <a:extLst>
              <a:ext uri="{FF2B5EF4-FFF2-40B4-BE49-F238E27FC236}">
                <a16:creationId xmlns:a16="http://schemas.microsoft.com/office/drawing/2014/main" id="{AA547E6E-F0B0-4244-A37A-BB4FC103BEA8}"/>
              </a:ext>
            </a:extLst>
          </p:cNvPr>
          <p:cNvSpPr txBox="1"/>
          <p:nvPr/>
        </p:nvSpPr>
        <p:spPr>
          <a:xfrm>
            <a:off x="9412737" y="188594"/>
            <a:ext cx="2237175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sl-SI" sz="2400" dirty="0">
                <a:solidFill>
                  <a:schemeClr val="tx1"/>
                </a:solidFill>
              </a:rPr>
              <a:t>ZAPIS V ZVEZEK</a:t>
            </a:r>
          </a:p>
        </p:txBody>
      </p:sp>
      <p:sp>
        <p:nvSpPr>
          <p:cNvPr id="28" name="Navzgor ukrivljena puščica 27"/>
          <p:cNvSpPr/>
          <p:nvPr/>
        </p:nvSpPr>
        <p:spPr>
          <a:xfrm rot="10800000">
            <a:off x="2586446" y="545000"/>
            <a:ext cx="555334" cy="18728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37" name="Pravokotnik 36"/>
          <p:cNvSpPr/>
          <p:nvPr/>
        </p:nvSpPr>
        <p:spPr>
          <a:xfrm>
            <a:off x="1515291" y="452846"/>
            <a:ext cx="4902926" cy="864428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" name="Zvok 2">
            <a:hlinkClick r:id="" action="ppaction://media"/>
            <a:extLst>
              <a:ext uri="{FF2B5EF4-FFF2-40B4-BE49-F238E27FC236}">
                <a16:creationId xmlns:a16="http://schemas.microsoft.com/office/drawing/2014/main" id="{1604D4AF-1746-4F8E-843C-FC0A0DE4D3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6406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109"/>
    </mc:Choice>
    <mc:Fallback>
      <p:transition spd="slow" advTm="146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esena okna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784" y="2483026"/>
            <a:ext cx="285750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6509" y="1509847"/>
            <a:ext cx="817655" cy="79122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8686" y="1508524"/>
            <a:ext cx="816935" cy="79254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7957" y="1484715"/>
            <a:ext cx="816935" cy="792549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177" y="1450840"/>
            <a:ext cx="816935" cy="792549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6843" y="1459677"/>
            <a:ext cx="816935" cy="842624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9222" y="1508525"/>
            <a:ext cx="816935" cy="792549"/>
          </a:xfrm>
          <a:prstGeom prst="rect">
            <a:avLst/>
          </a:prstGeom>
        </p:spPr>
      </p:pic>
      <p:sp>
        <p:nvSpPr>
          <p:cNvPr id="12" name="PoljeZBesedilom 11"/>
          <p:cNvSpPr txBox="1"/>
          <p:nvPr/>
        </p:nvSpPr>
        <p:spPr>
          <a:xfrm>
            <a:off x="5360949" y="2679054"/>
            <a:ext cx="4896366" cy="1313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l-SI" sz="2800" dirty="0">
                <a:latin typeface="Comic Sans MS" panose="030F0702030302020204" pitchFamily="66" charset="0"/>
              </a:rPr>
              <a:t>6 : 6 = 1, ker je 1 • 6 = 6</a:t>
            </a:r>
          </a:p>
          <a:p>
            <a:pPr>
              <a:lnSpc>
                <a:spcPct val="150000"/>
              </a:lnSpc>
            </a:pPr>
            <a:r>
              <a:rPr lang="sl-SI" sz="2800" dirty="0">
                <a:latin typeface="Comic Sans MS" panose="030F0702030302020204" pitchFamily="66" charset="0"/>
              </a:rPr>
              <a:t>Okrasijo lahko 1 okno.</a:t>
            </a:r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938A68FF-5953-41CE-8BB9-D49F3EF7B2DE}"/>
              </a:ext>
            </a:extLst>
          </p:cNvPr>
          <p:cNvSpPr/>
          <p:nvPr/>
        </p:nvSpPr>
        <p:spPr>
          <a:xfrm>
            <a:off x="609600" y="373788"/>
            <a:ext cx="112369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>
                <a:latin typeface="Comic Sans MS" panose="030F0702030302020204" pitchFamily="66" charset="0"/>
              </a:rPr>
              <a:t>Otroci so želeli okrasiti okna s snežinkami. Na vsako okno lahko dajo 6 snežink. </a:t>
            </a:r>
            <a:r>
              <a:rPr lang="sl-SI" sz="2800" u="sng" dirty="0">
                <a:latin typeface="Comic Sans MS" panose="030F0702030302020204" pitchFamily="66" charset="0"/>
              </a:rPr>
              <a:t>Koliko oken lahko okrasijo s 6 snežinkami?</a:t>
            </a:r>
            <a:endParaRPr lang="sl-SI" sz="2800" dirty="0"/>
          </a:p>
        </p:txBody>
      </p:sp>
      <p:pic>
        <p:nvPicPr>
          <p:cNvPr id="3" name="Zvok 2">
            <a:hlinkClick r:id="" action="ppaction://media"/>
            <a:extLst>
              <a:ext uri="{FF2B5EF4-FFF2-40B4-BE49-F238E27FC236}">
                <a16:creationId xmlns:a16="http://schemas.microsoft.com/office/drawing/2014/main" id="{17444C50-BD7D-46EF-963E-A23D81BB84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8384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059"/>
    </mc:Choice>
    <mc:Fallback>
      <p:transition spd="slow" advTm="43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0.05196 0.204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1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8 0.00371 L -0.04115 0.3393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54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36 -0.01412 L -0.02136 0.2358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-0.12617 0.3377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5" y="1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-0.31784 0.4631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98" y="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32071 0.4645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42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jeZBesedilom 11"/>
          <p:cNvSpPr txBox="1"/>
          <p:nvPr/>
        </p:nvSpPr>
        <p:spPr>
          <a:xfrm>
            <a:off x="2008303" y="981355"/>
            <a:ext cx="48963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latin typeface="Comic Sans MS" panose="030F0702030302020204" pitchFamily="66" charset="0"/>
              </a:rPr>
              <a:t>12 : 6 = 2, ker je 2 • 6 = 12</a:t>
            </a:r>
          </a:p>
          <a:p>
            <a:endParaRPr lang="sl-SI" sz="800" dirty="0">
              <a:latin typeface="Comic Sans MS" panose="030F0702030302020204" pitchFamily="66" charset="0"/>
            </a:endParaRPr>
          </a:p>
          <a:p>
            <a:r>
              <a:rPr lang="sl-SI" sz="2800" dirty="0">
                <a:latin typeface="Comic Sans MS" panose="030F0702030302020204" pitchFamily="66" charset="0"/>
              </a:rPr>
              <a:t>Okrasijo lahko 2 okna.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9717" y="2658667"/>
            <a:ext cx="2341067" cy="288975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6688" y="2658667"/>
            <a:ext cx="2341067" cy="2889754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542" y="110566"/>
            <a:ext cx="7529213" cy="749873"/>
          </a:xfrm>
          <a:prstGeom prst="rect">
            <a:avLst/>
          </a:prstGeom>
        </p:spPr>
      </p:pic>
      <p:pic>
        <p:nvPicPr>
          <p:cNvPr id="2" name="Zvok 1">
            <a:hlinkClick r:id="" action="ppaction://media"/>
            <a:extLst>
              <a:ext uri="{FF2B5EF4-FFF2-40B4-BE49-F238E27FC236}">
                <a16:creationId xmlns:a16="http://schemas.microsoft.com/office/drawing/2014/main" id="{9780D2B7-C76A-414C-AE38-3448E28A5C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3036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98"/>
    </mc:Choice>
    <mc:Fallback>
      <p:transition spd="slow" advTm="24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jeZBesedilom 11"/>
          <p:cNvSpPr txBox="1"/>
          <p:nvPr/>
        </p:nvSpPr>
        <p:spPr>
          <a:xfrm>
            <a:off x="1929717" y="998772"/>
            <a:ext cx="48963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latin typeface="Comic Sans MS" panose="030F0702030302020204" pitchFamily="66" charset="0"/>
              </a:rPr>
              <a:t>18 : 6 = 3, ker je 3 • 6 = 18</a:t>
            </a:r>
          </a:p>
          <a:p>
            <a:endParaRPr lang="sl-SI" sz="800" dirty="0">
              <a:latin typeface="Comic Sans MS" panose="030F0702030302020204" pitchFamily="66" charset="0"/>
            </a:endParaRPr>
          </a:p>
          <a:p>
            <a:r>
              <a:rPr lang="sl-SI" sz="2800" dirty="0">
                <a:latin typeface="Comic Sans MS" panose="030F0702030302020204" pitchFamily="66" charset="0"/>
              </a:rPr>
              <a:t>Okrasijo lahko 3 okna.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1393" y="2658667"/>
            <a:ext cx="2341067" cy="288975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6688" y="2658667"/>
            <a:ext cx="2341067" cy="288975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5500" y="2575936"/>
            <a:ext cx="2341067" cy="2889754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381" y="248899"/>
            <a:ext cx="7529213" cy="749873"/>
          </a:xfrm>
          <a:prstGeom prst="rect">
            <a:avLst/>
          </a:prstGeom>
        </p:spPr>
      </p:pic>
      <p:pic>
        <p:nvPicPr>
          <p:cNvPr id="4" name="Zvok 3">
            <a:hlinkClick r:id="" action="ppaction://media"/>
            <a:extLst>
              <a:ext uri="{FF2B5EF4-FFF2-40B4-BE49-F238E27FC236}">
                <a16:creationId xmlns:a16="http://schemas.microsoft.com/office/drawing/2014/main" id="{77F8C47A-A00F-4F91-9F07-80B2B4C46D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9131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49"/>
    </mc:Choice>
    <mc:Fallback>
      <p:transition spd="slow" advTm="28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jeZBesedilom 11"/>
          <p:cNvSpPr txBox="1"/>
          <p:nvPr/>
        </p:nvSpPr>
        <p:spPr>
          <a:xfrm>
            <a:off x="1929717" y="998772"/>
            <a:ext cx="48963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latin typeface="Comic Sans MS" panose="030F0702030302020204" pitchFamily="66" charset="0"/>
              </a:rPr>
              <a:t>24 : 6 = 4, ker je 4 • 6 = 24</a:t>
            </a:r>
          </a:p>
          <a:p>
            <a:endParaRPr lang="sl-SI" sz="800" dirty="0">
              <a:latin typeface="Comic Sans MS" panose="030F0702030302020204" pitchFamily="66" charset="0"/>
            </a:endParaRPr>
          </a:p>
          <a:p>
            <a:r>
              <a:rPr lang="sl-SI" sz="2800" dirty="0">
                <a:latin typeface="Comic Sans MS" panose="030F0702030302020204" pitchFamily="66" charset="0"/>
              </a:rPr>
              <a:t>Okrasijo  lahko 4 okna.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4859" y="2691323"/>
            <a:ext cx="2341067" cy="288975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7248" y="2717449"/>
            <a:ext cx="2341067" cy="288975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9637" y="2658667"/>
            <a:ext cx="2341067" cy="2889754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014" y="2691323"/>
            <a:ext cx="2341067" cy="2889754"/>
          </a:xfrm>
          <a:prstGeom prst="rect">
            <a:avLst/>
          </a:prstGeom>
        </p:spPr>
      </p:pic>
      <p:sp>
        <p:nvSpPr>
          <p:cNvPr id="9" name="Pravokotnik 8"/>
          <p:cNvSpPr/>
          <p:nvPr/>
        </p:nvSpPr>
        <p:spPr>
          <a:xfrm>
            <a:off x="296859" y="200989"/>
            <a:ext cx="8350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u="sng" dirty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Koliko oken lahko okrasijo s 24 snežinkami?</a:t>
            </a:r>
            <a:endParaRPr lang="sl-SI" dirty="0"/>
          </a:p>
        </p:txBody>
      </p:sp>
      <p:pic>
        <p:nvPicPr>
          <p:cNvPr id="2" name="Zvok 1">
            <a:hlinkClick r:id="" action="ppaction://media"/>
            <a:extLst>
              <a:ext uri="{FF2B5EF4-FFF2-40B4-BE49-F238E27FC236}">
                <a16:creationId xmlns:a16="http://schemas.microsoft.com/office/drawing/2014/main" id="{3C4B2D7E-99FA-405B-90A2-E4F2B0CA51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5410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838"/>
    </mc:Choice>
    <mc:Fallback>
      <p:transition spd="slow" advTm="35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jeZBesedilom 11"/>
          <p:cNvSpPr txBox="1"/>
          <p:nvPr/>
        </p:nvSpPr>
        <p:spPr>
          <a:xfrm>
            <a:off x="1929717" y="998772"/>
            <a:ext cx="48963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latin typeface="Comic Sans MS" panose="030F0702030302020204" pitchFamily="66" charset="0"/>
              </a:rPr>
              <a:t>30 : 6 = 5, ker je 5 • 6 = 30</a:t>
            </a:r>
          </a:p>
          <a:p>
            <a:endParaRPr lang="sl-SI" sz="800" dirty="0">
              <a:latin typeface="Comic Sans MS" panose="030F0702030302020204" pitchFamily="66" charset="0"/>
            </a:endParaRPr>
          </a:p>
          <a:p>
            <a:r>
              <a:rPr lang="sl-SI" sz="2800" dirty="0">
                <a:latin typeface="Comic Sans MS" panose="030F0702030302020204" pitchFamily="66" charset="0"/>
              </a:rPr>
              <a:t>Okrasijo  lahko 5 oken.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1900" y="2757572"/>
            <a:ext cx="2118366" cy="2614857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710" y="2769683"/>
            <a:ext cx="2108554" cy="2602746"/>
          </a:xfrm>
          <a:prstGeom prst="rect">
            <a:avLst/>
          </a:prstGeom>
        </p:spPr>
      </p:pic>
      <p:sp>
        <p:nvSpPr>
          <p:cNvPr id="2" name="Pravokotnik 1"/>
          <p:cNvSpPr/>
          <p:nvPr/>
        </p:nvSpPr>
        <p:spPr>
          <a:xfrm>
            <a:off x="522513" y="139078"/>
            <a:ext cx="81860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u="sng" dirty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Koliko oken lahko okrasijo s 30 snežinkami?</a:t>
            </a:r>
            <a:endParaRPr lang="sl-SI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3863" y="2757018"/>
            <a:ext cx="2121592" cy="2615411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392" y="2757019"/>
            <a:ext cx="2121592" cy="261541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5581" y="2757019"/>
            <a:ext cx="2121592" cy="2615411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7BEC9FB3-81E1-4168-9C98-810A5928FA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2731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90"/>
    </mc:Choice>
    <mc:Fallback>
      <p:transition spd="slow" advTm="36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jeZBesedilom 11"/>
          <p:cNvSpPr txBox="1"/>
          <p:nvPr/>
        </p:nvSpPr>
        <p:spPr>
          <a:xfrm>
            <a:off x="1929717" y="998772"/>
            <a:ext cx="48963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latin typeface="Comic Sans MS" panose="030F0702030302020204" pitchFamily="66" charset="0"/>
              </a:rPr>
              <a:t>36 : 6 = 6, ker je 6 • 6 = 36</a:t>
            </a:r>
          </a:p>
          <a:p>
            <a:endParaRPr lang="sl-SI" sz="800" dirty="0">
              <a:latin typeface="Comic Sans MS" panose="030F0702030302020204" pitchFamily="66" charset="0"/>
            </a:endParaRPr>
          </a:p>
          <a:p>
            <a:r>
              <a:rPr lang="sl-SI" sz="2800" dirty="0">
                <a:latin typeface="Comic Sans MS" panose="030F0702030302020204" pitchFamily="66" charset="0"/>
              </a:rPr>
              <a:t>Okrasijo  lahko 6 oken.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1900" y="3512565"/>
            <a:ext cx="2118366" cy="2614857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183" y="3518621"/>
            <a:ext cx="2108554" cy="2602746"/>
          </a:xfrm>
          <a:prstGeom prst="rect">
            <a:avLst/>
          </a:prstGeom>
        </p:spPr>
      </p:pic>
      <p:sp>
        <p:nvSpPr>
          <p:cNvPr id="2" name="Pravokotnik 1"/>
          <p:cNvSpPr/>
          <p:nvPr/>
        </p:nvSpPr>
        <p:spPr>
          <a:xfrm>
            <a:off x="522513" y="139078"/>
            <a:ext cx="81860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u="sng" dirty="0">
                <a:latin typeface="Comic Sans MS" panose="030F0702030302020204" pitchFamily="66" charset="0"/>
              </a:rPr>
              <a:t>Koliko oken lahko okrasijo s 36 snežinkami?</a:t>
            </a:r>
            <a:endParaRPr lang="sl-SI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3863" y="3505956"/>
            <a:ext cx="2121592" cy="2615411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1352" y="3505956"/>
            <a:ext cx="2121592" cy="261541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7549" y="3505955"/>
            <a:ext cx="2121592" cy="261541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57549" y="577266"/>
            <a:ext cx="2109399" cy="2603218"/>
          </a:xfrm>
          <a:prstGeom prst="rect">
            <a:avLst/>
          </a:prstGeom>
        </p:spPr>
      </p:pic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id="{5AD6B6D0-FCD2-41F7-93B0-13121BDC95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5748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031"/>
    </mc:Choice>
    <mc:Fallback>
      <p:transition spd="slow" advTm="46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jeZBesedilom 11"/>
          <p:cNvSpPr txBox="1"/>
          <p:nvPr/>
        </p:nvSpPr>
        <p:spPr>
          <a:xfrm>
            <a:off x="1282900" y="1312281"/>
            <a:ext cx="48963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latin typeface="Comic Sans MS" panose="030F0702030302020204" pitchFamily="66" charset="0"/>
              </a:rPr>
              <a:t>42 : 6 = 7, ker je 7 • 6 = 42</a:t>
            </a:r>
          </a:p>
          <a:p>
            <a:endParaRPr lang="sl-SI" sz="800" dirty="0">
              <a:latin typeface="Comic Sans MS" panose="030F0702030302020204" pitchFamily="66" charset="0"/>
            </a:endParaRPr>
          </a:p>
          <a:p>
            <a:r>
              <a:rPr lang="sl-SI" sz="2800" dirty="0">
                <a:latin typeface="Comic Sans MS" panose="030F0702030302020204" pitchFamily="66" charset="0"/>
              </a:rPr>
              <a:t>Okrasijo  lahko 7 oken.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1900" y="3512565"/>
            <a:ext cx="2118366" cy="2614857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183" y="3518621"/>
            <a:ext cx="2108554" cy="2602746"/>
          </a:xfrm>
          <a:prstGeom prst="rect">
            <a:avLst/>
          </a:prstGeom>
        </p:spPr>
      </p:pic>
      <p:sp>
        <p:nvSpPr>
          <p:cNvPr id="2" name="Pravokotnik 1"/>
          <p:cNvSpPr/>
          <p:nvPr/>
        </p:nvSpPr>
        <p:spPr>
          <a:xfrm>
            <a:off x="522513" y="139078"/>
            <a:ext cx="81860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u="sng" dirty="0">
                <a:latin typeface="Comic Sans MS" panose="030F0702030302020204" pitchFamily="66" charset="0"/>
              </a:rPr>
              <a:t>Koliko oken lahko okrasijo z 42 snežinkami?</a:t>
            </a:r>
            <a:endParaRPr lang="sl-SI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3863" y="3505956"/>
            <a:ext cx="2121592" cy="2615411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1352" y="3505956"/>
            <a:ext cx="2121592" cy="261541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7549" y="3505955"/>
            <a:ext cx="2121592" cy="261541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57549" y="662298"/>
            <a:ext cx="2109399" cy="260321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31952" y="662298"/>
            <a:ext cx="2109399" cy="2603218"/>
          </a:xfrm>
          <a:prstGeom prst="rect">
            <a:avLst/>
          </a:prstGeom>
        </p:spPr>
      </p:pic>
      <p:pic>
        <p:nvPicPr>
          <p:cNvPr id="7" name="Zvok 6">
            <a:hlinkClick r:id="" action="ppaction://media"/>
            <a:extLst>
              <a:ext uri="{FF2B5EF4-FFF2-40B4-BE49-F238E27FC236}">
                <a16:creationId xmlns:a16="http://schemas.microsoft.com/office/drawing/2014/main" id="{6A1F5B8F-4CB3-485C-9841-E586A01AF6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7835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12"/>
    </mc:Choice>
    <mc:Fallback>
      <p:transition spd="slow" advTm="40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jeZBesedilom 11"/>
          <p:cNvSpPr txBox="1"/>
          <p:nvPr/>
        </p:nvSpPr>
        <p:spPr>
          <a:xfrm>
            <a:off x="132080" y="1235310"/>
            <a:ext cx="47433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latin typeface="Comic Sans MS" panose="030F0702030302020204" pitchFamily="66" charset="0"/>
              </a:rPr>
              <a:t>48 : 6 = 8, ker je 8 • 6 = 48</a:t>
            </a:r>
          </a:p>
          <a:p>
            <a:endParaRPr lang="sl-SI" sz="800" dirty="0">
              <a:latin typeface="Comic Sans MS" panose="030F0702030302020204" pitchFamily="66" charset="0"/>
            </a:endParaRPr>
          </a:p>
          <a:p>
            <a:r>
              <a:rPr lang="sl-SI" sz="2800" dirty="0">
                <a:latin typeface="Comic Sans MS" panose="030F0702030302020204" pitchFamily="66" charset="0"/>
              </a:rPr>
              <a:t>Okrasijo  lahko 8 oken.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0892" y="3950647"/>
            <a:ext cx="2118366" cy="2614857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749" y="3962758"/>
            <a:ext cx="2108554" cy="2602746"/>
          </a:xfrm>
          <a:prstGeom prst="rect">
            <a:avLst/>
          </a:prstGeom>
        </p:spPr>
      </p:pic>
      <p:sp>
        <p:nvSpPr>
          <p:cNvPr id="2" name="Pravokotnik 1"/>
          <p:cNvSpPr/>
          <p:nvPr/>
        </p:nvSpPr>
        <p:spPr>
          <a:xfrm>
            <a:off x="522513" y="139078"/>
            <a:ext cx="81860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u="sng" dirty="0">
                <a:latin typeface="Comic Sans MS" panose="030F0702030302020204" pitchFamily="66" charset="0"/>
              </a:rPr>
              <a:t>Koliko oken lahko okrasijo z 48 snežinkami?</a:t>
            </a:r>
            <a:endParaRPr lang="sl-SI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3234" y="3915499"/>
            <a:ext cx="2121592" cy="2615411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8802" y="3962758"/>
            <a:ext cx="2121592" cy="261541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3733" y="3962758"/>
            <a:ext cx="2121592" cy="261541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75926" y="1151075"/>
            <a:ext cx="2109399" cy="260321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58389" y="1151075"/>
            <a:ext cx="2109399" cy="260321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75427" y="1107730"/>
            <a:ext cx="2109399" cy="2603218"/>
          </a:xfrm>
          <a:prstGeom prst="rect">
            <a:avLst/>
          </a:prstGeom>
        </p:spPr>
      </p:pic>
      <p:pic>
        <p:nvPicPr>
          <p:cNvPr id="8" name="Zvok 7">
            <a:hlinkClick r:id="" action="ppaction://media"/>
            <a:extLst>
              <a:ext uri="{FF2B5EF4-FFF2-40B4-BE49-F238E27FC236}">
                <a16:creationId xmlns:a16="http://schemas.microsoft.com/office/drawing/2014/main" id="{D7C70BF1-6012-4502-B1B5-1F0BF75B2D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2071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344"/>
    </mc:Choice>
    <mc:Fallback>
      <p:transition spd="slow" advTm="54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3.1|1.9|1.8|1.9|1.9|7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2|3.4|4.8|4.7|4.7|5.2|3.7|3.6|5.5|4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3.5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|4.2|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2|2.7|1.8|6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1.4|3.1|3|4|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3.7|3.8|5.1|3.9|3.4|5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5.1|0.9|0.8|1.3|0.9|6.6|4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2|3.4|2.9|2.8|3.6|4.1|4.1|7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1.2|1|0.9|0.8|0.8|1.1|1.1|1.4|2"/>
</p:tagLst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807</TotalTime>
  <Words>406</Words>
  <Application>Microsoft Office PowerPoint</Application>
  <PresentationFormat>Širokozaslonsko</PresentationFormat>
  <Paragraphs>63</Paragraphs>
  <Slides>12</Slides>
  <Notes>0</Notes>
  <HiddenSlides>0</HiddenSlides>
  <MMClips>12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Comic Sans MS</vt:lpstr>
      <vt:lpstr>Officeova tema</vt:lpstr>
      <vt:lpstr>DELIMO S ŠTEVILOM 6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DELJENJE  S ŠTEVILOM  2</dc:title>
  <dc:creator>Tea Bratovčak</dc:creator>
  <cp:lastModifiedBy>sdajc</cp:lastModifiedBy>
  <cp:revision>105</cp:revision>
  <dcterms:created xsi:type="dcterms:W3CDTF">2020-11-19T15:08:59Z</dcterms:created>
  <dcterms:modified xsi:type="dcterms:W3CDTF">2022-01-29T23:22:55Z</dcterms:modified>
</cp:coreProperties>
</file>