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tinyurl.com/aoskquiz" TargetMode="External"/><Relationship Id="rId3" Type="http://schemas.openxmlformats.org/officeDocument/2006/relationships/hyperlink" Target="mailto:eah2194@tc.columbia.edu" TargetMode="Externa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22397eed9b7_0_2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22397eed9b7_0_2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22397eed9b7_0_1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Advocate for group: Each group gets unlimited funding: How would you use this money to promote your area/interest in your local school. Come up with one or two projects or ways.</a:t>
            </a:r>
            <a:endParaRPr sz="12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a:p>
        </p:txBody>
      </p:sp>
      <p:sp>
        <p:nvSpPr>
          <p:cNvPr id="120" name="Google Shape;120;g22397eed9b7_0_16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22397eed9b7_0_1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Three new groups are created. Each group represents a school board and has 1,000,000 to spend. Each student advocates for their previous special interest group. The boards choose one of their members to be the superintendent. As a school board, you need to decide how to distribute the funding, what programs to support or not. I speak with the superintendents. They do what the school board tells them to do and report the final decision to the class. They have two minutes to report which program was cut and show the percentage of how the money is to be divided among the four remaining groups.</a:t>
            </a:r>
            <a:endParaRPr/>
          </a:p>
        </p:txBody>
      </p:sp>
      <p:sp>
        <p:nvSpPr>
          <p:cNvPr id="128" name="Google Shape;128;g22397eed9b7_0_17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22397eed9b7_0_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22397eed9b7_0_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22397eed9b7_0_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22397eed9b7_0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22397eed9b7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22397eed9b7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2637be02d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2637be02d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22397eed9b7_0_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22397eed9b7_0_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22397eed9b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22397eed9b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u="sng">
                <a:solidFill>
                  <a:schemeClr val="hlink"/>
                </a:solidFill>
                <a:hlinkClick r:id="rId2"/>
              </a:rPr>
              <a:t>https://tinyurl.com/aoskquiz</a:t>
            </a:r>
            <a:r>
              <a:rPr lang="en"/>
              <a:t>. </a:t>
            </a:r>
            <a:r>
              <a:rPr lang="en" u="sng">
                <a:solidFill>
                  <a:schemeClr val="hlink"/>
                </a:solidFill>
                <a:hlinkClick r:id="rId3"/>
              </a:rPr>
              <a:t>eah2194@tc.columbia.edu</a:t>
            </a:r>
            <a:r>
              <a:rPr lang="en"/>
              <a:t> easy password</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22397eed9b7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22397eed9b7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22397eed9b7_0_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22397eed9b7_0_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22397eed9b7_0_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22397eed9b7_0_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22397eed9b7_0_1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22397eed9b7_0_1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22397eed9b7_0_2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22397eed9b7_0_2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rmAutofit/>
          </a:bodyPr>
          <a:lstStyle>
            <a:lvl1pPr lvl="0" rtl="0" algn="l">
              <a:lnSpc>
                <a:spcPct val="90000"/>
              </a:lnSpc>
              <a:spcBef>
                <a:spcPts val="0"/>
              </a:spcBef>
              <a:spcAft>
                <a:spcPts val="0"/>
              </a:spcAft>
              <a:buClr>
                <a:schemeClr val="dk1"/>
              </a:buClr>
              <a:buSzPts val="14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52" name="Google Shape;52;p13"/>
          <p:cNvSpPr txBox="1"/>
          <p:nvPr>
            <p:ph idx="1" type="body"/>
          </p:nvPr>
        </p:nvSpPr>
        <p:spPr>
          <a:xfrm>
            <a:off x="628650" y="1369219"/>
            <a:ext cx="7886700" cy="3263400"/>
          </a:xfrm>
          <a:prstGeom prst="rect">
            <a:avLst/>
          </a:prstGeom>
          <a:noFill/>
          <a:ln>
            <a:noFill/>
          </a:ln>
        </p:spPr>
        <p:txBody>
          <a:bodyPr anchorCtr="0" anchor="t" bIns="34275" lIns="68575" spcFirstLastPara="1" rIns="68575" wrap="square" tIns="34275">
            <a:normAutofit/>
          </a:bodyPr>
          <a:lstStyle>
            <a:lvl1pPr indent="-317500" lvl="0" marL="457200" rtl="0" algn="l">
              <a:lnSpc>
                <a:spcPct val="90000"/>
              </a:lnSpc>
              <a:spcBef>
                <a:spcPts val="800"/>
              </a:spcBef>
              <a:spcAft>
                <a:spcPts val="0"/>
              </a:spcAft>
              <a:buClr>
                <a:schemeClr val="dk1"/>
              </a:buClr>
              <a:buSzPts val="1400"/>
              <a:buChar char="●"/>
              <a:defRPr/>
            </a:lvl1pPr>
            <a:lvl2pPr indent="-317500" lvl="1" marL="914400" rtl="0" algn="l">
              <a:lnSpc>
                <a:spcPct val="90000"/>
              </a:lnSpc>
              <a:spcBef>
                <a:spcPts val="1200"/>
              </a:spcBef>
              <a:spcAft>
                <a:spcPts val="0"/>
              </a:spcAft>
              <a:buClr>
                <a:schemeClr val="dk1"/>
              </a:buClr>
              <a:buSzPts val="1400"/>
              <a:buChar char="○"/>
              <a:defRPr/>
            </a:lvl2pPr>
            <a:lvl3pPr indent="-317500" lvl="2" marL="1371600" rtl="0" algn="l">
              <a:lnSpc>
                <a:spcPct val="90000"/>
              </a:lnSpc>
              <a:spcBef>
                <a:spcPts val="1200"/>
              </a:spcBef>
              <a:spcAft>
                <a:spcPts val="0"/>
              </a:spcAft>
              <a:buClr>
                <a:schemeClr val="dk1"/>
              </a:buClr>
              <a:buSzPts val="1400"/>
              <a:buChar char="■"/>
              <a:defRPr/>
            </a:lvl3pPr>
            <a:lvl4pPr indent="-317500" lvl="3" marL="1828800" rtl="0" algn="l">
              <a:lnSpc>
                <a:spcPct val="90000"/>
              </a:lnSpc>
              <a:spcBef>
                <a:spcPts val="1200"/>
              </a:spcBef>
              <a:spcAft>
                <a:spcPts val="0"/>
              </a:spcAft>
              <a:buClr>
                <a:schemeClr val="dk1"/>
              </a:buClr>
              <a:buSzPts val="1400"/>
              <a:buChar char="●"/>
              <a:defRPr/>
            </a:lvl4pPr>
            <a:lvl5pPr indent="-317500" lvl="4" marL="2286000" rtl="0" algn="l">
              <a:lnSpc>
                <a:spcPct val="90000"/>
              </a:lnSpc>
              <a:spcBef>
                <a:spcPts val="1200"/>
              </a:spcBef>
              <a:spcAft>
                <a:spcPts val="0"/>
              </a:spcAft>
              <a:buClr>
                <a:schemeClr val="dk1"/>
              </a:buClr>
              <a:buSzPts val="1400"/>
              <a:buChar char="○"/>
              <a:defRPr/>
            </a:lvl5pPr>
            <a:lvl6pPr indent="-317500" lvl="5" marL="2743200" rtl="0" algn="l">
              <a:lnSpc>
                <a:spcPct val="90000"/>
              </a:lnSpc>
              <a:spcBef>
                <a:spcPts val="1200"/>
              </a:spcBef>
              <a:spcAft>
                <a:spcPts val="0"/>
              </a:spcAft>
              <a:buClr>
                <a:schemeClr val="dk1"/>
              </a:buClr>
              <a:buSzPts val="1400"/>
              <a:buChar char="■"/>
              <a:defRPr/>
            </a:lvl6pPr>
            <a:lvl7pPr indent="-317500" lvl="6" marL="3200400" rtl="0" algn="l">
              <a:lnSpc>
                <a:spcPct val="90000"/>
              </a:lnSpc>
              <a:spcBef>
                <a:spcPts val="1200"/>
              </a:spcBef>
              <a:spcAft>
                <a:spcPts val="0"/>
              </a:spcAft>
              <a:buClr>
                <a:schemeClr val="dk1"/>
              </a:buClr>
              <a:buSzPts val="1400"/>
              <a:buChar char="●"/>
              <a:defRPr/>
            </a:lvl7pPr>
            <a:lvl8pPr indent="-317500" lvl="7" marL="3657600" rtl="0" algn="l">
              <a:lnSpc>
                <a:spcPct val="90000"/>
              </a:lnSpc>
              <a:spcBef>
                <a:spcPts val="1200"/>
              </a:spcBef>
              <a:spcAft>
                <a:spcPts val="0"/>
              </a:spcAft>
              <a:buClr>
                <a:schemeClr val="dk1"/>
              </a:buClr>
              <a:buSzPts val="1400"/>
              <a:buChar char="○"/>
              <a:defRPr/>
            </a:lvl8pPr>
            <a:lvl9pPr indent="-317500" lvl="8" marL="4114800" rtl="0" algn="l">
              <a:lnSpc>
                <a:spcPct val="90000"/>
              </a:lnSpc>
              <a:spcBef>
                <a:spcPts val="1200"/>
              </a:spcBef>
              <a:spcAft>
                <a:spcPts val="1200"/>
              </a:spcAft>
              <a:buClr>
                <a:schemeClr val="dk1"/>
              </a:buClr>
              <a:buSzPts val="1400"/>
              <a:buChar char="■"/>
              <a:defRPr/>
            </a:lvl9pPr>
          </a:lstStyle>
          <a:p/>
        </p:txBody>
      </p:sp>
      <p:sp>
        <p:nvSpPr>
          <p:cNvPr id="53" name="Google Shape;53;p13"/>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rtl="0" algn="l">
              <a:spcBef>
                <a:spcPts val="0"/>
              </a:spcBef>
              <a:spcAft>
                <a:spcPts val="0"/>
              </a:spcAft>
              <a:buSzPts val="1100"/>
              <a:buNone/>
              <a:defRPr sz="1100"/>
            </a:lvl1pPr>
            <a:lvl2pPr lvl="1" rtl="0" algn="l">
              <a:spcBef>
                <a:spcPts val="0"/>
              </a:spcBef>
              <a:spcAft>
                <a:spcPts val="0"/>
              </a:spcAft>
              <a:buSzPts val="1100"/>
              <a:buNone/>
              <a:defRPr sz="1100"/>
            </a:lvl2pPr>
            <a:lvl3pPr lvl="2" rtl="0" algn="l">
              <a:spcBef>
                <a:spcPts val="0"/>
              </a:spcBef>
              <a:spcAft>
                <a:spcPts val="0"/>
              </a:spcAft>
              <a:buSzPts val="1100"/>
              <a:buNone/>
              <a:defRPr sz="1100"/>
            </a:lvl3pPr>
            <a:lvl4pPr lvl="3" rtl="0" algn="l">
              <a:spcBef>
                <a:spcPts val="0"/>
              </a:spcBef>
              <a:spcAft>
                <a:spcPts val="0"/>
              </a:spcAft>
              <a:buSzPts val="1100"/>
              <a:buNone/>
              <a:defRPr sz="1100"/>
            </a:lvl4pPr>
            <a:lvl5pPr lvl="4" rtl="0" algn="l">
              <a:spcBef>
                <a:spcPts val="0"/>
              </a:spcBef>
              <a:spcAft>
                <a:spcPts val="0"/>
              </a:spcAft>
              <a:buSzPts val="1100"/>
              <a:buNone/>
              <a:defRPr sz="1100"/>
            </a:lvl5pPr>
            <a:lvl6pPr lvl="5" rtl="0" algn="l">
              <a:spcBef>
                <a:spcPts val="0"/>
              </a:spcBef>
              <a:spcAft>
                <a:spcPts val="0"/>
              </a:spcAft>
              <a:buSzPts val="1100"/>
              <a:buNone/>
              <a:defRPr sz="1100"/>
            </a:lvl6pPr>
            <a:lvl7pPr lvl="6" rtl="0" algn="l">
              <a:spcBef>
                <a:spcPts val="0"/>
              </a:spcBef>
              <a:spcAft>
                <a:spcPts val="0"/>
              </a:spcAft>
              <a:buSzPts val="1100"/>
              <a:buNone/>
              <a:defRPr sz="1100"/>
            </a:lvl7pPr>
            <a:lvl8pPr lvl="7" rtl="0" algn="l">
              <a:spcBef>
                <a:spcPts val="0"/>
              </a:spcBef>
              <a:spcAft>
                <a:spcPts val="0"/>
              </a:spcAft>
              <a:buSzPts val="1100"/>
              <a:buNone/>
              <a:defRPr sz="1100"/>
            </a:lvl8pPr>
            <a:lvl9pPr lvl="8" rtl="0" algn="l">
              <a:spcBef>
                <a:spcPts val="0"/>
              </a:spcBef>
              <a:spcAft>
                <a:spcPts val="0"/>
              </a:spcAft>
              <a:buSzPts val="1100"/>
              <a:buNone/>
              <a:defRPr sz="1100"/>
            </a:lvl9pPr>
          </a:lstStyle>
          <a:p/>
        </p:txBody>
      </p:sp>
      <p:sp>
        <p:nvSpPr>
          <p:cNvPr id="54" name="Google Shape;54;p13"/>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rtl="0" algn="ctr">
              <a:spcBef>
                <a:spcPts val="0"/>
              </a:spcBef>
              <a:spcAft>
                <a:spcPts val="0"/>
              </a:spcAft>
              <a:buSzPts val="1100"/>
              <a:buNone/>
              <a:defRPr sz="1100"/>
            </a:lvl1pPr>
            <a:lvl2pPr lvl="1" rtl="0" algn="l">
              <a:spcBef>
                <a:spcPts val="0"/>
              </a:spcBef>
              <a:spcAft>
                <a:spcPts val="0"/>
              </a:spcAft>
              <a:buSzPts val="1100"/>
              <a:buNone/>
              <a:defRPr sz="1100"/>
            </a:lvl2pPr>
            <a:lvl3pPr lvl="2" rtl="0" algn="l">
              <a:spcBef>
                <a:spcPts val="0"/>
              </a:spcBef>
              <a:spcAft>
                <a:spcPts val="0"/>
              </a:spcAft>
              <a:buSzPts val="1100"/>
              <a:buNone/>
              <a:defRPr sz="1100"/>
            </a:lvl3pPr>
            <a:lvl4pPr lvl="3" rtl="0" algn="l">
              <a:spcBef>
                <a:spcPts val="0"/>
              </a:spcBef>
              <a:spcAft>
                <a:spcPts val="0"/>
              </a:spcAft>
              <a:buSzPts val="1100"/>
              <a:buNone/>
              <a:defRPr sz="1100"/>
            </a:lvl4pPr>
            <a:lvl5pPr lvl="4" rtl="0" algn="l">
              <a:spcBef>
                <a:spcPts val="0"/>
              </a:spcBef>
              <a:spcAft>
                <a:spcPts val="0"/>
              </a:spcAft>
              <a:buSzPts val="1100"/>
              <a:buNone/>
              <a:defRPr sz="1100"/>
            </a:lvl5pPr>
            <a:lvl6pPr lvl="5" rtl="0" algn="l">
              <a:spcBef>
                <a:spcPts val="0"/>
              </a:spcBef>
              <a:spcAft>
                <a:spcPts val="0"/>
              </a:spcAft>
              <a:buSzPts val="1100"/>
              <a:buNone/>
              <a:defRPr sz="1100"/>
            </a:lvl6pPr>
            <a:lvl7pPr lvl="6" rtl="0" algn="l">
              <a:spcBef>
                <a:spcPts val="0"/>
              </a:spcBef>
              <a:spcAft>
                <a:spcPts val="0"/>
              </a:spcAft>
              <a:buSzPts val="1100"/>
              <a:buNone/>
              <a:defRPr sz="1100"/>
            </a:lvl7pPr>
            <a:lvl8pPr lvl="7" rtl="0" algn="l">
              <a:spcBef>
                <a:spcPts val="0"/>
              </a:spcBef>
              <a:spcAft>
                <a:spcPts val="0"/>
              </a:spcAft>
              <a:buSzPts val="1100"/>
              <a:buNone/>
              <a:defRPr sz="1100"/>
            </a:lvl8pPr>
            <a:lvl9pPr lvl="8" rtl="0" algn="l">
              <a:spcBef>
                <a:spcPts val="0"/>
              </a:spcBef>
              <a:spcAft>
                <a:spcPts val="0"/>
              </a:spcAft>
              <a:buSzPts val="1100"/>
              <a:buNone/>
              <a:defRPr sz="1100"/>
            </a:lvl9pPr>
          </a:lstStyle>
          <a:p/>
        </p:txBody>
      </p:sp>
      <p:sp>
        <p:nvSpPr>
          <p:cNvPr id="55" name="Google Shape;55;p13"/>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rm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hyperlink" Target="http://www.youtube.com/watch?v=bpfGXc944v8" TargetMode="External"/><Relationship Id="rId4" Type="http://schemas.openxmlformats.org/officeDocument/2006/relationships/image" Target="../media/image5.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9.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hyperlink" Target="https://tinyurl.com/convoNA" TargetMode="Externa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0.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www.youtube.com/watch?v=7KgktXpPobE" TargetMode="External"/><Relationship Id="rId4" Type="http://schemas.openxmlformats.org/officeDocument/2006/relationships/image" Target="../media/image2.jpg"/><Relationship Id="rId5" Type="http://schemas.openxmlformats.org/officeDocument/2006/relationships/image" Target="../media/image7.png"/><Relationship Id="rId6" Type="http://schemas.openxmlformats.org/officeDocument/2006/relationships/hyperlink" Target="http://www.youtube.com/watch?v=nmxAGN7XSOw" TargetMode="External"/><Relationship Id="rId7"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www.youtube.com/watch?v=sOtOpIFkMmY" TargetMode="External"/><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nvSpPr>
        <p:spPr>
          <a:xfrm>
            <a:off x="464108" y="896975"/>
            <a:ext cx="8520600" cy="2052600"/>
          </a:xfrm>
          <a:prstGeom prst="rect">
            <a:avLst/>
          </a:prstGeom>
          <a:noFill/>
          <a:ln>
            <a:noFill/>
          </a:ln>
        </p:spPr>
        <p:txBody>
          <a:bodyPr anchorCtr="0" anchor="b" bIns="91425" lIns="91425" spcFirstLastPara="1" rIns="91425" wrap="square" tIns="91425">
            <a:normAutofit/>
          </a:bodyPr>
          <a:lstStyle/>
          <a:p>
            <a:pPr indent="0" lvl="0" marL="0" rtl="0" algn="ctr">
              <a:spcBef>
                <a:spcPts val="0"/>
              </a:spcBef>
              <a:spcAft>
                <a:spcPts val="0"/>
              </a:spcAft>
              <a:buNone/>
            </a:pPr>
            <a:r>
              <a:rPr lang="en" sz="5200">
                <a:solidFill>
                  <a:srgbClr val="000000"/>
                </a:solidFill>
              </a:rPr>
              <a:t>USA Education System</a:t>
            </a:r>
            <a:endParaRPr sz="5200">
              <a:solidFill>
                <a:srgbClr val="000000"/>
              </a:solidFill>
            </a:endParaRPr>
          </a:p>
          <a:p>
            <a:pPr indent="0" lvl="0" marL="0" rtl="0" algn="ctr">
              <a:spcBef>
                <a:spcPts val="0"/>
              </a:spcBef>
              <a:spcAft>
                <a:spcPts val="0"/>
              </a:spcAft>
              <a:buNone/>
            </a:pPr>
            <a:r>
              <a:rPr lang="en" sz="5200">
                <a:solidFill>
                  <a:srgbClr val="000000"/>
                </a:solidFill>
              </a:rPr>
              <a:t>AOŠK</a:t>
            </a:r>
            <a:endParaRPr sz="5200">
              <a:solidFill>
                <a:srgbClr val="000000"/>
              </a:solidFill>
            </a:endParaRPr>
          </a:p>
        </p:txBody>
      </p:sp>
      <p:sp>
        <p:nvSpPr>
          <p:cNvPr id="61" name="Google Shape;61;p14"/>
          <p:cNvSpPr txBox="1"/>
          <p:nvPr/>
        </p:nvSpPr>
        <p:spPr>
          <a:xfrm>
            <a:off x="464100" y="2986525"/>
            <a:ext cx="8520600" cy="792600"/>
          </a:xfrm>
          <a:prstGeom prst="rect">
            <a:avLst/>
          </a:prstGeom>
          <a:noFill/>
          <a:ln>
            <a:noFill/>
          </a:ln>
        </p:spPr>
        <p:txBody>
          <a:bodyPr anchorCtr="0" anchor="t" bIns="91425" lIns="91425" spcFirstLastPara="1" rIns="91425" wrap="square" tIns="91425">
            <a:noAutofit/>
          </a:bodyPr>
          <a:lstStyle/>
          <a:p>
            <a:pPr indent="0" lvl="0" marL="0" rtl="0" algn="ctr">
              <a:lnSpc>
                <a:spcPct val="80000"/>
              </a:lnSpc>
              <a:spcBef>
                <a:spcPts val="0"/>
              </a:spcBef>
              <a:spcAft>
                <a:spcPts val="0"/>
              </a:spcAft>
              <a:buSzPts val="358"/>
              <a:buNone/>
            </a:pPr>
            <a:r>
              <a:rPr lang="en" sz="1210">
                <a:solidFill>
                  <a:srgbClr val="595959"/>
                </a:solidFill>
              </a:rPr>
              <a:t>Edwin Harris </a:t>
            </a:r>
            <a:endParaRPr sz="1210">
              <a:solidFill>
                <a:srgbClr val="595959"/>
              </a:solidFill>
            </a:endParaRPr>
          </a:p>
          <a:p>
            <a:pPr indent="0" lvl="0" marL="0" rtl="0" algn="ctr">
              <a:lnSpc>
                <a:spcPct val="80000"/>
              </a:lnSpc>
              <a:spcBef>
                <a:spcPts val="0"/>
              </a:spcBef>
              <a:spcAft>
                <a:spcPts val="0"/>
              </a:spcAft>
              <a:buSzPts val="358"/>
              <a:buNone/>
            </a:pPr>
            <a:r>
              <a:rPr lang="en" sz="1210">
                <a:solidFill>
                  <a:srgbClr val="595959"/>
                </a:solidFill>
              </a:rPr>
              <a:t>(with big thanks to Garry Fourman)</a:t>
            </a:r>
            <a:endParaRPr sz="1210">
              <a:solidFill>
                <a:srgbClr val="595959"/>
              </a:solidFill>
            </a:endParaRPr>
          </a:p>
          <a:p>
            <a:pPr indent="0" lvl="0" marL="0" rtl="0" algn="ctr">
              <a:lnSpc>
                <a:spcPct val="80000"/>
              </a:lnSpc>
              <a:spcBef>
                <a:spcPts val="0"/>
              </a:spcBef>
              <a:spcAft>
                <a:spcPts val="0"/>
              </a:spcAft>
              <a:buSzPts val="358"/>
              <a:buNone/>
            </a:pPr>
            <a:r>
              <a:rPr lang="en" sz="1210">
                <a:solidFill>
                  <a:srgbClr val="595959"/>
                </a:solidFill>
              </a:rPr>
              <a:t>28 March 2023</a:t>
            </a:r>
            <a:endParaRPr sz="1210">
              <a:solidFill>
                <a:srgbClr val="595959"/>
              </a:solidFill>
            </a:endParaRPr>
          </a:p>
          <a:p>
            <a:pPr indent="0" lvl="0" marL="0" rtl="0" algn="ctr">
              <a:lnSpc>
                <a:spcPct val="80000"/>
              </a:lnSpc>
              <a:spcBef>
                <a:spcPts val="0"/>
              </a:spcBef>
              <a:spcAft>
                <a:spcPts val="0"/>
              </a:spcAft>
              <a:buSzPts val="358"/>
              <a:buNone/>
            </a:pPr>
            <a:r>
              <a:rPr lang="en" sz="1210">
                <a:solidFill>
                  <a:srgbClr val="595959"/>
                </a:solidFill>
              </a:rPr>
              <a:t>University of Ljubljana </a:t>
            </a:r>
            <a:endParaRPr sz="1210">
              <a:solidFill>
                <a:srgbClr val="595959"/>
              </a:solidFill>
            </a:endParaRPr>
          </a:p>
          <a:p>
            <a:pPr indent="0" lvl="0" marL="0" rtl="0" algn="ctr">
              <a:lnSpc>
                <a:spcPct val="80000"/>
              </a:lnSpc>
              <a:spcBef>
                <a:spcPts val="0"/>
              </a:spcBef>
              <a:spcAft>
                <a:spcPts val="0"/>
              </a:spcAft>
              <a:buSzPts val="358"/>
              <a:buNone/>
            </a:pPr>
            <a:r>
              <a:rPr lang="en" sz="1210">
                <a:solidFill>
                  <a:srgbClr val="595959"/>
                </a:solidFill>
              </a:rPr>
              <a:t>Faculty of Education</a:t>
            </a:r>
            <a:endParaRPr sz="1210">
              <a:solidFill>
                <a:srgbClr val="595959"/>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pic>
        <p:nvPicPr>
          <p:cNvPr descr="At a Dearborn School Board meeting Thursday, hundreds of people filled the Stout Middle School auditorium. There was shouting, booing, and more as people shared their thoughts about certain books in school libraries after a parent reported them as being sexually explicit and inappropriate for children.&#10;&#10;FOX 2 Detroit is working for you and delivers breaking news, live events, investigations, politics, entertainment, business news and local stories from Detroit, Michigan, and across the nation.&#10;&#10;Watch FOX 2 Detroit Live:&#10;https://www.fox2detroit.com/live&#10;&#10;Subscribe to FOX 2 Detroit:&#10;https://www.youtube.com/user/FOX2Detroit?sub_confirmation=1&#10;&#10;Download the FOX 2 Detroit News &amp; Weather apps:&#10;https://www.fox2detroit.com/fox-2-mobile-apps&#10;&#10;Follow on Facebook:&#10;https://www.facebook.com/WJBKFox2Detroit&#10;&#10;Follow on Twitter:&#10;https://twitter.com/fox2news&#10;&#10;Follow on Instagram:&#10;https://www.instagram.com/fox2detroit&#10;&#10;Follow on TikTok:&#10;https://www.tiktok.com/@fox2detroitwjbk&#10;&#10;Subscribe to newsletters:&#10;https://www.fox2detroit.com/email&#10;&#10;&#10;#FOX2Detroit #News #Michigan #MetroDetroit #Dearborn" id="117" name="Google Shape;117;p23" title="Shouting, heated exchanges break out over LGBTQ+ books in Dearborn schools">
            <a:hlinkClick r:id="rId3"/>
          </p:cNvPr>
          <p:cNvPicPr preferRelativeResize="0"/>
          <p:nvPr/>
        </p:nvPicPr>
        <p:blipFill>
          <a:blip r:embed="rId4">
            <a:alphaModFix/>
          </a:blip>
          <a:stretch>
            <a:fillRect/>
          </a:stretch>
        </p:blipFill>
        <p:spPr>
          <a:xfrm>
            <a:off x="152400" y="152400"/>
            <a:ext cx="8752200" cy="492312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7"/>
                                        </p:tgtEl>
                                        <p:attrNameLst>
                                          <p:attrName>style.visibility</p:attrName>
                                        </p:attrNameLst>
                                      </p:cBhvr>
                                      <p:to>
                                        <p:strVal val="visible"/>
                                      </p:to>
                                    </p:set>
                                    <p:animEffect filter="fade" transition="in">
                                      <p:cBhvr>
                                        <p:cTn dur="1000"/>
                                        <p:tgtEl>
                                          <p:spTgt spid="11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4"/>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rmAutofit/>
          </a:bodyPr>
          <a:lstStyle/>
          <a:p>
            <a:pPr indent="0" lvl="0" marL="0" rtl="0" algn="ctr">
              <a:lnSpc>
                <a:spcPct val="90000"/>
              </a:lnSpc>
              <a:spcBef>
                <a:spcPts val="0"/>
              </a:spcBef>
              <a:spcAft>
                <a:spcPts val="0"/>
              </a:spcAft>
              <a:buClr>
                <a:schemeClr val="dk1"/>
              </a:buClr>
              <a:buSzPts val="6600"/>
              <a:buFont typeface="Calibri"/>
              <a:buNone/>
            </a:pPr>
            <a:r>
              <a:rPr b="1" lang="en" sz="4500"/>
              <a:t>Curriculum</a:t>
            </a:r>
            <a:endParaRPr b="1" sz="4500"/>
          </a:p>
        </p:txBody>
      </p:sp>
      <p:sp>
        <p:nvSpPr>
          <p:cNvPr id="123" name="Google Shape;123;p24"/>
          <p:cNvSpPr txBox="1"/>
          <p:nvPr>
            <p:ph idx="1" type="body"/>
          </p:nvPr>
        </p:nvSpPr>
        <p:spPr>
          <a:xfrm>
            <a:off x="78650" y="1357775"/>
            <a:ext cx="6212100" cy="3263400"/>
          </a:xfrm>
          <a:prstGeom prst="rect">
            <a:avLst/>
          </a:prstGeom>
          <a:noFill/>
          <a:ln>
            <a:noFill/>
          </a:ln>
        </p:spPr>
        <p:txBody>
          <a:bodyPr anchorCtr="0" anchor="t" bIns="34275" lIns="68575" spcFirstLastPara="1" rIns="68575" wrap="square" tIns="34275">
            <a:normAutofit fontScale="55000" lnSpcReduction="20000"/>
          </a:bodyPr>
          <a:lstStyle/>
          <a:p>
            <a:pPr indent="0" lvl="0" marL="177800" rtl="0" algn="l">
              <a:lnSpc>
                <a:spcPct val="90000"/>
              </a:lnSpc>
              <a:spcBef>
                <a:spcPts val="0"/>
              </a:spcBef>
              <a:spcAft>
                <a:spcPts val="0"/>
              </a:spcAft>
              <a:buNone/>
            </a:pPr>
            <a:r>
              <a:rPr b="1" lang="en" sz="2700"/>
              <a:t>STEM: </a:t>
            </a:r>
            <a:r>
              <a:rPr lang="en" sz="2700"/>
              <a:t>Science, Technology, Engineering and Mathematics</a:t>
            </a:r>
            <a:endParaRPr sz="2700"/>
          </a:p>
          <a:p>
            <a:pPr indent="0" lvl="0" marL="0" rtl="0" algn="l">
              <a:lnSpc>
                <a:spcPct val="90000"/>
              </a:lnSpc>
              <a:spcBef>
                <a:spcPts val="0"/>
              </a:spcBef>
              <a:spcAft>
                <a:spcPts val="0"/>
              </a:spcAft>
              <a:buNone/>
            </a:pPr>
            <a:r>
              <a:t/>
            </a:r>
            <a:endParaRPr sz="2700"/>
          </a:p>
          <a:p>
            <a:pPr indent="0" lvl="0" marL="0" rtl="0" algn="l">
              <a:lnSpc>
                <a:spcPct val="90000"/>
              </a:lnSpc>
              <a:spcBef>
                <a:spcPts val="0"/>
              </a:spcBef>
              <a:spcAft>
                <a:spcPts val="0"/>
              </a:spcAft>
              <a:buNone/>
            </a:pPr>
            <a:r>
              <a:t/>
            </a:r>
            <a:endParaRPr sz="2700"/>
          </a:p>
          <a:p>
            <a:pPr indent="0" lvl="0" marL="177800" rtl="0" algn="l">
              <a:lnSpc>
                <a:spcPct val="90000"/>
              </a:lnSpc>
              <a:spcBef>
                <a:spcPts val="800"/>
              </a:spcBef>
              <a:spcAft>
                <a:spcPts val="0"/>
              </a:spcAft>
              <a:buNone/>
            </a:pPr>
            <a:r>
              <a:rPr b="1" lang="en" sz="2700"/>
              <a:t>Vocational: </a:t>
            </a:r>
            <a:r>
              <a:rPr lang="en" sz="2700"/>
              <a:t>prepares students to work in a trade/craft, as a technician or other support roles for many professions</a:t>
            </a:r>
            <a:endParaRPr sz="2700"/>
          </a:p>
          <a:p>
            <a:pPr indent="0" lvl="0" marL="0" rtl="0" algn="l">
              <a:lnSpc>
                <a:spcPct val="90000"/>
              </a:lnSpc>
              <a:spcBef>
                <a:spcPts val="800"/>
              </a:spcBef>
              <a:spcAft>
                <a:spcPts val="0"/>
              </a:spcAft>
              <a:buNone/>
            </a:pPr>
            <a:r>
              <a:t/>
            </a:r>
            <a:endParaRPr sz="2700"/>
          </a:p>
          <a:p>
            <a:pPr indent="0" lvl="0" marL="177800" rtl="0" algn="l">
              <a:lnSpc>
                <a:spcPct val="90000"/>
              </a:lnSpc>
              <a:spcBef>
                <a:spcPts val="800"/>
              </a:spcBef>
              <a:spcAft>
                <a:spcPts val="0"/>
              </a:spcAft>
              <a:buNone/>
            </a:pPr>
            <a:r>
              <a:rPr b="1" lang="en" sz="2700"/>
              <a:t>Fine Arts: </a:t>
            </a:r>
            <a:r>
              <a:rPr lang="en" sz="2700"/>
              <a:t>Learning painting, sculpture, creative writing, music performance, theater, photography, video production</a:t>
            </a:r>
            <a:endParaRPr sz="2700"/>
          </a:p>
          <a:p>
            <a:pPr indent="0" lvl="0" marL="177800" rtl="0" algn="l">
              <a:lnSpc>
                <a:spcPct val="90000"/>
              </a:lnSpc>
              <a:spcBef>
                <a:spcPts val="800"/>
              </a:spcBef>
              <a:spcAft>
                <a:spcPts val="0"/>
              </a:spcAft>
              <a:buNone/>
            </a:pPr>
            <a:r>
              <a:t/>
            </a:r>
            <a:endParaRPr b="1" sz="2700"/>
          </a:p>
          <a:p>
            <a:pPr indent="0" lvl="0" marL="177800" rtl="0" algn="l">
              <a:lnSpc>
                <a:spcPct val="90000"/>
              </a:lnSpc>
              <a:spcBef>
                <a:spcPts val="800"/>
              </a:spcBef>
              <a:spcAft>
                <a:spcPts val="0"/>
              </a:spcAft>
              <a:buNone/>
            </a:pPr>
            <a:r>
              <a:rPr b="1" lang="en" sz="2700"/>
              <a:t>Liberal Arts: </a:t>
            </a:r>
            <a:r>
              <a:rPr lang="en" sz="2700"/>
              <a:t>history, language, philosophy, literature, focus on general knowledge rather than specific</a:t>
            </a:r>
            <a:endParaRPr sz="2700"/>
          </a:p>
          <a:p>
            <a:pPr indent="0" lvl="0" marL="177800" rtl="0" algn="l">
              <a:lnSpc>
                <a:spcPct val="90000"/>
              </a:lnSpc>
              <a:spcBef>
                <a:spcPts val="800"/>
              </a:spcBef>
              <a:spcAft>
                <a:spcPts val="0"/>
              </a:spcAft>
              <a:buNone/>
            </a:pPr>
            <a:r>
              <a:t/>
            </a:r>
            <a:endParaRPr sz="2700"/>
          </a:p>
          <a:p>
            <a:pPr indent="0" lvl="0" marL="177800" rtl="0" algn="l">
              <a:lnSpc>
                <a:spcPct val="90000"/>
              </a:lnSpc>
              <a:spcBef>
                <a:spcPts val="800"/>
              </a:spcBef>
              <a:spcAft>
                <a:spcPts val="0"/>
              </a:spcAft>
              <a:buNone/>
            </a:pPr>
            <a:r>
              <a:rPr b="1" lang="en" sz="2700"/>
              <a:t>Athletics: </a:t>
            </a:r>
            <a:r>
              <a:rPr lang="en" sz="2700"/>
              <a:t>focus on physical fitness, team sports, leadership</a:t>
            </a:r>
            <a:endParaRPr/>
          </a:p>
          <a:p>
            <a:pPr indent="-38100" lvl="0" marL="177800" rtl="0" algn="l">
              <a:lnSpc>
                <a:spcPct val="90000"/>
              </a:lnSpc>
              <a:spcBef>
                <a:spcPts val="800"/>
              </a:spcBef>
              <a:spcAft>
                <a:spcPts val="1200"/>
              </a:spcAft>
              <a:buClr>
                <a:schemeClr val="dk1"/>
              </a:buClr>
              <a:buSzPct val="116666"/>
              <a:buNone/>
            </a:pPr>
            <a:r>
              <a:t/>
            </a:r>
            <a:endParaRPr/>
          </a:p>
        </p:txBody>
      </p:sp>
      <p:pic>
        <p:nvPicPr>
          <p:cNvPr id="124" name="Google Shape;124;p24"/>
          <p:cNvPicPr preferRelativeResize="0"/>
          <p:nvPr/>
        </p:nvPicPr>
        <p:blipFill>
          <a:blip r:embed="rId3">
            <a:alphaModFix/>
          </a:blip>
          <a:stretch>
            <a:fillRect/>
          </a:stretch>
        </p:blipFill>
        <p:spPr>
          <a:xfrm>
            <a:off x="6443150" y="1420444"/>
            <a:ext cx="2548450" cy="2548450"/>
          </a:xfrm>
          <a:prstGeom prst="rect">
            <a:avLst/>
          </a:prstGeom>
          <a:noFill/>
          <a:ln>
            <a:noFill/>
          </a:ln>
        </p:spPr>
      </p:pic>
      <p:sp>
        <p:nvSpPr>
          <p:cNvPr id="125" name="Google Shape;125;p24"/>
          <p:cNvSpPr txBox="1"/>
          <p:nvPr/>
        </p:nvSpPr>
        <p:spPr>
          <a:xfrm>
            <a:off x="460800" y="4757425"/>
            <a:ext cx="1905600" cy="354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00"/>
              <a:t>From Garry Fourman</a:t>
            </a:r>
            <a:endParaRPr sz="11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5"/>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rmAutofit/>
          </a:bodyPr>
          <a:lstStyle/>
          <a:p>
            <a:pPr indent="0" lvl="0" marL="0" rtl="0" algn="ctr">
              <a:lnSpc>
                <a:spcPct val="90000"/>
              </a:lnSpc>
              <a:spcBef>
                <a:spcPts val="0"/>
              </a:spcBef>
              <a:spcAft>
                <a:spcPts val="0"/>
              </a:spcAft>
              <a:buClr>
                <a:schemeClr val="dk1"/>
              </a:buClr>
              <a:buSzPts val="3300"/>
              <a:buFont typeface="Calibri"/>
              <a:buNone/>
            </a:pPr>
            <a:r>
              <a:rPr b="1" lang="en"/>
              <a:t>Role playing Activity</a:t>
            </a:r>
            <a:endParaRPr b="1"/>
          </a:p>
        </p:txBody>
      </p:sp>
      <p:sp>
        <p:nvSpPr>
          <p:cNvPr id="131" name="Google Shape;131;p25"/>
          <p:cNvSpPr txBox="1"/>
          <p:nvPr>
            <p:ph idx="1" type="body"/>
          </p:nvPr>
        </p:nvSpPr>
        <p:spPr>
          <a:xfrm>
            <a:off x="628650" y="1369226"/>
            <a:ext cx="7886700" cy="1827600"/>
          </a:xfrm>
          <a:prstGeom prst="rect">
            <a:avLst/>
          </a:prstGeom>
          <a:noFill/>
          <a:ln>
            <a:noFill/>
          </a:ln>
        </p:spPr>
        <p:txBody>
          <a:bodyPr anchorCtr="0" anchor="t" bIns="34275" lIns="68575" spcFirstLastPara="1" rIns="68575" wrap="square" tIns="34275">
            <a:normAutofit fontScale="92500" lnSpcReduction="10000"/>
          </a:bodyPr>
          <a:lstStyle/>
          <a:p>
            <a:pPr indent="-174148" lvl="0" marL="177800" rtl="0" algn="l">
              <a:lnSpc>
                <a:spcPct val="90000"/>
              </a:lnSpc>
              <a:spcBef>
                <a:spcPts val="0"/>
              </a:spcBef>
              <a:spcAft>
                <a:spcPts val="0"/>
              </a:spcAft>
              <a:buClr>
                <a:schemeClr val="dk1"/>
              </a:buClr>
              <a:buSzPct val="116666"/>
              <a:buChar char="●"/>
            </a:pPr>
            <a:r>
              <a:rPr lang="en"/>
              <a:t>Step I</a:t>
            </a:r>
            <a:endParaRPr/>
          </a:p>
          <a:p>
            <a:pPr indent="0" lvl="0" marL="177800" rtl="0" algn="l">
              <a:lnSpc>
                <a:spcPct val="90000"/>
              </a:lnSpc>
              <a:spcBef>
                <a:spcPts val="800"/>
              </a:spcBef>
              <a:spcAft>
                <a:spcPts val="0"/>
              </a:spcAft>
              <a:buNone/>
            </a:pPr>
            <a:r>
              <a:rPr lang="en"/>
              <a:t>You are a member of an advocacy group. Discuss why your area is important to children’s education, to their futures, and to the future of society. Create a list!</a:t>
            </a:r>
            <a:endParaRPr/>
          </a:p>
          <a:p>
            <a:pPr indent="0" lvl="0" marL="177800" rtl="0" algn="l">
              <a:lnSpc>
                <a:spcPct val="90000"/>
              </a:lnSpc>
              <a:spcBef>
                <a:spcPts val="800"/>
              </a:spcBef>
              <a:spcAft>
                <a:spcPts val="0"/>
              </a:spcAft>
              <a:buNone/>
            </a:pPr>
            <a:r>
              <a:t/>
            </a:r>
            <a:endParaRPr/>
          </a:p>
          <a:p>
            <a:pPr indent="-50800" lvl="0" marL="177800" rtl="0" algn="l">
              <a:lnSpc>
                <a:spcPct val="90000"/>
              </a:lnSpc>
              <a:spcBef>
                <a:spcPts val="800"/>
              </a:spcBef>
              <a:spcAft>
                <a:spcPts val="0"/>
              </a:spcAft>
              <a:buClr>
                <a:schemeClr val="dk1"/>
              </a:buClr>
              <a:buSzPct val="116666"/>
              <a:buNone/>
            </a:pPr>
            <a:r>
              <a:t/>
            </a:r>
            <a:endParaRPr/>
          </a:p>
          <a:p>
            <a:pPr indent="0" lvl="0" marL="0" rtl="0" algn="l">
              <a:lnSpc>
                <a:spcPct val="90000"/>
              </a:lnSpc>
              <a:spcBef>
                <a:spcPts val="800"/>
              </a:spcBef>
              <a:spcAft>
                <a:spcPts val="1200"/>
              </a:spcAft>
              <a:buClr>
                <a:schemeClr val="dk1"/>
              </a:buClr>
              <a:buSzPct val="116666"/>
              <a:buNone/>
            </a:pPr>
            <a:r>
              <a:t/>
            </a:r>
            <a:endParaRPr/>
          </a:p>
        </p:txBody>
      </p:sp>
      <p:sp>
        <p:nvSpPr>
          <p:cNvPr id="132" name="Google Shape;132;p25"/>
          <p:cNvSpPr txBox="1"/>
          <p:nvPr/>
        </p:nvSpPr>
        <p:spPr>
          <a:xfrm>
            <a:off x="664600" y="2222975"/>
            <a:ext cx="7769100" cy="1575600"/>
          </a:xfrm>
          <a:prstGeom prst="rect">
            <a:avLst/>
          </a:prstGeom>
          <a:noFill/>
          <a:ln>
            <a:noFill/>
          </a:ln>
        </p:spPr>
        <p:txBody>
          <a:bodyPr anchorCtr="0" anchor="t" bIns="91425" lIns="91425" spcFirstLastPara="1" rIns="91425" wrap="square" tIns="91425">
            <a:spAutoFit/>
          </a:bodyPr>
          <a:lstStyle/>
          <a:p>
            <a:pPr indent="-184150" lvl="0" marL="177800" rtl="0" algn="l">
              <a:lnSpc>
                <a:spcPct val="90000"/>
              </a:lnSpc>
              <a:spcBef>
                <a:spcPts val="800"/>
              </a:spcBef>
              <a:spcAft>
                <a:spcPts val="0"/>
              </a:spcAft>
              <a:buClr>
                <a:schemeClr val="dk1"/>
              </a:buClr>
              <a:buSzPts val="2100"/>
              <a:buChar char="●"/>
            </a:pPr>
            <a:r>
              <a:rPr lang="en" sz="1800">
                <a:solidFill>
                  <a:schemeClr val="dk2"/>
                </a:solidFill>
              </a:rPr>
              <a:t>Step II</a:t>
            </a:r>
            <a:endParaRPr sz="1800">
              <a:solidFill>
                <a:schemeClr val="dk2"/>
              </a:solidFill>
            </a:endParaRPr>
          </a:p>
          <a:p>
            <a:pPr indent="0" lvl="0" marL="177800" rtl="0" algn="l">
              <a:lnSpc>
                <a:spcPct val="90000"/>
              </a:lnSpc>
              <a:spcBef>
                <a:spcPts val="800"/>
              </a:spcBef>
              <a:spcAft>
                <a:spcPts val="0"/>
              </a:spcAft>
              <a:buClr>
                <a:schemeClr val="dk1"/>
              </a:buClr>
              <a:buSzPts val="1100"/>
              <a:buFont typeface="Arial"/>
              <a:buNone/>
            </a:pPr>
            <a:r>
              <a:rPr lang="en" sz="1800">
                <a:solidFill>
                  <a:schemeClr val="dk2"/>
                </a:solidFill>
              </a:rPr>
              <a:t>You are a member of a school board and an advocate for a specific curriculum. You have to select which programs your schools will offer and how the funding is to be distributed. You must eliminate at least one of the five programs.</a:t>
            </a:r>
            <a:endParaRPr/>
          </a:p>
        </p:txBody>
      </p:sp>
      <p:sp>
        <p:nvSpPr>
          <p:cNvPr id="133" name="Google Shape;133;p25"/>
          <p:cNvSpPr txBox="1"/>
          <p:nvPr/>
        </p:nvSpPr>
        <p:spPr>
          <a:xfrm>
            <a:off x="687525" y="3758425"/>
            <a:ext cx="7597200" cy="1326300"/>
          </a:xfrm>
          <a:prstGeom prst="rect">
            <a:avLst/>
          </a:prstGeom>
          <a:noFill/>
          <a:ln>
            <a:noFill/>
          </a:ln>
        </p:spPr>
        <p:txBody>
          <a:bodyPr anchorCtr="0" anchor="t" bIns="91425" lIns="91425" spcFirstLastPara="1" rIns="91425" wrap="square" tIns="91425">
            <a:spAutoFit/>
          </a:bodyPr>
          <a:lstStyle/>
          <a:p>
            <a:pPr indent="-184150" lvl="0" marL="177800" rtl="0" algn="l">
              <a:lnSpc>
                <a:spcPct val="90000"/>
              </a:lnSpc>
              <a:spcBef>
                <a:spcPts val="800"/>
              </a:spcBef>
              <a:spcAft>
                <a:spcPts val="0"/>
              </a:spcAft>
              <a:buClr>
                <a:schemeClr val="dk1"/>
              </a:buClr>
              <a:buSzPts val="2100"/>
              <a:buChar char="●"/>
            </a:pPr>
            <a:r>
              <a:rPr lang="en" sz="1800">
                <a:solidFill>
                  <a:schemeClr val="dk2"/>
                </a:solidFill>
              </a:rPr>
              <a:t>Step III</a:t>
            </a:r>
            <a:endParaRPr sz="1800">
              <a:solidFill>
                <a:schemeClr val="dk2"/>
              </a:solidFill>
            </a:endParaRPr>
          </a:p>
          <a:p>
            <a:pPr indent="0" lvl="0" marL="177800" rtl="0" algn="l">
              <a:lnSpc>
                <a:spcPct val="90000"/>
              </a:lnSpc>
              <a:spcBef>
                <a:spcPts val="800"/>
              </a:spcBef>
              <a:spcAft>
                <a:spcPts val="0"/>
              </a:spcAft>
              <a:buNone/>
            </a:pPr>
            <a:r>
              <a:rPr lang="en" sz="1800">
                <a:solidFill>
                  <a:schemeClr val="dk2"/>
                </a:solidFill>
              </a:rPr>
              <a:t>The Superintendent does not vote; however, if the board cannot agree, s/he makes the final decision and reports the group’s results to the rest of the class.</a:t>
            </a:r>
            <a:endParaRPr/>
          </a:p>
        </p:txBody>
      </p:sp>
      <p:sp>
        <p:nvSpPr>
          <p:cNvPr id="134" name="Google Shape;134;p25"/>
          <p:cNvSpPr txBox="1"/>
          <p:nvPr/>
        </p:nvSpPr>
        <p:spPr>
          <a:xfrm>
            <a:off x="6144000" y="4753500"/>
            <a:ext cx="30000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solidFill>
                  <a:schemeClr val="dk1"/>
                </a:solidFill>
              </a:rPr>
              <a:t>From Garry Fourman</a:t>
            </a:r>
            <a:endParaRPr sz="10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Time use activity</a:t>
            </a:r>
            <a:endParaRPr/>
          </a:p>
        </p:txBody>
      </p:sp>
      <p:sp>
        <p:nvSpPr>
          <p:cNvPr id="140" name="Google Shape;140;p26"/>
          <p:cNvSpPr txBox="1"/>
          <p:nvPr>
            <p:ph idx="1" type="body"/>
          </p:nvPr>
        </p:nvSpPr>
        <p:spPr>
          <a:xfrm>
            <a:off x="5423025" y="1152475"/>
            <a:ext cx="3409200" cy="3416400"/>
          </a:xfrm>
          <a:prstGeom prst="rect">
            <a:avLst/>
          </a:prstGeom>
        </p:spPr>
        <p:txBody>
          <a:bodyPr anchorCtr="0" anchor="t" bIns="91425" lIns="91425" spcFirstLastPara="1" rIns="91425" wrap="square" tIns="91425">
            <a:normAutofit lnSpcReduction="10000"/>
          </a:bodyPr>
          <a:lstStyle/>
          <a:p>
            <a:pPr indent="-342900" lvl="0" marL="457200" rtl="0" algn="l">
              <a:spcBef>
                <a:spcPts val="0"/>
              </a:spcBef>
              <a:spcAft>
                <a:spcPts val="0"/>
              </a:spcAft>
              <a:buSzPts val="1800"/>
              <a:buChar char="●"/>
            </a:pPr>
            <a:r>
              <a:rPr lang="en"/>
              <a:t>Make your own graph on a paper plate</a:t>
            </a:r>
            <a:endParaRPr/>
          </a:p>
          <a:p>
            <a:pPr indent="-342900" lvl="0" marL="457200" rtl="0" algn="l">
              <a:spcBef>
                <a:spcPts val="0"/>
              </a:spcBef>
              <a:spcAft>
                <a:spcPts val="0"/>
              </a:spcAft>
              <a:buSzPts val="1800"/>
              <a:buChar char="●"/>
            </a:pPr>
            <a:r>
              <a:rPr lang="en"/>
              <a:t>Include the following categories (and more if they’re important):</a:t>
            </a:r>
            <a:endParaRPr/>
          </a:p>
          <a:p>
            <a:pPr indent="-317500" lvl="1" marL="914400" rtl="0" algn="l">
              <a:spcBef>
                <a:spcPts val="0"/>
              </a:spcBef>
              <a:spcAft>
                <a:spcPts val="0"/>
              </a:spcAft>
              <a:buSzPts val="1400"/>
              <a:buChar char="○"/>
            </a:pPr>
            <a:r>
              <a:rPr lang="en"/>
              <a:t>Sleeping</a:t>
            </a:r>
            <a:endParaRPr/>
          </a:p>
          <a:p>
            <a:pPr indent="-317500" lvl="1" marL="914400" rtl="0" algn="l">
              <a:spcBef>
                <a:spcPts val="0"/>
              </a:spcBef>
              <a:spcAft>
                <a:spcPts val="0"/>
              </a:spcAft>
              <a:buSzPts val="1400"/>
              <a:buChar char="○"/>
            </a:pPr>
            <a:r>
              <a:rPr lang="en"/>
              <a:t>Leisure and sports</a:t>
            </a:r>
            <a:endParaRPr/>
          </a:p>
          <a:p>
            <a:pPr indent="-317500" lvl="1" marL="914400" rtl="0" algn="l">
              <a:spcBef>
                <a:spcPts val="0"/>
              </a:spcBef>
              <a:spcAft>
                <a:spcPts val="0"/>
              </a:spcAft>
              <a:buSzPts val="1400"/>
              <a:buChar char="○"/>
            </a:pPr>
            <a:r>
              <a:rPr lang="en"/>
              <a:t>Work</a:t>
            </a:r>
            <a:endParaRPr/>
          </a:p>
          <a:p>
            <a:pPr indent="-317500" lvl="1" marL="914400" rtl="0" algn="l">
              <a:spcBef>
                <a:spcPts val="0"/>
              </a:spcBef>
              <a:spcAft>
                <a:spcPts val="0"/>
              </a:spcAft>
              <a:buSzPts val="1400"/>
              <a:buChar char="○"/>
            </a:pPr>
            <a:r>
              <a:rPr lang="en"/>
              <a:t>Education</a:t>
            </a:r>
            <a:endParaRPr/>
          </a:p>
          <a:p>
            <a:pPr indent="-317500" lvl="1" marL="914400" rtl="0" algn="l">
              <a:spcBef>
                <a:spcPts val="0"/>
              </a:spcBef>
              <a:spcAft>
                <a:spcPts val="0"/>
              </a:spcAft>
              <a:buSzPts val="1400"/>
              <a:buChar char="○"/>
            </a:pPr>
            <a:r>
              <a:rPr lang="en"/>
              <a:t>Eating and drinking</a:t>
            </a:r>
            <a:endParaRPr/>
          </a:p>
          <a:p>
            <a:pPr indent="-317500" lvl="1" marL="914400" rtl="0" algn="l">
              <a:spcBef>
                <a:spcPts val="0"/>
              </a:spcBef>
              <a:spcAft>
                <a:spcPts val="0"/>
              </a:spcAft>
              <a:buSzPts val="1400"/>
              <a:buChar char="○"/>
            </a:pPr>
            <a:r>
              <a:rPr lang="en"/>
              <a:t>Grooming</a:t>
            </a:r>
            <a:endParaRPr/>
          </a:p>
          <a:p>
            <a:pPr indent="-317500" lvl="1" marL="914400" rtl="0" algn="l">
              <a:spcBef>
                <a:spcPts val="0"/>
              </a:spcBef>
              <a:spcAft>
                <a:spcPts val="0"/>
              </a:spcAft>
              <a:buSzPts val="1400"/>
              <a:buChar char="○"/>
            </a:pPr>
            <a:r>
              <a:rPr lang="en"/>
              <a:t>Traveling</a:t>
            </a:r>
            <a:endParaRPr/>
          </a:p>
        </p:txBody>
      </p:sp>
      <p:pic>
        <p:nvPicPr>
          <p:cNvPr id="141" name="Google Shape;141;p26"/>
          <p:cNvPicPr preferRelativeResize="0"/>
          <p:nvPr/>
        </p:nvPicPr>
        <p:blipFill>
          <a:blip r:embed="rId3">
            <a:alphaModFix/>
          </a:blip>
          <a:stretch>
            <a:fillRect/>
          </a:stretch>
        </p:blipFill>
        <p:spPr>
          <a:xfrm>
            <a:off x="260475" y="1017713"/>
            <a:ext cx="5162550" cy="3876675"/>
          </a:xfrm>
          <a:prstGeom prst="rect">
            <a:avLst/>
          </a:prstGeom>
          <a:noFill/>
          <a:ln>
            <a:noFill/>
          </a:ln>
        </p:spPr>
      </p:pic>
      <p:sp>
        <p:nvSpPr>
          <p:cNvPr id="142" name="Google Shape;142;p26"/>
          <p:cNvSpPr txBox="1"/>
          <p:nvPr/>
        </p:nvSpPr>
        <p:spPr>
          <a:xfrm>
            <a:off x="7202600" y="4804800"/>
            <a:ext cx="30000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solidFill>
                  <a:schemeClr val="dk1"/>
                </a:solidFill>
              </a:rPr>
              <a:t>From Garry Fourman</a:t>
            </a:r>
            <a:endParaRPr sz="1000">
              <a:solidFill>
                <a:schemeClr val="dk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KWL</a:t>
            </a:r>
            <a:endParaRPr/>
          </a:p>
        </p:txBody>
      </p:sp>
      <p:pic>
        <p:nvPicPr>
          <p:cNvPr id="148" name="Google Shape;148;p27"/>
          <p:cNvPicPr preferRelativeResize="0"/>
          <p:nvPr/>
        </p:nvPicPr>
        <p:blipFill>
          <a:blip r:embed="rId3">
            <a:alphaModFix/>
          </a:blip>
          <a:stretch>
            <a:fillRect/>
          </a:stretch>
        </p:blipFill>
        <p:spPr>
          <a:xfrm>
            <a:off x="3219166" y="1180737"/>
            <a:ext cx="2705675" cy="2782024"/>
          </a:xfrm>
          <a:prstGeom prst="rect">
            <a:avLst/>
          </a:prstGeom>
          <a:noFill/>
          <a:ln>
            <a:noFill/>
          </a:ln>
        </p:spPr>
      </p:pic>
      <p:sp>
        <p:nvSpPr>
          <p:cNvPr id="149" name="Google Shape;149;p27"/>
          <p:cNvSpPr txBox="1"/>
          <p:nvPr/>
        </p:nvSpPr>
        <p:spPr>
          <a:xfrm>
            <a:off x="2889850" y="3962750"/>
            <a:ext cx="62109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200"/>
              <a:t>https://tinyurl.com/kwlaosk</a:t>
            </a:r>
            <a:endParaRPr sz="22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Conversation Club!</a:t>
            </a:r>
            <a:endParaRPr/>
          </a:p>
        </p:txBody>
      </p:sp>
      <p:sp>
        <p:nvSpPr>
          <p:cNvPr id="155" name="Google Shape;155;p2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334327" lvl="0" marL="457200" rtl="0" algn="l">
              <a:spcBef>
                <a:spcPts val="0"/>
              </a:spcBef>
              <a:spcAft>
                <a:spcPts val="0"/>
              </a:spcAft>
              <a:buSzPct val="100000"/>
              <a:buChar char="●"/>
            </a:pPr>
            <a:r>
              <a:rPr lang="en"/>
              <a:t>Fridays 9:30 - 11</a:t>
            </a:r>
            <a:endParaRPr/>
          </a:p>
          <a:p>
            <a:pPr indent="-334327" lvl="0" marL="457200" rtl="0" algn="l">
              <a:spcBef>
                <a:spcPts val="0"/>
              </a:spcBef>
              <a:spcAft>
                <a:spcPts val="0"/>
              </a:spcAft>
              <a:buSzPct val="100000"/>
              <a:buChar char="●"/>
            </a:pPr>
            <a:r>
              <a:rPr lang="en"/>
              <a:t>BUT we might find an additional time</a:t>
            </a:r>
            <a:endParaRPr/>
          </a:p>
          <a:p>
            <a:pPr indent="-334327" lvl="0" marL="457200" rtl="0" algn="l">
              <a:spcBef>
                <a:spcPts val="0"/>
              </a:spcBef>
              <a:spcAft>
                <a:spcPts val="0"/>
              </a:spcAft>
              <a:buSzPct val="100000"/>
              <a:buChar char="●"/>
            </a:pPr>
            <a:r>
              <a:rPr lang="en"/>
              <a:t>Fill out the form if you’re interested</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ctr">
              <a:lnSpc>
                <a:spcPct val="100000"/>
              </a:lnSpc>
              <a:spcBef>
                <a:spcPts val="1200"/>
              </a:spcBef>
              <a:spcAft>
                <a:spcPts val="0"/>
              </a:spcAft>
              <a:buNone/>
            </a:pPr>
            <a:r>
              <a:t/>
            </a:r>
            <a:endParaRPr/>
          </a:p>
          <a:p>
            <a:pPr indent="0" lvl="0" marL="0" rtl="0" algn="ctr">
              <a:lnSpc>
                <a:spcPct val="100000"/>
              </a:lnSpc>
              <a:spcBef>
                <a:spcPts val="0"/>
              </a:spcBef>
              <a:spcAft>
                <a:spcPts val="0"/>
              </a:spcAft>
              <a:buNone/>
            </a:pPr>
            <a:r>
              <a:t/>
            </a:r>
            <a:endParaRPr/>
          </a:p>
          <a:p>
            <a:pPr indent="0" lvl="0" marL="0" rtl="0" algn="ctr">
              <a:lnSpc>
                <a:spcPct val="100000"/>
              </a:lnSpc>
              <a:spcBef>
                <a:spcPts val="0"/>
              </a:spcBef>
              <a:spcAft>
                <a:spcPts val="0"/>
              </a:spcAft>
              <a:buNone/>
            </a:pPr>
            <a:r>
              <a:rPr lang="en" sz="2000" u="sng">
                <a:solidFill>
                  <a:srgbClr val="0097A7"/>
                </a:solidFill>
                <a:hlinkClick r:id="rId3">
                  <a:extLst>
                    <a:ext uri="{A12FA001-AC4F-418D-AE19-62706E023703}">
                      <ahyp:hlinkClr val="tx"/>
                    </a:ext>
                  </a:extLst>
                </a:hlinkClick>
              </a:rPr>
              <a:t>https://tinyurl.com/convoNA</a:t>
            </a:r>
            <a:endParaRPr sz="2000">
              <a:solidFill>
                <a:srgbClr val="000000"/>
              </a:solidFill>
            </a:endParaRPr>
          </a:p>
          <a:p>
            <a:pPr indent="0" lvl="0" marL="0" rtl="0" algn="l">
              <a:lnSpc>
                <a:spcPct val="100000"/>
              </a:lnSpc>
              <a:spcBef>
                <a:spcPts val="0"/>
              </a:spcBef>
              <a:spcAft>
                <a:spcPts val="0"/>
              </a:spcAft>
              <a:buNone/>
            </a:pPr>
            <a:r>
              <a:t/>
            </a:r>
            <a:endParaRPr sz="1400">
              <a:solidFill>
                <a:srgbClr val="000000"/>
              </a:solidFill>
            </a:endParaRPr>
          </a:p>
          <a:p>
            <a:pPr indent="0" lvl="0" marL="0" rtl="0" algn="l">
              <a:spcBef>
                <a:spcPts val="0"/>
              </a:spcBef>
              <a:spcAft>
                <a:spcPts val="1200"/>
              </a:spcAft>
              <a:buNone/>
            </a:pPr>
            <a:r>
              <a:t/>
            </a:r>
            <a:endParaRPr/>
          </a:p>
        </p:txBody>
      </p:sp>
      <p:pic>
        <p:nvPicPr>
          <p:cNvPr id="156" name="Google Shape;156;p28"/>
          <p:cNvPicPr preferRelativeResize="0"/>
          <p:nvPr/>
        </p:nvPicPr>
        <p:blipFill>
          <a:blip r:embed="rId4">
            <a:alphaModFix/>
          </a:blip>
          <a:stretch>
            <a:fillRect/>
          </a:stretch>
        </p:blipFill>
        <p:spPr>
          <a:xfrm>
            <a:off x="5903725" y="753450"/>
            <a:ext cx="2857500" cy="28575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pic>
        <p:nvPicPr>
          <p:cNvPr id="66" name="Google Shape;66;p15"/>
          <p:cNvPicPr preferRelativeResize="0"/>
          <p:nvPr/>
        </p:nvPicPr>
        <p:blipFill>
          <a:blip r:embed="rId3">
            <a:alphaModFix/>
          </a:blip>
          <a:stretch>
            <a:fillRect/>
          </a:stretch>
        </p:blipFill>
        <p:spPr>
          <a:xfrm>
            <a:off x="367726" y="1170675"/>
            <a:ext cx="4204275" cy="2802149"/>
          </a:xfrm>
          <a:prstGeom prst="rect">
            <a:avLst/>
          </a:prstGeom>
          <a:noFill/>
          <a:ln>
            <a:noFill/>
          </a:ln>
        </p:spPr>
      </p:pic>
      <p:sp>
        <p:nvSpPr>
          <p:cNvPr id="67" name="Google Shape;67;p15"/>
          <p:cNvSpPr txBox="1"/>
          <p:nvPr/>
        </p:nvSpPr>
        <p:spPr>
          <a:xfrm>
            <a:off x="4919350" y="498125"/>
            <a:ext cx="3723900" cy="4540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500"/>
              <a:t>"I pledge allegiance to the Flag of the United States of America, and to the Republic for which it stands, one nation under God, indivisible, with liberty and justice for all."</a:t>
            </a:r>
            <a:endParaRPr sz="2500"/>
          </a:p>
          <a:p>
            <a:pPr indent="0" lvl="0" marL="0" rtl="0" algn="l">
              <a:spcBef>
                <a:spcPts val="0"/>
              </a:spcBef>
              <a:spcAft>
                <a:spcPts val="0"/>
              </a:spcAft>
              <a:buNone/>
            </a:pPr>
            <a:r>
              <a:t/>
            </a:r>
            <a:endParaRPr sz="2500"/>
          </a:p>
          <a:p>
            <a:pPr indent="0" lvl="0" marL="0" rtl="0" algn="l">
              <a:spcBef>
                <a:spcPts val="0"/>
              </a:spcBef>
              <a:spcAft>
                <a:spcPts val="0"/>
              </a:spcAft>
              <a:buClr>
                <a:schemeClr val="dk1"/>
              </a:buClr>
              <a:buSzPts val="1100"/>
              <a:buFont typeface="Arial"/>
              <a:buNone/>
            </a:pPr>
            <a:r>
              <a:rPr i="1" lang="en" sz="1500"/>
              <a:t>Required </a:t>
            </a:r>
            <a:r>
              <a:rPr lang="en" sz="1500"/>
              <a:t>in 47 states! But it may be easy to opt out in many of these states.</a:t>
            </a:r>
            <a:endParaRPr sz="1500"/>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Today’s plan</a:t>
            </a:r>
            <a:endParaRPr/>
          </a:p>
        </p:txBody>
      </p:sp>
      <p:sp>
        <p:nvSpPr>
          <p:cNvPr id="73" name="Google Shape;73;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Review quiz from last session</a:t>
            </a:r>
            <a:endParaRPr/>
          </a:p>
          <a:p>
            <a:pPr indent="-342900" lvl="0" marL="457200" rtl="0" algn="l">
              <a:spcBef>
                <a:spcPts val="0"/>
              </a:spcBef>
              <a:spcAft>
                <a:spcPts val="0"/>
              </a:spcAft>
              <a:buSzPts val="1800"/>
              <a:buChar char="●"/>
            </a:pPr>
            <a:r>
              <a:rPr lang="en"/>
              <a:t>Answering some of your questions</a:t>
            </a:r>
            <a:endParaRPr/>
          </a:p>
          <a:p>
            <a:pPr indent="-342900" lvl="0" marL="457200" rtl="0" algn="l">
              <a:spcBef>
                <a:spcPts val="0"/>
              </a:spcBef>
              <a:spcAft>
                <a:spcPts val="0"/>
              </a:spcAft>
              <a:buSzPts val="1800"/>
              <a:buChar char="●"/>
            </a:pPr>
            <a:r>
              <a:rPr lang="en"/>
              <a:t>Learn about decision-making in USA schools</a:t>
            </a:r>
            <a:endParaRPr/>
          </a:p>
          <a:p>
            <a:pPr indent="-342900" lvl="0" marL="457200" rtl="0" algn="l">
              <a:spcBef>
                <a:spcPts val="0"/>
              </a:spcBef>
              <a:spcAft>
                <a:spcPts val="0"/>
              </a:spcAft>
              <a:buSzPts val="1800"/>
              <a:buChar char="●"/>
            </a:pPr>
            <a:r>
              <a:rPr lang="en"/>
              <a:t>Role-play a school </a:t>
            </a:r>
            <a:r>
              <a:rPr lang="en"/>
              <a:t>board</a:t>
            </a:r>
            <a:r>
              <a:rPr lang="en"/>
              <a:t> meeting</a:t>
            </a:r>
            <a:endParaRPr/>
          </a:p>
          <a:p>
            <a:pPr indent="-342900" lvl="0" marL="457200" rtl="0" algn="l">
              <a:spcBef>
                <a:spcPts val="0"/>
              </a:spcBef>
              <a:spcAft>
                <a:spcPts val="0"/>
              </a:spcAft>
              <a:buSzPts val="1800"/>
              <a:buChar char="●"/>
            </a:pPr>
            <a:r>
              <a:rPr lang="en"/>
              <a:t>Time-use activity</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Warm-up Quiz</a:t>
            </a:r>
            <a:endParaRPr/>
          </a:p>
        </p:txBody>
      </p:sp>
      <p:sp>
        <p:nvSpPr>
          <p:cNvPr id="79" name="Google Shape;79;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ctr">
              <a:spcBef>
                <a:spcPts val="0"/>
              </a:spcBef>
              <a:spcAft>
                <a:spcPts val="0"/>
              </a:spcAft>
              <a:buNone/>
            </a:pPr>
            <a:r>
              <a:t/>
            </a:r>
            <a:endParaRPr b="1" i="1" sz="7500"/>
          </a:p>
          <a:p>
            <a:pPr indent="0" lvl="0" marL="0" rtl="0" algn="ctr">
              <a:spcBef>
                <a:spcPts val="1200"/>
              </a:spcBef>
              <a:spcAft>
                <a:spcPts val="0"/>
              </a:spcAft>
              <a:buNone/>
            </a:pPr>
            <a:r>
              <a:rPr b="1" i="1" lang="en" sz="7500"/>
              <a:t>KAHOOT</a:t>
            </a:r>
            <a:endParaRPr b="1" i="1" sz="7500"/>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KWL</a:t>
            </a:r>
            <a:endParaRPr/>
          </a:p>
        </p:txBody>
      </p:sp>
      <p:pic>
        <p:nvPicPr>
          <p:cNvPr id="85" name="Google Shape;85;p18"/>
          <p:cNvPicPr preferRelativeResize="0"/>
          <p:nvPr/>
        </p:nvPicPr>
        <p:blipFill>
          <a:blip r:embed="rId3">
            <a:alphaModFix/>
          </a:blip>
          <a:stretch>
            <a:fillRect/>
          </a:stretch>
        </p:blipFill>
        <p:spPr>
          <a:xfrm>
            <a:off x="3219166" y="1180737"/>
            <a:ext cx="2705675" cy="2782024"/>
          </a:xfrm>
          <a:prstGeom prst="rect">
            <a:avLst/>
          </a:prstGeom>
          <a:noFill/>
          <a:ln>
            <a:noFill/>
          </a:ln>
        </p:spPr>
      </p:pic>
      <p:sp>
        <p:nvSpPr>
          <p:cNvPr id="86" name="Google Shape;86;p18"/>
          <p:cNvSpPr txBox="1"/>
          <p:nvPr/>
        </p:nvSpPr>
        <p:spPr>
          <a:xfrm>
            <a:off x="2889850" y="3962750"/>
            <a:ext cx="62109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200"/>
              <a:t>https://tinyurl.com/kwlaosk</a:t>
            </a:r>
            <a:endParaRPr sz="22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pic>
        <p:nvPicPr>
          <p:cNvPr descr="West Virginia University's students make an anti-couch burning PSA to prevent the growing tradition from continuing." id="91" name="Google Shape;91;p19" title="Student PSA: Don't burn couches">
            <a:hlinkClick r:id="rId3"/>
          </p:cNvPr>
          <p:cNvPicPr preferRelativeResize="0"/>
          <p:nvPr/>
        </p:nvPicPr>
        <p:blipFill>
          <a:blip r:embed="rId4">
            <a:alphaModFix/>
          </a:blip>
          <a:stretch>
            <a:fillRect/>
          </a:stretch>
        </p:blipFill>
        <p:spPr>
          <a:xfrm>
            <a:off x="152400" y="851375"/>
            <a:ext cx="3456925" cy="1944525"/>
          </a:xfrm>
          <a:prstGeom prst="rect">
            <a:avLst/>
          </a:prstGeom>
          <a:noFill/>
          <a:ln>
            <a:noFill/>
          </a:ln>
        </p:spPr>
      </p:pic>
      <p:pic>
        <p:nvPicPr>
          <p:cNvPr id="92" name="Google Shape;92;p19"/>
          <p:cNvPicPr preferRelativeResize="0"/>
          <p:nvPr/>
        </p:nvPicPr>
        <p:blipFill>
          <a:blip r:embed="rId5">
            <a:alphaModFix/>
          </a:blip>
          <a:stretch>
            <a:fillRect/>
          </a:stretch>
        </p:blipFill>
        <p:spPr>
          <a:xfrm>
            <a:off x="3999075" y="775125"/>
            <a:ext cx="4981050" cy="4368374"/>
          </a:xfrm>
          <a:prstGeom prst="rect">
            <a:avLst/>
          </a:prstGeom>
          <a:noFill/>
          <a:ln>
            <a:noFill/>
          </a:ln>
        </p:spPr>
      </p:pic>
      <p:pic>
        <p:nvPicPr>
          <p:cNvPr descr="List of all College football stadiums for 2018 season ordered by capacity. NCAA Football 2018 teams and stadiums.&#10;&#10;- Top 10 Biggest NCAA Football Stadiums: https://youtu.be/2Y_81P-h8I0&#10;- NCAA Basketball Arenas: https://youtu.be/zF3SilvyzTw&#10;- NFL Stadiums 2018: https://youtu.be/o_ntG05qRWA&#10;- MLS Stadiums 2018: https://youtu.be/Z_TlDsCH5z0&#10;- USL Stadiums 2018: https://youtu.be/PAYi1mmI0o4&#10;&#10;&#10;Subscribe to my channel: https://www.youtube.com/channel/UCHRPio4-pHW3HtjQYpzS40w&#10;Follow me on Twitter: https://twitter.com/TFC_FootballYT&#10;Follow me on Instagram: https://www.instagram.com/tfc_football_channel/&#10;Like my Facebook Page: https://www.facebook.com/tfcfootballchannel/&#10;Buy Cheap Games &amp; Codes! G2A: https://www.g2a.com/r/tfcyt&#10;TFC Store: http://bit.ly/2wH4dPF&#10;&#10;SONGS:&#10;Elektronomia - Summersong 2018 [NCS Release] Music provided by NoCopyrightSounds. Watch: https://youtu.be/HoCw_gaCHXE Free Download / Stream: http://ncs.io/SummersongYO&#10;&#10;David Bulla - Unexpected [NCS Release]&#10;Link: https://www.youtube.com/watch?v=ReBDW-4mtyo&#10;&#10;Jim Yosef - Link [NCS Release]&#10;Music provided by NoCopyrightSounds.&#10;Watch: https://youtu.be/9iHM6X6uUH8&#10;Download/Stream: http://ncs.io/LinkYO&#10;&#10;NIVIRO - Flares [NCS Release]&#10;Music provided by NoCopyrightSounds.&#10;Watch: https://youtu.be/V-mP3VU0DCg&#10;Free Download / Stream: http://ncs.io/FlaresYO&#10;&#10;#ncaaf #ncaafootball #collegefootball" id="93" name="Google Shape;93;p19" title="NCAA Football Stadiums 2018">
            <a:hlinkClick r:id="rId6"/>
          </p:cNvPr>
          <p:cNvPicPr preferRelativeResize="0"/>
          <p:nvPr/>
        </p:nvPicPr>
        <p:blipFill>
          <a:blip r:embed="rId7">
            <a:alphaModFix/>
          </a:blip>
          <a:stretch>
            <a:fillRect/>
          </a:stretch>
        </p:blipFill>
        <p:spPr>
          <a:xfrm>
            <a:off x="152400" y="3024500"/>
            <a:ext cx="3048000" cy="1714500"/>
          </a:xfrm>
          <a:prstGeom prst="rect">
            <a:avLst/>
          </a:prstGeom>
          <a:noFill/>
          <a:ln>
            <a:noFill/>
          </a:ln>
        </p:spPr>
      </p:pic>
      <p:sp>
        <p:nvSpPr>
          <p:cNvPr id="94" name="Google Shape;94;p19"/>
          <p:cNvSpPr txBox="1"/>
          <p:nvPr/>
        </p:nvSpPr>
        <p:spPr>
          <a:xfrm>
            <a:off x="309375" y="114575"/>
            <a:ext cx="8594100" cy="569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500"/>
              <a:t>Some answers for your questions</a:t>
            </a:r>
            <a:endParaRPr sz="2500"/>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
                                        </p:tgtEl>
                                        <p:attrNameLst>
                                          <p:attrName>style.visibility</p:attrName>
                                        </p:attrNameLst>
                                      </p:cBhvr>
                                      <p:to>
                                        <p:strVal val="visible"/>
                                      </p:to>
                                    </p:set>
                                    <p:animEffect filter="fade" transition="in">
                                      <p:cBhvr>
                                        <p:cTn dur="1000"/>
                                        <p:tgtEl>
                                          <p:spTgt spid="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3"/>
                                        </p:tgtEl>
                                        <p:attrNameLst>
                                          <p:attrName>style.visibility</p:attrName>
                                        </p:attrNameLst>
                                      </p:cBhvr>
                                      <p:to>
                                        <p:strVal val="visible"/>
                                      </p:to>
                                    </p:set>
                                    <p:animEffect filter="fade" transition="in">
                                      <p:cBhvr>
                                        <p:cTn dur="1000"/>
                                        <p:tgtEl>
                                          <p:spTgt spid="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Educational funding</a:t>
            </a:r>
            <a:endParaRPr/>
          </a:p>
        </p:txBody>
      </p:sp>
      <p:sp>
        <p:nvSpPr>
          <p:cNvPr id="100" name="Google Shape;100;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The </a:t>
            </a:r>
            <a:r>
              <a:rPr b="1" lang="en"/>
              <a:t>federal</a:t>
            </a:r>
            <a:r>
              <a:rPr b="1" lang="en"/>
              <a:t> government only contributes about 8%</a:t>
            </a:r>
            <a:r>
              <a:rPr lang="en"/>
              <a:t> of funding for schools</a:t>
            </a:r>
            <a:endParaRPr/>
          </a:p>
          <a:p>
            <a:pPr indent="-342900" lvl="0" marL="457200" rtl="0" algn="l">
              <a:spcBef>
                <a:spcPts val="0"/>
              </a:spcBef>
              <a:spcAft>
                <a:spcPts val="0"/>
              </a:spcAft>
              <a:buSzPts val="1800"/>
              <a:buChar char="●"/>
            </a:pPr>
            <a:r>
              <a:rPr lang="en"/>
              <a:t>A lot of school funding comes from local </a:t>
            </a:r>
            <a:r>
              <a:rPr b="1" lang="en"/>
              <a:t>property</a:t>
            </a:r>
            <a:r>
              <a:rPr b="1" lang="en"/>
              <a:t> taxes </a:t>
            </a:r>
            <a:r>
              <a:rPr lang="en"/>
              <a:t>(inequality)</a:t>
            </a:r>
            <a:endParaRPr/>
          </a:p>
          <a:p>
            <a:pPr indent="-342900" lvl="0" marL="457200" rtl="0" algn="l">
              <a:spcBef>
                <a:spcPts val="0"/>
              </a:spcBef>
              <a:spcAft>
                <a:spcPts val="0"/>
              </a:spcAft>
              <a:buSzPts val="1800"/>
              <a:buChar char="●"/>
            </a:pPr>
            <a:r>
              <a:rPr lang="en"/>
              <a:t>School decisions are made at the </a:t>
            </a:r>
            <a:r>
              <a:rPr b="1" lang="en"/>
              <a:t>state</a:t>
            </a:r>
            <a:r>
              <a:rPr lang="en"/>
              <a:t> and </a:t>
            </a:r>
            <a:r>
              <a:rPr b="1" lang="en"/>
              <a:t>local</a:t>
            </a:r>
            <a:r>
              <a:rPr lang="en"/>
              <a:t> level</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School boards</a:t>
            </a:r>
            <a:endParaRPr/>
          </a:p>
        </p:txBody>
      </p:sp>
      <p:sp>
        <p:nvSpPr>
          <p:cNvPr id="106" name="Google Shape;106;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Usually</a:t>
            </a:r>
            <a:r>
              <a:rPr b="1" lang="en"/>
              <a:t> 5-9 members</a:t>
            </a:r>
            <a:r>
              <a:rPr lang="en"/>
              <a:t> who are </a:t>
            </a:r>
            <a:r>
              <a:rPr b="1" lang="en"/>
              <a:t>elected or appointed</a:t>
            </a:r>
            <a:endParaRPr b="1"/>
          </a:p>
          <a:p>
            <a:pPr indent="-342900" lvl="0" marL="457200" rtl="0" algn="l">
              <a:spcBef>
                <a:spcPts val="0"/>
              </a:spcBef>
              <a:spcAft>
                <a:spcPts val="0"/>
              </a:spcAft>
              <a:buSzPts val="1800"/>
              <a:buChar char="●"/>
            </a:pPr>
            <a:r>
              <a:rPr lang="en"/>
              <a:t>They make decisions with input from families, teachers, schools, students, and the general public</a:t>
            </a:r>
            <a:endParaRPr/>
          </a:p>
          <a:p>
            <a:pPr indent="-342900" lvl="0" marL="457200" rtl="0" algn="l">
              <a:spcBef>
                <a:spcPts val="0"/>
              </a:spcBef>
              <a:spcAft>
                <a:spcPts val="0"/>
              </a:spcAft>
              <a:buSzPts val="1800"/>
              <a:buChar char="●"/>
            </a:pPr>
            <a:r>
              <a:rPr lang="en"/>
              <a:t>Collectively in charge of </a:t>
            </a:r>
            <a:r>
              <a:rPr b="1" lang="en"/>
              <a:t>$600 billion</a:t>
            </a:r>
            <a:r>
              <a:rPr lang="en"/>
              <a:t>, and </a:t>
            </a:r>
            <a:r>
              <a:rPr b="1" lang="en"/>
              <a:t>50 million students</a:t>
            </a:r>
            <a:endParaRPr b="1"/>
          </a:p>
          <a:p>
            <a:pPr indent="-342900" lvl="0" marL="457200" rtl="0" algn="l">
              <a:spcBef>
                <a:spcPts val="0"/>
              </a:spcBef>
              <a:spcAft>
                <a:spcPts val="0"/>
              </a:spcAft>
              <a:buSzPts val="1800"/>
              <a:buChar char="●"/>
            </a:pPr>
            <a:r>
              <a:rPr lang="en"/>
              <a:t>School board duties:</a:t>
            </a:r>
            <a:endParaRPr/>
          </a:p>
          <a:p>
            <a:pPr indent="-317500" lvl="1" marL="914400" rtl="0" algn="l">
              <a:spcBef>
                <a:spcPts val="0"/>
              </a:spcBef>
              <a:spcAft>
                <a:spcPts val="0"/>
              </a:spcAft>
              <a:buSzPts val="1400"/>
              <a:buChar char="○"/>
            </a:pPr>
            <a:r>
              <a:rPr lang="en"/>
              <a:t>Decide the </a:t>
            </a:r>
            <a:r>
              <a:rPr b="1" lang="en"/>
              <a:t>curriculum and textbooks</a:t>
            </a:r>
            <a:endParaRPr b="1"/>
          </a:p>
          <a:p>
            <a:pPr indent="-317500" lvl="1" marL="914400" rtl="0" algn="l">
              <a:spcBef>
                <a:spcPts val="0"/>
              </a:spcBef>
              <a:spcAft>
                <a:spcPts val="0"/>
              </a:spcAft>
              <a:buSzPts val="1400"/>
              <a:buChar char="○"/>
            </a:pPr>
            <a:r>
              <a:rPr lang="en"/>
              <a:t>Hire and evaluate a </a:t>
            </a:r>
            <a:r>
              <a:rPr b="1" lang="en"/>
              <a:t>superintendent</a:t>
            </a:r>
            <a:endParaRPr b="1"/>
          </a:p>
          <a:p>
            <a:pPr indent="-317500" lvl="1" marL="914400" rtl="0" algn="l">
              <a:spcBef>
                <a:spcPts val="0"/>
              </a:spcBef>
              <a:spcAft>
                <a:spcPts val="0"/>
              </a:spcAft>
              <a:buSzPts val="1400"/>
              <a:buChar char="○"/>
            </a:pPr>
            <a:r>
              <a:rPr lang="en"/>
              <a:t>Approve and manage </a:t>
            </a:r>
            <a:r>
              <a:rPr b="1" lang="en"/>
              <a:t>budgets</a:t>
            </a:r>
            <a:endParaRPr b="1"/>
          </a:p>
          <a:p>
            <a:pPr indent="-317500" lvl="1" marL="914400" rtl="0" algn="l">
              <a:spcBef>
                <a:spcPts val="0"/>
              </a:spcBef>
              <a:spcAft>
                <a:spcPts val="0"/>
              </a:spcAft>
              <a:buSzPts val="1400"/>
              <a:buChar char="○"/>
            </a:pPr>
            <a:r>
              <a:rPr lang="en"/>
              <a:t>Make a school </a:t>
            </a:r>
            <a:r>
              <a:rPr b="1" lang="en"/>
              <a:t>calendar</a:t>
            </a:r>
            <a:endParaRPr b="1"/>
          </a:p>
          <a:p>
            <a:pPr indent="-317500" lvl="1" marL="914400" rtl="0" algn="l">
              <a:spcBef>
                <a:spcPts val="0"/>
              </a:spcBef>
              <a:spcAft>
                <a:spcPts val="0"/>
              </a:spcAft>
              <a:buSzPts val="1400"/>
              <a:buChar char="○"/>
            </a:pPr>
            <a:r>
              <a:rPr b="1" lang="en"/>
              <a:t>Other policies</a:t>
            </a:r>
            <a:r>
              <a:rPr lang="en"/>
              <a:t> to address relevant issues</a:t>
            </a:r>
            <a:endParaRPr/>
          </a:p>
        </p:txBody>
      </p:sp>
      <p:sp>
        <p:nvSpPr>
          <p:cNvPr id="107" name="Google Shape;107;p21"/>
          <p:cNvSpPr txBox="1"/>
          <p:nvPr/>
        </p:nvSpPr>
        <p:spPr>
          <a:xfrm>
            <a:off x="446875" y="4869925"/>
            <a:ext cx="66003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t>Adapted f</a:t>
            </a:r>
            <a:r>
              <a:rPr lang="en" sz="1000"/>
              <a:t>rom: https://xqsuperschool.org/rethinktogether/demystifying-school-boards-what-do-school-boards-do/</a:t>
            </a:r>
            <a:endParaRPr sz="10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pic>
        <p:nvPicPr>
          <p:cNvPr id="112" name="Google Shape;112;p22" title="Grace Linn's powerful speech against Book Bans at a Florida School Board Meeting is worth watching">
            <a:hlinkClick r:id="rId3"/>
          </p:cNvPr>
          <p:cNvPicPr preferRelativeResize="0"/>
          <p:nvPr/>
        </p:nvPicPr>
        <p:blipFill>
          <a:blip r:embed="rId4">
            <a:alphaModFix/>
          </a:blip>
          <a:stretch>
            <a:fillRect/>
          </a:stretch>
        </p:blipFill>
        <p:spPr>
          <a:xfrm>
            <a:off x="152400" y="152400"/>
            <a:ext cx="8714850" cy="49021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2"/>
                                        </p:tgtEl>
                                        <p:attrNameLst>
                                          <p:attrName>style.visibility</p:attrName>
                                        </p:attrNameLst>
                                      </p:cBhvr>
                                      <p:to>
                                        <p:strVal val="visible"/>
                                      </p:to>
                                    </p:set>
                                    <p:animEffect filter="fade" transition="in">
                                      <p:cBhvr>
                                        <p:cTn dur="1000"/>
                                        <p:tgtEl>
                                          <p:spTgt spid="11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