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</p:sldMasterIdLst>
  <p:notesMasterIdLst>
    <p:notesMasterId r:id="rId14"/>
  </p:notesMasterIdLst>
  <p:sldIdLst>
    <p:sldId id="308" r:id="rId2"/>
    <p:sldId id="310" r:id="rId3"/>
    <p:sldId id="311" r:id="rId4"/>
    <p:sldId id="312" r:id="rId5"/>
    <p:sldId id="313" r:id="rId6"/>
    <p:sldId id="315" r:id="rId7"/>
    <p:sldId id="314" r:id="rId8"/>
    <p:sldId id="316" r:id="rId9"/>
    <p:sldId id="317" r:id="rId10"/>
    <p:sldId id="318" r:id="rId11"/>
    <p:sldId id="319" r:id="rId12"/>
    <p:sldId id="320" r:id="rId13"/>
  </p:sldIdLst>
  <p:sldSz cx="9144000" cy="5143500" type="screen16x9"/>
  <p:notesSz cx="6858000" cy="9144000"/>
  <p:embeddedFontLst>
    <p:embeddedFont>
      <p:font typeface="Jua" panose="020B0604020202020204" charset="-127"/>
      <p:regular r:id="rId15"/>
    </p:embeddedFont>
    <p:embeddedFont>
      <p:font typeface="Quicksand Medium" panose="020B0604020202020204" charset="-18"/>
      <p:regular r:id="rId16"/>
      <p:bold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B472CE1-F96D-4692-812F-0916C1C9F2DB}">
  <a:tblStyle styleId="{7B472CE1-F96D-4692-812F-0916C1C9F2D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87" autoAdjust="0"/>
  </p:normalViewPr>
  <p:slideViewPr>
    <p:cSldViewPr snapToGrid="0">
      <p:cViewPr varScale="1">
        <p:scale>
          <a:sx n="86" d="100"/>
          <a:sy n="86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877637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12" name="Google Shape;12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15" name="Google Shape;15;p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18" name="Google Shape;18;p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21" name="Google Shape;21;p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24" name="Google Shape;24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27" name="Google Shape;27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29;p2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2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2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2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2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2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2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2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2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2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2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2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2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2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2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2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2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2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2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2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2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2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2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2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2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2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"/>
          <p:cNvSpPr txBox="1">
            <a:spLocks noGrp="1"/>
          </p:cNvSpPr>
          <p:nvPr>
            <p:ph type="ctrTitle"/>
          </p:nvPr>
        </p:nvSpPr>
        <p:spPr>
          <a:xfrm>
            <a:off x="967700" y="1345750"/>
            <a:ext cx="7208700" cy="191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400"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84" name="Google Shape;84;p2"/>
          <p:cNvSpPr txBox="1">
            <a:spLocks noGrp="1"/>
          </p:cNvSpPr>
          <p:nvPr>
            <p:ph type="subTitle" idx="1"/>
          </p:nvPr>
        </p:nvSpPr>
        <p:spPr>
          <a:xfrm>
            <a:off x="1138725" y="3114175"/>
            <a:ext cx="6866700" cy="5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4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4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4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4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4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4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4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4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  <p:grpSp>
        <p:nvGrpSpPr>
          <p:cNvPr id="85" name="Google Shape;85;p2"/>
          <p:cNvGrpSpPr/>
          <p:nvPr/>
        </p:nvGrpSpPr>
        <p:grpSpPr>
          <a:xfrm>
            <a:off x="7480525" y="1448400"/>
            <a:ext cx="444275" cy="398525"/>
            <a:chOff x="2495125" y="2142250"/>
            <a:chExt cx="444275" cy="398525"/>
          </a:xfrm>
        </p:grpSpPr>
        <p:sp>
          <p:nvSpPr>
            <p:cNvPr id="86" name="Google Shape;86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" name="Google Shape;88;p2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89" name="Google Shape;8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00" name="Google Shape;100;p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7571875" y="99101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"/>
          <p:cNvSpPr/>
          <p:nvPr/>
        </p:nvSpPr>
        <p:spPr>
          <a:xfrm rot="9553842">
            <a:off x="2124651" y="4191357"/>
            <a:ext cx="60324" cy="4304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2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" name="Google Shape;108;p2"/>
          <p:cNvGrpSpPr/>
          <p:nvPr/>
        </p:nvGrpSpPr>
        <p:grpSpPr>
          <a:xfrm>
            <a:off x="6355050" y="709650"/>
            <a:ext cx="291375" cy="281375"/>
            <a:chOff x="3243875" y="2372825"/>
            <a:chExt cx="291375" cy="281375"/>
          </a:xfrm>
        </p:grpSpPr>
        <p:sp>
          <p:nvSpPr>
            <p:cNvPr id="109" name="Google Shape;10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119;p2"/>
          <p:cNvGrpSpPr/>
          <p:nvPr/>
        </p:nvGrpSpPr>
        <p:grpSpPr>
          <a:xfrm>
            <a:off x="1105050" y="4149150"/>
            <a:ext cx="444275" cy="398525"/>
            <a:chOff x="2495125" y="2142250"/>
            <a:chExt cx="444275" cy="398525"/>
          </a:xfrm>
        </p:grpSpPr>
        <p:sp>
          <p:nvSpPr>
            <p:cNvPr id="120" name="Google Shape;120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122;p2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23" name="Google Shape;123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0_1_1_1"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6" name="Google Shape;1186;p16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187" name="Google Shape;1187;p16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88" name="Google Shape;1188;p16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89" name="Google Shape;1189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0" name="Google Shape;1190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91" name="Google Shape;1191;p16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92" name="Google Shape;1192;p16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93" name="Google Shape;1193;p16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4" name="Google Shape;1194;p16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95" name="Google Shape;1195;p16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96" name="Google Shape;1196;p16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16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98" name="Google Shape;1198;p16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99" name="Google Shape;1199;p16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16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01" name="Google Shape;1201;p16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02" name="Google Shape;1202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3" name="Google Shape;1203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04" name="Google Shape;1204;p16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05" name="Google Shape;1205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6" name="Google Shape;1206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07" name="Google Shape;1207;p16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16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09" name="Google Shape;1209;p1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0" name="Google Shape;1210;p1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1" name="Google Shape;1211;p1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2" name="Google Shape;1212;p1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3" name="Google Shape;1213;p1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4" name="Google Shape;1214;p1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5" name="Google Shape;1215;p1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6" name="Google Shape;1216;p1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7" name="Google Shape;1217;p1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8" name="Google Shape;1218;p1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9" name="Google Shape;1219;p1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0" name="Google Shape;1220;p1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1" name="Google Shape;1221;p1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2" name="Google Shape;1222;p1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3" name="Google Shape;1223;p1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4" name="Google Shape;1224;p1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1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6" name="Google Shape;1226;p1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7" name="Google Shape;1227;p1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8" name="Google Shape;1228;p1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9" name="Google Shape;1229;p1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1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1" name="Google Shape;1231;p1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1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3" name="Google Shape;1233;p1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4" name="Google Shape;1234;p1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5" name="Google Shape;1235;p1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6" name="Google Shape;1236;p1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7" name="Google Shape;1237;p1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1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9" name="Google Shape;1239;p1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0" name="Google Shape;1240;p1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1" name="Google Shape;1241;p1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1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3" name="Google Shape;1243;p1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4" name="Google Shape;1244;p1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5" name="Google Shape;1245;p1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6" name="Google Shape;1246;p1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7" name="Google Shape;1247;p1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8" name="Google Shape;1248;p1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9" name="Google Shape;1249;p1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0" name="Google Shape;1250;p1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1" name="Google Shape;1251;p1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2" name="Google Shape;1252;p1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3" name="Google Shape;1253;p1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4" name="Google Shape;1254;p1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5" name="Google Shape;1255;p1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6" name="Google Shape;1256;p1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7" name="Google Shape;1257;p1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8" name="Google Shape;1258;p1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59" name="Google Shape;1259;p1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1260" name="Google Shape;1260;p1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70" name="Google Shape;1270;p1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71" name="Google Shape;1271;p1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1272" name="Google Shape;1272;p1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74" name="Google Shape;1274;p1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0_1_1_1_1"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6" name="Google Shape;1276;p17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277" name="Google Shape;1277;p1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78" name="Google Shape;1278;p1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279" name="Google Shape;1279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81" name="Google Shape;1281;p1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82" name="Google Shape;1282;p1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283" name="Google Shape;1283;p1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1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85" name="Google Shape;1285;p1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286" name="Google Shape;1286;p1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7" name="Google Shape;1287;p1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88" name="Google Shape;1288;p1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289" name="Google Shape;1289;p1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0" name="Google Shape;1290;p1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91" name="Google Shape;1291;p1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92" name="Google Shape;1292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3" name="Google Shape;1293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94" name="Google Shape;1294;p1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95" name="Google Shape;1295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6" name="Google Shape;1296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97" name="Google Shape;1297;p1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1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9" name="Google Shape;1299;p17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0" name="Google Shape;1300;p17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1" name="Google Shape;1301;p17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2" name="Google Shape;1302;p17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3" name="Google Shape;1303;p17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4" name="Google Shape;1304;p17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5" name="Google Shape;1305;p17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6" name="Google Shape;1306;p17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7" name="Google Shape;1307;p17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8" name="Google Shape;1308;p17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9" name="Google Shape;1309;p17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0" name="Google Shape;1310;p17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1" name="Google Shape;1311;p17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2" name="Google Shape;1312;p17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3" name="Google Shape;1313;p17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4" name="Google Shape;1314;p17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5" name="Google Shape;1315;p17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6" name="Google Shape;1316;p17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7" name="Google Shape;1317;p17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8" name="Google Shape;1318;p17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9" name="Google Shape;1319;p17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0" name="Google Shape;1320;p17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1" name="Google Shape;1321;p17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2" name="Google Shape;1322;p17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3" name="Google Shape;1323;p17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4" name="Google Shape;1324;p17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17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17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17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17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17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17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1" name="Google Shape;1331;p17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2" name="Google Shape;1332;p17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3" name="Google Shape;1333;p17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4" name="Google Shape;1334;p17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5" name="Google Shape;1335;p17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6" name="Google Shape;1336;p17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7" name="Google Shape;1337;p17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8" name="Google Shape;1338;p17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9" name="Google Shape;1339;p17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0" name="Google Shape;1340;p17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1" name="Google Shape;1341;p17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2" name="Google Shape;1342;p17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3" name="Google Shape;1343;p17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4" name="Google Shape;1344;p17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17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6" name="Google Shape;1346;p17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7" name="Google Shape;1347;p17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p17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49" name="Google Shape;1349;p17"/>
          <p:cNvGrpSpPr/>
          <p:nvPr/>
        </p:nvGrpSpPr>
        <p:grpSpPr>
          <a:xfrm>
            <a:off x="504088" y="319075"/>
            <a:ext cx="444275" cy="398525"/>
            <a:chOff x="2495125" y="2142250"/>
            <a:chExt cx="444275" cy="398525"/>
          </a:xfrm>
        </p:grpSpPr>
        <p:sp>
          <p:nvSpPr>
            <p:cNvPr id="1350" name="Google Shape;1350;p1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1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2" name="Google Shape;1352;p17"/>
          <p:cNvGrpSpPr/>
          <p:nvPr/>
        </p:nvGrpSpPr>
        <p:grpSpPr>
          <a:xfrm>
            <a:off x="7942288" y="4463763"/>
            <a:ext cx="291375" cy="281375"/>
            <a:chOff x="3243875" y="2372825"/>
            <a:chExt cx="291375" cy="281375"/>
          </a:xfrm>
        </p:grpSpPr>
        <p:sp>
          <p:nvSpPr>
            <p:cNvPr id="1353" name="Google Shape;1353;p1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1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1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1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1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1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1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1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1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1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3" name="Google Shape;1363;p17"/>
          <p:cNvGrpSpPr/>
          <p:nvPr/>
        </p:nvGrpSpPr>
        <p:grpSpPr>
          <a:xfrm>
            <a:off x="1236250" y="319063"/>
            <a:ext cx="166675" cy="168575"/>
            <a:chOff x="4954425" y="2036375"/>
            <a:chExt cx="166675" cy="168575"/>
          </a:xfrm>
        </p:grpSpPr>
        <p:sp>
          <p:nvSpPr>
            <p:cNvPr id="1364" name="Google Shape;1364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6" name="Google Shape;1366;p17"/>
          <p:cNvSpPr/>
          <p:nvPr/>
        </p:nvSpPr>
        <p:spPr>
          <a:xfrm>
            <a:off x="8028425" y="36276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7" name="Google Shape;1367;p17"/>
          <p:cNvSpPr/>
          <p:nvPr/>
        </p:nvSpPr>
        <p:spPr>
          <a:xfrm>
            <a:off x="8149363" y="41939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68" name="Google Shape;1368;p17"/>
          <p:cNvGrpSpPr/>
          <p:nvPr/>
        </p:nvGrpSpPr>
        <p:grpSpPr>
          <a:xfrm>
            <a:off x="7442275" y="4651625"/>
            <a:ext cx="166675" cy="168575"/>
            <a:chOff x="4954425" y="2036375"/>
            <a:chExt cx="166675" cy="168575"/>
          </a:xfrm>
        </p:grpSpPr>
        <p:sp>
          <p:nvSpPr>
            <p:cNvPr id="1369" name="Google Shape;1369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0_1_1_1_1_1"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" name="Google Shape;1372;p18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373" name="Google Shape;1373;p1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74" name="Google Shape;1374;p1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75" name="Google Shape;1375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6" name="Google Shape;1376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77" name="Google Shape;1377;p1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78" name="Google Shape;1378;p1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379" name="Google Shape;1379;p1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1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1" name="Google Shape;1381;p1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382" name="Google Shape;1382;p1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1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4" name="Google Shape;1384;p1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385" name="Google Shape;1385;p1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1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7" name="Google Shape;1387;p1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388" name="Google Shape;1388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9" name="Google Shape;1389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90" name="Google Shape;1390;p1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91" name="Google Shape;1391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2" name="Google Shape;1392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93" name="Google Shape;1393;p1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1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5" name="Google Shape;1395;p18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6" name="Google Shape;1396;p18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7" name="Google Shape;1397;p18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8" name="Google Shape;1398;p18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9" name="Google Shape;1399;p18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0" name="Google Shape;1400;p18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1" name="Google Shape;1401;p18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2" name="Google Shape;1402;p18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3" name="Google Shape;1403;p18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4" name="Google Shape;1404;p18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5" name="Google Shape;1405;p18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6" name="Google Shape;1406;p18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7" name="Google Shape;1407;p18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8" name="Google Shape;1408;p18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9" name="Google Shape;1409;p18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18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1" name="Google Shape;1411;p18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2" name="Google Shape;1412;p18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3" name="Google Shape;1413;p18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4" name="Google Shape;1414;p18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5" name="Google Shape;1415;p18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6" name="Google Shape;1416;p18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7" name="Google Shape;1417;p18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8" name="Google Shape;1418;p18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9" name="Google Shape;1419;p18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p18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1" name="Google Shape;1421;p18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2" name="Google Shape;1422;p18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3" name="Google Shape;1423;p18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4" name="Google Shape;1424;p18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5" name="Google Shape;1425;p18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p18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7" name="Google Shape;1427;p18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8" name="Google Shape;1428;p18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p18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0" name="Google Shape;1430;p18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18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2" name="Google Shape;1432;p18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3" name="Google Shape;1433;p18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4" name="Google Shape;1434;p18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5" name="Google Shape;1435;p18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6" name="Google Shape;1436;p18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7" name="Google Shape;1437;p18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8" name="Google Shape;1438;p18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9" name="Google Shape;1439;p18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0" name="Google Shape;1440;p18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1" name="Google Shape;1441;p18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2" name="Google Shape;1442;p18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3" name="Google Shape;1443;p18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4" name="Google Shape;1444;p18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5" name="Google Shape;1445;p18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46" name="Google Shape;1446;p18"/>
          <p:cNvGrpSpPr/>
          <p:nvPr/>
        </p:nvGrpSpPr>
        <p:grpSpPr>
          <a:xfrm>
            <a:off x="1063250" y="831175"/>
            <a:ext cx="444275" cy="398525"/>
            <a:chOff x="2495125" y="2142250"/>
            <a:chExt cx="444275" cy="398525"/>
          </a:xfrm>
        </p:grpSpPr>
        <p:sp>
          <p:nvSpPr>
            <p:cNvPr id="1447" name="Google Shape;1447;p18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18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9" name="Google Shape;1449;p18"/>
          <p:cNvGrpSpPr/>
          <p:nvPr/>
        </p:nvGrpSpPr>
        <p:grpSpPr>
          <a:xfrm>
            <a:off x="7814250" y="4463750"/>
            <a:ext cx="291375" cy="281375"/>
            <a:chOff x="3243875" y="2372825"/>
            <a:chExt cx="291375" cy="281375"/>
          </a:xfrm>
        </p:grpSpPr>
        <p:sp>
          <p:nvSpPr>
            <p:cNvPr id="1450" name="Google Shape;1450;p18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18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18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18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18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18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18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18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18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18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0" name="Google Shape;1460;p18"/>
          <p:cNvGrpSpPr/>
          <p:nvPr/>
        </p:nvGrpSpPr>
        <p:grpSpPr>
          <a:xfrm>
            <a:off x="7553550" y="700850"/>
            <a:ext cx="166675" cy="168575"/>
            <a:chOff x="4954425" y="2036375"/>
            <a:chExt cx="166675" cy="168575"/>
          </a:xfrm>
        </p:grpSpPr>
        <p:sp>
          <p:nvSpPr>
            <p:cNvPr id="1461" name="Google Shape;1461;p1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1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3" name="Google Shape;1463;p18"/>
          <p:cNvSpPr/>
          <p:nvPr/>
        </p:nvSpPr>
        <p:spPr>
          <a:xfrm>
            <a:off x="1877550" y="5390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4" name="Google Shape;1464;p18"/>
          <p:cNvSpPr/>
          <p:nvPr/>
        </p:nvSpPr>
        <p:spPr>
          <a:xfrm>
            <a:off x="8218500" y="406500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10_1_1_1_1_1_1"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oogle Shape;1466;p19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467" name="Google Shape;1467;p1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68" name="Google Shape;1468;p1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469" name="Google Shape;1469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0" name="Google Shape;1470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71" name="Google Shape;1471;p1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72" name="Google Shape;1472;p1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73" name="Google Shape;1473;p1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4" name="Google Shape;1474;p1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75" name="Google Shape;1475;p1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76" name="Google Shape;1476;p1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7" name="Google Shape;1477;p1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78" name="Google Shape;1478;p1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79" name="Google Shape;1479;p1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0" name="Google Shape;1480;p1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1" name="Google Shape;1481;p1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482" name="Google Shape;1482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3" name="Google Shape;1483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4" name="Google Shape;1484;p1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485" name="Google Shape;1485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6" name="Google Shape;1486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87" name="Google Shape;1487;p1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1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9" name="Google Shape;1489;p19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0" name="Google Shape;1490;p19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1" name="Google Shape;1491;p19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2" name="Google Shape;1492;p19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3" name="Google Shape;1493;p19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4" name="Google Shape;1494;p19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5" name="Google Shape;1495;p19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6" name="Google Shape;1496;p19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7" name="Google Shape;1497;p19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8" name="Google Shape;1498;p19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9" name="Google Shape;1499;p19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0" name="Google Shape;1500;p19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1" name="Google Shape;1501;p19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2" name="Google Shape;1502;p19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3" name="Google Shape;1503;p19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4" name="Google Shape;1504;p19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5" name="Google Shape;1505;p19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6" name="Google Shape;1506;p19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7" name="Google Shape;1507;p19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8" name="Google Shape;1508;p19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9" name="Google Shape;1509;p19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0" name="Google Shape;1510;p19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1" name="Google Shape;1511;p19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2" name="Google Shape;1512;p19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3" name="Google Shape;1513;p19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4" name="Google Shape;1514;p19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5" name="Google Shape;1515;p19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6" name="Google Shape;1516;p19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7" name="Google Shape;1517;p19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8" name="Google Shape;1518;p19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9" name="Google Shape;1519;p19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0" name="Google Shape;1520;p19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1" name="Google Shape;1521;p19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2" name="Google Shape;1522;p19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3" name="Google Shape;1523;p19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4" name="Google Shape;1524;p19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5" name="Google Shape;1525;p19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6" name="Google Shape;1526;p19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7" name="Google Shape;1527;p19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8" name="Google Shape;1528;p19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9" name="Google Shape;1529;p19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0" name="Google Shape;1530;p19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1" name="Google Shape;1531;p19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2" name="Google Shape;1532;p19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3" name="Google Shape;1533;p19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4" name="Google Shape;1534;p19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5" name="Google Shape;1535;p19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6" name="Google Shape;1536;p19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7" name="Google Shape;1537;p19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8" name="Google Shape;1538;p19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39" name="Google Shape;1539;p19"/>
          <p:cNvGrpSpPr/>
          <p:nvPr/>
        </p:nvGrpSpPr>
        <p:grpSpPr>
          <a:xfrm>
            <a:off x="7658900" y="2949438"/>
            <a:ext cx="444275" cy="398525"/>
            <a:chOff x="2495125" y="2142250"/>
            <a:chExt cx="444275" cy="398525"/>
          </a:xfrm>
        </p:grpSpPr>
        <p:sp>
          <p:nvSpPr>
            <p:cNvPr id="1540" name="Google Shape;154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2" name="Google Shape;1542;p19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1543" name="Google Shape;1543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3" name="Google Shape;1553;p19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554" name="Google Shape;1554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6" name="Google Shape;1556;p19"/>
          <p:cNvSpPr/>
          <p:nvPr/>
        </p:nvSpPr>
        <p:spPr>
          <a:xfrm>
            <a:off x="7006975" y="6596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7" name="Google Shape;1557;p19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8" name="Google Shape;1558;p19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9" name="Google Shape;1559;p19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0" name="Google Shape;1560;p19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61" name="Google Shape;1561;p19"/>
          <p:cNvGrpSpPr/>
          <p:nvPr/>
        </p:nvGrpSpPr>
        <p:grpSpPr>
          <a:xfrm>
            <a:off x="1529750" y="4285375"/>
            <a:ext cx="291375" cy="281375"/>
            <a:chOff x="3243875" y="2372825"/>
            <a:chExt cx="291375" cy="281375"/>
          </a:xfrm>
        </p:grpSpPr>
        <p:sp>
          <p:nvSpPr>
            <p:cNvPr id="1562" name="Google Shape;1562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2" name="Google Shape;1572;p19"/>
          <p:cNvGrpSpPr/>
          <p:nvPr/>
        </p:nvGrpSpPr>
        <p:grpSpPr>
          <a:xfrm>
            <a:off x="1254238" y="2592525"/>
            <a:ext cx="444275" cy="398525"/>
            <a:chOff x="2495125" y="2142250"/>
            <a:chExt cx="444275" cy="398525"/>
          </a:xfrm>
        </p:grpSpPr>
        <p:sp>
          <p:nvSpPr>
            <p:cNvPr id="1573" name="Google Shape;1573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5" name="Google Shape;1575;p19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576" name="Google Shape;1576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6" name="Google Shape;1586;p19"/>
          <p:cNvGrpSpPr/>
          <p:nvPr/>
        </p:nvGrpSpPr>
        <p:grpSpPr>
          <a:xfrm>
            <a:off x="7185250" y="2202150"/>
            <a:ext cx="166675" cy="168575"/>
            <a:chOff x="4954425" y="2036375"/>
            <a:chExt cx="166675" cy="168575"/>
          </a:xfrm>
        </p:grpSpPr>
        <p:sp>
          <p:nvSpPr>
            <p:cNvPr id="1587" name="Google Shape;1587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9" name="Google Shape;1589;p19"/>
          <p:cNvGrpSpPr/>
          <p:nvPr/>
        </p:nvGrpSpPr>
        <p:grpSpPr>
          <a:xfrm>
            <a:off x="7658888" y="1125963"/>
            <a:ext cx="444275" cy="398525"/>
            <a:chOff x="2495125" y="2142250"/>
            <a:chExt cx="444275" cy="398525"/>
          </a:xfrm>
        </p:grpSpPr>
        <p:sp>
          <p:nvSpPr>
            <p:cNvPr id="1590" name="Google Shape;159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4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4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7" name="Google Shape;237;p4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238" name="Google Shape;238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" name="Google Shape;240;p4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241" name="Google Shape;241;p4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4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3" name="Google Shape;243;p4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244" name="Google Shape;244;p4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4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6" name="Google Shape;246;p4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247" name="Google Shape;247;p4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4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9" name="Google Shape;249;p4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250" name="Google Shape;250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" name="Google Shape;252;p4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253" name="Google Shape;253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255;p4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4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4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4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4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4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4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4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4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4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4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4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4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4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4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4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4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4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4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4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4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4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4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4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4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4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4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4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4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4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4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4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4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4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4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4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4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4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4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4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4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4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4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4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4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4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4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4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4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4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4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4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4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4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4"/>
          <p:cNvSpPr txBox="1">
            <a:spLocks noGrp="1"/>
          </p:cNvSpPr>
          <p:nvPr>
            <p:ph type="subTitle" idx="1"/>
          </p:nvPr>
        </p:nvSpPr>
        <p:spPr>
          <a:xfrm>
            <a:off x="821325" y="1232150"/>
            <a:ext cx="7501200" cy="33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>
            <a:endParaRPr/>
          </a:p>
        </p:txBody>
      </p:sp>
      <p:sp>
        <p:nvSpPr>
          <p:cNvPr id="310" name="Google Shape;310;p4"/>
          <p:cNvSpPr/>
          <p:nvPr/>
        </p:nvSpPr>
        <p:spPr>
          <a:xfrm rot="4238894">
            <a:off x="287196" y="4383386"/>
            <a:ext cx="794710" cy="68675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4"/>
          <p:cNvSpPr/>
          <p:nvPr/>
        </p:nvSpPr>
        <p:spPr>
          <a:xfrm>
            <a:off x="7109750" y="7326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4"/>
          <p:cNvSpPr/>
          <p:nvPr/>
        </p:nvSpPr>
        <p:spPr>
          <a:xfrm>
            <a:off x="1324400" y="55106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3" name="Google Shape;313;p4"/>
          <p:cNvGrpSpPr/>
          <p:nvPr/>
        </p:nvGrpSpPr>
        <p:grpSpPr>
          <a:xfrm>
            <a:off x="7636900" y="441350"/>
            <a:ext cx="291375" cy="281375"/>
            <a:chOff x="3243875" y="2372825"/>
            <a:chExt cx="291375" cy="281375"/>
          </a:xfrm>
        </p:grpSpPr>
        <p:sp>
          <p:nvSpPr>
            <p:cNvPr id="314" name="Google Shape;314;p4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4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4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4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4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4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4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4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4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4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4" name="Google Shape;324;p4"/>
          <p:cNvSpPr/>
          <p:nvPr/>
        </p:nvSpPr>
        <p:spPr>
          <a:xfrm>
            <a:off x="8088375" y="123213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4"/>
          <p:cNvSpPr/>
          <p:nvPr/>
        </p:nvSpPr>
        <p:spPr>
          <a:xfrm>
            <a:off x="1023000" y="10140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5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"/>
          <p:cNvSpPr txBox="1">
            <a:spLocks noGrp="1"/>
          </p:cNvSpPr>
          <p:nvPr>
            <p:ph type="subTitle" idx="1"/>
          </p:nvPr>
        </p:nvSpPr>
        <p:spPr>
          <a:xfrm>
            <a:off x="1979838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2" name="Google Shape;352;p5"/>
          <p:cNvSpPr txBox="1">
            <a:spLocks noGrp="1"/>
          </p:cNvSpPr>
          <p:nvPr>
            <p:ph type="subTitle" idx="2"/>
          </p:nvPr>
        </p:nvSpPr>
        <p:spPr>
          <a:xfrm>
            <a:off x="1979838" y="2603400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"/>
          <p:cNvSpPr txBox="1">
            <a:spLocks noGrp="1"/>
          </p:cNvSpPr>
          <p:nvPr>
            <p:ph type="subTitle" idx="3"/>
          </p:nvPr>
        </p:nvSpPr>
        <p:spPr>
          <a:xfrm>
            <a:off x="4821463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5"/>
          <p:cNvSpPr txBox="1">
            <a:spLocks noGrp="1"/>
          </p:cNvSpPr>
          <p:nvPr>
            <p:ph type="subTitle" idx="4"/>
          </p:nvPr>
        </p:nvSpPr>
        <p:spPr>
          <a:xfrm>
            <a:off x="4821463" y="2603404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5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5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5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5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5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5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5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5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5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5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5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5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5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5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5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5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5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5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5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5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5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5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5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5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5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5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5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5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5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5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5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5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5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5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5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5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5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5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5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5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5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5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5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5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5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5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5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5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5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" name="Google Shape;498;p7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499" name="Google Shape;499;p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0" name="Google Shape;500;p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01" name="Google Shape;501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03" name="Google Shape;503;p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4" name="Google Shape;504;p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05" name="Google Shape;505;p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7" name="Google Shape;507;p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08" name="Google Shape;508;p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0" name="Google Shape;510;p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11" name="Google Shape;511;p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3" name="Google Shape;513;p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14" name="Google Shape;514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6" name="Google Shape;516;p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17" name="Google Shape;517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9" name="Google Shape;519;p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1" name="Google Shape;521;p7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2" name="Google Shape;522;p7"/>
          <p:cNvSpPr txBox="1">
            <a:spLocks noGrp="1"/>
          </p:cNvSpPr>
          <p:nvPr>
            <p:ph type="subTitle" idx="1"/>
          </p:nvPr>
        </p:nvSpPr>
        <p:spPr>
          <a:xfrm>
            <a:off x="5558685" y="2109350"/>
            <a:ext cx="2417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23" name="Google Shape;523;p7"/>
          <p:cNvSpPr txBox="1">
            <a:spLocks noGrp="1"/>
          </p:cNvSpPr>
          <p:nvPr>
            <p:ph type="subTitle" idx="2"/>
          </p:nvPr>
        </p:nvSpPr>
        <p:spPr>
          <a:xfrm>
            <a:off x="5556263" y="2463297"/>
            <a:ext cx="2417400" cy="132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524" name="Google Shape;524;p7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7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526;p7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7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7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529;p7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Google Shape;530;p7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7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7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7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7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7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7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7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7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7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7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541;p7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7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7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7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7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7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p7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8" name="Google Shape;548;p7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7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7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7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7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7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4" name="Google Shape;554;p7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7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7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7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7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7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7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7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7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7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7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7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Google Shape;566;p7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567;p7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7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7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7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1" name="Google Shape;571;p7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7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7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" name="Google Shape;575;p8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576" name="Google Shape;576;p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77" name="Google Shape;577;p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78" name="Google Shape;578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80" name="Google Shape;580;p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81" name="Google Shape;581;p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82" name="Google Shape;582;p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4" name="Google Shape;584;p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85" name="Google Shape;585;p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7" name="Google Shape;587;p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88" name="Google Shape;588;p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589;p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0" name="Google Shape;590;p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91" name="Google Shape;591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3" name="Google Shape;593;p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94" name="Google Shape;594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96" name="Google Shape;596;p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8" name="Google Shape;598;p8"/>
          <p:cNvSpPr txBox="1">
            <a:spLocks noGrp="1"/>
          </p:cNvSpPr>
          <p:nvPr>
            <p:ph type="title"/>
          </p:nvPr>
        </p:nvSpPr>
        <p:spPr>
          <a:xfrm>
            <a:off x="1529550" y="1682550"/>
            <a:ext cx="6084900" cy="7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99" name="Google Shape;599;p8"/>
          <p:cNvSpPr txBox="1">
            <a:spLocks noGrp="1"/>
          </p:cNvSpPr>
          <p:nvPr>
            <p:ph type="subTitle" idx="1"/>
          </p:nvPr>
        </p:nvSpPr>
        <p:spPr>
          <a:xfrm>
            <a:off x="1534825" y="2405250"/>
            <a:ext cx="6084900" cy="105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00" name="Google Shape;600;p8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8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8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8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8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8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606;p8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7" name="Google Shape;607;p8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Google Shape;608;p8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8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610;p8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8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2" name="Google Shape;612;p8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3" name="Google Shape;613;p8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614;p8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5" name="Google Shape;615;p8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8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8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618;p8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p8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Google Shape;620;p8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8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2" name="Google Shape;622;p8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623;p8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Google Shape;624;p8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" name="Google Shape;625;p8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6" name="Google Shape;626;p8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7" name="Google Shape;627;p8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8" name="Google Shape;628;p8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8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8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1" name="Google Shape;631;p8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8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3" name="Google Shape;633;p8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4" name="Google Shape;634;p8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5" name="Google Shape;635;p8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6" name="Google Shape;636;p8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8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8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9" name="Google Shape;639;p8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0" name="Google Shape;640;p8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1" name="Google Shape;641;p8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2" name="Google Shape;642;p8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Google Shape;643;p8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4" name="Google Shape;644;p8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8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6" name="Google Shape;646;p8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647;p8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8" name="Google Shape;648;p8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8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9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652" name="Google Shape;652;p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3" name="Google Shape;653;p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654" name="Google Shape;654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56" name="Google Shape;656;p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7" name="Google Shape;657;p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658" name="Google Shape;658;p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0" name="Google Shape;660;p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661" name="Google Shape;661;p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3" name="Google Shape;663;p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664" name="Google Shape;664;p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6" name="Google Shape;666;p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667" name="Google Shape;667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9" name="Google Shape;669;p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670" name="Google Shape;670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72" name="Google Shape;672;p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4" name="Google Shape;674;p9"/>
          <p:cNvSpPr txBox="1">
            <a:spLocks noGrp="1"/>
          </p:cNvSpPr>
          <p:nvPr>
            <p:ph type="title"/>
          </p:nvPr>
        </p:nvSpPr>
        <p:spPr>
          <a:xfrm>
            <a:off x="2014800" y="1482700"/>
            <a:ext cx="5114400" cy="138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0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5" name="Google Shape;675;p9"/>
          <p:cNvSpPr txBox="1">
            <a:spLocks noGrp="1"/>
          </p:cNvSpPr>
          <p:nvPr>
            <p:ph type="subTitle" idx="1"/>
          </p:nvPr>
        </p:nvSpPr>
        <p:spPr>
          <a:xfrm>
            <a:off x="2594250" y="2750800"/>
            <a:ext cx="3955500" cy="99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676" name="Google Shape;676;p9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7" name="Google Shape;677;p9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8" name="Google Shape;678;p9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9" name="Google Shape;679;p9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680;p9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1" name="Google Shape;681;p9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682;p9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9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p9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p9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6" name="Google Shape;686;p9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9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9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9" name="Google Shape;689;p9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0" name="Google Shape;690;p9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691;p9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2" name="Google Shape;692;p9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3" name="Google Shape;693;p9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4" name="Google Shape;694;p9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5" name="Google Shape;695;p9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696;p9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7" name="Google Shape;697;p9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Google Shape;698;p9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9" name="Google Shape;699;p9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0" name="Google Shape;700;p9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1" name="Google Shape;701;p9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2" name="Google Shape;702;p9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03;p9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4" name="Google Shape;704;p9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p9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6" name="Google Shape;706;p9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7" name="Google Shape;707;p9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Google Shape;708;p9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Google Shape;709;p9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9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1" name="Google Shape;711;p9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2" name="Google Shape;712;p9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3" name="Google Shape;713;p9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p9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5" name="Google Shape;715;p9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6" name="Google Shape;716;p9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7" name="Google Shape;717;p9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8" name="Google Shape;718;p9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9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0" name="Google Shape;720;p9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1" name="Google Shape;721;p9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2" name="Google Shape;722;p9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3" name="Google Shape;723;p9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724;p9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5" name="Google Shape;725;p9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10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728" name="Google Shape;728;p1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9" name="Google Shape;729;p1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730" name="Google Shape;730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2" name="Google Shape;732;p1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3" name="Google Shape;733;p1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734" name="Google Shape;734;p1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1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6" name="Google Shape;736;p1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737" name="Google Shape;737;p1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1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9" name="Google Shape;739;p1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740" name="Google Shape;740;p1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1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2" name="Google Shape;742;p1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743" name="Google Shape;743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" name="Google Shape;745;p1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746" name="Google Shape;746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" name="Google Shape;748;p1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0" name="Google Shape;750;p10"/>
          <p:cNvSpPr txBox="1">
            <a:spLocks noGrp="1"/>
          </p:cNvSpPr>
          <p:nvPr>
            <p:ph type="title"/>
          </p:nvPr>
        </p:nvSpPr>
        <p:spPr>
          <a:xfrm>
            <a:off x="3438550" y="2009550"/>
            <a:ext cx="4979400" cy="11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1" name="Google Shape;751;p10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2" name="Google Shape;752;p10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3" name="Google Shape;753;p10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10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5" name="Google Shape;755;p10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10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757;p10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8" name="Google Shape;758;p10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9" name="Google Shape;759;p10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0" name="Google Shape;760;p10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p10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2" name="Google Shape;762;p10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3" name="Google Shape;763;p10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4" name="Google Shape;764;p10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5" name="Google Shape;765;p10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6" name="Google Shape;766;p10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7" name="Google Shape;767;p10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8" name="Google Shape;768;p10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10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0" name="Google Shape;770;p10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10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772;p10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10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774;p10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775;p10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6" name="Google Shape;776;p10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p10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778;p10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9" name="Google Shape;779;p10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0" name="Google Shape;780;p10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10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2" name="Google Shape;782;p10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3" name="Google Shape;783;p10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4" name="Google Shape;784;p10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5" name="Google Shape;785;p10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6" name="Google Shape;786;p10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p10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788;p10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9" name="Google Shape;789;p10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0" name="Google Shape;790;p10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1" name="Google Shape;791;p10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2" name="Google Shape;792;p10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3" name="Google Shape;793;p10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4" name="Google Shape;794;p10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795;p10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10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7" name="Google Shape;797;p10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8" name="Google Shape;798;p10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9" name="Google Shape;799;p10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0" name="Google Shape;800;p10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2" name="Google Shape;802;p11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803" name="Google Shape;803;p1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" name="Google Shape;804;p1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05" name="Google Shape;805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7" name="Google Shape;807;p1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8" name="Google Shape;808;p1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09" name="Google Shape;809;p1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1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1" name="Google Shape;811;p1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12" name="Google Shape;812;p1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1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4" name="Google Shape;814;p1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15" name="Google Shape;815;p1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1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" name="Google Shape;817;p1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18" name="Google Shape;818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0" name="Google Shape;820;p1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21" name="Google Shape;821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3" name="Google Shape;823;p1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5" name="Google Shape;825;p11"/>
          <p:cNvSpPr txBox="1">
            <a:spLocks noGrp="1"/>
          </p:cNvSpPr>
          <p:nvPr>
            <p:ph type="title" hasCustomPrompt="1"/>
          </p:nvPr>
        </p:nvSpPr>
        <p:spPr>
          <a:xfrm>
            <a:off x="1816863" y="1707588"/>
            <a:ext cx="5511600" cy="140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26" name="Google Shape;826;p11"/>
          <p:cNvSpPr txBox="1">
            <a:spLocks noGrp="1"/>
          </p:cNvSpPr>
          <p:nvPr>
            <p:ph type="subTitle" idx="1"/>
          </p:nvPr>
        </p:nvSpPr>
        <p:spPr>
          <a:xfrm>
            <a:off x="1815538" y="2971813"/>
            <a:ext cx="5511600" cy="46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7" name="Google Shape;827;p11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8" name="Google Shape;828;p11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9" name="Google Shape;829;p11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11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1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11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3" name="Google Shape;833;p11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4" name="Google Shape;834;p11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5" name="Google Shape;835;p11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p11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7" name="Google Shape;837;p11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8" name="Google Shape;838;p11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9" name="Google Shape;839;p11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0" name="Google Shape;840;p11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1" name="Google Shape;841;p11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Google Shape;842;p11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3" name="Google Shape;843;p11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4" name="Google Shape;844;p11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5" name="Google Shape;845;p11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" name="Google Shape;846;p11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7" name="Google Shape;847;p11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848;p11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9" name="Google Shape;849;p11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11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1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852;p11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11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11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5" name="Google Shape;855;p11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856;p11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857;p11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11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9" name="Google Shape;859;p11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0" name="Google Shape;860;p11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11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11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863;p11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4" name="Google Shape;864;p11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5" name="Google Shape;865;p11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6" name="Google Shape;866;p11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867;p11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868;p11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869;p11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870;p11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11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11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3" name="Google Shape;873;p11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11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5" name="Google Shape;875;p11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11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●"/>
              <a:defRPr sz="1600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○"/>
              <a:defRPr sz="1600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■"/>
              <a:defRPr sz="1600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●"/>
              <a:defRPr sz="1600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○"/>
              <a:defRPr sz="1600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■"/>
              <a:defRPr sz="1600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●"/>
              <a:defRPr sz="1600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○"/>
              <a:defRPr sz="1600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■"/>
              <a:defRPr sz="1600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2" r:id="rId10"/>
    <p:sldLayoutId id="2147483663" r:id="rId11"/>
    <p:sldLayoutId id="2147483664" r:id="rId12"/>
    <p:sldLayoutId id="2147483665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video.arnes.si/portal/overview.zu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rnes-si.zoom.us/" TargetMode="External"/><Relationship Id="rId2" Type="http://schemas.openxmlformats.org/officeDocument/2006/relationships/hyperlink" Target="https://vid.arnes.si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ox.arnes.si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nes.si/storitve/splet-posta-strezniki/arnes-ucilnice/" TargetMode="External"/><Relationship Id="rId3" Type="http://schemas.openxmlformats.org/officeDocument/2006/relationships/hyperlink" Target="http://www.arnes.si/storitve/splet-posta-strezniki/arnes-splet/" TargetMode="External"/><Relationship Id="rId7" Type="http://schemas.openxmlformats.org/officeDocument/2006/relationships/hyperlink" Target="http://www.arnes.si/storitve/splet-posta-strezniki/filesender/" TargetMode="External"/><Relationship Id="rId2" Type="http://schemas.openxmlformats.org/officeDocument/2006/relationships/hyperlink" Target="http://www.arnes.si/zavod-arn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nes.si/storitve/splet-posta-strezniki/elektronska-posta/" TargetMode="External"/><Relationship Id="rId5" Type="http://schemas.openxmlformats.org/officeDocument/2006/relationships/hyperlink" Target="http://www.arnes.si/storitve/splet-posta-strezniki/streznik-po-meri/" TargetMode="External"/><Relationship Id="rId4" Type="http://schemas.openxmlformats.org/officeDocument/2006/relationships/hyperlink" Target="http://www.arnes.si/storitve/splet-posta-strezniki/arnes-shramba/" TargetMode="External"/><Relationship Id="rId9" Type="http://schemas.openxmlformats.org/officeDocument/2006/relationships/hyperlink" Target="http://www.arnes.si/storitve/multimedijske-storitv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arnes.si/storitve/splet-posta-strezniki/oznacevanje-nezelene-elektronske-poste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filesender.arnes.si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F9C66D-738B-4BC4-A5A4-62277B8500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69725" y="888772"/>
            <a:ext cx="7208700" cy="1918800"/>
          </a:xfrm>
        </p:spPr>
        <p:txBody>
          <a:bodyPr/>
          <a:lstStyle/>
          <a:p>
            <a:r>
              <a:rPr lang="sl-SI" dirty="0">
                <a:latin typeface="Quicksand Medium" panose="020B0604020202020204" charset="-18"/>
              </a:rPr>
              <a:t>Arnes </a:t>
            </a:r>
            <a:br>
              <a:rPr lang="sl-SI" dirty="0">
                <a:latin typeface="Quicksand Medium" panose="020B0604020202020204" charset="-18"/>
              </a:rPr>
            </a:br>
            <a:r>
              <a:rPr lang="sl-SI" dirty="0">
                <a:latin typeface="Quicksand Medium" panose="020B0604020202020204" charset="-18"/>
              </a:rPr>
              <a:t>storitve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1AC9D12-52D8-420C-8FA4-5916B88D47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0641" y="3103024"/>
            <a:ext cx="7542717" cy="594900"/>
          </a:xfrm>
        </p:spPr>
        <p:txBody>
          <a:bodyPr/>
          <a:lstStyle/>
          <a:p>
            <a:r>
              <a:rPr lang="sl-SI" sz="2000" dirty="0"/>
              <a:t>Seminarska naloga pri predmetu računalniške komunikacije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FBAE3681-B861-4EB7-80E8-FAA78ED46FE3}"/>
              </a:ext>
            </a:extLst>
          </p:cNvPr>
          <p:cNvSpPr txBox="1"/>
          <p:nvPr/>
        </p:nvSpPr>
        <p:spPr>
          <a:xfrm>
            <a:off x="4886480" y="3836020"/>
            <a:ext cx="3456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>
                <a:latin typeface="Quicksand Medium" panose="020B0604020202020204" charset="-18"/>
              </a:rPr>
              <a:t>Avtorica: Klara Lampret</a:t>
            </a:r>
          </a:p>
          <a:p>
            <a:r>
              <a:rPr lang="sl-SI" dirty="0">
                <a:latin typeface="Quicksand Medium" panose="020B0604020202020204" charset="-18"/>
              </a:rPr>
              <a:t>Mentor: Matej Zapušek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69D6A75-CE9C-4E7D-8AA0-4FAB60431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49" y="3659415"/>
            <a:ext cx="38290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7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33DCBF9-2A43-4A4C-8EFA-70F461EF1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solidFill>
                  <a:schemeClr val="tx1"/>
                </a:solidFill>
                <a:latin typeface="Quicksand Medium" panose="020B0604020202020204" charset="-18"/>
              </a:rPr>
              <a:t>Arnes video</a:t>
            </a:r>
            <a:br>
              <a:rPr lang="sl-SI" dirty="0"/>
            </a:br>
            <a:endParaRPr lang="sl-SI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5CA6E9E-77D3-4302-843C-A303C235E4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https://video.arnes.si/portal/overview.zul</a:t>
            </a:r>
            <a:r>
              <a:rPr lang="sl-SI" sz="1600" dirty="0">
                <a:solidFill>
                  <a:schemeClr val="tx1"/>
                </a:solidFill>
              </a:rPr>
              <a:t>;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portal slovenskih izobraževalnih video vsebin;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kategorizacija video posnetkov;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tipi posnetkov: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javni;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zasebni;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nevidni.</a:t>
            </a:r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068AC0E-548C-4041-9C8E-F53AA0A4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752" y="3149575"/>
            <a:ext cx="29527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37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6A6186-C58A-47B7-A71C-547A2210E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solidFill>
                  <a:schemeClr val="tx1"/>
                </a:solidFill>
                <a:latin typeface="Quicksand Medium" panose="020B0604020202020204" charset="-18"/>
              </a:rPr>
              <a:t>Konference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C2E1772-25FF-4A6E-BA67-71508992A1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Videokonferenčen sistem za organizacijo sestankov, predavanj;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konference: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Arnes VID (</a:t>
            </a:r>
            <a:r>
              <a:rPr lang="sl-SI" sz="1600" u="sng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https://vid.arnes.si/</a:t>
            </a:r>
            <a:r>
              <a:rPr lang="sl-SI" sz="1600" dirty="0">
                <a:solidFill>
                  <a:schemeClr val="tx1"/>
                </a:solidFill>
              </a:rPr>
              <a:t>);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Arnes Zoom (</a:t>
            </a:r>
            <a:r>
              <a:rPr lang="sl-SI" sz="16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https://arnes-si.zoom.us/</a:t>
            </a:r>
            <a:r>
              <a:rPr lang="sl-SI" sz="1600" dirty="0">
                <a:solidFill>
                  <a:schemeClr val="tx1"/>
                </a:solidFill>
              </a:rPr>
              <a:t>);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Arnes VOX (</a:t>
            </a:r>
            <a:r>
              <a:rPr lang="sl-SI" sz="16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vox.arnes.si</a:t>
            </a:r>
            <a:r>
              <a:rPr lang="sl-SI" sz="1600" dirty="0">
                <a:solidFill>
                  <a:schemeClr val="tx1"/>
                </a:solidFill>
              </a:rPr>
              <a:t>);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Videokonference visoke kakovosti</a:t>
            </a:r>
          </a:p>
        </p:txBody>
      </p:sp>
    </p:spTree>
    <p:extLst>
      <p:ext uri="{BB962C8B-B14F-4D97-AF65-F5344CB8AC3E}">
        <p14:creationId xmlns:p14="http://schemas.microsoft.com/office/powerpoint/2010/main" val="409236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DBDD55-49BA-43AE-8C38-26B451456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latin typeface="Quicksand Medium" panose="020B0604020202020204" charset="-18"/>
              </a:rPr>
              <a:t>VIRI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0011A61-2A73-4CD5-BE35-7C40C9FF3C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6225" y="790800"/>
            <a:ext cx="7501200" cy="3911350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hlinkClick r:id="rId2"/>
              </a:rPr>
              <a:t>http://www.arnes.si/zavod-arnes/</a:t>
            </a: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hlinkClick r:id="rId3"/>
              </a:rPr>
              <a:t>http://www.arnes.si/storitve/splet-posta-strezniki/arnes-splet/</a:t>
            </a: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hlinkClick r:id="rId4"/>
              </a:rPr>
              <a:t>http://www.arnes.si/storitve/splet-posta-strezniki/arnes-shramba/</a:t>
            </a: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hlinkClick r:id="rId5"/>
              </a:rPr>
              <a:t>http://www.arnes.si/storitve/splet-posta-strezniki/streznik-po-meri/</a:t>
            </a: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hlinkClick r:id="rId6"/>
              </a:rPr>
              <a:t>http://www.arnes.si/storitve/splet-posta-strezniki/elektronska-posta/</a:t>
            </a: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hlinkClick r:id="rId7"/>
              </a:rPr>
              <a:t>http://www.arnes.si/storitve/splet-posta-strezniki/filesender/</a:t>
            </a: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hlinkClick r:id="rId8"/>
              </a:rPr>
              <a:t>http://www.arnes.si/storitve/splet-posta-strezniki/arnes-ucilnice/</a:t>
            </a: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hlinkClick r:id="rId9"/>
              </a:rPr>
              <a:t>http://www.arnes.si/storitve/multimedijske-storitve/</a:t>
            </a:r>
            <a:endParaRPr lang="sl-SI" sz="1600" dirty="0"/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/>
          </a:p>
          <a:p>
            <a:pPr algn="l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01938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40294BB-B419-445C-9FD8-E584AEB27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solidFill>
                  <a:schemeClr val="tx1"/>
                </a:solidFill>
                <a:latin typeface="Quicksand Medium" panose="020B0604020202020204" charset="-18"/>
              </a:rPr>
              <a:t>Storitve, ki jih ponuja Arnes</a:t>
            </a:r>
            <a:endParaRPr lang="sl-SI" dirty="0">
              <a:solidFill>
                <a:schemeClr val="tx1"/>
              </a:solidFill>
            </a:endParaRPr>
          </a:p>
        </p:txBody>
      </p:sp>
      <p:sp>
        <p:nvSpPr>
          <p:cNvPr id="4" name="Podnaslov 3">
            <a:extLst>
              <a:ext uri="{FF2B5EF4-FFF2-40B4-BE49-F238E27FC236}">
                <a16:creationId xmlns:a16="http://schemas.microsoft.com/office/drawing/2014/main" id="{77FF0EE2-C457-4E45-A162-1CBAD3A5AC44}"/>
              </a:ext>
            </a:extLst>
          </p:cNvPr>
          <p:cNvSpPr>
            <a:spLocks noGrp="1"/>
          </p:cNvSpPr>
          <p:nvPr>
            <p:ph type="subTitle" idx="2"/>
          </p:nvPr>
        </p:nvSpPr>
        <p:spPr>
          <a:xfrm>
            <a:off x="1031983" y="1340436"/>
            <a:ext cx="2703675" cy="2462627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  <a:t>Arnes Splet</a:t>
            </a:r>
          </a:p>
          <a:p>
            <a:pPr marL="127000" indent="0" algn="l"/>
            <a:endParaRPr lang="sl-SI" sz="2000" dirty="0">
              <a:solidFill>
                <a:schemeClr val="tx1"/>
              </a:solidFill>
              <a:effectLst/>
              <a:latin typeface="Quicksand Medium" panose="020B0604020202020204" charset="-18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  <a:t>Arnes Shramba</a:t>
            </a:r>
          </a:p>
          <a:p>
            <a:pPr marL="127000" indent="0" algn="l"/>
            <a:endParaRPr lang="sl-SI" sz="2000" dirty="0">
              <a:solidFill>
                <a:schemeClr val="tx1"/>
              </a:solidFill>
              <a:effectLst/>
              <a:latin typeface="Quicksand Medium" panose="020B0604020202020204" charset="-18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  <a:t>Strežnik po meri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2000" dirty="0">
              <a:solidFill>
                <a:schemeClr val="tx1"/>
              </a:solidFill>
              <a:effectLst/>
              <a:latin typeface="Quicksand Medium" panose="020B0604020202020204" charset="-18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  <a:t>E-pošta</a:t>
            </a:r>
          </a:p>
          <a:p>
            <a:endParaRPr lang="sl-SI" dirty="0"/>
          </a:p>
        </p:txBody>
      </p:sp>
      <p:sp>
        <p:nvSpPr>
          <p:cNvPr id="6" name="Podnaslov 5">
            <a:extLst>
              <a:ext uri="{FF2B5EF4-FFF2-40B4-BE49-F238E27FC236}">
                <a16:creationId xmlns:a16="http://schemas.microsoft.com/office/drawing/2014/main" id="{BBEB6C2F-2708-414D-B964-ADA5BB06A5D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4877220" y="1342727"/>
            <a:ext cx="2928634" cy="2462626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  <a:t>Arnes </a:t>
            </a:r>
            <a:r>
              <a:rPr lang="sl-SI" sz="2000" dirty="0" err="1">
                <a:solidFill>
                  <a:schemeClr val="tx1"/>
                </a:solidFill>
                <a:effectLst/>
                <a:latin typeface="Quicksand Medium" panose="020B0604020202020204" charset="-18"/>
              </a:rPr>
              <a:t>FileSender</a:t>
            </a:r>
            <a:endParaRPr lang="sl-SI" sz="2000" dirty="0">
              <a:solidFill>
                <a:schemeClr val="tx1"/>
              </a:solidFill>
              <a:effectLst/>
              <a:latin typeface="Quicksand Medium" panose="020B0604020202020204" charset="-18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sl-SI" sz="2000" dirty="0">
              <a:solidFill>
                <a:schemeClr val="tx1"/>
              </a:solidFill>
              <a:effectLst/>
              <a:latin typeface="Quicksand Medium" panose="020B0604020202020204" charset="-18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  <a:t>Arnes učilnice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2000" dirty="0">
              <a:solidFill>
                <a:schemeClr val="tx1"/>
              </a:solidFill>
              <a:effectLst/>
              <a:latin typeface="Quicksand Medium" panose="020B0604020202020204" charset="-18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  <a:t>Arnes Video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2000" dirty="0">
              <a:solidFill>
                <a:schemeClr val="tx1"/>
              </a:solidFill>
              <a:effectLst/>
              <a:latin typeface="Quicksand Medium" panose="020B0604020202020204" charset="-18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  <a:t>Konference</a:t>
            </a:r>
            <a:endParaRPr lang="sl-SI" sz="2000" dirty="0">
              <a:solidFill>
                <a:schemeClr val="tx1"/>
              </a:solidFill>
              <a:latin typeface="Quicksand Medium" panose="020B0604020202020204" charset="-18"/>
            </a:endParaRPr>
          </a:p>
          <a:p>
            <a:endParaRPr lang="sl-SI" dirty="0"/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2E1B7A60-6FEA-4CA1-98C5-85631A18C867}"/>
              </a:ext>
            </a:extLst>
          </p:cNvPr>
          <p:cNvSpPr txBox="1"/>
          <p:nvPr/>
        </p:nvSpPr>
        <p:spPr>
          <a:xfrm>
            <a:off x="1137425" y="4293220"/>
            <a:ext cx="7054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600" dirty="0">
                <a:solidFill>
                  <a:schemeClr val="tx1"/>
                </a:solidFill>
              </a:rPr>
              <a:t>Vse zgoraj naštete storitve se uporabljajo z enotnim uporabniškim imenom</a:t>
            </a:r>
          </a:p>
        </p:txBody>
      </p:sp>
    </p:spTree>
    <p:extLst>
      <p:ext uri="{BB962C8B-B14F-4D97-AF65-F5344CB8AC3E}">
        <p14:creationId xmlns:p14="http://schemas.microsoft.com/office/powerpoint/2010/main" val="22049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2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2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2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75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25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F271B0A-24AA-49BD-90B5-C19ACA0C2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solidFill>
                  <a:schemeClr val="tx1"/>
                </a:solidFill>
                <a:latin typeface="Quicksand Medium" panose="020B0604020202020204" charset="-18"/>
              </a:rPr>
              <a:t>Arnes splet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047A379-353E-4988-877D-32FB80C642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325" y="1014050"/>
            <a:ext cx="7501200" cy="3321900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Spletišče za oblikovanje spletnih strani,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enostavna uporaba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6E2715F8-2C57-4AB7-836D-D1FE4FA31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532" y="1919806"/>
            <a:ext cx="7370956" cy="308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4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B212894-FAFD-4EAE-BB2C-FF9162EEC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solidFill>
                  <a:schemeClr val="tx1"/>
                </a:solidFill>
                <a:latin typeface="Quicksand Medium" panose="020B0604020202020204" charset="-18"/>
              </a:rPr>
              <a:t>Arnes shramba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CDC872A-53D8-42DA-BFEF-28BCB5BAC9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Arnes Shramba je nova Arnesova storitev.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Namenjena je hrambi varnostnih kopij na sekundarni lokaciji. (prva varnostna kopija npr. trdi disk)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Prvo varnostno kopijo je priporočljivo imeti nekje pri sebi. 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Za hrambo varnostnih kopij  je na voljo 1TB prostora.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</a:rPr>
              <a:t>Do oddaljenega diska se dostopa preko protokola iSCSI.</a:t>
            </a:r>
            <a:endParaRPr lang="sl-SI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93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81B1601-71E1-4EE1-AE69-81FEA3F35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solidFill>
                  <a:schemeClr val="tx1"/>
                </a:solidFill>
                <a:latin typeface="Quicksand Medium" panose="020B0604020202020204" charset="-18"/>
              </a:rPr>
              <a:t>Strežnik po meri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11A7E2F-A569-4366-A33E-004D3CBAFB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  <a:effectLst/>
              </a:rPr>
              <a:t>Arnesov oblak ponuja možnost gostovanja virtualnega strežnika (VPS)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b="1" dirty="0">
                <a:solidFill>
                  <a:schemeClr val="tx1"/>
                </a:solidFill>
                <a:effectLst/>
              </a:rPr>
              <a:t>Strežnika po meri (SPM)</a:t>
            </a:r>
            <a:r>
              <a:rPr lang="sl-SI" sz="1600" dirty="0">
                <a:solidFill>
                  <a:schemeClr val="tx1"/>
                </a:solidFill>
                <a:effectLst/>
              </a:rPr>
              <a:t>, ki članicam omogoča enostavno platformo za gostovanje strežnika, ki je popolnoma pod njenim upravljanjem.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  <a:effectLst/>
              </a:rPr>
              <a:t>SPM omogoča gostovanje virtualnega strežnika s poljubnim operacijskim sistemom (Linux/Windows) z večjimi strojnimi resursi za potrebe bolj zahtevnih aplikacij tistim uporabnikom, ki potrebujejo zmogljivejše strežnike in imajo znanje in izkušnje pri upravljanju virtualnih strežnikov.</a:t>
            </a: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64423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>
            <a:extLst>
              <a:ext uri="{FF2B5EF4-FFF2-40B4-BE49-F238E27FC236}">
                <a16:creationId xmlns:a16="http://schemas.microsoft.com/office/drawing/2014/main" id="{154A6EF4-B05A-4B54-9639-3EB1387EA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400" y="758282"/>
            <a:ext cx="7501200" cy="3929582"/>
          </a:xfrm>
        </p:spPr>
        <p:txBody>
          <a:bodyPr/>
          <a:lstStyle/>
          <a:p>
            <a:pPr marL="127000" indent="0" algn="just"/>
            <a:r>
              <a:rPr lang="sl-SI" sz="1600" dirty="0">
                <a:solidFill>
                  <a:schemeClr val="tx1"/>
                </a:solidFill>
                <a:effectLst/>
              </a:rPr>
              <a:t>Članice omrežja Arnes lahko pridobijo začetno kvoto, kjer so na voljo naslednji viri: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  <a:effectLst/>
              </a:rPr>
              <a:t>1 procesor, 40 GB diskovnega prostora, 2 GB delovnega pomnilnika in zmogljivo 1 </a:t>
            </a:r>
            <a:r>
              <a:rPr lang="sl-SI" sz="1600" dirty="0" err="1">
                <a:solidFill>
                  <a:schemeClr val="tx1"/>
                </a:solidFill>
                <a:effectLst/>
              </a:rPr>
              <a:t>Gb</a:t>
            </a:r>
            <a:r>
              <a:rPr lang="sl-SI" sz="1600" dirty="0">
                <a:solidFill>
                  <a:schemeClr val="tx1"/>
                </a:solidFill>
                <a:effectLst/>
              </a:rPr>
              <a:t>/s povezavo v svet prek naslova IPv4 in IPv6.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  <a:effectLst/>
              </a:rPr>
              <a:t>Na posebno prošnjo lahko tudi 4vCPU/8 GB RAM/80GB disk.</a:t>
            </a:r>
          </a:p>
          <a:p>
            <a:pPr marL="584200" lvl="1" indent="0" algn="just"/>
            <a:endParaRPr lang="sl-SI" sz="1600" dirty="0">
              <a:solidFill>
                <a:schemeClr val="tx1"/>
              </a:solidFill>
              <a:effectLst/>
            </a:endParaRPr>
          </a:p>
          <a:p>
            <a:pPr algn="just"/>
            <a:r>
              <a:rPr lang="sl-SI" sz="1600" dirty="0">
                <a:solidFill>
                  <a:schemeClr val="tx1"/>
                </a:solidFill>
                <a:effectLst/>
              </a:rPr>
              <a:t>Manjše organizacije največ 4vCPU/8 GB RAM/160 GB disk.</a:t>
            </a:r>
          </a:p>
          <a:p>
            <a:pPr algn="just"/>
            <a:r>
              <a:rPr lang="sl-SI" sz="1600" dirty="0">
                <a:solidFill>
                  <a:schemeClr val="tx1"/>
                </a:solidFill>
              </a:rPr>
              <a:t>Večke organizacije največ </a:t>
            </a:r>
            <a:r>
              <a:rPr lang="sl-SI" sz="1600" dirty="0">
                <a:solidFill>
                  <a:schemeClr val="tx1"/>
                </a:solidFill>
                <a:effectLst/>
              </a:rPr>
              <a:t>8vCPU/16 GB RAM/250 GB disk.</a:t>
            </a:r>
          </a:p>
          <a:p>
            <a:pPr algn="just"/>
            <a:r>
              <a:rPr lang="sl-SI" sz="1600" dirty="0">
                <a:solidFill>
                  <a:schemeClr val="tx1"/>
                </a:solidFill>
              </a:rPr>
              <a:t> </a:t>
            </a:r>
          </a:p>
          <a:p>
            <a:pPr marL="127000" indent="0" algn="just"/>
            <a:r>
              <a:rPr lang="sl-SI" sz="1600" dirty="0">
                <a:solidFill>
                  <a:schemeClr val="tx1"/>
                </a:solidFill>
              </a:rPr>
              <a:t>SPM se priporoča uporabnikom, ki razmišljajo o prenosu lastne strežniške infrastrukture v oblak.</a:t>
            </a:r>
          </a:p>
          <a:p>
            <a:pPr marL="127000" indent="0" algn="just"/>
            <a:endParaRPr lang="sl-SI" sz="1600" dirty="0">
              <a:solidFill>
                <a:schemeClr val="tx1"/>
              </a:solidFill>
              <a:effectLst/>
            </a:endParaRPr>
          </a:p>
          <a:p>
            <a:pPr algn="just"/>
            <a:r>
              <a:rPr lang="sl-SI" sz="1600" dirty="0">
                <a:solidFill>
                  <a:schemeClr val="tx1"/>
                </a:solidFill>
                <a:effectLst/>
              </a:rPr>
              <a:t>Storitev je na voljo članicam omrežja brezplačno.</a:t>
            </a: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24813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9AABC8-2497-44FE-85C0-9174A8C77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300" y="474803"/>
            <a:ext cx="7691400" cy="572700"/>
          </a:xfrm>
        </p:spPr>
        <p:txBody>
          <a:bodyPr/>
          <a:lstStyle/>
          <a:p>
            <a:r>
              <a:rPr lang="sl-SI" dirty="0">
                <a:solidFill>
                  <a:schemeClr val="tx1"/>
                </a:solidFill>
                <a:latin typeface="Quicksand Medium" panose="020B0604020202020204" charset="-18"/>
              </a:rPr>
              <a:t>E-pošta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AB827A7-D370-440D-BB9D-12A78477B3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98450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Sistem za zavračanje okuženih in filtriranje </a:t>
            </a:r>
            <a:r>
              <a:rPr lang="sl-SI" sz="1600" dirty="0" err="1">
                <a:solidFill>
                  <a:schemeClr val="tx1"/>
                </a:solidFill>
              </a:rPr>
              <a:t>nezaželjenih</a:t>
            </a:r>
            <a:r>
              <a:rPr lang="sl-SI" sz="1600" dirty="0">
                <a:solidFill>
                  <a:schemeClr val="tx1"/>
                </a:solidFill>
              </a:rPr>
              <a:t> sporočil </a:t>
            </a:r>
            <a:r>
              <a:rPr lang="sl-SI" sz="1600" dirty="0" err="1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sporočil</a:t>
            </a:r>
            <a:r>
              <a:rPr lang="sl-SI" sz="1600" dirty="0">
                <a:solidFill>
                  <a:schemeClr val="tx1"/>
                </a:solidFill>
              </a:rPr>
              <a:t> </a:t>
            </a:r>
            <a:r>
              <a:rPr lang="sl-SI" sz="16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sl-SI" sz="1600" dirty="0">
                <a:solidFill>
                  <a:schemeClr val="tx1"/>
                </a:solidFill>
              </a:rPr>
              <a:t>Jožef Stefan, </a:t>
            </a:r>
          </a:p>
          <a:p>
            <a:pPr marL="298450" indent="-171450"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marL="298450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lastni poštni strežniki, ki se fizično nahajajo v Arnesovih prostorih v Sloveniji,</a:t>
            </a:r>
          </a:p>
          <a:p>
            <a:pPr marL="298450" indent="-171450"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marL="298450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domena @guest.arnes.si,</a:t>
            </a:r>
          </a:p>
          <a:p>
            <a:pPr marL="298450" indent="-171450"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marL="298450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lahko tudi naslov z lastno domeno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A2BF8D8-C117-4E33-BAC6-F9F0E4CBF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084" y="2762368"/>
            <a:ext cx="3218686" cy="179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73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7606C5-2FB0-4971-A7F8-6C3F2A28B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8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  <a:t>Arnes </a:t>
            </a:r>
            <a:r>
              <a:rPr lang="sl-SI" sz="2800" dirty="0" err="1">
                <a:solidFill>
                  <a:schemeClr val="tx1"/>
                </a:solidFill>
                <a:effectLst/>
                <a:latin typeface="Quicksand Medium" panose="020B0604020202020204" charset="-18"/>
              </a:rPr>
              <a:t>FileSender</a:t>
            </a:r>
            <a:br>
              <a:rPr lang="sl-SI" sz="2800" dirty="0">
                <a:solidFill>
                  <a:schemeClr val="tx1"/>
                </a:solidFill>
                <a:effectLst/>
                <a:latin typeface="Quicksand Medium" panose="020B0604020202020204" charset="-18"/>
              </a:rPr>
            </a:br>
            <a:endParaRPr lang="sl-SI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B4CF191-A91F-410C-A49A-1F220C667A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325" y="903249"/>
            <a:ext cx="7501200" cy="3650801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dirty="0">
                <a:hlinkClick r:id="rId2"/>
              </a:rPr>
              <a:t>https://filesender.arnes.si/</a:t>
            </a:r>
            <a:r>
              <a:rPr lang="sl-SI" dirty="0"/>
              <a:t>;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Pošiljanje večjih dokumentov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V brskalnikih, ki podbirajo tehnologijo HTML 5 dokumenti do velikosti 100 GB, 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V brskalnikih, ki ne podpirajo tehnologije HTML 5 pa do 2 GB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marL="127000" indent="0" algn="l"/>
            <a:r>
              <a:rPr lang="sl-SI" sz="1600" dirty="0">
                <a:solidFill>
                  <a:schemeClr val="tx1"/>
                </a:solidFill>
              </a:rPr>
              <a:t>Omejitev: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največje število prejemnikov:</a:t>
            </a:r>
            <a:r>
              <a:rPr lang="sl-SI" sz="1600" b="1" dirty="0">
                <a:solidFill>
                  <a:schemeClr val="tx1"/>
                </a:solidFill>
              </a:rPr>
              <a:t> </a:t>
            </a:r>
            <a:r>
              <a:rPr lang="sl-SI" sz="1600" dirty="0">
                <a:solidFill>
                  <a:schemeClr val="tx1"/>
                </a:solidFill>
              </a:rPr>
              <a:t>50 e-poštnih naslovov, ločenih z vejico ali podpičjem,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n</a:t>
            </a:r>
            <a:r>
              <a:rPr lang="pt-BR" sz="1600" dirty="0">
                <a:solidFill>
                  <a:schemeClr val="tx1"/>
                </a:solidFill>
              </a:rPr>
              <a:t>ajvečje število datotek na prenos:</a:t>
            </a:r>
            <a:r>
              <a:rPr lang="pt-BR" sz="1600" b="1" dirty="0">
                <a:solidFill>
                  <a:schemeClr val="tx1"/>
                </a:solidFill>
              </a:rPr>
              <a:t> </a:t>
            </a:r>
            <a:r>
              <a:rPr lang="pt-BR" sz="1600" dirty="0">
                <a:solidFill>
                  <a:schemeClr val="tx1"/>
                </a:solidFill>
              </a:rPr>
              <a:t>30</a:t>
            </a:r>
            <a:r>
              <a:rPr lang="sl-SI" sz="1600" dirty="0">
                <a:solidFill>
                  <a:schemeClr val="tx1"/>
                </a:solidFill>
              </a:rPr>
              <a:t>,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rok veljavnosti prenosov:</a:t>
            </a:r>
            <a:r>
              <a:rPr lang="sl-SI" sz="1600" b="1" dirty="0">
                <a:solidFill>
                  <a:schemeClr val="tx1"/>
                </a:solidFill>
              </a:rPr>
              <a:t> </a:t>
            </a:r>
            <a:r>
              <a:rPr lang="sl-SI" sz="1600" dirty="0">
                <a:solidFill>
                  <a:schemeClr val="tx1"/>
                </a:solidFill>
              </a:rPr>
              <a:t>10 (</a:t>
            </a:r>
            <a:r>
              <a:rPr lang="sl-SI" sz="1600" dirty="0" err="1">
                <a:solidFill>
                  <a:schemeClr val="tx1"/>
                </a:solidFill>
              </a:rPr>
              <a:t>max</a:t>
            </a:r>
            <a:r>
              <a:rPr lang="sl-SI" sz="1600" dirty="0">
                <a:solidFill>
                  <a:schemeClr val="tx1"/>
                </a:solidFill>
              </a:rPr>
              <a:t>. 20),</a:t>
            </a:r>
          </a:p>
          <a:p>
            <a:pPr marL="755650" lvl="1" indent="-1714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</a:rPr>
              <a:t>rok veljavnosti za goste:</a:t>
            </a:r>
            <a:r>
              <a:rPr lang="pl-PL" sz="1600" b="1" dirty="0">
                <a:solidFill>
                  <a:schemeClr val="tx1"/>
                </a:solidFill>
              </a:rPr>
              <a:t> </a:t>
            </a:r>
            <a:r>
              <a:rPr lang="pl-PL" sz="1600" dirty="0">
                <a:solidFill>
                  <a:schemeClr val="tx1"/>
                </a:solidFill>
              </a:rPr>
              <a:t>20 (max. 20)</a:t>
            </a:r>
            <a:endParaRPr lang="sl-SI" sz="1600" dirty="0">
              <a:solidFill>
                <a:schemeClr val="tx1"/>
              </a:solidFill>
            </a:endParaRPr>
          </a:p>
          <a:p>
            <a:pPr marL="755650" lvl="1" indent="-171450" algn="l">
              <a:buFont typeface="Arial" panose="020B0604020202020204" pitchFamily="34" charset="0"/>
              <a:buChar char="•"/>
            </a:pP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67332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75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2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25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FAE516-899E-40EF-BDC9-38CFFB650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solidFill>
                  <a:schemeClr val="tx1"/>
                </a:solidFill>
                <a:latin typeface="Quicksand Medium" panose="020B0604020202020204" charset="-18"/>
              </a:rPr>
              <a:t>Arnes učilnice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C7BCE9B-FEA7-4E24-BB6D-81D7E55F6D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Omogočajo digitalno učno okolje;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Učna gradiva, naloge;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 err="1">
                <a:solidFill>
                  <a:schemeClr val="tx1"/>
                </a:solidFill>
              </a:rPr>
              <a:t>Moodle</a:t>
            </a:r>
            <a:r>
              <a:rPr lang="sl-SI" sz="1600" dirty="0">
                <a:solidFill>
                  <a:schemeClr val="tx1"/>
                </a:solidFill>
              </a:rPr>
              <a:t>;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AAI-račun;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sl-SI" sz="1600" dirty="0">
              <a:solidFill>
                <a:schemeClr val="tx1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dostop učencev do predmetov: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dostop gosta;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sl-SI" sz="1600" dirty="0" err="1">
                <a:solidFill>
                  <a:schemeClr val="tx1"/>
                </a:solidFill>
              </a:rPr>
              <a:t>samovpis</a:t>
            </a:r>
            <a:r>
              <a:rPr lang="sl-SI" sz="1600" dirty="0">
                <a:solidFill>
                  <a:schemeClr val="tx1"/>
                </a:solidFill>
              </a:rPr>
              <a:t> (udeleženec);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sl-SI" sz="1600" dirty="0">
                <a:solidFill>
                  <a:schemeClr val="tx1"/>
                </a:solidFill>
              </a:rPr>
              <a:t>ročni vpis.</a:t>
            </a:r>
          </a:p>
          <a:p>
            <a:pPr algn="l"/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AD8CCFB-BE4A-4975-9F23-04D15F5DC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8985" y="2893100"/>
            <a:ext cx="2981325" cy="1533525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A308F6B-16DB-418F-BEB7-23F9391871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699"/>
          <a:stretch/>
        </p:blipFill>
        <p:spPr>
          <a:xfrm>
            <a:off x="5595409" y="1644745"/>
            <a:ext cx="2495979" cy="55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48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2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75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25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Nature Activities Binder by Slidesgo">
  <a:themeElements>
    <a:clrScheme name="Simple Light">
      <a:dk1>
        <a:srgbClr val="000000"/>
      </a:dk1>
      <a:lt1>
        <a:srgbClr val="FFFFFF"/>
      </a:lt1>
      <a:dk2>
        <a:srgbClr val="D9D9D9"/>
      </a:dk2>
      <a:lt2>
        <a:srgbClr val="FEC9A1"/>
      </a:lt2>
      <a:accent1>
        <a:srgbClr val="FD9E66"/>
      </a:accent1>
      <a:accent2>
        <a:srgbClr val="B7E1E0"/>
      </a:accent2>
      <a:accent3>
        <a:srgbClr val="FAE39D"/>
      </a:accent3>
      <a:accent4>
        <a:srgbClr val="F9C357"/>
      </a:accent4>
      <a:accent5>
        <a:srgbClr val="92CAD6"/>
      </a:accent5>
      <a:accent6>
        <a:srgbClr val="85A8C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643</Words>
  <Application>Microsoft Office PowerPoint</Application>
  <PresentationFormat>Diaprojekcija na zaslonu (16:9)</PresentationFormat>
  <Paragraphs>119</Paragraphs>
  <Slides>12</Slides>
  <Notes>1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12</vt:i4>
      </vt:variant>
    </vt:vector>
  </HeadingPairs>
  <TitlesOfParts>
    <vt:vector size="16" baseType="lpstr">
      <vt:lpstr>Quicksand Medium</vt:lpstr>
      <vt:lpstr>Arial</vt:lpstr>
      <vt:lpstr>Jua</vt:lpstr>
      <vt:lpstr>Nature Activities Binder by Slidesgo</vt:lpstr>
      <vt:lpstr>Arnes  storitve</vt:lpstr>
      <vt:lpstr>Storitve, ki jih ponuja Arnes</vt:lpstr>
      <vt:lpstr>Arnes splet</vt:lpstr>
      <vt:lpstr>Arnes shramba</vt:lpstr>
      <vt:lpstr>Strežnik po meri</vt:lpstr>
      <vt:lpstr>PowerPointova predstavitev</vt:lpstr>
      <vt:lpstr>E-pošta</vt:lpstr>
      <vt:lpstr>Arnes FileSender </vt:lpstr>
      <vt:lpstr>Arnes učilnice</vt:lpstr>
      <vt:lpstr>Arnes video </vt:lpstr>
      <vt:lpstr>Konference</vt:lpstr>
      <vt:lpstr>VIRI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 Activities Binder</dc:title>
  <dc:creator>Uporabnik</dc:creator>
  <cp:lastModifiedBy>Lampret, Klara</cp:lastModifiedBy>
  <cp:revision>5</cp:revision>
  <dcterms:modified xsi:type="dcterms:W3CDTF">2021-12-07T19:13:17Z</dcterms:modified>
</cp:coreProperties>
</file>