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  <p:sldMasterId id="2147483688" r:id="rId3"/>
    <p:sldMasterId id="2147483748" r:id="rId4"/>
  </p:sldMasterIdLst>
  <p:sldIdLst>
    <p:sldId id="284" r:id="rId5"/>
    <p:sldId id="298" r:id="rId6"/>
    <p:sldId id="296" r:id="rId7"/>
    <p:sldId id="304" r:id="rId8"/>
    <p:sldId id="258" r:id="rId9"/>
    <p:sldId id="278" r:id="rId10"/>
    <p:sldId id="279" r:id="rId11"/>
    <p:sldId id="266" r:id="rId12"/>
    <p:sldId id="265" r:id="rId13"/>
    <p:sldId id="267" r:id="rId14"/>
    <p:sldId id="269" r:id="rId15"/>
    <p:sldId id="270" r:id="rId16"/>
    <p:sldId id="317" r:id="rId17"/>
    <p:sldId id="261" r:id="rId18"/>
    <p:sldId id="271" r:id="rId19"/>
    <p:sldId id="273" r:id="rId20"/>
    <p:sldId id="316" r:id="rId21"/>
    <p:sldId id="321" r:id="rId22"/>
    <p:sldId id="306" r:id="rId2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006699"/>
    <a:srgbClr val="000099"/>
    <a:srgbClr val="663300"/>
    <a:srgbClr val="0000FF"/>
    <a:srgbClr val="FF0000"/>
    <a:srgbClr val="EAEAEA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B2E9DD-21F5-4B23-A2A7-8E204B640165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35A7EEE-4474-40CB-903F-FB867A6AE98A}">
      <dgm:prSet/>
      <dgm:spPr/>
      <dgm:t>
        <a:bodyPr/>
        <a:lstStyle/>
        <a:p>
          <a:r>
            <a:rPr lang="sl-SI" b="1"/>
            <a:t>STAROST  </a:t>
          </a:r>
          <a:endParaRPr lang="en-US"/>
        </a:p>
      </dgm:t>
    </dgm:pt>
    <dgm:pt modelId="{62D9440D-099F-4EDD-9A04-C4B3BB485A45}" type="parTrans" cxnId="{C2ABFC0E-E760-4DBE-A6F1-6E2ACFD4F2CD}">
      <dgm:prSet/>
      <dgm:spPr/>
      <dgm:t>
        <a:bodyPr/>
        <a:lstStyle/>
        <a:p>
          <a:endParaRPr lang="en-US"/>
        </a:p>
      </dgm:t>
    </dgm:pt>
    <dgm:pt modelId="{F2028792-B1F8-45DC-B9F4-8A87709F5E45}" type="sibTrans" cxnId="{C2ABFC0E-E760-4DBE-A6F1-6E2ACFD4F2CD}">
      <dgm:prSet/>
      <dgm:spPr/>
      <dgm:t>
        <a:bodyPr/>
        <a:lstStyle/>
        <a:p>
          <a:endParaRPr lang="en-US"/>
        </a:p>
      </dgm:t>
    </dgm:pt>
    <dgm:pt modelId="{FB10447E-67C7-4D2E-9BAE-6F0D03751E23}">
      <dgm:prSet/>
      <dgm:spPr/>
      <dgm:t>
        <a:bodyPr/>
        <a:lstStyle/>
        <a:p>
          <a:r>
            <a:rPr lang="sl-SI" b="1"/>
            <a:t>NAČIN  NASTANKA </a:t>
          </a:r>
          <a:endParaRPr lang="en-US"/>
        </a:p>
      </dgm:t>
    </dgm:pt>
    <dgm:pt modelId="{2574AA45-D35C-4850-8933-DFDE03C30FEC}" type="parTrans" cxnId="{B775A977-71DF-495C-9348-A190888E846F}">
      <dgm:prSet/>
      <dgm:spPr/>
      <dgm:t>
        <a:bodyPr/>
        <a:lstStyle/>
        <a:p>
          <a:endParaRPr lang="en-US"/>
        </a:p>
      </dgm:t>
    </dgm:pt>
    <dgm:pt modelId="{7F0822BC-C4C8-4DF1-A5F0-540C48447B9A}" type="sibTrans" cxnId="{B775A977-71DF-495C-9348-A190888E846F}">
      <dgm:prSet/>
      <dgm:spPr/>
      <dgm:t>
        <a:bodyPr/>
        <a:lstStyle/>
        <a:p>
          <a:endParaRPr lang="en-US"/>
        </a:p>
      </dgm:t>
    </dgm:pt>
    <dgm:pt modelId="{F307F462-C8AB-48B3-8D14-8FD8B893F30D}">
      <dgm:prSet/>
      <dgm:spPr/>
      <dgm:t>
        <a:bodyPr/>
        <a:lstStyle/>
        <a:p>
          <a:r>
            <a:rPr lang="sl-SI" b="1"/>
            <a:t>KEMIJSKO  SESTAVO</a:t>
          </a:r>
          <a:endParaRPr lang="en-US"/>
        </a:p>
      </dgm:t>
    </dgm:pt>
    <dgm:pt modelId="{46A5A394-444C-40E9-ABE2-2B301DC0F771}" type="parTrans" cxnId="{40962624-CD39-48F3-8537-CDEA6CEB467B}">
      <dgm:prSet/>
      <dgm:spPr/>
      <dgm:t>
        <a:bodyPr/>
        <a:lstStyle/>
        <a:p>
          <a:endParaRPr lang="en-US"/>
        </a:p>
      </dgm:t>
    </dgm:pt>
    <dgm:pt modelId="{0770BB0B-4E60-4B95-836D-462D97997562}" type="sibTrans" cxnId="{40962624-CD39-48F3-8537-CDEA6CEB467B}">
      <dgm:prSet/>
      <dgm:spPr/>
      <dgm:t>
        <a:bodyPr/>
        <a:lstStyle/>
        <a:p>
          <a:endParaRPr lang="en-US"/>
        </a:p>
      </dgm:t>
    </dgm:pt>
    <dgm:pt modelId="{4892900F-CC45-4245-8130-6F899C6AD3C0}">
      <dgm:prSet/>
      <dgm:spPr/>
      <dgm:t>
        <a:bodyPr/>
        <a:lstStyle/>
        <a:p>
          <a:r>
            <a:rPr lang="sl-SI" b="1"/>
            <a:t>FIZIKALNE oz. MEHANSKE LASTNOSTI</a:t>
          </a:r>
          <a:endParaRPr lang="en-US"/>
        </a:p>
      </dgm:t>
    </dgm:pt>
    <dgm:pt modelId="{394504B4-01B7-49A8-A337-D4E1A318B5BA}" type="parTrans" cxnId="{4F609BCF-2233-4123-A08B-4AD0CA54FE1B}">
      <dgm:prSet/>
      <dgm:spPr/>
      <dgm:t>
        <a:bodyPr/>
        <a:lstStyle/>
        <a:p>
          <a:endParaRPr lang="en-US"/>
        </a:p>
      </dgm:t>
    </dgm:pt>
    <dgm:pt modelId="{9EE5442A-950C-48B6-B7AD-35FE100E3E93}" type="sibTrans" cxnId="{4F609BCF-2233-4123-A08B-4AD0CA54FE1B}">
      <dgm:prSet/>
      <dgm:spPr/>
      <dgm:t>
        <a:bodyPr/>
        <a:lstStyle/>
        <a:p>
          <a:endParaRPr lang="en-US"/>
        </a:p>
      </dgm:t>
    </dgm:pt>
    <dgm:pt modelId="{BD801B5A-AFE8-4E57-9E9B-9E23110A5D50}" type="pres">
      <dgm:prSet presAssocID="{EBB2E9DD-21F5-4B23-A2A7-8E204B640165}" presName="diagram" presStyleCnt="0">
        <dgm:presLayoutVars>
          <dgm:dir/>
          <dgm:resizeHandles val="exact"/>
        </dgm:presLayoutVars>
      </dgm:prSet>
      <dgm:spPr/>
    </dgm:pt>
    <dgm:pt modelId="{F191F0A1-0541-485E-B1DB-F5FCA7826326}" type="pres">
      <dgm:prSet presAssocID="{935A7EEE-4474-40CB-903F-FB867A6AE98A}" presName="node" presStyleLbl="node1" presStyleIdx="0" presStyleCnt="4">
        <dgm:presLayoutVars>
          <dgm:bulletEnabled val="1"/>
        </dgm:presLayoutVars>
      </dgm:prSet>
      <dgm:spPr/>
    </dgm:pt>
    <dgm:pt modelId="{1583152C-00CF-4A9A-A59E-0D1FCA9EF6B5}" type="pres">
      <dgm:prSet presAssocID="{F2028792-B1F8-45DC-B9F4-8A87709F5E45}" presName="sibTrans" presStyleCnt="0"/>
      <dgm:spPr/>
    </dgm:pt>
    <dgm:pt modelId="{680A3C28-4F05-4A59-B4A8-DE7F64C28721}" type="pres">
      <dgm:prSet presAssocID="{FB10447E-67C7-4D2E-9BAE-6F0D03751E23}" presName="node" presStyleLbl="node1" presStyleIdx="1" presStyleCnt="4">
        <dgm:presLayoutVars>
          <dgm:bulletEnabled val="1"/>
        </dgm:presLayoutVars>
      </dgm:prSet>
      <dgm:spPr/>
    </dgm:pt>
    <dgm:pt modelId="{EF3CC0FA-3864-4E70-B238-BCDBBBC796CE}" type="pres">
      <dgm:prSet presAssocID="{7F0822BC-C4C8-4DF1-A5F0-540C48447B9A}" presName="sibTrans" presStyleCnt="0"/>
      <dgm:spPr/>
    </dgm:pt>
    <dgm:pt modelId="{2E6E8A41-F961-4D00-958D-FB65CF504496}" type="pres">
      <dgm:prSet presAssocID="{F307F462-C8AB-48B3-8D14-8FD8B893F30D}" presName="node" presStyleLbl="node1" presStyleIdx="2" presStyleCnt="4">
        <dgm:presLayoutVars>
          <dgm:bulletEnabled val="1"/>
        </dgm:presLayoutVars>
      </dgm:prSet>
      <dgm:spPr/>
    </dgm:pt>
    <dgm:pt modelId="{37806F6C-F531-4515-B0DE-EFE7E8B0F384}" type="pres">
      <dgm:prSet presAssocID="{0770BB0B-4E60-4B95-836D-462D97997562}" presName="sibTrans" presStyleCnt="0"/>
      <dgm:spPr/>
    </dgm:pt>
    <dgm:pt modelId="{B1F161C5-0D8C-4F5D-BC27-1AD78CB37BAD}" type="pres">
      <dgm:prSet presAssocID="{4892900F-CC45-4245-8130-6F899C6AD3C0}" presName="node" presStyleLbl="node1" presStyleIdx="3" presStyleCnt="4">
        <dgm:presLayoutVars>
          <dgm:bulletEnabled val="1"/>
        </dgm:presLayoutVars>
      </dgm:prSet>
      <dgm:spPr/>
    </dgm:pt>
  </dgm:ptLst>
  <dgm:cxnLst>
    <dgm:cxn modelId="{C2ABFC0E-E760-4DBE-A6F1-6E2ACFD4F2CD}" srcId="{EBB2E9DD-21F5-4B23-A2A7-8E204B640165}" destId="{935A7EEE-4474-40CB-903F-FB867A6AE98A}" srcOrd="0" destOrd="0" parTransId="{62D9440D-099F-4EDD-9A04-C4B3BB485A45}" sibTransId="{F2028792-B1F8-45DC-B9F4-8A87709F5E45}"/>
    <dgm:cxn modelId="{40962624-CD39-48F3-8537-CDEA6CEB467B}" srcId="{EBB2E9DD-21F5-4B23-A2A7-8E204B640165}" destId="{F307F462-C8AB-48B3-8D14-8FD8B893F30D}" srcOrd="2" destOrd="0" parTransId="{46A5A394-444C-40E9-ABE2-2B301DC0F771}" sibTransId="{0770BB0B-4E60-4B95-836D-462D97997562}"/>
    <dgm:cxn modelId="{2151065D-60B0-4727-A667-DC645278FCEB}" type="presOf" srcId="{FB10447E-67C7-4D2E-9BAE-6F0D03751E23}" destId="{680A3C28-4F05-4A59-B4A8-DE7F64C28721}" srcOrd="0" destOrd="0" presId="urn:microsoft.com/office/officeart/2005/8/layout/default"/>
    <dgm:cxn modelId="{DF503671-B92D-44A9-A82E-7387FE7B42EB}" type="presOf" srcId="{EBB2E9DD-21F5-4B23-A2A7-8E204B640165}" destId="{BD801B5A-AFE8-4E57-9E9B-9E23110A5D50}" srcOrd="0" destOrd="0" presId="urn:microsoft.com/office/officeart/2005/8/layout/default"/>
    <dgm:cxn modelId="{AF93C453-B5A1-4F7D-B95C-22336FDC4EE8}" type="presOf" srcId="{F307F462-C8AB-48B3-8D14-8FD8B893F30D}" destId="{2E6E8A41-F961-4D00-958D-FB65CF504496}" srcOrd="0" destOrd="0" presId="urn:microsoft.com/office/officeart/2005/8/layout/default"/>
    <dgm:cxn modelId="{B775A977-71DF-495C-9348-A190888E846F}" srcId="{EBB2E9DD-21F5-4B23-A2A7-8E204B640165}" destId="{FB10447E-67C7-4D2E-9BAE-6F0D03751E23}" srcOrd="1" destOrd="0" parTransId="{2574AA45-D35C-4850-8933-DFDE03C30FEC}" sibTransId="{7F0822BC-C4C8-4DF1-A5F0-540C48447B9A}"/>
    <dgm:cxn modelId="{222C00B4-A199-45A8-9856-6904BCA7B833}" type="presOf" srcId="{4892900F-CC45-4245-8130-6F899C6AD3C0}" destId="{B1F161C5-0D8C-4F5D-BC27-1AD78CB37BAD}" srcOrd="0" destOrd="0" presId="urn:microsoft.com/office/officeart/2005/8/layout/default"/>
    <dgm:cxn modelId="{4F609BCF-2233-4123-A08B-4AD0CA54FE1B}" srcId="{EBB2E9DD-21F5-4B23-A2A7-8E204B640165}" destId="{4892900F-CC45-4245-8130-6F899C6AD3C0}" srcOrd="3" destOrd="0" parTransId="{394504B4-01B7-49A8-A337-D4E1A318B5BA}" sibTransId="{9EE5442A-950C-48B6-B7AD-35FE100E3E93}"/>
    <dgm:cxn modelId="{A1815EF2-1A64-4263-AB9B-F31DBC4023B9}" type="presOf" srcId="{935A7EEE-4474-40CB-903F-FB867A6AE98A}" destId="{F191F0A1-0541-485E-B1DB-F5FCA7826326}" srcOrd="0" destOrd="0" presId="urn:microsoft.com/office/officeart/2005/8/layout/default"/>
    <dgm:cxn modelId="{8BBAC204-AFF0-4ABC-8721-50F70DEAD30B}" type="presParOf" srcId="{BD801B5A-AFE8-4E57-9E9B-9E23110A5D50}" destId="{F191F0A1-0541-485E-B1DB-F5FCA7826326}" srcOrd="0" destOrd="0" presId="urn:microsoft.com/office/officeart/2005/8/layout/default"/>
    <dgm:cxn modelId="{6D5F0A27-7551-4AD4-852B-E2DCE1505E9D}" type="presParOf" srcId="{BD801B5A-AFE8-4E57-9E9B-9E23110A5D50}" destId="{1583152C-00CF-4A9A-A59E-0D1FCA9EF6B5}" srcOrd="1" destOrd="0" presId="urn:microsoft.com/office/officeart/2005/8/layout/default"/>
    <dgm:cxn modelId="{993418DF-6DAA-4834-8214-5A6CD513B3AB}" type="presParOf" srcId="{BD801B5A-AFE8-4E57-9E9B-9E23110A5D50}" destId="{680A3C28-4F05-4A59-B4A8-DE7F64C28721}" srcOrd="2" destOrd="0" presId="urn:microsoft.com/office/officeart/2005/8/layout/default"/>
    <dgm:cxn modelId="{DC91EC0D-3963-48A0-B6E7-BA2B99C4A18F}" type="presParOf" srcId="{BD801B5A-AFE8-4E57-9E9B-9E23110A5D50}" destId="{EF3CC0FA-3864-4E70-B238-BCDBBBC796CE}" srcOrd="3" destOrd="0" presId="urn:microsoft.com/office/officeart/2005/8/layout/default"/>
    <dgm:cxn modelId="{8A8A0BF2-8588-4899-B06C-3D3EB951850D}" type="presParOf" srcId="{BD801B5A-AFE8-4E57-9E9B-9E23110A5D50}" destId="{2E6E8A41-F961-4D00-958D-FB65CF504496}" srcOrd="4" destOrd="0" presId="urn:microsoft.com/office/officeart/2005/8/layout/default"/>
    <dgm:cxn modelId="{E9D990E3-273B-47C2-840A-9369CA20CFBB}" type="presParOf" srcId="{BD801B5A-AFE8-4E57-9E9B-9E23110A5D50}" destId="{37806F6C-F531-4515-B0DE-EFE7E8B0F384}" srcOrd="5" destOrd="0" presId="urn:microsoft.com/office/officeart/2005/8/layout/default"/>
    <dgm:cxn modelId="{DB47D912-0C5B-41EE-B749-2281888A287C}" type="presParOf" srcId="{BD801B5A-AFE8-4E57-9E9B-9E23110A5D50}" destId="{B1F161C5-0D8C-4F5D-BC27-1AD78CB37BAD}" srcOrd="6" destOrd="0" presId="urn:microsoft.com/office/officeart/2005/8/layout/default"/>
  </dgm:cxnLst>
  <dgm:bg/>
  <dgm:whole>
    <a:ln w="762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1F0A1-0541-485E-B1DB-F5FCA7826326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600" b="1" kern="1200"/>
            <a:t>STAROST  </a:t>
          </a:r>
          <a:endParaRPr lang="en-US" sz="3600" kern="1200"/>
        </a:p>
      </dsp:txBody>
      <dsp:txXfrm>
        <a:off x="460905" y="1047"/>
        <a:ext cx="3479899" cy="2087939"/>
      </dsp:txXfrm>
    </dsp:sp>
    <dsp:sp modelId="{680A3C28-4F05-4A59-B4A8-DE7F64C28721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600" b="1" kern="1200"/>
            <a:t>NAČIN  NASTANKA </a:t>
          </a:r>
          <a:endParaRPr lang="en-US" sz="3600" kern="1200"/>
        </a:p>
      </dsp:txBody>
      <dsp:txXfrm>
        <a:off x="4288794" y="1047"/>
        <a:ext cx="3479899" cy="2087939"/>
      </dsp:txXfrm>
    </dsp:sp>
    <dsp:sp modelId="{2E6E8A41-F961-4D00-958D-FB65CF504496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600" b="1" kern="1200"/>
            <a:t>KEMIJSKO  SESTAVO</a:t>
          </a:r>
          <a:endParaRPr lang="en-US" sz="3600" kern="1200"/>
        </a:p>
      </dsp:txBody>
      <dsp:txXfrm>
        <a:off x="460905" y="2436976"/>
        <a:ext cx="3479899" cy="2087939"/>
      </dsp:txXfrm>
    </dsp:sp>
    <dsp:sp modelId="{B1F161C5-0D8C-4F5D-BC27-1AD78CB37BAD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600" b="1" kern="1200"/>
            <a:t>FIZIKALNE oz. MEHANSKE LASTNOSTI</a:t>
          </a:r>
          <a:endParaRPr lang="en-US" sz="3600" kern="1200"/>
        </a:p>
      </dsp:txBody>
      <dsp:txXfrm>
        <a:off x="4288794" y="2436976"/>
        <a:ext cx="3479899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FB9332-B99A-4CE4-81C9-42BA3F5AFE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87CED1-E81A-4B55-A2EA-1E4A650B47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262E8C-4DD1-4D14-9BA4-4CE97C265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21F40-B059-42DA-B161-0F965649C9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5040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4E9BC3-E6FA-4582-983C-689EC96E4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D22491-35ED-489C-96F8-CC013F211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2B69A5-88E1-4B55-A3AD-65A4C89A5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67ABA-02AD-4896-BAB7-D27B0E27B5B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6379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67AE7C-C2AC-4E98-B315-3873B0BFFD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B1F4CD-C127-4C08-926B-768BA8B1D3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59D5F5-0F59-4E22-86B5-ADAB9024FC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2DEA5-A5C0-48C2-AFF2-770E7EF2CD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23068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439106-DE59-422A-8C06-470537CA1C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9EE56C-F6F6-4F8D-90E5-65EA5E75B0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A63BD8-5841-47A1-BB4E-A4E2B34B10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DACCE-ADAB-4F71-B527-E0159B8F89E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9341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3BBFCA-EE86-441F-9667-82DA25DF67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CF6D10-28E3-4362-9D9D-07E5DFA610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C76AC7-37D7-4A57-AA1E-06360F7735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32020-A908-4569-972D-CA8B8E5C2E3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27666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AFB551-5543-4F5E-BAF8-0B38BD6D0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BF6A5C-40E2-4479-9D23-9E0397CEBA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291D87-C36F-4C34-90D5-BC3ABA644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1377E-11BA-48B6-A096-2EBAC00061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93471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0F6198-C945-4B25-B924-B1356BE832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EE1C9D-9BDB-4E6F-852C-561F89DB86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0AAA79-EB5B-4FBB-BEB2-1B32E65C6A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EF755-8D42-4B57-8070-0D3B75FF49E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8023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B1B0073-6751-44BB-8F9E-0CD5412253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B690FD1-7618-4DC3-A51D-35D09E01AA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A39AD4-019F-4085-9091-5786977098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37CFA-2689-4C26-837D-7DC70E8EDB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84399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196D5C0-39B4-4FEA-B9FF-269E24F511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C9CFFA-4414-4738-9BC8-2DDA96F678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DBF947-7F98-4CC9-86EB-B93F9B1DA5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D783E-F04E-4869-8C23-B1EB6072C6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48125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F55908-1756-4F79-9D05-0721D4F397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E11312C-83EB-4E70-86B6-9F54C1110D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AC81FA7-3DA5-4D6B-B84D-61AF485300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7B3FF-7E0E-4DB2-8CAC-D1162A6A3C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79143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CC04E5-17AC-4370-BE49-225D976A32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B1D79E-EE5C-43C3-ABDB-FFF2BCE992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33617E-1DDE-4BFB-B63E-C2D963B9EA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76CBE-F26B-4488-B893-F8A48890226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0868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B407B2-2ACA-49B3-8080-E82FF57877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21F617-39A9-4F42-AC96-70F19FF66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EF800F-1A11-495E-87DF-4BB3F7CFEB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A5607-0A21-4AD9-A85D-4649C08AE6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45480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F56760-E99C-4FD2-B4B8-C7D8B770AA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B80C15-95A9-4A32-8138-E180BB93A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B01A6-4DB2-4FD5-B589-DA5E1EB1B7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30C9A-D7AB-4EA8-977F-2D19D9D66C5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05483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9F8EBA-78D4-40C8-87E6-B2A32AB2FC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B6B69B-1D52-4859-99A3-D0657E1F2C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9E2A52-FBC5-4937-844C-F74F0B038A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F211E-AA58-427D-A403-184A9A8F4D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2158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248ADE-FB61-46B4-8630-14257ADC15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32241F-CABC-4013-81C0-3FAE3C0642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B92A7C-E1D5-4DAF-B586-179EA5CD9D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DCC3A-875B-4CF2-9C79-2B1306F3AC1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67153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C5FD808B-B241-4D3A-B278-4F7F8630AAD2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9DF7A5E7-AF8B-425D-9E69-FF4E6526AE38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D60BB2AD-3028-4905-B0C0-34CB61B44FD1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5383313C-E330-4099-8689-04906692ADB5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9">
            <a:extLst>
              <a:ext uri="{FF2B5EF4-FFF2-40B4-BE49-F238E27FC236}">
                <a16:creationId xmlns:a16="http://schemas.microsoft.com/office/drawing/2014/main" id="{5805ACE5-F6D2-4BD2-9D6D-34BED1AFF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20">
            <a:extLst>
              <a:ext uri="{FF2B5EF4-FFF2-40B4-BE49-F238E27FC236}">
                <a16:creationId xmlns:a16="http://schemas.microsoft.com/office/drawing/2014/main" id="{7BB84BA0-7252-4218-BACA-5F1BBDC2505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23">
            <a:extLst>
              <a:ext uri="{FF2B5EF4-FFF2-40B4-BE49-F238E27FC236}">
                <a16:creationId xmlns:a16="http://schemas.microsoft.com/office/drawing/2014/main" id="{8E689D55-EAEF-419C-9C5F-520F44D5D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24">
            <a:extLst>
              <a:ext uri="{FF2B5EF4-FFF2-40B4-BE49-F238E27FC236}">
                <a16:creationId xmlns:a16="http://schemas.microsoft.com/office/drawing/2014/main" id="{9A4BC90D-E314-4C15-BFF8-B601D1FE8B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25">
            <a:extLst>
              <a:ext uri="{FF2B5EF4-FFF2-40B4-BE49-F238E27FC236}">
                <a16:creationId xmlns:a16="http://schemas.microsoft.com/office/drawing/2014/main" id="{1539910A-FE60-4B7A-97EF-2A77559D91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26">
            <a:extLst>
              <a:ext uri="{FF2B5EF4-FFF2-40B4-BE49-F238E27FC236}">
                <a16:creationId xmlns:a16="http://schemas.microsoft.com/office/drawing/2014/main" id="{FE60CD84-BB87-41C3-AC8E-849D3D578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4CCD3AF2-BD7D-4C35-A025-2777BB5C0C8F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8">
            <a:extLst>
              <a:ext uri="{FF2B5EF4-FFF2-40B4-BE49-F238E27FC236}">
                <a16:creationId xmlns:a16="http://schemas.microsoft.com/office/drawing/2014/main" id="{71C33319-AA7D-450D-95E8-42C435AE4D66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9">
            <a:extLst>
              <a:ext uri="{FF2B5EF4-FFF2-40B4-BE49-F238E27FC236}">
                <a16:creationId xmlns:a16="http://schemas.microsoft.com/office/drawing/2014/main" id="{EE9DCA36-4688-4847-B1B1-B30BF1B8B870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30">
            <a:extLst>
              <a:ext uri="{FF2B5EF4-FFF2-40B4-BE49-F238E27FC236}">
                <a16:creationId xmlns:a16="http://schemas.microsoft.com/office/drawing/2014/main" id="{9FCE3C80-7770-4E54-AFFA-940BA89DFE77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31">
            <a:extLst>
              <a:ext uri="{FF2B5EF4-FFF2-40B4-BE49-F238E27FC236}">
                <a16:creationId xmlns:a16="http://schemas.microsoft.com/office/drawing/2014/main" id="{DF010E9C-138B-4C89-A3BB-33AF790540FB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32">
            <a:extLst>
              <a:ext uri="{FF2B5EF4-FFF2-40B4-BE49-F238E27FC236}">
                <a16:creationId xmlns:a16="http://schemas.microsoft.com/office/drawing/2014/main" id="{7F20DA2C-95E7-4447-A958-A61A41A6E68C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>
            <a:extLst>
              <a:ext uri="{FF2B5EF4-FFF2-40B4-BE49-F238E27FC236}">
                <a16:creationId xmlns:a16="http://schemas.microsoft.com/office/drawing/2014/main" id="{CD5B09E2-6799-4916-96CC-7A86C19E4EF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F52D-B3FB-4495-B1F5-2848B324AE7B}" type="datetimeFigureOut">
              <a:rPr lang="sl-SI"/>
              <a:pPr>
                <a:defRPr/>
              </a:pPr>
              <a:t>22. 09. 2025</a:t>
            </a:fld>
            <a:endParaRPr lang="sl-SI"/>
          </a:p>
        </p:txBody>
      </p:sp>
      <p:sp>
        <p:nvSpPr>
          <p:cNvPr id="23" name="Footer Placeholder 16">
            <a:extLst>
              <a:ext uri="{FF2B5EF4-FFF2-40B4-BE49-F238E27FC236}">
                <a16:creationId xmlns:a16="http://schemas.microsoft.com/office/drawing/2014/main" id="{F306B809-2251-4CC1-AD3A-AF63F1B3C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" name="Slide Number Placeholder 28">
            <a:extLst>
              <a:ext uri="{FF2B5EF4-FFF2-40B4-BE49-F238E27FC236}">
                <a16:creationId xmlns:a16="http://schemas.microsoft.com/office/drawing/2014/main" id="{76EB9EA8-1B32-44F3-8E03-0B5E8C17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66D92EDD-C361-4757-BA66-A59B33A2B1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95489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9D7031D5-C6A8-4975-99A9-8128AB56F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ED73600-4D82-49F9-82BD-8152EE342FB0}" type="datetimeFigureOut">
              <a:rPr lang="sl-SI"/>
              <a:pPr>
                <a:defRPr/>
              </a:pPr>
              <a:t>22. 09. 2025</a:t>
            </a:fld>
            <a:endParaRPr lang="sl-SI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A8937AE6-9831-4B7F-9C01-557BCD2B00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5150B5-25C7-45FA-A860-825AA2D7A90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B482135D-861A-4B23-AA09-4CBF0C1C95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3920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33E18AB6-C3F5-493B-9469-E4219E1D0A95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B6994274-F499-421C-BFFC-B9643DF2565D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7A205B4A-CD38-42C3-8B59-07E6E3977057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87D69ED8-0D35-49E1-BA11-8ED5924EEC30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9">
            <a:extLst>
              <a:ext uri="{FF2B5EF4-FFF2-40B4-BE49-F238E27FC236}">
                <a16:creationId xmlns:a16="http://schemas.microsoft.com/office/drawing/2014/main" id="{2B7EE26C-600F-430B-927C-EBCD18DFF0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20">
            <a:extLst>
              <a:ext uri="{FF2B5EF4-FFF2-40B4-BE49-F238E27FC236}">
                <a16:creationId xmlns:a16="http://schemas.microsoft.com/office/drawing/2014/main" id="{1FF3EB91-12D9-4623-9503-0432410EF6CF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23">
            <a:extLst>
              <a:ext uri="{FF2B5EF4-FFF2-40B4-BE49-F238E27FC236}">
                <a16:creationId xmlns:a16="http://schemas.microsoft.com/office/drawing/2014/main" id="{4180DA4A-8593-4F6E-920D-937FAC40D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24">
            <a:extLst>
              <a:ext uri="{FF2B5EF4-FFF2-40B4-BE49-F238E27FC236}">
                <a16:creationId xmlns:a16="http://schemas.microsoft.com/office/drawing/2014/main" id="{6AA88B0C-1E19-4F46-942E-548CCB3CE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25">
            <a:extLst>
              <a:ext uri="{FF2B5EF4-FFF2-40B4-BE49-F238E27FC236}">
                <a16:creationId xmlns:a16="http://schemas.microsoft.com/office/drawing/2014/main" id="{0175FA78-C894-4472-9EA5-C312E80A69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26">
            <a:extLst>
              <a:ext uri="{FF2B5EF4-FFF2-40B4-BE49-F238E27FC236}">
                <a16:creationId xmlns:a16="http://schemas.microsoft.com/office/drawing/2014/main" id="{27F7964C-AB72-472E-AC1C-865E0D01A1A8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27">
            <a:extLst>
              <a:ext uri="{FF2B5EF4-FFF2-40B4-BE49-F238E27FC236}">
                <a16:creationId xmlns:a16="http://schemas.microsoft.com/office/drawing/2014/main" id="{29A3A0FD-2442-40A8-8BC5-9632FA392141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28">
            <a:extLst>
              <a:ext uri="{FF2B5EF4-FFF2-40B4-BE49-F238E27FC236}">
                <a16:creationId xmlns:a16="http://schemas.microsoft.com/office/drawing/2014/main" id="{5B57A4FA-7248-4CA8-A257-7C2D3ED558FF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9">
            <a:extLst>
              <a:ext uri="{FF2B5EF4-FFF2-40B4-BE49-F238E27FC236}">
                <a16:creationId xmlns:a16="http://schemas.microsoft.com/office/drawing/2014/main" id="{9DE8B5CD-F4DF-456D-B22B-32724B666F55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30">
            <a:extLst>
              <a:ext uri="{FF2B5EF4-FFF2-40B4-BE49-F238E27FC236}">
                <a16:creationId xmlns:a16="http://schemas.microsoft.com/office/drawing/2014/main" id="{7AEFC38F-541B-4175-B28A-17FC8ED5DCC9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31">
            <a:extLst>
              <a:ext uri="{FF2B5EF4-FFF2-40B4-BE49-F238E27FC236}">
                <a16:creationId xmlns:a16="http://schemas.microsoft.com/office/drawing/2014/main" id="{71694519-A184-4A32-B873-4F4B2A10F948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32">
            <a:extLst>
              <a:ext uri="{FF2B5EF4-FFF2-40B4-BE49-F238E27FC236}">
                <a16:creationId xmlns:a16="http://schemas.microsoft.com/office/drawing/2014/main" id="{C8B95959-2345-4920-9FCD-3471C8EA7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2A6F9C98-E6C7-4C4B-9D20-392D4ABD581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93F0-03D6-4E61-A075-FC94FE06C721}" type="datetimeFigureOut">
              <a:rPr lang="sl-SI"/>
              <a:pPr>
                <a:defRPr/>
              </a:pPr>
              <a:t>22. 09. 2025</a:t>
            </a:fld>
            <a:endParaRPr lang="sl-SI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FE36E2D-BB54-4E81-AE1E-D8C9DCFB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303F991-6381-46A8-BED9-C4B07530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FE4CBABD-A72A-4C2A-A5C2-EE33322A0E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42862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B2959B61-3B20-476D-9944-0B343E11D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55A06-A7C0-4366-A491-D49A0693BC5F}" type="datetimeFigureOut">
              <a:rPr lang="sl-SI"/>
              <a:pPr>
                <a:defRPr/>
              </a:pPr>
              <a:t>22. 09. 2025</a:t>
            </a:fld>
            <a:endParaRPr lang="sl-SI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7ABF61F-397F-4BD7-91C4-379E18860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72489FF2-C73A-41D7-A1C3-78DC5565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0C772-5170-4CC9-9B35-72ACAEAB3E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46993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E2923A46-21A9-4D35-869C-092899A0C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651E1-1988-4A2E-AE51-4FAC12902DD7}" type="datetimeFigureOut">
              <a:rPr lang="sl-SI"/>
              <a:pPr>
                <a:defRPr/>
              </a:pPr>
              <a:t>22. 09. 2025</a:t>
            </a:fld>
            <a:endParaRPr lang="sl-SI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4E86F24-137D-4F98-88A9-A666F26E7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E21030F0-B639-4703-B13E-EFE4BF2A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178BC-DF09-4D1C-BA8D-53349AEE7DF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3346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3FB0CB78-655E-403A-8193-7163AC6F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7E2D76-B782-448A-BDF7-18B48C6ABDD8}" type="datetimeFigureOut">
              <a:rPr lang="sl-SI"/>
              <a:pPr>
                <a:defRPr/>
              </a:pPr>
              <a:t>22. 09. 2025</a:t>
            </a:fld>
            <a:endParaRPr lang="sl-SI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7252A89A-CA54-487D-A454-3BA3BCD397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961FE8-42BC-486F-B4B1-D95EEA525D8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4FEAC0D8-0147-4B55-9BC2-441895D5F8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2277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67759A43-BC12-4243-AAAE-D6B8FC7D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6E595-7957-4CB1-8232-0EB9902B291A}" type="datetimeFigureOut">
              <a:rPr lang="sl-SI"/>
              <a:pPr>
                <a:defRPr/>
              </a:pPr>
              <a:t>22. 09. 2025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6EE46-2297-43F2-A294-6C8AEF78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5C6A60EE-A298-4721-BD1C-834783BC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A290E-371E-441D-9127-FB4271F8B11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6922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FE7F79-E6F3-4C79-A874-14B60876F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E8BFA3-55A1-48F6-807F-CFAA608F1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25456C-FC8D-4C36-A678-995F59C461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B1DC4-AF8F-454F-BDAC-231D2D65908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240956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4">
            <a:extLst>
              <a:ext uri="{FF2B5EF4-FFF2-40B4-BE49-F238E27FC236}">
                <a16:creationId xmlns:a16="http://schemas.microsoft.com/office/drawing/2014/main" id="{5A51556E-0398-4F76-84CC-F0FE3AB93E7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16">
            <a:extLst>
              <a:ext uri="{FF2B5EF4-FFF2-40B4-BE49-F238E27FC236}">
                <a16:creationId xmlns:a16="http://schemas.microsoft.com/office/drawing/2014/main" id="{ADCC2A79-1D6F-43C2-A591-3BD9AFE59B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17">
            <a:extLst>
              <a:ext uri="{FF2B5EF4-FFF2-40B4-BE49-F238E27FC236}">
                <a16:creationId xmlns:a16="http://schemas.microsoft.com/office/drawing/2014/main" id="{B6CE4A68-B5C4-481F-B6FB-70AD83151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Straight Connector 18">
            <a:extLst>
              <a:ext uri="{FF2B5EF4-FFF2-40B4-BE49-F238E27FC236}">
                <a16:creationId xmlns:a16="http://schemas.microsoft.com/office/drawing/2014/main" id="{F5B559E3-512F-4B76-934C-F11A5839600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D2F09F0E-8F1B-4C91-9DA2-0464D9EBBF76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20">
            <a:extLst>
              <a:ext uri="{FF2B5EF4-FFF2-40B4-BE49-F238E27FC236}">
                <a16:creationId xmlns:a16="http://schemas.microsoft.com/office/drawing/2014/main" id="{D708962E-78F7-4DFE-8962-3CE41913FD0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" name="Oval 23">
            <a:extLst>
              <a:ext uri="{FF2B5EF4-FFF2-40B4-BE49-F238E27FC236}">
                <a16:creationId xmlns:a16="http://schemas.microsoft.com/office/drawing/2014/main" id="{7D032366-1A13-4BDD-8B1D-25597475D95B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>
            <a:extLst>
              <a:ext uri="{FF2B5EF4-FFF2-40B4-BE49-F238E27FC236}">
                <a16:creationId xmlns:a16="http://schemas.microsoft.com/office/drawing/2014/main" id="{925BE679-2F89-4BB6-96B2-EA6AE85BB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D4FB053-663B-43A9-9547-AAC56BCD1A9F}" type="datetimeFigureOut">
              <a:rPr lang="sl-SI"/>
              <a:pPr>
                <a:defRPr/>
              </a:pPr>
              <a:t>22. 09. 2025</a:t>
            </a:fld>
            <a:endParaRPr lang="sl-SI"/>
          </a:p>
        </p:txBody>
      </p:sp>
      <p:sp>
        <p:nvSpPr>
          <p:cNvPr id="13" name="Slide Number Placeholder 21">
            <a:extLst>
              <a:ext uri="{FF2B5EF4-FFF2-40B4-BE49-F238E27FC236}">
                <a16:creationId xmlns:a16="http://schemas.microsoft.com/office/drawing/2014/main" id="{3235DD88-F685-4643-8337-E1869872B2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D84E3F-9E4A-4688-9DE1-D222F65E69D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Footer Placeholder 22">
            <a:extLst>
              <a:ext uri="{FF2B5EF4-FFF2-40B4-BE49-F238E27FC236}">
                <a16:creationId xmlns:a16="http://schemas.microsoft.com/office/drawing/2014/main" id="{C64755F9-DF13-4444-8055-97A6DE2259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4998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4">
            <a:extLst>
              <a:ext uri="{FF2B5EF4-FFF2-40B4-BE49-F238E27FC236}">
                <a16:creationId xmlns:a16="http://schemas.microsoft.com/office/drawing/2014/main" id="{1995F083-F089-4C83-8713-B54DEC960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16">
            <a:extLst>
              <a:ext uri="{FF2B5EF4-FFF2-40B4-BE49-F238E27FC236}">
                <a16:creationId xmlns:a16="http://schemas.microsoft.com/office/drawing/2014/main" id="{051DA873-6452-407E-A430-BA29A5B9CAB0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7">
            <a:extLst>
              <a:ext uri="{FF2B5EF4-FFF2-40B4-BE49-F238E27FC236}">
                <a16:creationId xmlns:a16="http://schemas.microsoft.com/office/drawing/2014/main" id="{E476C268-3B8D-4A9C-AA93-BD1F61821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DD35076B-5E12-47E1-9913-C7D6407E4265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9">
            <a:extLst>
              <a:ext uri="{FF2B5EF4-FFF2-40B4-BE49-F238E27FC236}">
                <a16:creationId xmlns:a16="http://schemas.microsoft.com/office/drawing/2014/main" id="{D5208F35-D92D-4C99-84B3-8EE9137A781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Straight Connector 20">
            <a:extLst>
              <a:ext uri="{FF2B5EF4-FFF2-40B4-BE49-F238E27FC236}">
                <a16:creationId xmlns:a16="http://schemas.microsoft.com/office/drawing/2014/main" id="{17FA07C0-E73D-4E47-AB4B-F03D1B72D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23">
            <a:extLst>
              <a:ext uri="{FF2B5EF4-FFF2-40B4-BE49-F238E27FC236}">
                <a16:creationId xmlns:a16="http://schemas.microsoft.com/office/drawing/2014/main" id="{815AA284-B491-4438-B3DA-10B34FD50C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>
            <a:extLst>
              <a:ext uri="{FF2B5EF4-FFF2-40B4-BE49-F238E27FC236}">
                <a16:creationId xmlns:a16="http://schemas.microsoft.com/office/drawing/2014/main" id="{F8401D05-51D5-4090-8C8E-4EE273EB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2625C0-DA0C-4CB9-85B3-6E7EA0E7C98A}" type="datetimeFigureOut">
              <a:rPr lang="sl-SI"/>
              <a:pPr>
                <a:defRPr/>
              </a:pPr>
              <a:t>22. 09. 2025</a:t>
            </a:fld>
            <a:endParaRPr lang="sl-SI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29031E42-4348-4AB5-B135-CBCFF1DDE8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C7A41D-ECA6-4309-B098-E2F2EB75F02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2B9E79A7-25DA-48C8-986D-8FEDD6EF06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5012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58536D9-A18A-4ADC-BF42-6B23813D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6561-174C-419F-B0CB-4F1A2C6009D4}" type="datetimeFigureOut">
              <a:rPr lang="sl-SI"/>
              <a:pPr>
                <a:defRPr/>
              </a:pPr>
              <a:t>22. 09. 2025</a:t>
            </a:fld>
            <a:endParaRPr lang="sl-SI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BEAA39-EE11-4DD7-9BB4-2BC68AC60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2ECEC7D-5C4F-4C05-9B6B-C858D5C6E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5597D-4B80-4FCE-9CF6-FEE61C5F94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82666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1C64F8F-A4A9-4917-83A8-1734DD00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074E6-B687-4CE8-AD96-F14E51FAC556}" type="datetimeFigureOut">
              <a:rPr lang="sl-SI"/>
              <a:pPr>
                <a:defRPr/>
              </a:pPr>
              <a:t>22. 09. 2025</a:t>
            </a:fld>
            <a:endParaRPr lang="sl-SI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BEAADE6-475C-4AC5-844D-CB4E8BFD2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BF0EE91-B9D5-48A8-B538-55FE1037C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B76BD-4087-4B5F-99F5-B25885BB380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86308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485AB5-2220-4BD1-BBE2-F6B8B6700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E2DB18E-37FC-43C7-9CB6-25F028CF0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Kliknite, če želite urediti slog podnaslova matrice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A89955D-5714-4346-B4FB-BF7BB234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A309-262A-4C30-9756-4537631A7537}" type="datetimeFigureOut">
              <a:rPr lang="en-SI" smtClean="0"/>
              <a:t>09/22/2025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9E3F151-6B08-43B9-BCB2-3E511B6D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15C1671-09B0-45DC-9645-CE7CF817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3087-8FE4-4CBB-936E-59C4DED723C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21541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B9C634-E646-4850-92E2-D3A1AADDE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3BB30F1-1763-4E0B-A1B9-AB178ED68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2A375F0-4060-4E68-A250-844B9188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A309-262A-4C30-9756-4537631A7537}" type="datetimeFigureOut">
              <a:rPr lang="en-SI" smtClean="0"/>
              <a:t>09/22/2025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DBFB893-888A-4929-BFCB-79796C28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2319505-1058-43DE-A9BD-DC4E83DA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3087-8FE4-4CBB-936E-59C4DED723C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265754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5D5911-38EB-4C94-9150-29F9FBAD7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075B902-17F7-4FE5-A4F5-539767DEF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A2F57FC-07FF-4B7F-94A9-AF35B171E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A309-262A-4C30-9756-4537631A7537}" type="datetimeFigureOut">
              <a:rPr lang="en-SI" smtClean="0"/>
              <a:t>09/22/2025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5F5373A-F5E5-4E37-96E8-D0204B063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2C13172-2E1B-48F0-B69A-E31F52AD8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3087-8FE4-4CBB-936E-59C4DED723C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598898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D5DF5D-BA04-496A-896A-5F7DE0CCE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2CF2FF-6D44-4904-A749-4689B7402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23C6B7B-3132-4F6B-9DF2-E815728AD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09A53F0-EDF4-45AE-8E08-ED5D5A91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A309-262A-4C30-9756-4537631A7537}" type="datetimeFigureOut">
              <a:rPr lang="en-SI" smtClean="0"/>
              <a:t>09/22/2025</a:t>
            </a:fld>
            <a:endParaRPr lang="en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495846B-3057-4FA8-B3AF-15C4AF19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0E89B88-FF40-43EF-AC91-A7C9DBCB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3087-8FE4-4CBB-936E-59C4DED723C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792177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559009-9862-48C9-80B5-2755EE991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60F7549-74F2-4932-90FF-2511EA8B2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12B81DB-DFE0-461D-BDF4-5BB02A229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0AA9C6E-2F57-415A-98A3-91957D5F6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F79E478-18A3-4EF9-A3EB-3DD9E300C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111932C5-7B89-4E68-9A73-D831F27D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A309-262A-4C30-9756-4537631A7537}" type="datetimeFigureOut">
              <a:rPr lang="en-SI" smtClean="0"/>
              <a:t>09/22/2025</a:t>
            </a:fld>
            <a:endParaRPr lang="en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90E8AF0C-F1EA-4225-8F2A-28858F85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01C2BA94-6122-415D-B864-C78F0CB9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3087-8FE4-4CBB-936E-59C4DED723C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523657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B10D56-1BAE-47BB-A104-6EF75C583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6CF46B75-3FBF-4A61-87A4-12E7FE4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A309-262A-4C30-9756-4537631A7537}" type="datetimeFigureOut">
              <a:rPr lang="en-SI" smtClean="0"/>
              <a:t>09/22/2025</a:t>
            </a:fld>
            <a:endParaRPr lang="en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9CF9004B-BAD2-4905-899C-AF55E729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F4D7AE3-88F2-4430-A2B7-41A483A4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3087-8FE4-4CBB-936E-59C4DED723C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0755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BC783A-D611-4838-A226-3E7343E624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E7C7D7-8096-4DD6-9F46-90B4DD8CE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C9068F-8F45-4F8D-9176-D91EDA8FBE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74CC3-3529-40D4-BC2E-C13100057A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427238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EB8EA19-3E44-4410-BC94-B43F1344A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A309-262A-4C30-9756-4537631A7537}" type="datetimeFigureOut">
              <a:rPr lang="en-SI" smtClean="0"/>
              <a:t>09/22/2025</a:t>
            </a:fld>
            <a:endParaRPr lang="en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68199F0E-7066-4B8C-B3A9-2077F3017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11C07FE-B4B1-4C65-B02E-35DA2715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3087-8FE4-4CBB-936E-59C4DED723C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839868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609FE0-4B2A-4531-A55B-3A790C1F8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0529603-2419-4BD4-9DE0-9C518FB60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200DC9E-3311-416E-9C35-BB988DB7E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7F5AA39-2786-4538-BD15-E3D2528A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A309-262A-4C30-9756-4537631A7537}" type="datetimeFigureOut">
              <a:rPr lang="en-SI" smtClean="0"/>
              <a:t>09/22/2025</a:t>
            </a:fld>
            <a:endParaRPr lang="en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AA72183-FC2E-4BBD-8628-B6EB2317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A786B70-1A29-4E3C-8273-935A12632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3087-8FE4-4CBB-936E-59C4DED723C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34466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B3834F-F271-4DA0-A009-D32DFADB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4058B3AE-C46F-4101-9A83-77308A38F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2F1809B-42F4-4330-A119-314B58FE4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D55D5CF-A18B-4D04-881F-4D0AF4A74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A309-262A-4C30-9756-4537631A7537}" type="datetimeFigureOut">
              <a:rPr lang="en-SI" smtClean="0"/>
              <a:t>09/22/2025</a:t>
            </a:fld>
            <a:endParaRPr lang="en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5BEECBD-968F-4D24-8869-7C8A34398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7BC782F-384C-411D-A5D0-59297BF3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3087-8FE4-4CBB-936E-59C4DED723C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613481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972D7E-827A-4AE3-BD03-DFCF52F0A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5CB03B0-D20C-4CD6-894F-0F687DC8B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981EB04-CB6F-4C2B-976A-C842E3D2C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A309-262A-4C30-9756-4537631A7537}" type="datetimeFigureOut">
              <a:rPr lang="en-SI" smtClean="0"/>
              <a:t>09/22/2025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B1AFB2E-11F9-443F-817D-154623273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FA6B740-AC86-47FB-8C49-5FBDEF494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3087-8FE4-4CBB-936E-59C4DED723C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37638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18A40AC5-5D54-4719-A15D-4A68D57D3A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14E52D9-84DE-4C42-B17B-AA7807271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545F2A4-0714-4EC3-ACC7-FBC9EDE41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A309-262A-4C30-9756-4537631A7537}" type="datetimeFigureOut">
              <a:rPr lang="en-SI" smtClean="0"/>
              <a:t>09/22/2025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B643833-1C70-4BFD-B956-3B6658256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0054FB3-95B9-455C-B0C0-12C1DFF9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3087-8FE4-4CBB-936E-59C4DED723C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3935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7706A4-38B3-4523-8082-FA7A135AD9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C92ACD8-D3B6-4E7B-9619-ABCBFF7C2F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514F483-0C9A-4512-80B2-F19CD44E3C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D66958-CA0F-4D0B-83F2-21E370F553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1753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A3A6D5B-B52E-4592-98E7-5BA645C28B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F40DE40-665C-4313-A7D6-213CBB2898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310D68-4E63-4E64-BD50-9A9726E547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10012-A89B-48EE-A4BA-7B8D819E4B8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9778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E51E1C3-209F-450A-99F0-939F8FAEF6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92A7AAA-073A-4486-BA6D-A433E393C5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ECE3480-F779-4390-B3DB-81E3896DE4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985A7-67A8-43BF-85EC-4B4E21654A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551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39D99-8095-4CD9-8C7B-4B5DF0EE48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923F7E-83ED-4767-A58E-05870685C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4D4C32-2FE5-4E5A-9D43-DE57399CEF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CA3F5-75C1-4C76-A424-1C60CE0BEFB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6464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6BAFA2-71C8-4A6F-9A33-9F092AFD69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0636AB-7454-4D14-916E-DFFD8F0A23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88EBD9-D7D4-4651-8DBA-4A088EC93E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BA4F7-D00D-43A1-AF65-A1344F847F7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2228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04E941D-47F9-42D8-9B25-7DE09A2AF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97206EC-BBA6-4B72-BAD4-106DDECF4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93214052-8A2A-41C9-8117-B63D06F211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D3F0697B-DBF0-4626-9BF6-1A1DEC667B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23029197-D31D-4DBD-AF09-262F9AFFE9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400457EF-8F26-44AB-8995-956CB067D28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FF86171-95C3-4FB9-9F3C-07E2A1CDF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1BC33E-290E-4C12-A0C9-8EDE107DA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2B52CF72-7A41-4909-8E65-BA314F496D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E572C96-C31A-4D02-AB65-C47722F970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D87CCD00-DA55-4778-9F40-EC2D485928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20DC82FE-21F7-408D-ACF1-C083521317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3543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BEED4210-9E49-4930-BF31-157BCEA81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4A79ECDC-C8BF-46A1-AB74-43BF5105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>
            <a:extLst>
              <a:ext uri="{FF2B5EF4-FFF2-40B4-BE49-F238E27FC236}">
                <a16:creationId xmlns:a16="http://schemas.microsoft.com/office/drawing/2014/main" id="{B82ED7BB-E3A6-4C8F-BAA7-1D9B01F6C6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FDDED75-3FBF-4308-B54F-047598335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4D139C-617D-446E-BA54-797F209ABE80}" type="datetimeFigureOut">
              <a:rPr lang="sl-SI"/>
              <a:pPr>
                <a:defRPr/>
              </a:pPr>
              <a:t>22. 09. 2025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1BD2CC-B119-4A0E-9DFF-049A5FD42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F3587FA1-BD26-494B-A54A-1303DA03D7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Straight Connector 8">
            <a:extLst>
              <a:ext uri="{FF2B5EF4-FFF2-40B4-BE49-F238E27FC236}">
                <a16:creationId xmlns:a16="http://schemas.microsoft.com/office/drawing/2014/main" id="{062393AF-4333-4E70-8415-5F0967B8F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473DA-66C9-41FE-9FC6-A460E9FD5717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>
            <a:extLst>
              <a:ext uri="{FF2B5EF4-FFF2-40B4-BE49-F238E27FC236}">
                <a16:creationId xmlns:a16="http://schemas.microsoft.com/office/drawing/2014/main" id="{0549EB44-53A0-46DF-BB41-817630060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9885C5-9449-49E7-8407-B30C2A1C6271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F94701E-497C-4E47-903F-147E2C989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E7297F3D-527C-48A7-8E0B-400F7C1622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5812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01068B3D-D608-4DEB-8484-B2CB0BF12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442EE6C-37DE-4D70-B92E-4D2F81CBC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A1416A1-D121-462B-8FBA-553237C48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DA309-262A-4C30-9756-4537631A7537}" type="datetimeFigureOut">
              <a:rPr lang="en-SI" smtClean="0"/>
              <a:t>09/22/2025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C005481-5FC9-4695-8ED7-F4593FA5D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F9F1173-F115-4D63-B621-F6466AB6B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63087-8FE4-4CBB-936E-59C4DED723C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96569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365.rtvslo.si/arhiv/vizionar-obrtnik-in-podjetnik/174970060" TargetMode="Externa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B4307-7903-4753-BCFB-E9ACCADE3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8538" y="2133600"/>
            <a:ext cx="6172200" cy="1893888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sl-SI" sz="5400" dirty="0"/>
              <a:t>Geološki razvoj Zemlje</a:t>
            </a:r>
            <a:br>
              <a:rPr lang="sl-SI" sz="5400" dirty="0"/>
            </a:br>
            <a:r>
              <a:rPr lang="sl-SI" sz="5400" dirty="0"/>
              <a:t>in</a:t>
            </a:r>
            <a:br>
              <a:rPr lang="sl-SI" sz="5400" dirty="0"/>
            </a:br>
            <a:r>
              <a:rPr lang="sl-SI" sz="5400" dirty="0"/>
              <a:t>kamnine</a:t>
            </a:r>
          </a:p>
        </p:txBody>
      </p:sp>
      <p:sp>
        <p:nvSpPr>
          <p:cNvPr id="57347" name="Subtitle 2">
            <a:extLst>
              <a:ext uri="{FF2B5EF4-FFF2-40B4-BE49-F238E27FC236}">
                <a16:creationId xmlns:a16="http://schemas.microsoft.com/office/drawing/2014/main" id="{0F6BC138-DD78-4CD1-9325-10AD853E3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sl-SI" alt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C3AC659-33E3-4015-AC00-3C3BE91124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8509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l-SI" altLang="sl-SI" sz="4000"/>
              <a:t>1</a:t>
            </a:r>
            <a:r>
              <a:rPr lang="sl-SI" altLang="sl-SI" sz="4000" b="1"/>
              <a:t>. Mehanske sedimentne kamnine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2A743AD-77DD-40CB-B233-5881C6C7FC3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60575"/>
            <a:ext cx="367176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dirty="0"/>
              <a:t>   </a:t>
            </a:r>
            <a:r>
              <a:rPr lang="sl-SI" altLang="sl-SI" b="1" u="sng" dirty="0">
                <a:solidFill>
                  <a:srgbClr val="0000FF"/>
                </a:solidFill>
              </a:rPr>
              <a:t>NESPRIJETE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l-SI" altLang="sl-SI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l-SI" altLang="sl-SI" b="1" dirty="0"/>
              <a:t>GRUŠČ           </a:t>
            </a:r>
            <a:r>
              <a:rPr lang="sl-SI" altLang="sl-SI" b="1" dirty="0">
                <a:sym typeface="Wingdings" panose="05000000000000000000" pitchFamily="2" charset="2"/>
              </a:rPr>
              <a:t></a:t>
            </a:r>
            <a:endParaRPr lang="sl-SI" altLang="sl-SI" b="1" dirty="0"/>
          </a:p>
          <a:p>
            <a:pPr eaLnBrk="1" hangingPunct="1">
              <a:lnSpc>
                <a:spcPct val="90000"/>
              </a:lnSpc>
            </a:pPr>
            <a:endParaRPr lang="sl-SI" altLang="sl-SI" sz="1000" b="1" dirty="0"/>
          </a:p>
          <a:p>
            <a:pPr eaLnBrk="1" hangingPunct="1">
              <a:lnSpc>
                <a:spcPct val="90000"/>
              </a:lnSpc>
            </a:pPr>
            <a:r>
              <a:rPr lang="sl-SI" altLang="sl-SI" b="1" dirty="0"/>
              <a:t>PROD             </a:t>
            </a:r>
            <a:r>
              <a:rPr lang="sl-SI" altLang="sl-SI" b="1" dirty="0">
                <a:sym typeface="Wingdings" panose="05000000000000000000" pitchFamily="2" charset="2"/>
              </a:rPr>
              <a:t></a:t>
            </a:r>
            <a:r>
              <a:rPr lang="sl-SI" altLang="sl-SI" b="1" dirty="0"/>
              <a:t> </a:t>
            </a:r>
          </a:p>
          <a:p>
            <a:pPr eaLnBrk="1" hangingPunct="1">
              <a:lnSpc>
                <a:spcPct val="90000"/>
              </a:lnSpc>
            </a:pPr>
            <a:endParaRPr lang="sl-SI" altLang="sl-SI" sz="1000" b="1" dirty="0"/>
          </a:p>
          <a:p>
            <a:pPr eaLnBrk="1" hangingPunct="1">
              <a:lnSpc>
                <a:spcPct val="90000"/>
              </a:lnSpc>
            </a:pPr>
            <a:r>
              <a:rPr lang="sl-SI" altLang="sl-SI" b="1" dirty="0"/>
              <a:t>PESEK           </a:t>
            </a:r>
            <a:r>
              <a:rPr lang="sl-SI" altLang="sl-SI" b="1" dirty="0">
                <a:sym typeface="Wingdings" panose="05000000000000000000" pitchFamily="2" charset="2"/>
              </a:rPr>
              <a:t></a:t>
            </a:r>
            <a:endParaRPr lang="sl-SI" altLang="sl-SI" b="1" dirty="0"/>
          </a:p>
          <a:p>
            <a:pPr eaLnBrk="1" hangingPunct="1">
              <a:lnSpc>
                <a:spcPct val="90000"/>
              </a:lnSpc>
            </a:pPr>
            <a:endParaRPr lang="sl-SI" altLang="sl-SI" sz="1000" dirty="0"/>
          </a:p>
          <a:p>
            <a:pPr eaLnBrk="1" hangingPunct="1">
              <a:lnSpc>
                <a:spcPct val="90000"/>
              </a:lnSpc>
            </a:pPr>
            <a:r>
              <a:rPr lang="sl-SI" altLang="sl-SI" b="1" dirty="0"/>
              <a:t>GLINA            </a:t>
            </a:r>
            <a:r>
              <a:rPr lang="sl-SI" altLang="sl-SI" b="1" dirty="0">
                <a:sym typeface="Wingdings" panose="05000000000000000000" pitchFamily="2" charset="2"/>
              </a:rPr>
              <a:t></a:t>
            </a:r>
            <a:endParaRPr lang="sl-SI" altLang="sl-SI" b="1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7EF8FC6-2B29-4A81-AE1A-F4C6650795D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005013"/>
            <a:ext cx="4572000" cy="48529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dirty="0"/>
              <a:t>       </a:t>
            </a:r>
            <a:r>
              <a:rPr lang="sl-SI" altLang="sl-SI" b="1" u="sng" dirty="0">
                <a:solidFill>
                  <a:srgbClr val="0000FF"/>
                </a:solidFill>
              </a:rPr>
              <a:t>SPRIJETE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l-SI" altLang="sl-SI" sz="2000" b="1" u="sng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l-SI" altLang="sl-SI" b="1" dirty="0">
                <a:solidFill>
                  <a:srgbClr val="990000"/>
                </a:solidFill>
              </a:rPr>
              <a:t>BREČA</a:t>
            </a:r>
          </a:p>
          <a:p>
            <a:pPr eaLnBrk="1" hangingPunct="1">
              <a:lnSpc>
                <a:spcPct val="90000"/>
              </a:lnSpc>
            </a:pPr>
            <a:endParaRPr lang="sl-SI" altLang="sl-SI" sz="1000" dirty="0"/>
          </a:p>
          <a:p>
            <a:pPr eaLnBrk="1" hangingPunct="1">
              <a:lnSpc>
                <a:spcPct val="90000"/>
              </a:lnSpc>
            </a:pPr>
            <a:r>
              <a:rPr lang="sl-SI" altLang="sl-SI" b="1" dirty="0">
                <a:solidFill>
                  <a:srgbClr val="990000"/>
                </a:solidFill>
              </a:rPr>
              <a:t>KONGLOMERAT</a:t>
            </a:r>
          </a:p>
          <a:p>
            <a:pPr eaLnBrk="1" hangingPunct="1">
              <a:lnSpc>
                <a:spcPct val="90000"/>
              </a:lnSpc>
            </a:pPr>
            <a:endParaRPr lang="sl-SI" altLang="sl-SI" sz="1000" dirty="0"/>
          </a:p>
          <a:p>
            <a:pPr eaLnBrk="1" hangingPunct="1">
              <a:lnSpc>
                <a:spcPct val="90000"/>
              </a:lnSpc>
            </a:pPr>
            <a:r>
              <a:rPr lang="sl-SI" altLang="sl-SI" b="1" dirty="0">
                <a:solidFill>
                  <a:srgbClr val="990000"/>
                </a:solidFill>
              </a:rPr>
              <a:t>PEŠČENJAK</a:t>
            </a:r>
          </a:p>
          <a:p>
            <a:pPr eaLnBrk="1" hangingPunct="1">
              <a:lnSpc>
                <a:spcPct val="90000"/>
              </a:lnSpc>
            </a:pPr>
            <a:endParaRPr lang="sl-SI" altLang="sl-SI" sz="1200" b="1" dirty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l-SI" altLang="sl-SI" b="1" dirty="0">
                <a:solidFill>
                  <a:srgbClr val="990000"/>
                </a:solidFill>
              </a:rPr>
              <a:t>GLINAVEC</a:t>
            </a:r>
          </a:p>
          <a:p>
            <a:pPr eaLnBrk="1" hangingPunct="1">
              <a:lnSpc>
                <a:spcPct val="90000"/>
              </a:lnSpc>
            </a:pPr>
            <a:endParaRPr lang="sl-SI" altLang="sl-SI" sz="1200" dirty="0"/>
          </a:p>
          <a:p>
            <a:pPr eaLnBrk="1" hangingPunct="1">
              <a:lnSpc>
                <a:spcPct val="90000"/>
              </a:lnSpc>
            </a:pPr>
            <a:r>
              <a:rPr lang="sl-SI" altLang="sl-SI" b="1" dirty="0">
                <a:solidFill>
                  <a:srgbClr val="990000"/>
                </a:solidFill>
              </a:rPr>
              <a:t>LAPOR* </a:t>
            </a:r>
            <a:r>
              <a:rPr lang="sl-SI" altLang="sl-SI" sz="1600" b="1" dirty="0">
                <a:solidFill>
                  <a:srgbClr val="990000"/>
                </a:solidFill>
              </a:rPr>
              <a:t>(zraven veliko apnenca)</a:t>
            </a:r>
          </a:p>
          <a:p>
            <a:pPr eaLnBrk="1" hangingPunct="1">
              <a:lnSpc>
                <a:spcPct val="90000"/>
              </a:lnSpc>
            </a:pPr>
            <a:endParaRPr lang="sl-SI" altLang="sl-SI" sz="1200" b="1" dirty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l-SI" altLang="sl-SI" b="1" dirty="0">
                <a:solidFill>
                  <a:srgbClr val="FF0000"/>
                </a:solidFill>
              </a:rPr>
              <a:t>FLIŠ* </a:t>
            </a:r>
            <a:r>
              <a:rPr lang="sl-SI" altLang="sl-SI" sz="1800" b="1" dirty="0">
                <a:solidFill>
                  <a:srgbClr val="FF0000"/>
                </a:solidFill>
              </a:rPr>
              <a:t>(menjavanje plasti)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0188B258-A3FB-4BC9-9463-83DF3C048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400" dirty="0"/>
              <a:t>  Zunanji dejavniki delce preperelih kamnin odnesejo in drugje odložijo.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2F8CC55-7187-4804-AE4E-92748CAAC2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l-SI" altLang="sl-SI" sz="4000" b="1"/>
              <a:t>2. Kemične sedimentne kamnine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792D410-D16E-4262-B58F-B0B23B47C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507412" cy="4352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 sz="2600">
                <a:solidFill>
                  <a:srgbClr val="0000FF"/>
                </a:solidFill>
              </a:rPr>
              <a:t>Nastale z izločanjem mineralnih snovi iz vodnih raztopin.</a:t>
            </a:r>
          </a:p>
          <a:p>
            <a:pPr eaLnBrk="1" hangingPunct="1">
              <a:buFontTx/>
              <a:buNone/>
            </a:pPr>
            <a:endParaRPr lang="sl-SI" altLang="sl-SI" sz="240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endParaRPr lang="sl-SI" altLang="sl-SI" sz="2400"/>
          </a:p>
          <a:p>
            <a:pPr eaLnBrk="1" hangingPunct="1"/>
            <a:r>
              <a:rPr lang="sl-SI" altLang="sl-SI" sz="2800" b="1">
                <a:solidFill>
                  <a:srgbClr val="990000"/>
                </a:solidFill>
              </a:rPr>
              <a:t>APNENEC   </a:t>
            </a:r>
            <a:r>
              <a:rPr lang="sl-SI" altLang="sl-SI" sz="2800" i="1"/>
              <a:t>sprijeto apnenčasto blato</a:t>
            </a:r>
            <a:endParaRPr lang="sl-SI" altLang="sl-SI" sz="2800">
              <a:solidFill>
                <a:srgbClr val="990000"/>
              </a:solidFill>
            </a:endParaRPr>
          </a:p>
          <a:p>
            <a:pPr eaLnBrk="1" hangingPunct="1"/>
            <a:endParaRPr lang="sl-SI" altLang="sl-SI" sz="2400" b="1">
              <a:solidFill>
                <a:srgbClr val="990000"/>
              </a:solidFill>
            </a:endParaRPr>
          </a:p>
          <a:p>
            <a:pPr eaLnBrk="1" hangingPunct="1"/>
            <a:r>
              <a:rPr lang="sl-SI" altLang="sl-SI" sz="2800" b="1">
                <a:solidFill>
                  <a:srgbClr val="990000"/>
                </a:solidFill>
              </a:rPr>
              <a:t>DOLOMIT  </a:t>
            </a:r>
            <a:r>
              <a:rPr lang="sl-SI" altLang="sl-SI" sz="2800" i="1"/>
              <a:t>sprijeto apnenčasto in dolomitno blato</a:t>
            </a:r>
            <a:endParaRPr lang="sl-SI" altLang="sl-SI" sz="2800" b="1">
              <a:solidFill>
                <a:srgbClr val="990000"/>
              </a:solidFill>
            </a:endParaRPr>
          </a:p>
          <a:p>
            <a:pPr eaLnBrk="1" hangingPunct="1"/>
            <a:endParaRPr lang="sl-SI" altLang="sl-SI" sz="2400" b="1">
              <a:solidFill>
                <a:srgbClr val="990000"/>
              </a:solidFill>
            </a:endParaRPr>
          </a:p>
          <a:p>
            <a:pPr eaLnBrk="1" hangingPunct="1"/>
            <a:r>
              <a:rPr lang="sl-SI" altLang="sl-SI" sz="2800" b="1">
                <a:solidFill>
                  <a:srgbClr val="990000"/>
                </a:solidFill>
              </a:rPr>
              <a:t>SIGA</a:t>
            </a:r>
            <a:r>
              <a:rPr lang="sl-SI" altLang="sl-SI" sz="2800" i="1"/>
              <a:t>  v kraških jamah, kapniki</a:t>
            </a:r>
            <a:endParaRPr lang="sl-SI" altLang="sl-SI" sz="2800" b="1">
              <a:solidFill>
                <a:srgbClr val="990000"/>
              </a:solidFill>
            </a:endParaRPr>
          </a:p>
          <a:p>
            <a:pPr eaLnBrk="1" hangingPunct="1">
              <a:buFontTx/>
              <a:buNone/>
            </a:pPr>
            <a:endParaRPr lang="sl-SI" altLang="sl-SI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AA2CD67-107B-42C7-8393-1ED5784219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l-SI" altLang="sl-SI" sz="3600" b="1"/>
              <a:t>3. Biokemične sedimentne kamnine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F0FC204-0184-4215-8B39-436C05865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l-SI" altLang="sl-SI">
                <a:solidFill>
                  <a:srgbClr val="0000FF"/>
                </a:solidFill>
              </a:rPr>
              <a:t>Z usedanjem ostankov organizmov v morju.</a:t>
            </a:r>
          </a:p>
          <a:p>
            <a:pPr eaLnBrk="1" hangingPunct="1">
              <a:buFontTx/>
              <a:buNone/>
            </a:pPr>
            <a:endParaRPr lang="sl-SI" altLang="sl-SI" sz="2800" b="1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endParaRPr lang="sl-SI" altLang="sl-SI" sz="2400" b="1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sl-SI" altLang="sl-SI" sz="2800" b="1">
                <a:solidFill>
                  <a:srgbClr val="990000"/>
                </a:solidFill>
              </a:rPr>
              <a:t>    </a:t>
            </a:r>
            <a:r>
              <a:rPr lang="sl-SI" altLang="sl-SI" sz="2800" b="1" u="sng">
                <a:solidFill>
                  <a:srgbClr val="990000"/>
                </a:solidFill>
              </a:rPr>
              <a:t>APNENEC  s fosili:</a:t>
            </a:r>
          </a:p>
          <a:p>
            <a:pPr eaLnBrk="1" hangingPunct="1">
              <a:buFontTx/>
              <a:buNone/>
            </a:pPr>
            <a:endParaRPr lang="sl-SI" altLang="sl-SI" sz="1000" b="1" u="sng">
              <a:solidFill>
                <a:srgbClr val="990000"/>
              </a:solidFill>
            </a:endParaRPr>
          </a:p>
          <a:p>
            <a:pPr eaLnBrk="1" hangingPunct="1"/>
            <a:r>
              <a:rPr lang="sl-SI" altLang="sl-SI" sz="2800">
                <a:solidFill>
                  <a:srgbClr val="990000"/>
                </a:solidFill>
              </a:rPr>
              <a:t>koralni apnenec </a:t>
            </a:r>
          </a:p>
          <a:p>
            <a:pPr eaLnBrk="1" hangingPunct="1"/>
            <a:r>
              <a:rPr lang="sl-SI" altLang="sl-SI" sz="2800">
                <a:solidFill>
                  <a:srgbClr val="990000"/>
                </a:solidFill>
              </a:rPr>
              <a:t>školjčni apnenec</a:t>
            </a:r>
          </a:p>
          <a:p>
            <a:pPr eaLnBrk="1" hangingPunct="1"/>
            <a:r>
              <a:rPr lang="sl-SI" altLang="sl-SI" sz="2800">
                <a:solidFill>
                  <a:srgbClr val="990000"/>
                </a:solidFill>
              </a:rPr>
              <a:t>lehnjak (travertin)  </a:t>
            </a:r>
            <a:r>
              <a:rPr lang="sl-SI" altLang="sl-SI" sz="2800" b="1">
                <a:sym typeface="Wingdings" panose="05000000000000000000" pitchFamily="2" charset="2"/>
              </a:rPr>
              <a:t></a:t>
            </a:r>
            <a:r>
              <a:rPr lang="sl-SI" altLang="sl-SI" sz="2800" b="1">
                <a:solidFill>
                  <a:srgbClr val="99000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sl-SI" altLang="sl-SI" sz="2800" b="1">
                <a:solidFill>
                  <a:srgbClr val="990000"/>
                </a:solidFill>
              </a:rPr>
              <a:t>    </a:t>
            </a:r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EE26A3BA-05E4-441F-8D3C-548E313D5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286000"/>
            <a:ext cx="424815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7C16FA0-4057-4372-B192-3EAAACDD4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25170"/>
          <a:stretch/>
        </p:blipFill>
        <p:spPr>
          <a:xfrm>
            <a:off x="-29236" y="764704"/>
            <a:ext cx="9144000" cy="228190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9FB3BE7-09AD-427E-A697-09499258BD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201"/>
          <a:stretch/>
        </p:blipFill>
        <p:spPr>
          <a:xfrm>
            <a:off x="0" y="4581128"/>
            <a:ext cx="9144000" cy="81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91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922163F-496D-45FE-904E-6AAFA49BA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rgbClr val="006699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l-SI" altLang="sl-SI" sz="4000" b="1" dirty="0">
                <a:solidFill>
                  <a:schemeClr val="bg1"/>
                </a:solidFill>
              </a:rPr>
              <a:t>MAGMATSKE  KAMNINE</a:t>
            </a:r>
            <a:r>
              <a:rPr lang="sl-SI" altLang="sl-SI" sz="40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51FF7E3-2DB8-4FCF-9488-0512079DCEA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513" y="1428750"/>
            <a:ext cx="4536504" cy="2447925"/>
          </a:xfrm>
          <a:solidFill>
            <a:schemeClr val="bg1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dirty="0">
                <a:solidFill>
                  <a:srgbClr val="0000FF"/>
                </a:solidFill>
              </a:rPr>
              <a:t>  </a:t>
            </a:r>
            <a:r>
              <a:rPr lang="sl-SI" altLang="sl-SI" b="1" dirty="0">
                <a:solidFill>
                  <a:srgbClr val="0000FF"/>
                </a:solidFill>
              </a:rPr>
              <a:t>GLOBOČNINE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2400" dirty="0"/>
              <a:t>Strjevanje magme v Zemljini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2400" dirty="0"/>
              <a:t>notranjosti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b="1" dirty="0">
                <a:solidFill>
                  <a:srgbClr val="990000"/>
                </a:solidFill>
              </a:rPr>
              <a:t>GRANIT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b="1" dirty="0">
                <a:solidFill>
                  <a:srgbClr val="990000"/>
                </a:solidFill>
              </a:rPr>
              <a:t>GRANODIORIT (tonalit</a:t>
            </a:r>
            <a:r>
              <a:rPr lang="sl-SI" altLang="sl-SI" dirty="0">
                <a:solidFill>
                  <a:srgbClr val="990000"/>
                </a:solidFill>
              </a:rPr>
              <a:t>) </a:t>
            </a:r>
            <a:r>
              <a:rPr lang="sl-SI" altLang="sl-SI" sz="2400" dirty="0"/>
              <a:t>na Pohorju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8E3CFEBD-5311-4986-BB00-7BF6787E0AF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412875"/>
            <a:ext cx="3898900" cy="1755775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b="1">
                <a:solidFill>
                  <a:srgbClr val="0000FF"/>
                </a:solidFill>
              </a:rPr>
              <a:t>PREDORNINE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2400"/>
              <a:t>Strjevanje lave na površju.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b="1">
                <a:solidFill>
                  <a:srgbClr val="CC0000"/>
                </a:solidFill>
              </a:rPr>
              <a:t>BAZALT</a:t>
            </a:r>
            <a:endParaRPr lang="sl-SI" altLang="sl-SI" sz="240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altLang="sl-SI" sz="2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altLang="sl-SI" sz="240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altLang="sl-SI" sz="240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altLang="sl-SI" sz="2400">
              <a:solidFill>
                <a:srgbClr val="0000FF"/>
              </a:solidFill>
            </a:endParaRPr>
          </a:p>
        </p:txBody>
      </p:sp>
      <p:pic>
        <p:nvPicPr>
          <p:cNvPr id="15367" name="Picture 7">
            <a:extLst>
              <a:ext uri="{FF2B5EF4-FFF2-40B4-BE49-F238E27FC236}">
                <a16:creationId xmlns:a16="http://schemas.microsoft.com/office/drawing/2014/main" id="{746B5EC3-8F86-41CD-A90D-CF0781911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350"/>
            <a:ext cx="33782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>
            <a:extLst>
              <a:ext uri="{FF2B5EF4-FFF2-40B4-BE49-F238E27FC236}">
                <a16:creationId xmlns:a16="http://schemas.microsoft.com/office/drawing/2014/main" id="{C3D7AF1E-166F-4F3E-B415-E4A44C74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213100"/>
            <a:ext cx="22780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>
            <a:extLst>
              <a:ext uri="{FF2B5EF4-FFF2-40B4-BE49-F238E27FC236}">
                <a16:creationId xmlns:a16="http://schemas.microsoft.com/office/drawing/2014/main" id="{2C55828E-2D27-4456-930F-ADA52F236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27" y="3584920"/>
            <a:ext cx="342741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D42317C-50FC-4E8C-8ACB-60CF65E0A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008063"/>
          </a:xfrm>
          <a:solidFill>
            <a:srgbClr val="3366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l-SI" altLang="sl-SI" sz="4000" b="1" dirty="0">
                <a:solidFill>
                  <a:schemeClr val="bg1"/>
                </a:solidFill>
              </a:rPr>
              <a:t>METAMORFNE</a:t>
            </a:r>
            <a:r>
              <a:rPr lang="sl-SI" altLang="sl-SI" sz="4000" b="1" dirty="0">
                <a:solidFill>
                  <a:srgbClr val="FF0000"/>
                </a:solidFill>
              </a:rPr>
              <a:t> </a:t>
            </a:r>
            <a:r>
              <a:rPr lang="sl-SI" altLang="sl-SI" sz="4000" b="1" dirty="0">
                <a:solidFill>
                  <a:schemeClr val="bg1"/>
                </a:solidFill>
              </a:rPr>
              <a:t>KAMNINE  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847D8A6-FD06-4B64-A37A-B8706EC0E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1052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 sz="2500">
                <a:solidFill>
                  <a:srgbClr val="006699"/>
                </a:solidFill>
              </a:rPr>
              <a:t>Nastale s </a:t>
            </a:r>
            <a:r>
              <a:rPr lang="sl-SI" altLang="sl-SI" sz="2500" b="1">
                <a:solidFill>
                  <a:srgbClr val="006699"/>
                </a:solidFill>
              </a:rPr>
              <a:t>preobrazbo oz. metamorfozo </a:t>
            </a:r>
            <a:r>
              <a:rPr lang="sl-SI" altLang="sl-SI" sz="2500">
                <a:solidFill>
                  <a:srgbClr val="006699"/>
                </a:solidFill>
              </a:rPr>
              <a:t>iz magmatskih </a:t>
            </a:r>
          </a:p>
          <a:p>
            <a:pPr eaLnBrk="1" hangingPunct="1">
              <a:buFontTx/>
              <a:buNone/>
            </a:pPr>
            <a:r>
              <a:rPr lang="sl-SI" altLang="sl-SI" sz="2500">
                <a:solidFill>
                  <a:srgbClr val="006699"/>
                </a:solidFill>
              </a:rPr>
              <a:t>ali sedimentnih kamnin, </a:t>
            </a:r>
            <a:r>
              <a:rPr lang="sl-SI" altLang="sl-SI" sz="2500" b="1">
                <a:solidFill>
                  <a:srgbClr val="006699"/>
                </a:solidFill>
              </a:rPr>
              <a:t>globoko pod površjem</a:t>
            </a:r>
            <a:r>
              <a:rPr lang="sl-SI" altLang="sl-SI" sz="2500">
                <a:solidFill>
                  <a:srgbClr val="006699"/>
                </a:solidFill>
              </a:rPr>
              <a:t>, kjer </a:t>
            </a:r>
          </a:p>
          <a:p>
            <a:pPr eaLnBrk="1" hangingPunct="1">
              <a:buFontTx/>
              <a:buNone/>
            </a:pPr>
            <a:r>
              <a:rPr lang="sl-SI" altLang="sl-SI" sz="2500">
                <a:solidFill>
                  <a:srgbClr val="006699"/>
                </a:solidFill>
              </a:rPr>
              <a:t>so močni pritiski in visoke temperature. </a:t>
            </a:r>
          </a:p>
          <a:p>
            <a:pPr eaLnBrk="1" hangingPunct="1">
              <a:buFontTx/>
              <a:buNone/>
            </a:pPr>
            <a:endParaRPr lang="sl-SI" altLang="sl-SI" sz="260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endParaRPr lang="sl-SI" altLang="sl-SI" sz="1000" b="1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sl-SI" altLang="sl-SI" sz="2400" b="1">
                <a:solidFill>
                  <a:srgbClr val="0000FF"/>
                </a:solidFill>
              </a:rPr>
              <a:t>   </a:t>
            </a:r>
            <a:r>
              <a:rPr lang="sl-SI" altLang="sl-SI" sz="2800" b="1">
                <a:solidFill>
                  <a:srgbClr val="990000"/>
                </a:solidFill>
              </a:rPr>
              <a:t>MARMOR  </a:t>
            </a:r>
            <a:r>
              <a:rPr lang="sl-SI" altLang="sl-SI" sz="2400"/>
              <a:t>nastal s preobrazbo apnenca ali dolomita</a:t>
            </a:r>
          </a:p>
          <a:p>
            <a:pPr eaLnBrk="1" hangingPunct="1">
              <a:buFontTx/>
              <a:buNone/>
            </a:pPr>
            <a:endParaRPr lang="sl-SI" altLang="sl-SI" sz="1000"/>
          </a:p>
          <a:p>
            <a:pPr eaLnBrk="1" hangingPunct="1">
              <a:buFontTx/>
              <a:buNone/>
            </a:pPr>
            <a:r>
              <a:rPr lang="sl-SI" altLang="sl-SI" sz="2400"/>
              <a:t>   </a:t>
            </a:r>
            <a:r>
              <a:rPr lang="sl-SI" altLang="sl-SI" sz="2800" b="1">
                <a:solidFill>
                  <a:srgbClr val="990000"/>
                </a:solidFill>
              </a:rPr>
              <a:t>GNAJS  </a:t>
            </a:r>
            <a:r>
              <a:rPr lang="sl-SI" altLang="sl-SI" sz="2400"/>
              <a:t>s preobrazbo granita</a:t>
            </a:r>
            <a:endParaRPr lang="sl-SI" altLang="sl-SI" sz="2800"/>
          </a:p>
          <a:p>
            <a:pPr eaLnBrk="1" hangingPunct="1">
              <a:buFontTx/>
              <a:buNone/>
            </a:pPr>
            <a:endParaRPr lang="sl-SI" altLang="sl-SI" sz="2400" b="1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endParaRPr lang="sl-SI" altLang="sl-SI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85558230-2511-472D-961E-DCDF55332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423545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>
            <a:extLst>
              <a:ext uri="{FF2B5EF4-FFF2-40B4-BE49-F238E27FC236}">
                <a16:creationId xmlns:a16="http://schemas.microsoft.com/office/drawing/2014/main" id="{EA0746F0-F42C-4BF1-89D9-C73497177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0963"/>
            <a:ext cx="446405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>
            <a:extLst>
              <a:ext uri="{FF2B5EF4-FFF2-40B4-BE49-F238E27FC236}">
                <a16:creationId xmlns:a16="http://schemas.microsoft.com/office/drawing/2014/main" id="{419383E1-37B9-4362-9EEE-1B892DEF6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429000"/>
            <a:ext cx="268287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8">
            <a:extLst>
              <a:ext uri="{FF2B5EF4-FFF2-40B4-BE49-F238E27FC236}">
                <a16:creationId xmlns:a16="http://schemas.microsoft.com/office/drawing/2014/main" id="{9E4FC29F-D564-4C08-BCA5-C04A55E39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716338"/>
            <a:ext cx="32400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800"/>
              <a:t>MARMOR - Pohorje</a:t>
            </a:r>
          </a:p>
        </p:txBody>
      </p:sp>
      <p:sp>
        <p:nvSpPr>
          <p:cNvPr id="22534" name="Text Box 9">
            <a:extLst>
              <a:ext uri="{FF2B5EF4-FFF2-40B4-BE49-F238E27FC236}">
                <a16:creationId xmlns:a16="http://schemas.microsoft.com/office/drawing/2014/main" id="{B72B4FA1-73B7-4717-8739-163AEB1F4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264300"/>
            <a:ext cx="5184775" cy="16303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sl-SI" sz="2000" b="1" dirty="0"/>
              <a:t>HOTAVELJSKI  MARMOR - </a:t>
            </a:r>
            <a:r>
              <a:rPr lang="sl-SI" sz="1800" dirty="0">
                <a:solidFill>
                  <a:srgbClr val="C00000"/>
                </a:solidFill>
              </a:rPr>
              <a:t>NI MARMOR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sl-SI" sz="2000" dirty="0"/>
              <a:t>Kamniti portal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sl-SI" sz="2000" dirty="0"/>
              <a:t>Plečnikov vhod v Prešernovo gledališče, Kranj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96EF1D6D-236A-47E8-9DF5-EFA8BC3E5E39}"/>
              </a:ext>
            </a:extLst>
          </p:cNvPr>
          <p:cNvSpPr/>
          <p:nvPr/>
        </p:nvSpPr>
        <p:spPr>
          <a:xfrm>
            <a:off x="217229" y="5934670"/>
            <a:ext cx="5885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1800" dirty="0">
                <a:solidFill>
                  <a:prstClr val="black"/>
                </a:solidFill>
                <a:latin typeface="Calibri" panose="020F0502020204030204"/>
              </a:rPr>
              <a:t>Marmor Sežana (6 min):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1800" dirty="0">
                <a:solidFill>
                  <a:prstClr val="black"/>
                </a:solidFill>
                <a:latin typeface="Calibri" panose="020F0502020204030204"/>
                <a:hlinkClick r:id="rId5"/>
              </a:rPr>
              <a:t>https://365.rtvslo.si/arhiv/vizionar-obrtnik-in-podjetnik/174970060</a:t>
            </a:r>
            <a:r>
              <a:rPr lang="sl-SI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SI" sz="1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999E203-769C-4707-9ADD-CAE115C50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04" y="0"/>
            <a:ext cx="7969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01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4AEC75F-6E54-4538-9319-4113C612B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349" y="188640"/>
            <a:ext cx="3953038" cy="387236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697D374-C9D6-457B-B0A2-006B20BAC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640"/>
            <a:ext cx="5256183" cy="387236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0261122-FD15-4CF2-8257-8F37039CB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49598"/>
            <a:ext cx="914400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41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6EA0345-BCFE-40C8-8D9C-059032FD47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3"/>
          <a:stretch/>
        </p:blipFill>
        <p:spPr>
          <a:xfrm>
            <a:off x="-15622" y="332656"/>
            <a:ext cx="9270987" cy="149569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D16EB67-6E4B-4BD9-B70A-9D42CA0CE3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6"/>
          <a:stretch/>
        </p:blipFill>
        <p:spPr>
          <a:xfrm>
            <a:off x="-9872" y="2177256"/>
            <a:ext cx="9046368" cy="110561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A257144-DBC7-46DB-8CA8-D2B2A53C29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3"/>
          <a:stretch/>
        </p:blipFill>
        <p:spPr>
          <a:xfrm>
            <a:off x="281643" y="3575134"/>
            <a:ext cx="8676456" cy="135662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CA30B8F-2010-45E2-B1A8-81B21B856F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37"/>
          <a:stretch/>
        </p:blipFill>
        <p:spPr>
          <a:xfrm>
            <a:off x="539552" y="5146198"/>
            <a:ext cx="5400600" cy="137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4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F6ABE8-980F-44EB-8869-016AE301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Geološki razvoj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ED613AB-4EA7-4D6A-86E4-A4E7F014D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4746914" cy="19212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/>
              <a:t>Če bi celoten razvoj Zemlje strnili v 12 ur:</a:t>
            </a:r>
          </a:p>
          <a:p>
            <a:r>
              <a:rPr lang="sl-SI" dirty="0" err="1"/>
              <a:t>predkambrij</a:t>
            </a:r>
            <a:r>
              <a:rPr lang="sl-SI" dirty="0"/>
              <a:t>: 00.00 - 10.48</a:t>
            </a:r>
          </a:p>
          <a:p>
            <a:r>
              <a:rPr lang="sl-SI" dirty="0"/>
              <a:t>paleozoik:  10.48 – 11.24</a:t>
            </a:r>
          </a:p>
          <a:p>
            <a:r>
              <a:rPr lang="sl-SI" dirty="0"/>
              <a:t>mezozoik: 11.24 – 11.50</a:t>
            </a:r>
          </a:p>
          <a:p>
            <a:r>
              <a:rPr lang="sl-SI" dirty="0"/>
              <a:t>kenozoik: 11.50 – 12.00</a:t>
            </a:r>
            <a:endParaRPr lang="en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C4404F5-B6B6-46C4-98E4-13A0684108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06"/>
          <a:stretch/>
        </p:blipFill>
        <p:spPr>
          <a:xfrm>
            <a:off x="5375564" y="1510092"/>
            <a:ext cx="3593793" cy="4367179"/>
          </a:xfrm>
          <a:prstGeom prst="rect">
            <a:avLst/>
          </a:prstGeom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68084243-0538-4516-9E42-CBD418FFD7AC}"/>
              </a:ext>
            </a:extLst>
          </p:cNvPr>
          <p:cNvSpPr txBox="1">
            <a:spLocks/>
          </p:cNvSpPr>
          <p:nvPr/>
        </p:nvSpPr>
        <p:spPr>
          <a:xfrm>
            <a:off x="628650" y="4583528"/>
            <a:ext cx="4746914" cy="11433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None/>
            </a:pPr>
            <a:r>
              <a:rPr lang="sl-SI" sz="2100" dirty="0">
                <a:solidFill>
                  <a:prstClr val="black"/>
                </a:solidFill>
                <a:latin typeface="Calibri" panose="020F0502020204030204"/>
              </a:rPr>
              <a:t>Alpidska orogeneza torej dobrih 10 min,</a:t>
            </a:r>
          </a:p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None/>
            </a:pPr>
            <a:r>
              <a:rPr lang="sl-SI" sz="2100" dirty="0">
                <a:solidFill>
                  <a:prstClr val="black"/>
                </a:solidFill>
                <a:latin typeface="Calibri" panose="020F0502020204030204"/>
              </a:rPr>
              <a:t>prvi človek 13,8 sekunde,</a:t>
            </a:r>
          </a:p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None/>
            </a:pPr>
            <a:r>
              <a:rPr lang="sl-SI" sz="2100" dirty="0">
                <a:solidFill>
                  <a:prstClr val="black"/>
                </a:solidFill>
                <a:latin typeface="Calibri" panose="020F0502020204030204"/>
              </a:rPr>
              <a:t>holocen samo 0,00086 sekunde.</a:t>
            </a:r>
            <a:endParaRPr lang="en-SI" sz="21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8015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>
            <a:extLst>
              <a:ext uri="{FF2B5EF4-FFF2-40B4-BE49-F238E27FC236}">
                <a16:creationId xmlns:a16="http://schemas.microsoft.com/office/drawing/2014/main" id="{BE01CD86-8DF1-450B-B117-633A6B173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8425"/>
            <a:ext cx="8664575" cy="649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F37D72-A7BA-42E1-828A-3FE1D675A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ANTROPOCEN</a:t>
            </a:r>
            <a:endParaRPr lang="en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EBE0DBD-F297-4150-BF02-875FCB857E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7467600" cy="4413104"/>
          </a:xfrm>
        </p:spPr>
        <p:txBody>
          <a:bodyPr/>
          <a:lstStyle/>
          <a:p>
            <a:r>
              <a:rPr lang="sl-SI" dirty="0"/>
              <a:t>Kdo je glavni preoblikovalec površja danes?</a:t>
            </a:r>
          </a:p>
          <a:p>
            <a:endParaRPr lang="sl-SI" dirty="0"/>
          </a:p>
          <a:p>
            <a:r>
              <a:rPr lang="sl-SI" dirty="0"/>
              <a:t>Od kdaj?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6629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B5BE259-8C7C-473F-93A5-90BBC70F53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sl-SI" altLang="sl-SI" b="1" dirty="0"/>
              <a:t>3.  KAMNINE </a:t>
            </a:r>
            <a:r>
              <a:rPr lang="sl-SI" altLang="sl-SI" dirty="0"/>
              <a:t>ločimo glede na:</a:t>
            </a:r>
            <a:endParaRPr lang="sl-SI" altLang="sl-SI" b="1" dirty="0"/>
          </a:p>
        </p:txBody>
      </p:sp>
      <p:graphicFrame>
        <p:nvGraphicFramePr>
          <p:cNvPr id="4103" name="Rectangle 3">
            <a:extLst>
              <a:ext uri="{FF2B5EF4-FFF2-40B4-BE49-F238E27FC236}">
                <a16:creationId xmlns:a16="http://schemas.microsoft.com/office/drawing/2014/main" id="{BB457E64-8170-47B5-A25A-C72F31C40C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5020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E414AC9-694A-4312-AC03-797C83138767}"/>
              </a:ext>
            </a:extLst>
          </p:cNvPr>
          <p:cNvSpPr txBox="1"/>
          <p:nvPr/>
        </p:nvSpPr>
        <p:spPr>
          <a:xfrm>
            <a:off x="395288" y="476250"/>
            <a:ext cx="8497887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b="1" dirty="0">
                <a:latin typeface="+mj-lt"/>
              </a:rPr>
              <a:t>KAMNINE  glede na KEMIJSKO SESTAVO</a:t>
            </a:r>
          </a:p>
        </p:txBody>
      </p:sp>
      <p:sp>
        <p:nvSpPr>
          <p:cNvPr id="7171" name="PoljeZBesedilom 2">
            <a:extLst>
              <a:ext uri="{FF2B5EF4-FFF2-40B4-BE49-F238E27FC236}">
                <a16:creationId xmlns:a16="http://schemas.microsoft.com/office/drawing/2014/main" id="{07C0E40C-BA1A-4449-A9D0-536F53B89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205038"/>
            <a:ext cx="81756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l-SI" altLang="sl-SI" sz="3000">
                <a:solidFill>
                  <a:srgbClr val="FF0000"/>
                </a:solidFill>
              </a:rPr>
              <a:t>KARBONATNE</a:t>
            </a:r>
          </a:p>
          <a:p>
            <a:pPr eaLnBrk="1" hangingPunct="1"/>
            <a:r>
              <a:rPr lang="sl-SI" altLang="sl-SI" sz="3000"/>
              <a:t>Prevladuje </a:t>
            </a:r>
            <a:r>
              <a:rPr lang="sl-SI" altLang="sl-SI" sz="3000" b="1"/>
              <a:t>mineral</a:t>
            </a:r>
            <a:r>
              <a:rPr lang="sl-SI" altLang="sl-SI" sz="3000"/>
              <a:t> </a:t>
            </a:r>
            <a:r>
              <a:rPr lang="sl-SI" altLang="sl-SI" sz="3000" b="1"/>
              <a:t>kalcita /</a:t>
            </a:r>
            <a:r>
              <a:rPr lang="sl-SI" altLang="sl-SI" sz="3000"/>
              <a:t> </a:t>
            </a:r>
            <a:r>
              <a:rPr lang="sl-SI" altLang="sl-SI" sz="3000">
                <a:solidFill>
                  <a:srgbClr val="006699"/>
                </a:solidFill>
              </a:rPr>
              <a:t>bolj topne; kraški svet</a:t>
            </a:r>
          </a:p>
          <a:p>
            <a:pPr eaLnBrk="1" hangingPunct="1"/>
            <a:endParaRPr lang="sl-SI" altLang="sl-SI" sz="2800">
              <a:solidFill>
                <a:srgbClr val="FF0000"/>
              </a:solidFill>
            </a:endParaRPr>
          </a:p>
          <a:p>
            <a:pPr eaLnBrk="1" hangingPunct="1"/>
            <a:endParaRPr lang="sl-SI" altLang="sl-SI" sz="2800">
              <a:solidFill>
                <a:srgbClr val="FF0000"/>
              </a:solidFill>
            </a:endParaRPr>
          </a:p>
          <a:p>
            <a:pPr eaLnBrk="1" hangingPunct="1"/>
            <a:r>
              <a:rPr lang="sl-SI" altLang="sl-SI" sz="3000">
                <a:solidFill>
                  <a:srgbClr val="FF0000"/>
                </a:solidFill>
              </a:rPr>
              <a:t>SILIKATNE</a:t>
            </a:r>
          </a:p>
          <a:p>
            <a:pPr eaLnBrk="1" hangingPunct="1"/>
            <a:r>
              <a:rPr lang="sl-SI" altLang="sl-SI" sz="3000" b="1"/>
              <a:t>Silikatni minerali </a:t>
            </a:r>
            <a:r>
              <a:rPr lang="sl-SI" altLang="sl-SI" sz="3000"/>
              <a:t>– kremen / </a:t>
            </a:r>
            <a:r>
              <a:rPr lang="sl-SI" altLang="sl-SI" sz="3000">
                <a:solidFill>
                  <a:srgbClr val="006699"/>
                </a:solidFill>
              </a:rPr>
              <a:t>za vodo nepropustne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oljeZBesedilom 1">
            <a:extLst>
              <a:ext uri="{FF2B5EF4-FFF2-40B4-BE49-F238E27FC236}">
                <a16:creationId xmlns:a16="http://schemas.microsoft.com/office/drawing/2014/main" id="{95A52B53-F270-40AF-AE3D-E9E08E790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0713"/>
            <a:ext cx="9144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l-SI" altLang="sl-SI" b="1"/>
              <a:t> KAMNINE  glede na MEHANSKE  LASTNOSTI </a:t>
            </a:r>
          </a:p>
          <a:p>
            <a:pPr eaLnBrk="1" hangingPunct="1"/>
            <a:endParaRPr lang="sl-SI" alt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4320A63-01D8-4918-ADD0-AD68A7C07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349500"/>
            <a:ext cx="82804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dirty="0">
                <a:solidFill>
                  <a:srgbClr val="FF0000"/>
                </a:solidFill>
              </a:rPr>
              <a:t>TRDE  kamnine</a:t>
            </a:r>
            <a:r>
              <a:rPr lang="sl-SI" dirty="0"/>
              <a:t>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sl-SI" sz="2600" dirty="0"/>
              <a:t>   bolj odporne, višji deli površja, strma pobočja,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sl-SI" sz="2600" dirty="0"/>
              <a:t>   </a:t>
            </a:r>
            <a:r>
              <a:rPr lang="sl-SI" sz="2600" u="sng" dirty="0">
                <a:solidFill>
                  <a:schemeClr val="accent3">
                    <a:lumMod val="50000"/>
                  </a:schemeClr>
                </a:solidFill>
              </a:rPr>
              <a:t>tanjše prsti</a:t>
            </a:r>
          </a:p>
          <a:p>
            <a:pPr>
              <a:defRPr/>
            </a:pPr>
            <a:endParaRPr lang="sl-SI" sz="2600" dirty="0">
              <a:solidFill>
                <a:srgbClr val="FF0000"/>
              </a:solidFill>
            </a:endParaRPr>
          </a:p>
          <a:p>
            <a:pPr>
              <a:defRPr/>
            </a:pPr>
            <a:endParaRPr lang="sl-SI" sz="20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sl-SI" dirty="0">
                <a:solidFill>
                  <a:srgbClr val="FF0000"/>
                </a:solidFill>
              </a:rPr>
              <a:t>MEHKE  kamnine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sl-SI" sz="2600" dirty="0"/>
              <a:t>   manj odporne, nižji in manj strm relief,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sl-SI" sz="2600" dirty="0"/>
              <a:t>   </a:t>
            </a:r>
            <a:r>
              <a:rPr lang="sl-SI" sz="2600" u="sng" dirty="0">
                <a:solidFill>
                  <a:schemeClr val="accent3">
                    <a:lumMod val="50000"/>
                  </a:schemeClr>
                </a:solidFill>
              </a:rPr>
              <a:t>debelejše prsti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80A8C2E-08B9-41A0-BDAF-EEB08F27D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8785225" cy="706438"/>
          </a:xfrm>
          <a:solidFill>
            <a:srgbClr val="336699"/>
          </a:solidFill>
          <a:ln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sl-SI" altLang="sl-SI" sz="3600">
                <a:solidFill>
                  <a:srgbClr val="800000"/>
                </a:solidFill>
              </a:rPr>
              <a:t> </a:t>
            </a:r>
            <a:r>
              <a:rPr lang="sl-SI" altLang="sl-SI" sz="3200">
                <a:solidFill>
                  <a:schemeClr val="bg1"/>
                </a:solidFill>
                <a:latin typeface="Times New Roman" panose="02020603050405020304" pitchFamily="18" charset="0"/>
              </a:rPr>
              <a:t>13. </a:t>
            </a:r>
            <a:r>
              <a:rPr lang="sl-SI" altLang="sl-SI" sz="3200" b="1">
                <a:solidFill>
                  <a:schemeClr val="bg1"/>
                </a:solidFill>
                <a:latin typeface="Times New Roman" panose="02020603050405020304" pitchFamily="18" charset="0"/>
              </a:rPr>
              <a:t>SEDIMENTNE</a:t>
            </a:r>
            <a:r>
              <a:rPr lang="sl-SI" altLang="sl-SI" sz="320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sl-SI" altLang="sl-SI" sz="3200" b="1">
                <a:solidFill>
                  <a:schemeClr val="bg1"/>
                </a:solidFill>
                <a:latin typeface="Times New Roman" panose="02020603050405020304" pitchFamily="18" charset="0"/>
              </a:rPr>
              <a:t>KAMNINE  </a:t>
            </a:r>
            <a:r>
              <a:rPr lang="sl-SI" altLang="sl-SI" sz="2800" b="1">
                <a:solidFill>
                  <a:schemeClr val="bg1"/>
                </a:solidFill>
                <a:latin typeface="Times New Roman" panose="02020603050405020304" pitchFamily="18" charset="0"/>
              </a:rPr>
              <a:t>kako so nastale</a:t>
            </a:r>
            <a:r>
              <a:rPr lang="sl-SI" altLang="sl-SI" sz="320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DA751C5-A8E9-4689-BDF5-4D68E511D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604838"/>
          </a:xfrm>
        </p:spPr>
        <p:txBody>
          <a:bodyPr/>
          <a:lstStyle/>
          <a:p>
            <a:pPr eaLnBrk="1" hangingPunct="1"/>
            <a:r>
              <a:rPr lang="sl-SI" altLang="sl-SI" sz="2800">
                <a:latin typeface="Times New Roman" panose="02020603050405020304" pitchFamily="18" charset="0"/>
              </a:rPr>
              <a:t>Z usedanjem na kopnem ali v morju (sedimentacijo)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D0950E58-EE28-4F54-AA29-3D3B641BB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133600"/>
            <a:ext cx="8353425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360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sl-SI" altLang="sl-SI">
                <a:solidFill>
                  <a:srgbClr val="FF0000"/>
                </a:solidFill>
              </a:rPr>
              <a:t>14. Po čem spoznamo sedimentne kamnine?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F8CAD018-5ADF-42C1-864D-5EF98DC73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49563"/>
            <a:ext cx="8207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altLang="sl-SI">
                <a:latin typeface="Arial" panose="020B0604020202020204" pitchFamily="34" charset="0"/>
              </a:rPr>
              <a:t>  </a:t>
            </a:r>
            <a:r>
              <a:rPr lang="sl-SI" altLang="sl-SI"/>
              <a:t>po plastovitosti oz. slojevitosti</a:t>
            </a: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8466FFB6-AC32-4DEA-8192-14A1CA4CE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860800"/>
            <a:ext cx="8351837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>
                <a:solidFill>
                  <a:srgbClr val="FF0000"/>
                </a:solidFill>
              </a:rPr>
              <a:t>15. Katere kamnine prevladujejo v Sloveniji?</a:t>
            </a: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6C5A9968-9984-4278-A021-38F45BF73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08500"/>
            <a:ext cx="79200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altLang="sl-SI"/>
              <a:t>sedimentne   </a:t>
            </a:r>
            <a:r>
              <a:rPr lang="sl-SI" altLang="sl-SI" sz="2800">
                <a:sym typeface="Wingdings" panose="05000000000000000000" pitchFamily="2" charset="2"/>
              </a:rPr>
              <a:t>  APNENEC</a:t>
            </a:r>
          </a:p>
          <a:p>
            <a:pPr eaLnBrk="1" hangingPunct="1">
              <a:spcBef>
                <a:spcPct val="50000"/>
              </a:spcBef>
            </a:pPr>
            <a:r>
              <a:rPr lang="sl-SI" altLang="sl-SI">
                <a:sym typeface="Wingdings" panose="05000000000000000000" pitchFamily="2" charset="2"/>
              </a:rPr>
              <a:t>                      </a:t>
            </a:r>
            <a:r>
              <a:rPr lang="sl-SI" altLang="sl-SI" sz="2800">
                <a:sym typeface="Wingdings" panose="05000000000000000000" pitchFamily="2" charset="2"/>
              </a:rPr>
              <a:t>  DOLOMIT</a:t>
            </a: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E52A2AD4-49A0-4009-8740-3642F968D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876925"/>
            <a:ext cx="4608512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>
                <a:solidFill>
                  <a:srgbClr val="FF0000"/>
                </a:solidFill>
              </a:rPr>
              <a:t>16.  V čem se ločita?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9" grpId="0"/>
      <p:bldP spid="215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05A2CDF-01A8-44CD-81CA-DF56C0E05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7705725" cy="1143000"/>
          </a:xfrm>
          <a:solidFill>
            <a:schemeClr val="bg1"/>
          </a:solidFill>
          <a:ln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l-SI" altLang="sl-SI" sz="4000" b="1" dirty="0">
                <a:solidFill>
                  <a:srgbClr val="FF0000"/>
                </a:solidFill>
              </a:rPr>
              <a:t>SEDIMENTNE  KAMNINE 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406176F-2763-452B-883C-EDE409890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7705725" cy="452596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/>
            <a:endParaRPr lang="sl-SI" altLang="sl-SI" sz="2800" b="1"/>
          </a:p>
          <a:p>
            <a:pPr marL="609600" indent="-609600" eaLnBrk="1" hangingPunct="1">
              <a:buFontTx/>
              <a:buNone/>
            </a:pPr>
            <a:r>
              <a:rPr lang="sl-SI" altLang="sl-SI" sz="3600" b="1"/>
              <a:t>  1.  Mehanske  </a:t>
            </a:r>
            <a:r>
              <a:rPr lang="sl-SI" altLang="sl-SI"/>
              <a:t>ali</a:t>
            </a:r>
            <a:r>
              <a:rPr lang="sl-SI" altLang="sl-SI" sz="3600" b="1"/>
              <a:t>  klastične</a:t>
            </a:r>
          </a:p>
          <a:p>
            <a:pPr marL="609600" indent="-609600" eaLnBrk="1" hangingPunct="1"/>
            <a:endParaRPr lang="sl-SI" altLang="sl-SI" sz="2000" b="1"/>
          </a:p>
          <a:p>
            <a:pPr marL="609600" indent="-609600" eaLnBrk="1" hangingPunct="1">
              <a:buFontTx/>
              <a:buNone/>
            </a:pPr>
            <a:r>
              <a:rPr lang="sl-SI" altLang="sl-SI" sz="3600" b="1"/>
              <a:t>  2.  Kemične</a:t>
            </a:r>
          </a:p>
          <a:p>
            <a:pPr marL="609600" indent="-609600" eaLnBrk="1" hangingPunct="1"/>
            <a:endParaRPr lang="sl-SI" altLang="sl-SI" sz="2000" b="1"/>
          </a:p>
          <a:p>
            <a:pPr marL="609600" indent="-609600" eaLnBrk="1" hangingPunct="1">
              <a:buFontTx/>
              <a:buNone/>
            </a:pPr>
            <a:r>
              <a:rPr lang="sl-SI" altLang="sl-SI" sz="3600" b="1"/>
              <a:t>  3.  Biokemične </a:t>
            </a:r>
            <a:r>
              <a:rPr lang="sl-SI" altLang="sl-SI"/>
              <a:t>ali</a:t>
            </a:r>
            <a:r>
              <a:rPr lang="sl-SI" altLang="sl-SI" sz="3600" b="1"/>
              <a:t> organske</a:t>
            </a:r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418</Words>
  <Application>Microsoft Office PowerPoint</Application>
  <PresentationFormat>Diaprojekcija na zaslonu (4:3)</PresentationFormat>
  <Paragraphs>119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4</vt:i4>
      </vt:variant>
      <vt:variant>
        <vt:lpstr>Naslovi diapozitivov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Century Schoolbook</vt:lpstr>
      <vt:lpstr>Times New Roman</vt:lpstr>
      <vt:lpstr>Wingdings</vt:lpstr>
      <vt:lpstr>Wingdings 2</vt:lpstr>
      <vt:lpstr>Privzeti načrt</vt:lpstr>
      <vt:lpstr>1_Privzeti načrt</vt:lpstr>
      <vt:lpstr>Oriel</vt:lpstr>
      <vt:lpstr>Officeova tema</vt:lpstr>
      <vt:lpstr>Geološki razvoj Zemlje in kamnine</vt:lpstr>
      <vt:lpstr>Geološki razvoj</vt:lpstr>
      <vt:lpstr>PowerPointova predstavitev</vt:lpstr>
      <vt:lpstr>ANTROPOCEN</vt:lpstr>
      <vt:lpstr>3.  KAMNINE ločimo glede na:</vt:lpstr>
      <vt:lpstr>PowerPointova predstavitev</vt:lpstr>
      <vt:lpstr>PowerPointova predstavitev</vt:lpstr>
      <vt:lpstr> 13. SEDIMENTNE  KAMNINE  kako so nastale?</vt:lpstr>
      <vt:lpstr>SEDIMENTNE  KAMNINE  </vt:lpstr>
      <vt:lpstr>1. Mehanske sedimentne kamnine</vt:lpstr>
      <vt:lpstr>2. Kemične sedimentne kamnine</vt:lpstr>
      <vt:lpstr>3. Biokemične sedimentne kamnine</vt:lpstr>
      <vt:lpstr>PowerPointova predstavitev</vt:lpstr>
      <vt:lpstr>MAGMATSKE  KAMNINE  </vt:lpstr>
      <vt:lpstr>METAMORFNE KAMNINE  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Kratka ponovitev Geološkega razvoja Zemlje</dc:title>
  <dc:creator>Rok Kastelic</dc:creator>
  <cp:lastModifiedBy>Admin</cp:lastModifiedBy>
  <cp:revision>33</cp:revision>
  <dcterms:created xsi:type="dcterms:W3CDTF">2020-08-26T14:55:45Z</dcterms:created>
  <dcterms:modified xsi:type="dcterms:W3CDTF">2025-09-22T07:53:08Z</dcterms:modified>
</cp:coreProperties>
</file>