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1"/>
  </p:notesMasterIdLst>
  <p:handoutMasterIdLst>
    <p:handoutMasterId r:id="rId12"/>
  </p:handoutMasterIdLst>
  <p:sldIdLst>
    <p:sldId id="257" r:id="rId2"/>
    <p:sldId id="261" r:id="rId3"/>
    <p:sldId id="258" r:id="rId4"/>
    <p:sldId id="262" r:id="rId5"/>
    <p:sldId id="263" r:id="rId6"/>
    <p:sldId id="264" r:id="rId7"/>
    <p:sldId id="265" r:id="rId8"/>
    <p:sldId id="266"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tski slog 1 – poudare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tski slog 1 – poudare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tski slog 1 – poudarek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matski slog 1 – poudarek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tski slog 1 – poudarek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tski slog 1 – poudarek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vetel slog 1 – poudarek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Označba mesta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C5605EC-8585-4D9D-8330-C6DBCA277CAA}" type="datetime1">
              <a:rPr lang="sl-SI" smtClean="0"/>
              <a:t>28. 03. 2024</a:t>
            </a:fld>
            <a:endParaRPr lang="en-US" dirty="0"/>
          </a:p>
        </p:txBody>
      </p:sp>
      <p:sp>
        <p:nvSpPr>
          <p:cNvPr id="4" name="Označba mesta za nogo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775AC3D-DA5D-42AC-A274-DE2E450B9A4F}" type="datetime1">
              <a:rPr lang="sl-SI" smtClean="0"/>
              <a:t>28. 03. 2024</a:t>
            </a:fld>
            <a:endParaRPr lang="en-US"/>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
              <a:t>Uredite sloge besedila matrice</a:t>
            </a:r>
            <a:endParaRPr lang="en-US"/>
          </a:p>
          <a:p>
            <a:pPr lvl="1" rtl="0"/>
            <a:r>
              <a:rPr lang="sl"/>
              <a:t>Druga raven</a:t>
            </a:r>
          </a:p>
          <a:p>
            <a:pPr lvl="2" rtl="0"/>
            <a:r>
              <a:rPr lang="sl"/>
              <a:t>Tretja raven</a:t>
            </a:r>
          </a:p>
          <a:p>
            <a:pPr lvl="3" rtl="0"/>
            <a:r>
              <a:rPr lang="sl"/>
              <a:t>Četrta raven</a:t>
            </a:r>
          </a:p>
          <a:p>
            <a:pPr lvl="4" rtl="0"/>
            <a:r>
              <a:rPr lang="sl"/>
              <a:t>Peta raven</a:t>
            </a:r>
            <a:endParaRPr lang="en-US"/>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pPr rtl="0"/>
            <a:fld id="{092DC767-0279-4A54-9038-8BC4A035FBF4}" type="datetime1">
              <a:rPr lang="sl-SI" smtClean="0"/>
              <a:t>28. 03. 2024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51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rtl="0"/>
            <a:fld id="{0B0FCE13-55AB-44CB-98FF-B24C5461A566}" type="datetime1">
              <a:rPr lang="sl-SI" smtClean="0"/>
              <a:t>28. 03. 2024</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3034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rtl="0"/>
            <a:fld id="{D992BEA8-4856-415B-A900-8FC7D9A5D772}" type="datetime1">
              <a:rPr lang="sl-SI" smtClean="0"/>
              <a:t>28. 03. 2024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92015843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rtl="0"/>
            <a:fld id="{2571C501-366B-4893-9C14-0008781E52EF}" type="datetime1">
              <a:rPr lang="sl-SI" smtClean="0"/>
              <a:t>28. 03. 2024</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22300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pPr rtl="0"/>
            <a:fld id="{9FB84655-0EF2-452F-82C4-5F9891FEBFE9}" type="datetime1">
              <a:rPr lang="sl-SI" smtClean="0"/>
              <a:t>28. 03. 2024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5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pPr rtl="0"/>
            <a:fld id="{AC490238-6B52-4EBE-9C47-2521F8196714}" type="datetime1">
              <a:rPr lang="sl-SI" smtClean="0"/>
              <a:t>28. 03. 2024</a:t>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97775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097280" y="2582334"/>
            <a:ext cx="4937760" cy="33782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217920" y="2582334"/>
            <a:ext cx="4937760" cy="33782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pPr rtl="0"/>
            <a:fld id="{059548B6-D450-410C-A456-C431474486B4}" type="datetime1">
              <a:rPr lang="sl-SI" smtClean="0"/>
              <a:t>28. 03. 2024</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73993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pPr rtl="0"/>
            <a:fld id="{666B6557-1EA2-4E7F-99F3-5B79A282A22D}" type="datetime1">
              <a:rPr lang="sl-SI" smtClean="0"/>
              <a:t>28. 03. 2024</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74120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rtl="0"/>
            <a:fld id="{D992BEA8-4856-415B-A900-8FC7D9A5D772}" type="datetime1">
              <a:rPr lang="sl-SI" smtClean="0"/>
              <a:t>28. 03. 2024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en-US" dirty="0"/>
          </a:p>
        </p:txBody>
      </p:sp>
      <p:sp>
        <p:nvSpPr>
          <p:cNvPr id="9" name="Slide Number Placeholder 8"/>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426280508"/>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l-SI"/>
              <a:t>Kliknite, če želite urediti slog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rtl="0"/>
            <a:fld id="{CE2EDE8E-55F0-452B-8C41-013501233A2E}" type="datetime1">
              <a:rPr lang="sl-SI" smtClean="0"/>
              <a:t>28. 03. 2024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30322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pPr rtl="0"/>
            <a:fld id="{D992BEA8-4856-415B-A900-8FC7D9A5D772}" type="datetime1">
              <a:rPr lang="sl-SI" smtClean="0"/>
              <a:t>28. 03. 2024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429383531"/>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fld id="{D992BEA8-4856-415B-A900-8FC7D9A5D772}" type="datetime1">
              <a:rPr lang="sl-SI" smtClean="0"/>
              <a:t>28. 03. 2024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34B7E4EF-A1BD-40F4-AB7B-04F084DD99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937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Naslov 1">
            <a:extLst>
              <a:ext uri="{FF2B5EF4-FFF2-40B4-BE49-F238E27FC236}">
                <a16:creationId xmlns:a16="http://schemas.microsoft.com/office/drawing/2014/main" id="{18C3B467-088C-4F3D-A9A7-105C4E1E20CD}"/>
              </a:ext>
            </a:extLst>
          </p:cNvPr>
          <p:cNvSpPr>
            <a:spLocks noGrp="1"/>
          </p:cNvSpPr>
          <p:nvPr>
            <p:ph type="ctrTitle"/>
          </p:nvPr>
        </p:nvSpPr>
        <p:spPr>
          <a:xfrm>
            <a:off x="457199" y="640080"/>
            <a:ext cx="3933825" cy="2926080"/>
          </a:xfrm>
        </p:spPr>
        <p:txBody>
          <a:bodyPr rtlCol="0">
            <a:normAutofit/>
          </a:bodyPr>
          <a:lstStyle/>
          <a:p>
            <a:pPr rtl="0"/>
            <a:r>
              <a:rPr lang="sl-SI" sz="6600" dirty="0">
                <a:solidFill>
                  <a:srgbClr val="FFFFFF"/>
                </a:solidFill>
              </a:rPr>
              <a:t>O</a:t>
            </a:r>
            <a:r>
              <a:rPr lang="sl" sz="6600" dirty="0">
                <a:solidFill>
                  <a:srgbClr val="FFFFFF"/>
                </a:solidFill>
              </a:rPr>
              <a:t>pis osebe</a:t>
            </a:r>
          </a:p>
        </p:txBody>
      </p:sp>
      <p:sp>
        <p:nvSpPr>
          <p:cNvPr id="3" name="Podnaslov 2">
            <a:extLst>
              <a:ext uri="{FF2B5EF4-FFF2-40B4-BE49-F238E27FC236}">
                <a16:creationId xmlns:a16="http://schemas.microsoft.com/office/drawing/2014/main" id="{C8722DDC-8EEE-4A06-8DFE-B44871EAA2CF}"/>
              </a:ext>
            </a:extLst>
          </p:cNvPr>
          <p:cNvSpPr>
            <a:spLocks noGrp="1"/>
          </p:cNvSpPr>
          <p:nvPr>
            <p:ph type="subTitle" idx="1"/>
          </p:nvPr>
        </p:nvSpPr>
        <p:spPr>
          <a:xfrm>
            <a:off x="594488" y="4644887"/>
            <a:ext cx="3659246" cy="489088"/>
          </a:xfrm>
        </p:spPr>
        <p:txBody>
          <a:bodyPr rtlCol="0">
            <a:normAutofit/>
          </a:bodyPr>
          <a:lstStyle/>
          <a:p>
            <a:pPr algn="ctr" rtl="0"/>
            <a:r>
              <a:rPr lang="sl-SI" sz="1500" dirty="0">
                <a:solidFill>
                  <a:srgbClr val="FFFFFF"/>
                </a:solidFill>
              </a:rPr>
              <a:t>POLONA HROVAT</a:t>
            </a:r>
            <a:endParaRPr lang="sl" sz="1500" dirty="0">
              <a:solidFill>
                <a:srgbClr val="FFFFFF"/>
              </a:solidFill>
            </a:endParaRPr>
          </a:p>
        </p:txBody>
      </p:sp>
      <p:pic>
        <p:nvPicPr>
          <p:cNvPr id="5" name="Slika 4" descr="Slika vsebuje tkanino, mizo, rdečo barvo in prt&#10;&#10;Opis je bil samodejno ustvarjen">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l="16981" r="21074"/>
          <a:stretch/>
        </p:blipFill>
        <p:spPr>
          <a:xfrm>
            <a:off x="4639733" y="10"/>
            <a:ext cx="7552266" cy="6857990"/>
          </a:xfrm>
          <a:prstGeom prst="rect">
            <a:avLst/>
          </a:prstGeom>
        </p:spPr>
      </p:pic>
      <p:sp>
        <p:nvSpPr>
          <p:cNvPr id="12" name="Rectangle 11">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Tree>
    <p:extLst>
      <p:ext uri="{BB962C8B-B14F-4D97-AF65-F5344CB8AC3E}">
        <p14:creationId xmlns:p14="http://schemas.microsoft.com/office/powerpoint/2010/main" val="173669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FFA6FB2-57F8-41B9-9ED6-F3F130887275}"/>
              </a:ext>
            </a:extLst>
          </p:cNvPr>
          <p:cNvSpPr>
            <a:spLocks noGrp="1"/>
          </p:cNvSpPr>
          <p:nvPr>
            <p:ph type="title"/>
          </p:nvPr>
        </p:nvSpPr>
        <p:spPr>
          <a:xfrm>
            <a:off x="1097280" y="286603"/>
            <a:ext cx="10058400" cy="702303"/>
          </a:xfrm>
        </p:spPr>
        <p:txBody>
          <a:bodyPr>
            <a:normAutofit fontScale="90000"/>
          </a:bodyPr>
          <a:lstStyle/>
          <a:p>
            <a:pPr algn="ctr"/>
            <a:r>
              <a:rPr lang="sl-SI" dirty="0"/>
              <a:t>NAMENI IN KRITERIJI UČENJA</a:t>
            </a:r>
          </a:p>
        </p:txBody>
      </p:sp>
      <p:sp>
        <p:nvSpPr>
          <p:cNvPr id="3" name="Označba mesta vsebine 2">
            <a:extLst>
              <a:ext uri="{FF2B5EF4-FFF2-40B4-BE49-F238E27FC236}">
                <a16:creationId xmlns:a16="http://schemas.microsoft.com/office/drawing/2014/main" id="{FB879EC0-9411-413F-9725-E46B0E0921CE}"/>
              </a:ext>
            </a:extLst>
          </p:cNvPr>
          <p:cNvSpPr>
            <a:spLocks noGrp="1"/>
          </p:cNvSpPr>
          <p:nvPr>
            <p:ph idx="1"/>
          </p:nvPr>
        </p:nvSpPr>
        <p:spPr>
          <a:xfrm>
            <a:off x="452761" y="988906"/>
            <a:ext cx="10702919" cy="4880188"/>
          </a:xfrm>
        </p:spPr>
        <p:txBody>
          <a:bodyPr>
            <a:normAutofit lnSpcReduction="10000"/>
          </a:bodyPr>
          <a:lstStyle/>
          <a:p>
            <a:r>
              <a:rPr lang="sl-SI" dirty="0"/>
              <a:t>V tem sklopu SE UČIM:</a:t>
            </a:r>
          </a:p>
          <a:p>
            <a:r>
              <a:rPr lang="sl-SI" dirty="0"/>
              <a:t>- Natančno opisovati osebe.</a:t>
            </a:r>
          </a:p>
          <a:p>
            <a:r>
              <a:rPr lang="sl-SI" dirty="0"/>
              <a:t>- V besedilih poiščem bistvene podatke in ključne besede ter jih zapišem v obliki miselnega vzorca.</a:t>
            </a:r>
          </a:p>
          <a:p>
            <a:r>
              <a:rPr lang="sl-SI" dirty="0"/>
              <a:t>- Iz preglednice in miselnega vzorca tvorim opis ustno in pisno.</a:t>
            </a:r>
          </a:p>
          <a:p>
            <a:r>
              <a:rPr lang="sl-SI" dirty="0"/>
              <a:t>- Govorno  nastopim in pri tem uporabljam bogato besedišče, govorim  zborno, tekoče, dovolj glasno in razločno.</a:t>
            </a:r>
          </a:p>
          <a:p>
            <a:r>
              <a:rPr lang="sl-SI" dirty="0"/>
              <a:t>- Učim se samovrednotenja in vrednotenja sošolcev.</a:t>
            </a:r>
          </a:p>
          <a:p>
            <a:r>
              <a:rPr lang="sl-SI" dirty="0"/>
              <a:t>USPEŠEN BOM, KO BOM:</a:t>
            </a:r>
          </a:p>
          <a:p>
            <a:r>
              <a:rPr lang="sl-SI" dirty="0"/>
              <a:t>- poznal postopek tvorjenja opisa osebe,</a:t>
            </a:r>
          </a:p>
          <a:p>
            <a:r>
              <a:rPr lang="sl-SI" dirty="0"/>
              <a:t>- samostojno pripravil opis osebe s pomočjo literature, preglednice, ključnih besed, miselnega vzorca,</a:t>
            </a:r>
          </a:p>
          <a:p>
            <a:r>
              <a:rPr lang="sl-SI" dirty="0"/>
              <a:t>- izvedel govorni nastop,</a:t>
            </a:r>
          </a:p>
          <a:p>
            <a:r>
              <a:rPr lang="sl-SI" dirty="0"/>
              <a:t>- znal kritično ovrednotiti svoj govorni nastop in nastop sošolcev.</a:t>
            </a:r>
          </a:p>
          <a:p>
            <a:endParaRPr lang="sl-SI" dirty="0"/>
          </a:p>
        </p:txBody>
      </p:sp>
    </p:spTree>
    <p:extLst>
      <p:ext uri="{BB962C8B-B14F-4D97-AF65-F5344CB8AC3E}">
        <p14:creationId xmlns:p14="http://schemas.microsoft.com/office/powerpoint/2010/main" val="134797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38" name="Rectangle 37">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cxnSp>
        <p:nvCxnSpPr>
          <p:cNvPr id="40" name="Straight Connector 39">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92C9295F-E638-4F61-AFE2-CF3E40556031}"/>
              </a:ext>
            </a:extLst>
          </p:cNvPr>
          <p:cNvSpPr>
            <a:spLocks noGrp="1"/>
          </p:cNvSpPr>
          <p:nvPr>
            <p:ph type="title"/>
          </p:nvPr>
        </p:nvSpPr>
        <p:spPr>
          <a:xfrm>
            <a:off x="634000" y="4550229"/>
            <a:ext cx="6614526" cy="1057655"/>
          </a:xfrm>
        </p:spPr>
        <p:txBody>
          <a:bodyPr vert="horz" lIns="91440" tIns="45720" rIns="91440" bIns="45720" rtlCol="0" anchor="b">
            <a:normAutofit/>
          </a:bodyPr>
          <a:lstStyle/>
          <a:p>
            <a:r>
              <a:rPr lang="sl-SI" sz="6000" dirty="0">
                <a:solidFill>
                  <a:schemeClr val="tx1">
                    <a:lumMod val="85000"/>
                    <a:lumOff val="15000"/>
                  </a:schemeClr>
                </a:solidFill>
              </a:rPr>
              <a:t>Kdo je ukradel kolo?</a:t>
            </a:r>
            <a:endParaRPr lang="en-US" sz="6000" dirty="0">
              <a:solidFill>
                <a:schemeClr val="tx1">
                  <a:lumMod val="85000"/>
                  <a:lumOff val="15000"/>
                </a:schemeClr>
              </a:solidFill>
            </a:endParaRPr>
          </a:p>
        </p:txBody>
      </p:sp>
      <p:pic>
        <p:nvPicPr>
          <p:cNvPr id="5" name="Slika 4">
            <a:extLst>
              <a:ext uri="{FF2B5EF4-FFF2-40B4-BE49-F238E27FC236}">
                <a16:creationId xmlns:a16="http://schemas.microsoft.com/office/drawing/2014/main" id="{38E8F57D-618F-4C2D-94AC-FA910C6EF031}"/>
              </a:ext>
            </a:extLst>
          </p:cNvPr>
          <p:cNvPicPr>
            <a:picLocks noChangeAspect="1"/>
          </p:cNvPicPr>
          <p:nvPr/>
        </p:nvPicPr>
        <p:blipFill rotWithShape="1">
          <a:blip r:embed="rId2"/>
          <a:srcRect l="16918" t="33708" r="48304" b="22589"/>
          <a:stretch/>
        </p:blipFill>
        <p:spPr>
          <a:xfrm>
            <a:off x="670239" y="640080"/>
            <a:ext cx="5096871" cy="3602736"/>
          </a:xfrm>
          <a:prstGeom prst="rect">
            <a:avLst/>
          </a:prstGeom>
        </p:spPr>
      </p:pic>
      <p:sp>
        <p:nvSpPr>
          <p:cNvPr id="44" name="Rectangle 43">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a:extLst>
              <a:ext uri="{FF2B5EF4-FFF2-40B4-BE49-F238E27FC236}">
                <a16:creationId xmlns:a16="http://schemas.microsoft.com/office/drawing/2014/main" id="{C04068CA-8F20-49DC-8DB7-53C8DE71893F}"/>
              </a:ext>
            </a:extLst>
          </p:cNvPr>
          <p:cNvPicPr>
            <a:picLocks noChangeAspect="1"/>
          </p:cNvPicPr>
          <p:nvPr/>
        </p:nvPicPr>
        <p:blipFill rotWithShape="1">
          <a:blip r:embed="rId3"/>
          <a:srcRect l="25631" t="20324" r="27621" b="42006"/>
          <a:stretch/>
        </p:blipFill>
        <p:spPr>
          <a:xfrm>
            <a:off x="6424891" y="1281493"/>
            <a:ext cx="5467598" cy="2478288"/>
          </a:xfrm>
          <a:prstGeom prst="rect">
            <a:avLst/>
          </a:prstGeom>
        </p:spPr>
      </p:pic>
      <p:cxnSp>
        <p:nvCxnSpPr>
          <p:cNvPr id="46" name="Straight Connector 45">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50" name="Rectangle 49">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pic>
        <p:nvPicPr>
          <p:cNvPr id="32" name="Slika 31">
            <a:extLst>
              <a:ext uri="{FF2B5EF4-FFF2-40B4-BE49-F238E27FC236}">
                <a16:creationId xmlns:a16="http://schemas.microsoft.com/office/drawing/2014/main" id="{326691AC-FA46-4013-AA83-651D601C9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4926" y="4095754"/>
            <a:ext cx="1831295" cy="1644775"/>
          </a:xfrm>
          <a:prstGeom prst="rect">
            <a:avLst/>
          </a:prstGeom>
        </p:spPr>
      </p:pic>
    </p:spTree>
    <p:extLst>
      <p:ext uri="{BB962C8B-B14F-4D97-AF65-F5344CB8AC3E}">
        <p14:creationId xmlns:p14="http://schemas.microsoft.com/office/powerpoint/2010/main" val="12160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5E0168-946D-402E-B23A-CC021BC23651}"/>
              </a:ext>
            </a:extLst>
          </p:cNvPr>
          <p:cNvSpPr>
            <a:spLocks noGrp="1"/>
          </p:cNvSpPr>
          <p:nvPr>
            <p:ph type="title"/>
          </p:nvPr>
        </p:nvSpPr>
        <p:spPr>
          <a:xfrm>
            <a:off x="1097280" y="286603"/>
            <a:ext cx="10058400" cy="702303"/>
          </a:xfrm>
        </p:spPr>
        <p:txBody>
          <a:bodyPr>
            <a:normAutofit fontScale="90000"/>
          </a:bodyPr>
          <a:lstStyle/>
          <a:p>
            <a:r>
              <a:rPr lang="sl-SI" dirty="0"/>
              <a:t>POIŠČI ZLOČINCE!</a:t>
            </a:r>
          </a:p>
        </p:txBody>
      </p:sp>
      <p:pic>
        <p:nvPicPr>
          <p:cNvPr id="5" name="image2.jpeg">
            <a:extLst>
              <a:ext uri="{FF2B5EF4-FFF2-40B4-BE49-F238E27FC236}">
                <a16:creationId xmlns:a16="http://schemas.microsoft.com/office/drawing/2014/main" id="{CBF2B706-D15E-492C-81E4-546C19BA7B24}"/>
              </a:ext>
            </a:extLst>
          </p:cNvPr>
          <p:cNvPicPr>
            <a:picLocks noGrp="1"/>
          </p:cNvPicPr>
          <p:nvPr>
            <p:ph idx="1"/>
          </p:nvPr>
        </p:nvPicPr>
        <p:blipFill>
          <a:blip r:embed="rId2" cstate="print"/>
          <a:stretch>
            <a:fillRect/>
          </a:stretch>
        </p:blipFill>
        <p:spPr>
          <a:xfrm>
            <a:off x="6450310" y="286603"/>
            <a:ext cx="5131539" cy="2446231"/>
          </a:xfrm>
          <a:prstGeom prst="rect">
            <a:avLst/>
          </a:prstGeom>
        </p:spPr>
      </p:pic>
      <p:pic>
        <p:nvPicPr>
          <p:cNvPr id="6" name="Slika 5">
            <a:extLst>
              <a:ext uri="{FF2B5EF4-FFF2-40B4-BE49-F238E27FC236}">
                <a16:creationId xmlns:a16="http://schemas.microsoft.com/office/drawing/2014/main" id="{D325E88D-79AD-42A0-93AB-1DA6CE077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71796" y="371054"/>
            <a:ext cx="966007" cy="2446231"/>
          </a:xfrm>
          <a:prstGeom prst="rect">
            <a:avLst/>
          </a:prstGeom>
        </p:spPr>
      </p:pic>
      <p:pic>
        <p:nvPicPr>
          <p:cNvPr id="7" name="Slika 6">
            <a:extLst>
              <a:ext uri="{FF2B5EF4-FFF2-40B4-BE49-F238E27FC236}">
                <a16:creationId xmlns:a16="http://schemas.microsoft.com/office/drawing/2014/main" id="{A80FB270-0B26-4141-925E-2A549EFF8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536" y="988906"/>
            <a:ext cx="760808" cy="2640119"/>
          </a:xfrm>
          <a:prstGeom prst="rect">
            <a:avLst/>
          </a:prstGeom>
        </p:spPr>
      </p:pic>
      <p:sp>
        <p:nvSpPr>
          <p:cNvPr id="9" name="Pravokotnik 8">
            <a:extLst>
              <a:ext uri="{FF2B5EF4-FFF2-40B4-BE49-F238E27FC236}">
                <a16:creationId xmlns:a16="http://schemas.microsoft.com/office/drawing/2014/main" id="{48D92695-9563-4C73-957C-97F62622A949}"/>
              </a:ext>
            </a:extLst>
          </p:cNvPr>
          <p:cNvSpPr/>
          <p:nvPr/>
        </p:nvSpPr>
        <p:spPr>
          <a:xfrm>
            <a:off x="423188" y="1741059"/>
            <a:ext cx="3901162" cy="1938992"/>
          </a:xfrm>
          <a:prstGeom prst="rect">
            <a:avLst/>
          </a:prstGeom>
        </p:spPr>
        <p:txBody>
          <a:bodyPr wrap="square">
            <a:spAutoFit/>
          </a:bodyPr>
          <a:lstStyle/>
          <a:p>
            <a:r>
              <a:rPr lang="sl-SI" sz="2400" dirty="0"/>
              <a:t>Osumljenec  </a:t>
            </a:r>
            <a:r>
              <a:rPr lang="sl-SI" sz="2400" b="1" dirty="0"/>
              <a:t>A</a:t>
            </a:r>
            <a:r>
              <a:rPr lang="sl-SI" sz="2400" dirty="0"/>
              <a:t> je bolj polne postave  in visok. Je plešast</a:t>
            </a:r>
            <a:r>
              <a:rPr lang="it-IT" sz="2400" dirty="0"/>
              <a:t>, ima </a:t>
            </a:r>
            <a:r>
              <a:rPr lang="it-IT" sz="2400" dirty="0" err="1"/>
              <a:t>brke</a:t>
            </a:r>
            <a:r>
              <a:rPr lang="it-IT" sz="2400" dirty="0"/>
              <a:t> in</a:t>
            </a:r>
            <a:r>
              <a:rPr lang="sl-SI" sz="2400" dirty="0"/>
              <a:t> </a:t>
            </a:r>
            <a:r>
              <a:rPr lang="it-IT" sz="2400" dirty="0" err="1"/>
              <a:t>nosi</a:t>
            </a:r>
            <a:r>
              <a:rPr lang="it-IT" sz="2400" dirty="0"/>
              <a:t> </a:t>
            </a:r>
            <a:r>
              <a:rPr lang="it-IT" sz="2400" dirty="0" err="1"/>
              <a:t>očala</a:t>
            </a:r>
            <a:r>
              <a:rPr lang="it-IT" sz="2400" dirty="0"/>
              <a:t>.</a:t>
            </a:r>
            <a:r>
              <a:rPr lang="sl-SI" sz="2400" dirty="0"/>
              <a:t> Oblečen je v sive hlače, rdečo srajco in rjavi brezrokavnik</a:t>
            </a:r>
            <a:r>
              <a:rPr lang="sl-SI" dirty="0"/>
              <a:t>.</a:t>
            </a:r>
          </a:p>
        </p:txBody>
      </p:sp>
      <p:sp>
        <p:nvSpPr>
          <p:cNvPr id="10" name="Pravokotnik 9">
            <a:extLst>
              <a:ext uri="{FF2B5EF4-FFF2-40B4-BE49-F238E27FC236}">
                <a16:creationId xmlns:a16="http://schemas.microsoft.com/office/drawing/2014/main" id="{F93F0AB4-836E-482C-ACCF-93662242C4F0}"/>
              </a:ext>
            </a:extLst>
          </p:cNvPr>
          <p:cNvSpPr/>
          <p:nvPr/>
        </p:nvSpPr>
        <p:spPr>
          <a:xfrm>
            <a:off x="7181850" y="3009144"/>
            <a:ext cx="4586962" cy="2308324"/>
          </a:xfrm>
          <a:prstGeom prst="rect">
            <a:avLst/>
          </a:prstGeom>
        </p:spPr>
        <p:txBody>
          <a:bodyPr wrap="square">
            <a:spAutoFit/>
          </a:bodyPr>
          <a:lstStyle/>
          <a:p>
            <a:r>
              <a:rPr lang="sl-SI" sz="2400" dirty="0"/>
              <a:t>Osumljenec </a:t>
            </a:r>
            <a:r>
              <a:rPr lang="sl-SI" sz="2400" b="1" dirty="0"/>
              <a:t>B</a:t>
            </a:r>
            <a:r>
              <a:rPr lang="sl-SI" sz="2400" dirty="0"/>
              <a:t> je srednje postave, </a:t>
            </a:r>
          </a:p>
          <a:p>
            <a:r>
              <a:rPr lang="sl-SI" sz="2400" dirty="0"/>
              <a:t>visok, približno dvajset let star. Nima brkov in brade. Ima kratke</a:t>
            </a:r>
          </a:p>
          <a:p>
            <a:r>
              <a:rPr lang="sl-SI" sz="2400" dirty="0"/>
              <a:t>rjave lase in temnorjave oči. </a:t>
            </a:r>
          </a:p>
          <a:p>
            <a:r>
              <a:rPr lang="sl-SI" sz="2400" dirty="0"/>
              <a:t>Oblečene ima črne hlače, rdečo majico in modro srajco.</a:t>
            </a:r>
          </a:p>
        </p:txBody>
      </p:sp>
      <p:sp>
        <p:nvSpPr>
          <p:cNvPr id="11" name="Pravokotnik 10">
            <a:extLst>
              <a:ext uri="{FF2B5EF4-FFF2-40B4-BE49-F238E27FC236}">
                <a16:creationId xmlns:a16="http://schemas.microsoft.com/office/drawing/2014/main" id="{7560B7F1-50D3-47F4-9CA3-8EDD9ABF1573}"/>
              </a:ext>
            </a:extLst>
          </p:cNvPr>
          <p:cNvSpPr/>
          <p:nvPr/>
        </p:nvSpPr>
        <p:spPr>
          <a:xfrm>
            <a:off x="699003" y="4258191"/>
            <a:ext cx="6061368" cy="1569660"/>
          </a:xfrm>
          <a:prstGeom prst="rect">
            <a:avLst/>
          </a:prstGeom>
        </p:spPr>
        <p:txBody>
          <a:bodyPr wrap="square">
            <a:spAutoFit/>
          </a:bodyPr>
          <a:lstStyle/>
          <a:p>
            <a:r>
              <a:rPr lang="sl-SI" sz="2400" dirty="0"/>
              <a:t>Osumljenec </a:t>
            </a:r>
            <a:r>
              <a:rPr lang="sl-SI" sz="2400" b="1" dirty="0"/>
              <a:t> C </a:t>
            </a:r>
            <a:r>
              <a:rPr lang="sl-SI" sz="2400" dirty="0"/>
              <a:t>je mišičast, visok. Lase in oči ima rjave. V levem ušesu nosi uhan. Oblečen je v belo majico brez rokavov in v sivo trenirko. V levo rame ima vtetovirano kačo.</a:t>
            </a:r>
          </a:p>
        </p:txBody>
      </p:sp>
    </p:spTree>
    <p:extLst>
      <p:ext uri="{BB962C8B-B14F-4D97-AF65-F5344CB8AC3E}">
        <p14:creationId xmlns:p14="http://schemas.microsoft.com/office/powerpoint/2010/main" val="1537698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a:extLst>
              <a:ext uri="{FF2B5EF4-FFF2-40B4-BE49-F238E27FC236}">
                <a16:creationId xmlns:a16="http://schemas.microsoft.com/office/drawing/2014/main" id="{1A346D18-781F-4312-AD03-A37760CF898A}"/>
              </a:ext>
            </a:extLst>
          </p:cNvPr>
          <p:cNvPicPr>
            <a:picLocks noChangeAspect="1"/>
          </p:cNvPicPr>
          <p:nvPr/>
        </p:nvPicPr>
        <p:blipFill>
          <a:blip r:embed="rId2"/>
          <a:stretch>
            <a:fillRect/>
          </a:stretch>
        </p:blipFill>
        <p:spPr>
          <a:xfrm>
            <a:off x="2308926" y="476479"/>
            <a:ext cx="8816274" cy="5469182"/>
          </a:xfrm>
          <a:prstGeom prst="rect">
            <a:avLst/>
          </a:prstGeom>
        </p:spPr>
      </p:pic>
    </p:spTree>
    <p:extLst>
      <p:ext uri="{BB962C8B-B14F-4D97-AF65-F5344CB8AC3E}">
        <p14:creationId xmlns:p14="http://schemas.microsoft.com/office/powerpoint/2010/main" val="65497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37136E-B92B-44FC-90EA-3EEBB10A6108}"/>
              </a:ext>
            </a:extLst>
          </p:cNvPr>
          <p:cNvSpPr>
            <a:spLocks noGrp="1"/>
          </p:cNvSpPr>
          <p:nvPr>
            <p:ph type="title"/>
          </p:nvPr>
        </p:nvSpPr>
        <p:spPr>
          <a:xfrm>
            <a:off x="1097280" y="286603"/>
            <a:ext cx="10058400" cy="702303"/>
          </a:xfrm>
        </p:spPr>
        <p:txBody>
          <a:bodyPr>
            <a:normAutofit/>
          </a:bodyPr>
          <a:lstStyle/>
          <a:p>
            <a:pPr algn="ctr"/>
            <a:r>
              <a:rPr lang="sl-SI" sz="3600" b="1" dirty="0">
                <a:solidFill>
                  <a:schemeClr val="accent2"/>
                </a:solidFill>
              </a:rPr>
              <a:t>Preberi spodnji opis in v zvezek nariši osumljenca.</a:t>
            </a:r>
          </a:p>
        </p:txBody>
      </p:sp>
      <p:sp>
        <p:nvSpPr>
          <p:cNvPr id="3" name="Označba mesta vsebine 2">
            <a:extLst>
              <a:ext uri="{FF2B5EF4-FFF2-40B4-BE49-F238E27FC236}">
                <a16:creationId xmlns:a16="http://schemas.microsoft.com/office/drawing/2014/main" id="{A92CE4A9-E239-4D5A-8D28-6B0B37FE53BB}"/>
              </a:ext>
            </a:extLst>
          </p:cNvPr>
          <p:cNvSpPr>
            <a:spLocks noGrp="1"/>
          </p:cNvSpPr>
          <p:nvPr>
            <p:ph idx="1"/>
          </p:nvPr>
        </p:nvSpPr>
        <p:spPr>
          <a:xfrm>
            <a:off x="440332" y="1276595"/>
            <a:ext cx="11020740" cy="4760219"/>
          </a:xfrm>
        </p:spPr>
        <p:txBody>
          <a:bodyPr>
            <a:noAutofit/>
          </a:bodyPr>
          <a:lstStyle/>
          <a:p>
            <a:pPr algn="just"/>
            <a:r>
              <a:rPr lang="sl-SI" sz="3200" dirty="0"/>
              <a:t>Včeraj je nekaj po tretji uri popoldne neznanec oropal poslovalnico za odkup zlata na Kocenovi ulici v Celju. Z grožnjami je prodajalko prisilil, da mu je izročila plen.</a:t>
            </a:r>
          </a:p>
          <a:p>
            <a:pPr algn="just"/>
            <a:r>
              <a:rPr lang="sl-SI" sz="3200" dirty="0"/>
              <a:t>Celjski policisti so izdelali fotorobota osumljenca in javnosti posredovali njegov opis. Neznan moški je star med 25 in 30 let, visok med 170 in 180 cm, podolgovatega in obritega obraza. Na glavi je imel črno kapo, sončna očala s svetlečimi stekli, oblečen je bil v majico s kratkimi rokavi rjave barve. Čez ramo je imel rjavo platneno torbo, na rokah pa sive plastificirane rokavice. Govoril je s štajerskim naglasom.</a:t>
            </a:r>
          </a:p>
        </p:txBody>
      </p:sp>
      <p:sp>
        <p:nvSpPr>
          <p:cNvPr id="4" name="Označba mesta datuma 3">
            <a:extLst>
              <a:ext uri="{FF2B5EF4-FFF2-40B4-BE49-F238E27FC236}">
                <a16:creationId xmlns:a16="http://schemas.microsoft.com/office/drawing/2014/main" id="{0AD41CA3-C3D9-43D6-9220-EE332B4FB57F}"/>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52692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Naslov 1">
            <a:extLst>
              <a:ext uri="{FF2B5EF4-FFF2-40B4-BE49-F238E27FC236}">
                <a16:creationId xmlns:a16="http://schemas.microsoft.com/office/drawing/2014/main" id="{9F5897E3-7C07-4960-96D2-18081A13BD02}"/>
              </a:ext>
            </a:extLst>
          </p:cNvPr>
          <p:cNvSpPr>
            <a:spLocks noGrp="1"/>
          </p:cNvSpPr>
          <p:nvPr>
            <p:ph type="title"/>
          </p:nvPr>
        </p:nvSpPr>
        <p:spPr>
          <a:xfrm>
            <a:off x="492370" y="516835"/>
            <a:ext cx="3084844" cy="5772840"/>
          </a:xfrm>
        </p:spPr>
        <p:txBody>
          <a:bodyPr anchor="ctr">
            <a:normAutofit/>
          </a:bodyPr>
          <a:lstStyle/>
          <a:p>
            <a:r>
              <a:rPr lang="sl-SI" sz="2800" dirty="0">
                <a:solidFill>
                  <a:srgbClr val="FFFFFF"/>
                </a:solidFill>
              </a:rPr>
              <a:t>Spodnje besede razvrsti v preglednico glede na to, katere dele telesa lahko opišeš z njimi:</a:t>
            </a:r>
            <a:br>
              <a:rPr lang="sl-SI" sz="2800" dirty="0">
                <a:solidFill>
                  <a:srgbClr val="FFFFFF"/>
                </a:solidFill>
              </a:rPr>
            </a:br>
            <a:br>
              <a:rPr lang="sl-SI" sz="2800" dirty="0">
                <a:solidFill>
                  <a:srgbClr val="FFFFFF"/>
                </a:solidFill>
              </a:rPr>
            </a:br>
            <a:r>
              <a:rPr lang="sl-SI" sz="2800" dirty="0">
                <a:solidFill>
                  <a:srgbClr val="FFFFFF"/>
                </a:solidFill>
              </a:rPr>
              <a:t>visok, okrogel, pegat, kratek, dolg, bled, velik, okrogel, podolgovat, moder, zelen, majhen, kodrast, redek, košat, gost, črn, ozek, poln, poševen, močan, rjav.</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graphicFrame>
        <p:nvGraphicFramePr>
          <p:cNvPr id="5" name="Tabela 5">
            <a:extLst>
              <a:ext uri="{FF2B5EF4-FFF2-40B4-BE49-F238E27FC236}">
                <a16:creationId xmlns:a16="http://schemas.microsoft.com/office/drawing/2014/main" id="{C46489ED-2F5B-40EA-9990-745E58797126}"/>
              </a:ext>
            </a:extLst>
          </p:cNvPr>
          <p:cNvGraphicFramePr>
            <a:graphicFrameLocks noGrp="1"/>
          </p:cNvGraphicFramePr>
          <p:nvPr>
            <p:ph idx="1"/>
            <p:extLst>
              <p:ext uri="{D42A27DB-BD31-4B8C-83A1-F6EECF244321}">
                <p14:modId xmlns:p14="http://schemas.microsoft.com/office/powerpoint/2010/main" val="3754092380"/>
              </p:ext>
            </p:extLst>
          </p:nvPr>
        </p:nvGraphicFramePr>
        <p:xfrm>
          <a:off x="4513664" y="883063"/>
          <a:ext cx="7121957" cy="5163312"/>
        </p:xfrm>
        <a:graphic>
          <a:graphicData uri="http://schemas.openxmlformats.org/drawingml/2006/table">
            <a:tbl>
              <a:tblPr firstRow="1" bandRow="1">
                <a:tableStyleId>{5940675A-B579-460E-94D1-54222C63F5DA}</a:tableStyleId>
              </a:tblPr>
              <a:tblGrid>
                <a:gridCol w="2020301">
                  <a:extLst>
                    <a:ext uri="{9D8B030D-6E8A-4147-A177-3AD203B41FA5}">
                      <a16:colId xmlns:a16="http://schemas.microsoft.com/office/drawing/2014/main" val="2575417475"/>
                    </a:ext>
                  </a:extLst>
                </a:gridCol>
                <a:gridCol w="5101656">
                  <a:extLst>
                    <a:ext uri="{9D8B030D-6E8A-4147-A177-3AD203B41FA5}">
                      <a16:colId xmlns:a16="http://schemas.microsoft.com/office/drawing/2014/main" val="3792159603"/>
                    </a:ext>
                  </a:extLst>
                </a:gridCol>
              </a:tblGrid>
              <a:tr h="737616">
                <a:tc>
                  <a:txBody>
                    <a:bodyPr/>
                    <a:lstStyle/>
                    <a:p>
                      <a:r>
                        <a:rPr lang="sl-SI" sz="3300"/>
                        <a:t>POSTAVA</a:t>
                      </a:r>
                    </a:p>
                  </a:txBody>
                  <a:tcPr marL="167640" marR="167640" marT="83820" marB="83820"/>
                </a:tc>
                <a:tc>
                  <a:txBody>
                    <a:bodyPr/>
                    <a:lstStyle/>
                    <a:p>
                      <a:endParaRPr lang="sl-SI" sz="3300"/>
                    </a:p>
                  </a:txBody>
                  <a:tcPr marL="167640" marR="167640" marT="83820" marB="83820"/>
                </a:tc>
                <a:extLst>
                  <a:ext uri="{0D108BD9-81ED-4DB2-BD59-A6C34878D82A}">
                    <a16:rowId xmlns:a16="http://schemas.microsoft.com/office/drawing/2014/main" val="2111040640"/>
                  </a:ext>
                </a:extLst>
              </a:tr>
              <a:tr h="737616">
                <a:tc>
                  <a:txBody>
                    <a:bodyPr/>
                    <a:lstStyle/>
                    <a:p>
                      <a:r>
                        <a:rPr lang="sl-SI" sz="3300"/>
                        <a:t>OBRAZ</a:t>
                      </a:r>
                    </a:p>
                  </a:txBody>
                  <a:tcPr marL="167640" marR="167640" marT="83820" marB="83820"/>
                </a:tc>
                <a:tc>
                  <a:txBody>
                    <a:bodyPr/>
                    <a:lstStyle/>
                    <a:p>
                      <a:endParaRPr lang="sl-SI" sz="3300"/>
                    </a:p>
                  </a:txBody>
                  <a:tcPr marL="167640" marR="167640" marT="83820" marB="83820"/>
                </a:tc>
                <a:extLst>
                  <a:ext uri="{0D108BD9-81ED-4DB2-BD59-A6C34878D82A}">
                    <a16:rowId xmlns:a16="http://schemas.microsoft.com/office/drawing/2014/main" val="2810080052"/>
                  </a:ext>
                </a:extLst>
              </a:tr>
              <a:tr h="737616">
                <a:tc>
                  <a:txBody>
                    <a:bodyPr/>
                    <a:lstStyle/>
                    <a:p>
                      <a:r>
                        <a:rPr lang="sl-SI" sz="3300" dirty="0"/>
                        <a:t>OČI</a:t>
                      </a:r>
                    </a:p>
                  </a:txBody>
                  <a:tcPr marL="167640" marR="167640" marT="83820" marB="83820"/>
                </a:tc>
                <a:tc>
                  <a:txBody>
                    <a:bodyPr/>
                    <a:lstStyle/>
                    <a:p>
                      <a:endParaRPr lang="sl-SI" sz="3300"/>
                    </a:p>
                  </a:txBody>
                  <a:tcPr marL="167640" marR="167640" marT="83820" marB="83820"/>
                </a:tc>
                <a:extLst>
                  <a:ext uri="{0D108BD9-81ED-4DB2-BD59-A6C34878D82A}">
                    <a16:rowId xmlns:a16="http://schemas.microsoft.com/office/drawing/2014/main" val="723156751"/>
                  </a:ext>
                </a:extLst>
              </a:tr>
              <a:tr h="737616">
                <a:tc>
                  <a:txBody>
                    <a:bodyPr/>
                    <a:lstStyle/>
                    <a:p>
                      <a:r>
                        <a:rPr lang="sl-SI" sz="3300"/>
                        <a:t>OBRVI</a:t>
                      </a:r>
                    </a:p>
                  </a:txBody>
                  <a:tcPr marL="167640" marR="167640" marT="83820" marB="83820"/>
                </a:tc>
                <a:tc>
                  <a:txBody>
                    <a:bodyPr/>
                    <a:lstStyle/>
                    <a:p>
                      <a:endParaRPr lang="sl-SI" sz="3300"/>
                    </a:p>
                  </a:txBody>
                  <a:tcPr marL="167640" marR="167640" marT="83820" marB="83820"/>
                </a:tc>
                <a:extLst>
                  <a:ext uri="{0D108BD9-81ED-4DB2-BD59-A6C34878D82A}">
                    <a16:rowId xmlns:a16="http://schemas.microsoft.com/office/drawing/2014/main" val="605139014"/>
                  </a:ext>
                </a:extLst>
              </a:tr>
              <a:tr h="737616">
                <a:tc>
                  <a:txBody>
                    <a:bodyPr/>
                    <a:lstStyle/>
                    <a:p>
                      <a:r>
                        <a:rPr lang="sl-SI" sz="3300"/>
                        <a:t>NOS</a:t>
                      </a:r>
                    </a:p>
                  </a:txBody>
                  <a:tcPr marL="167640" marR="167640" marT="83820" marB="83820"/>
                </a:tc>
                <a:tc>
                  <a:txBody>
                    <a:bodyPr/>
                    <a:lstStyle/>
                    <a:p>
                      <a:endParaRPr lang="sl-SI" sz="3300"/>
                    </a:p>
                  </a:txBody>
                  <a:tcPr marL="167640" marR="167640" marT="83820" marB="83820"/>
                </a:tc>
                <a:extLst>
                  <a:ext uri="{0D108BD9-81ED-4DB2-BD59-A6C34878D82A}">
                    <a16:rowId xmlns:a16="http://schemas.microsoft.com/office/drawing/2014/main" val="2136654899"/>
                  </a:ext>
                </a:extLst>
              </a:tr>
              <a:tr h="737616">
                <a:tc>
                  <a:txBody>
                    <a:bodyPr/>
                    <a:lstStyle/>
                    <a:p>
                      <a:r>
                        <a:rPr lang="sl-SI" sz="3300"/>
                        <a:t>USTA</a:t>
                      </a:r>
                    </a:p>
                  </a:txBody>
                  <a:tcPr marL="167640" marR="167640" marT="83820" marB="83820"/>
                </a:tc>
                <a:tc>
                  <a:txBody>
                    <a:bodyPr/>
                    <a:lstStyle/>
                    <a:p>
                      <a:endParaRPr lang="sl-SI" sz="3300"/>
                    </a:p>
                  </a:txBody>
                  <a:tcPr marL="167640" marR="167640" marT="83820" marB="83820"/>
                </a:tc>
                <a:extLst>
                  <a:ext uri="{0D108BD9-81ED-4DB2-BD59-A6C34878D82A}">
                    <a16:rowId xmlns:a16="http://schemas.microsoft.com/office/drawing/2014/main" val="1776526314"/>
                  </a:ext>
                </a:extLst>
              </a:tr>
              <a:tr h="737616">
                <a:tc>
                  <a:txBody>
                    <a:bodyPr/>
                    <a:lstStyle/>
                    <a:p>
                      <a:r>
                        <a:rPr lang="sl-SI" sz="3300"/>
                        <a:t>LASJE</a:t>
                      </a:r>
                    </a:p>
                  </a:txBody>
                  <a:tcPr marL="167640" marR="167640" marT="83820" marB="83820"/>
                </a:tc>
                <a:tc>
                  <a:txBody>
                    <a:bodyPr/>
                    <a:lstStyle/>
                    <a:p>
                      <a:endParaRPr lang="sl-SI" sz="3300" dirty="0"/>
                    </a:p>
                  </a:txBody>
                  <a:tcPr marL="167640" marR="167640" marT="83820" marB="83820"/>
                </a:tc>
                <a:extLst>
                  <a:ext uri="{0D108BD9-81ED-4DB2-BD59-A6C34878D82A}">
                    <a16:rowId xmlns:a16="http://schemas.microsoft.com/office/drawing/2014/main" val="2254376185"/>
                  </a:ext>
                </a:extLst>
              </a:tr>
            </a:tbl>
          </a:graphicData>
        </a:graphic>
      </p:graphicFrame>
    </p:spTree>
    <p:extLst>
      <p:ext uri="{BB962C8B-B14F-4D97-AF65-F5344CB8AC3E}">
        <p14:creationId xmlns:p14="http://schemas.microsoft.com/office/powerpoint/2010/main" val="313396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Naslov 1">
            <a:extLst>
              <a:ext uri="{FF2B5EF4-FFF2-40B4-BE49-F238E27FC236}">
                <a16:creationId xmlns:a16="http://schemas.microsoft.com/office/drawing/2014/main" id="{8702B4A7-D061-4C16-BF45-02B2141BFC14}"/>
              </a:ext>
            </a:extLst>
          </p:cNvPr>
          <p:cNvSpPr>
            <a:spLocks noGrp="1"/>
          </p:cNvSpPr>
          <p:nvPr>
            <p:ph type="title"/>
          </p:nvPr>
        </p:nvSpPr>
        <p:spPr>
          <a:xfrm>
            <a:off x="310718" y="390617"/>
            <a:ext cx="3266496" cy="5899058"/>
          </a:xfrm>
        </p:spPr>
        <p:txBody>
          <a:bodyPr anchor="ctr">
            <a:normAutofit/>
          </a:bodyPr>
          <a:lstStyle/>
          <a:p>
            <a:r>
              <a:rPr lang="sl-SI" sz="33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Pred seboj imaš preglednico z bistvenimi podatki o Manci. V preglednico napiši njene posebnosti. Podatke uporabi v povedih in napiši opis. </a:t>
            </a:r>
            <a:br>
              <a:rPr lang="sl-SI" sz="3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sl-SI" sz="3300" dirty="0">
              <a:solidFill>
                <a:srgbClr val="FFFFFF"/>
              </a:solidFill>
            </a:endParaRPr>
          </a:p>
        </p:txBody>
      </p:sp>
      <p:sp>
        <p:nvSpPr>
          <p:cNvPr id="17" name="Rectangle 16">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graphicFrame>
        <p:nvGraphicFramePr>
          <p:cNvPr id="8" name="Označba mesta vsebine 7">
            <a:extLst>
              <a:ext uri="{FF2B5EF4-FFF2-40B4-BE49-F238E27FC236}">
                <a16:creationId xmlns:a16="http://schemas.microsoft.com/office/drawing/2014/main" id="{77B2B083-E9E7-4AB5-AC42-897CBBE2B98E}"/>
              </a:ext>
            </a:extLst>
          </p:cNvPr>
          <p:cNvGraphicFramePr>
            <a:graphicFrameLocks noGrp="1"/>
          </p:cNvGraphicFramePr>
          <p:nvPr>
            <p:ph idx="1"/>
            <p:extLst>
              <p:ext uri="{D42A27DB-BD31-4B8C-83A1-F6EECF244321}">
                <p14:modId xmlns:p14="http://schemas.microsoft.com/office/powerpoint/2010/main" val="1940948966"/>
              </p:ext>
            </p:extLst>
          </p:nvPr>
        </p:nvGraphicFramePr>
        <p:xfrm>
          <a:off x="4741863" y="730352"/>
          <a:ext cx="6797675" cy="5468736"/>
        </p:xfrm>
        <a:graphic>
          <a:graphicData uri="http://schemas.openxmlformats.org/drawingml/2006/table">
            <a:tbl>
              <a:tblPr firstRow="1" firstCol="1" bandRow="1"/>
              <a:tblGrid>
                <a:gridCol w="1572057">
                  <a:extLst>
                    <a:ext uri="{9D8B030D-6E8A-4147-A177-3AD203B41FA5}">
                      <a16:colId xmlns:a16="http://schemas.microsoft.com/office/drawing/2014/main" val="839285643"/>
                    </a:ext>
                  </a:extLst>
                </a:gridCol>
                <a:gridCol w="5225618">
                  <a:extLst>
                    <a:ext uri="{9D8B030D-6E8A-4147-A177-3AD203B41FA5}">
                      <a16:colId xmlns:a16="http://schemas.microsoft.com/office/drawing/2014/main" val="2098511772"/>
                    </a:ext>
                  </a:extLst>
                </a:gridCol>
              </a:tblGrid>
              <a:tr h="590580">
                <a:tc>
                  <a:txBody>
                    <a:bodyPr/>
                    <a:lstStyle/>
                    <a:p>
                      <a:pPr algn="ctr" fontAlgn="t">
                        <a:spcBef>
                          <a:spcPts val="0"/>
                        </a:spcBef>
                        <a:spcAft>
                          <a:spcPts val="0"/>
                        </a:spcAft>
                      </a:pPr>
                      <a:r>
                        <a:rPr lang="sl-SI" sz="1700" b="1" i="0" u="none" strike="noStrike">
                          <a:effectLst/>
                          <a:latin typeface="Tahoma" panose="020B0604030504040204" pitchFamily="34" charset="0"/>
                          <a:ea typeface="Calibri" panose="020F0502020204030204" pitchFamily="34" charset="0"/>
                          <a:cs typeface="Times New Roman" panose="02020603050405020304" pitchFamily="18" charset="0"/>
                        </a:rPr>
                        <a:t>KLJUČNE BESEDE</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sl-SI" sz="1700" b="1" i="0" u="none" strike="noStrike">
                          <a:effectLst/>
                          <a:latin typeface="Tahoma" panose="020B0604030504040204" pitchFamily="34" charset="0"/>
                          <a:ea typeface="Calibri" panose="020F0502020204030204" pitchFamily="34" charset="0"/>
                          <a:cs typeface="Times New Roman" panose="02020603050405020304" pitchFamily="18" charset="0"/>
                        </a:rPr>
                        <a:t> </a:t>
                      </a:r>
                      <a:endParaRPr lang="sl-SI" sz="2600" b="0" i="0" u="none" strike="noStrike">
                        <a:effectLst/>
                        <a:latin typeface="Arial" panose="020B0604020202020204" pitchFamily="34" charset="0"/>
                      </a:endParaRPr>
                    </a:p>
                    <a:p>
                      <a:pPr algn="ctr" fontAlgn="t">
                        <a:spcBef>
                          <a:spcPts val="0"/>
                        </a:spcBef>
                        <a:spcAft>
                          <a:spcPts val="0"/>
                        </a:spcAft>
                      </a:pPr>
                      <a:r>
                        <a:rPr lang="sl-SI" sz="1700" b="1" i="0" u="none" strike="noStrike">
                          <a:effectLst/>
                          <a:latin typeface="Tahoma" panose="020B0604030504040204" pitchFamily="34" charset="0"/>
                          <a:ea typeface="Calibri" panose="020F0502020204030204" pitchFamily="34" charset="0"/>
                          <a:cs typeface="Times New Roman" panose="02020603050405020304" pitchFamily="18" charset="0"/>
                        </a:rPr>
                        <a:t>BISTVENI PODATKI</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02453"/>
                  </a:ext>
                </a:extLst>
              </a:tr>
              <a:tr h="372049">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Starost</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11 let</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8181397"/>
                  </a:ext>
                </a:extLst>
              </a:tr>
              <a:tr h="677992">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Teža in višina</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165 cm, 50 kg</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197500"/>
                  </a:ext>
                </a:extLst>
              </a:tr>
              <a:tr h="677992">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Lasje  </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svetlo kostanjevi, srednje dolgi, speti v čop z modro elastiko</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670688"/>
                  </a:ext>
                </a:extLst>
              </a:tr>
              <a:tr h="677992">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Obraz</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Okrogel, nos in lica posuta s pegami, lepi beli zobje, majhna usta, </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375634"/>
                  </a:ext>
                </a:extLst>
              </a:tr>
              <a:tr h="677992">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Oči</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Rjave, dolge trepalnice, očala s kovinskim okvirjem</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280687"/>
                  </a:ext>
                </a:extLst>
              </a:tr>
              <a:tr h="677992">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Obleka</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Modre hlače, rdeča majica sliko priljubljenega pevca</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318522"/>
                  </a:ext>
                </a:extLst>
              </a:tr>
              <a:tr h="372049">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Obutev</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Beli športni copati, rožnate nogavice</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181998"/>
                  </a:ext>
                </a:extLst>
              </a:tr>
              <a:tr h="372049">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Nakit</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Uhani, srebrna verižica</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146125"/>
                  </a:ext>
                </a:extLst>
              </a:tr>
              <a:tr h="372049">
                <a:tc>
                  <a:txBody>
                    <a:bodyPr/>
                    <a:lstStyle/>
                    <a:p>
                      <a:pPr algn="l" fontAlgn="t">
                        <a:spcBef>
                          <a:spcPts val="0"/>
                        </a:spcBef>
                        <a:spcAft>
                          <a:spcPts val="0"/>
                        </a:spcAft>
                      </a:pPr>
                      <a:r>
                        <a:rPr lang="sl-SI" sz="2000" b="0" i="0" u="none" strike="noStrike">
                          <a:effectLst/>
                          <a:latin typeface="Tahoma" panose="020B0604030504040204" pitchFamily="34" charset="0"/>
                          <a:ea typeface="Calibri" panose="020F0502020204030204" pitchFamily="34" charset="0"/>
                          <a:cs typeface="Times New Roman" panose="02020603050405020304" pitchFamily="18" charset="0"/>
                        </a:rPr>
                        <a:t>Posebnosti</a:t>
                      </a:r>
                      <a:endParaRPr lang="sl-SI" sz="2600" b="0" i="0" u="none" strike="noStrike">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sl-SI" sz="2000" b="0" i="0" u="none" strike="noStrike" dirty="0">
                          <a:effectLst/>
                          <a:latin typeface="Tahoma" panose="020B0604030504040204" pitchFamily="34" charset="0"/>
                          <a:ea typeface="Calibri" panose="020F0502020204030204" pitchFamily="34" charset="0"/>
                          <a:cs typeface="Times New Roman" panose="02020603050405020304" pitchFamily="18" charset="0"/>
                        </a:rPr>
                        <a:t> </a:t>
                      </a:r>
                      <a:endParaRPr lang="sl-SI" sz="2600" b="0" i="0" u="none" strike="noStrike" dirty="0">
                        <a:effectLst/>
                        <a:latin typeface="Arial" panose="020B0604020202020204" pitchFamily="34" charset="0"/>
                      </a:endParaRPr>
                    </a:p>
                  </a:txBody>
                  <a:tcPr marL="98339" marR="98339" marT="13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993216"/>
                  </a:ext>
                </a:extLst>
              </a:tr>
            </a:tbl>
          </a:graphicData>
        </a:graphic>
      </p:graphicFrame>
    </p:spTree>
    <p:extLst>
      <p:ext uri="{BB962C8B-B14F-4D97-AF65-F5344CB8AC3E}">
        <p14:creationId xmlns:p14="http://schemas.microsoft.com/office/powerpoint/2010/main" val="186676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5D1E79-A8AA-4ABD-AAD7-FF580351EE6F}"/>
              </a:ext>
            </a:extLst>
          </p:cNvPr>
          <p:cNvSpPr>
            <a:spLocks noGrp="1"/>
          </p:cNvSpPr>
          <p:nvPr>
            <p:ph type="title"/>
          </p:nvPr>
        </p:nvSpPr>
        <p:spPr>
          <a:xfrm>
            <a:off x="1097280" y="286604"/>
            <a:ext cx="5312398" cy="968440"/>
          </a:xfrm>
        </p:spPr>
        <p:txBody>
          <a:bodyPr/>
          <a:lstStyle/>
          <a:p>
            <a:r>
              <a:rPr lang="sl-SI" dirty="0"/>
              <a:t>Nariši še Jana.</a:t>
            </a:r>
          </a:p>
        </p:txBody>
      </p:sp>
      <p:sp>
        <p:nvSpPr>
          <p:cNvPr id="3" name="Označba mesta vsebine 2">
            <a:extLst>
              <a:ext uri="{FF2B5EF4-FFF2-40B4-BE49-F238E27FC236}">
                <a16:creationId xmlns:a16="http://schemas.microsoft.com/office/drawing/2014/main" id="{A094BA6B-AC62-4C58-A857-696537D5BE9F}"/>
              </a:ext>
            </a:extLst>
          </p:cNvPr>
          <p:cNvSpPr>
            <a:spLocks noGrp="1"/>
          </p:cNvSpPr>
          <p:nvPr>
            <p:ph idx="1"/>
          </p:nvPr>
        </p:nvSpPr>
        <p:spPr>
          <a:xfrm>
            <a:off x="564619" y="1730324"/>
            <a:ext cx="10647877" cy="4023360"/>
          </a:xfrm>
        </p:spPr>
        <p:txBody>
          <a:bodyPr/>
          <a:lstStyle/>
          <a:p>
            <a:pPr algn="just"/>
            <a:r>
              <a:rPr lang="sl-SI" sz="2400" dirty="0">
                <a:effectLst/>
                <a:latin typeface="Tahoma" panose="020B0604030504040204" pitchFamily="34" charset="0"/>
                <a:ea typeface="Calibri" panose="020F0502020204030204" pitchFamily="34" charset="0"/>
                <a:cs typeface="Times New Roman" panose="02020603050405020304" pitchFamily="18" charset="0"/>
              </a:rPr>
              <a:t>Ime mi je Jan. Star sem deset let. Visok sem 153 cm. Imam goste rjave lase, košate obrvi in modre oči. Obraz imam posut s pegami. Moj nos je majhen in okrogel, pod njim so majhna usta.</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sl-SI" sz="2400" dirty="0">
                <a:effectLst/>
                <a:latin typeface="Tahoma" panose="020B0604030504040204" pitchFamily="34" charset="0"/>
                <a:ea typeface="Calibri" panose="020F0502020204030204" pitchFamily="34" charset="0"/>
                <a:cs typeface="Times New Roman" panose="02020603050405020304" pitchFamily="18" charset="0"/>
              </a:rPr>
              <a:t>Moje najljubše oblačilo so modre hlače z naramnicami. Pod njimi si oblečem majice različnih barv, pogosto rdečo. Obut sem v športne čevlje, le redkokdaj v kaj drugega.</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l-SI" sz="2400" dirty="0">
                <a:effectLst/>
                <a:latin typeface="Tahoma" panose="020B0604030504040204" pitchFamily="34" charset="0"/>
                <a:ea typeface="Calibri" panose="020F0502020204030204" pitchFamily="34" charset="0"/>
                <a:cs typeface="Times New Roman" panose="02020603050405020304" pitchFamily="18" charset="0"/>
              </a:rPr>
              <a:t>     </a:t>
            </a:r>
          </a:p>
          <a:p>
            <a:pPr algn="just"/>
            <a:r>
              <a:rPr lang="sl-SI" sz="2400" dirty="0">
                <a:effectLst/>
                <a:latin typeface="Tahoma" panose="020B0604030504040204" pitchFamily="34" charset="0"/>
                <a:ea typeface="Calibri" panose="020F0502020204030204" pitchFamily="34" charset="0"/>
                <a:cs typeface="Times New Roman" panose="02020603050405020304" pitchFamily="18" charset="0"/>
              </a:rPr>
              <a:t>Prijatelji mi pravijo, da sem dobrosrčen, ker rad pomagam.</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l-SI" sz="2400" dirty="0">
                <a:effectLst/>
                <a:latin typeface="Tahoma" panose="020B0604030504040204" pitchFamily="34" charset="0"/>
                <a:ea typeface="Calibri" panose="020F0502020204030204" pitchFamily="34" charset="0"/>
                <a:cs typeface="Times New Roman" panose="02020603050405020304" pitchFamily="18" charset="0"/>
              </a:rPr>
              <a:t>Z menoj jim ni nikoli dolgčas.</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3393007106"/>
      </p:ext>
    </p:extLst>
  </p:cSld>
  <p:clrMapOvr>
    <a:masterClrMapping/>
  </p:clrMapOvr>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ova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630</Words>
  <Application>Microsoft Office PowerPoint</Application>
  <PresentationFormat>Širokozaslonsko</PresentationFormat>
  <Paragraphs>61</Paragraphs>
  <Slides>9</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Arial</vt:lpstr>
      <vt:lpstr>Calibri</vt:lpstr>
      <vt:lpstr>Calibri Light</vt:lpstr>
      <vt:lpstr>Tahoma</vt:lpstr>
      <vt:lpstr>Retrospektiva</vt:lpstr>
      <vt:lpstr>Opis osebe</vt:lpstr>
      <vt:lpstr>NAMENI IN KRITERIJI UČENJA</vt:lpstr>
      <vt:lpstr>Kdo je ukradel kolo?</vt:lpstr>
      <vt:lpstr>POIŠČI ZLOČINCE!</vt:lpstr>
      <vt:lpstr>PowerPointova predstavitev</vt:lpstr>
      <vt:lpstr>Preberi spodnji opis in v zvezek nariši osumljenca.</vt:lpstr>
      <vt:lpstr>Spodnje besede razvrsti v preglednico glede na to, katere dele telesa lahko opišeš z njimi:  visok, okrogel, pegat, kratek, dolg, bled, velik, okrogel, podolgovat, moder, zelen, majhen, kodrast, redek, košat, gost, črn, ozek, poln, poševen, močan, rjav.</vt:lpstr>
      <vt:lpstr>Pred seboj imaš preglednico z bistvenimi podatki o Manci. V preglednico napiši njene posebnosti. Podatke uporabi v povedih in napiši opis.  </vt:lpstr>
      <vt:lpstr>Nariši še Jana.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Opis osebe</dc:title>
  <dc:creator>ANDERLIČ David</dc:creator>
  <cp:lastModifiedBy>David ANDERLIČ</cp:lastModifiedBy>
  <cp:revision>3</cp:revision>
  <dcterms:created xsi:type="dcterms:W3CDTF">2021-01-02T11:21:30Z</dcterms:created>
  <dcterms:modified xsi:type="dcterms:W3CDTF">2024-03-28T17:15:18Z</dcterms:modified>
</cp:coreProperties>
</file>