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73" r:id="rId4"/>
    <p:sldId id="268" r:id="rId5"/>
    <p:sldId id="269" r:id="rId6"/>
    <p:sldId id="270" r:id="rId7"/>
    <p:sldId id="272" r:id="rId8"/>
    <p:sldId id="259" r:id="rId9"/>
    <p:sldId id="258" r:id="rId10"/>
    <p:sldId id="262" r:id="rId11"/>
    <p:sldId id="263" r:id="rId12"/>
    <p:sldId id="264" r:id="rId13"/>
    <p:sldId id="265" r:id="rId14"/>
    <p:sldId id="266" r:id="rId15"/>
    <p:sldId id="267" r:id="rId16"/>
    <p:sldId id="260" r:id="rId17"/>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4" d="100"/>
          <a:sy n="94" d="100"/>
        </p:scale>
        <p:origin x="245"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smtClean="0"/>
              <a:t>Uredite slog naslova matrice</a:t>
            </a:r>
            <a:endParaRPr lang="sl-SI"/>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Uredite slog podnaslova matrice</a:t>
            </a:r>
            <a:endParaRPr lang="sl-SI"/>
          </a:p>
        </p:txBody>
      </p:sp>
      <p:sp>
        <p:nvSpPr>
          <p:cNvPr id="4" name="Označba mesta datuma 3"/>
          <p:cNvSpPr>
            <a:spLocks noGrp="1"/>
          </p:cNvSpPr>
          <p:nvPr>
            <p:ph type="dt" sz="half" idx="10"/>
          </p:nvPr>
        </p:nvSpPr>
        <p:spPr/>
        <p:txBody>
          <a:bodyPr/>
          <a:lstStyle/>
          <a:p>
            <a:fld id="{03BAE73C-7C83-4622-901B-AD48AEB17800}" type="datetimeFigureOut">
              <a:rPr lang="sl-SI" smtClean="0"/>
              <a:t>18. 10. 2020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7DF585E0-9A64-408C-8AC4-75638EC69AEC}" type="slidenum">
              <a:rPr lang="sl-SI" smtClean="0"/>
              <a:t>‹#›</a:t>
            </a:fld>
            <a:endParaRPr lang="sl-SI"/>
          </a:p>
        </p:txBody>
      </p:sp>
    </p:spTree>
    <p:extLst>
      <p:ext uri="{BB962C8B-B14F-4D97-AF65-F5344CB8AC3E}">
        <p14:creationId xmlns:p14="http://schemas.microsoft.com/office/powerpoint/2010/main" val="709795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03BAE73C-7C83-4622-901B-AD48AEB17800}" type="datetimeFigureOut">
              <a:rPr lang="sl-SI" smtClean="0"/>
              <a:t>18. 10. 2020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7DF585E0-9A64-408C-8AC4-75638EC69AEC}" type="slidenum">
              <a:rPr lang="sl-SI" smtClean="0"/>
              <a:t>‹#›</a:t>
            </a:fld>
            <a:endParaRPr lang="sl-SI"/>
          </a:p>
        </p:txBody>
      </p:sp>
    </p:spTree>
    <p:extLst>
      <p:ext uri="{BB962C8B-B14F-4D97-AF65-F5344CB8AC3E}">
        <p14:creationId xmlns:p14="http://schemas.microsoft.com/office/powerpoint/2010/main" val="697021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03BAE73C-7C83-4622-901B-AD48AEB17800}" type="datetimeFigureOut">
              <a:rPr lang="sl-SI" smtClean="0"/>
              <a:t>18. 10. 2020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7DF585E0-9A64-408C-8AC4-75638EC69AEC}" type="slidenum">
              <a:rPr lang="sl-SI" smtClean="0"/>
              <a:t>‹#›</a:t>
            </a:fld>
            <a:endParaRPr lang="sl-SI"/>
          </a:p>
        </p:txBody>
      </p:sp>
    </p:spTree>
    <p:extLst>
      <p:ext uri="{BB962C8B-B14F-4D97-AF65-F5344CB8AC3E}">
        <p14:creationId xmlns:p14="http://schemas.microsoft.com/office/powerpoint/2010/main" val="1059485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Naslov, vsebina in 2 vsebini">
    <p:spTree>
      <p:nvGrpSpPr>
        <p:cNvPr id="1" name=""/>
        <p:cNvGrpSpPr/>
        <p:nvPr/>
      </p:nvGrpSpPr>
      <p:grpSpPr>
        <a:xfrm>
          <a:off x="0" y="0"/>
          <a:ext cx="0" cy="0"/>
          <a:chOff x="0" y="0"/>
          <a:chExt cx="0" cy="0"/>
        </a:xfrm>
      </p:grpSpPr>
      <p:sp>
        <p:nvSpPr>
          <p:cNvPr id="2" name="Naslov 1"/>
          <p:cNvSpPr>
            <a:spLocks noGrp="1"/>
          </p:cNvSpPr>
          <p:nvPr>
            <p:ph type="title"/>
          </p:nvPr>
        </p:nvSpPr>
        <p:spPr>
          <a:xfrm>
            <a:off x="609600" y="381000"/>
            <a:ext cx="10972800" cy="1371600"/>
          </a:xfrm>
        </p:spPr>
        <p:txBody>
          <a:bodyPr/>
          <a:lstStyle/>
          <a:p>
            <a:r>
              <a:rPr lang="sl-SI" smtClean="0"/>
              <a:t>Kliknite, če želite urediti slog naslova matrice</a:t>
            </a:r>
            <a:endParaRPr lang="sl-SI"/>
          </a:p>
        </p:txBody>
      </p:sp>
      <p:sp>
        <p:nvSpPr>
          <p:cNvPr id="3" name="Ograda vsebine 2"/>
          <p:cNvSpPr>
            <a:spLocks noGrp="1"/>
          </p:cNvSpPr>
          <p:nvPr>
            <p:ph sz="half" idx="1"/>
          </p:nvPr>
        </p:nvSpPr>
        <p:spPr>
          <a:xfrm>
            <a:off x="609600" y="1981200"/>
            <a:ext cx="5384800" cy="4114800"/>
          </a:xfrm>
        </p:spPr>
        <p:txBody>
          <a:body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vsebine 3"/>
          <p:cNvSpPr>
            <a:spLocks noGrp="1"/>
          </p:cNvSpPr>
          <p:nvPr>
            <p:ph sz="quarter" idx="2"/>
          </p:nvPr>
        </p:nvSpPr>
        <p:spPr>
          <a:xfrm>
            <a:off x="6197600" y="1981200"/>
            <a:ext cx="5384800" cy="1981200"/>
          </a:xfrm>
        </p:spPr>
        <p:txBody>
          <a:body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vsebine 4"/>
          <p:cNvSpPr>
            <a:spLocks noGrp="1"/>
          </p:cNvSpPr>
          <p:nvPr>
            <p:ph sz="quarter" idx="3"/>
          </p:nvPr>
        </p:nvSpPr>
        <p:spPr>
          <a:xfrm>
            <a:off x="6197600" y="4114800"/>
            <a:ext cx="5384800" cy="1981200"/>
          </a:xfrm>
        </p:spPr>
        <p:txBody>
          <a:body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46EC142-BF4A-4083-B41A-523CD9CC03EE}" type="slidenum">
              <a:rPr lang="en-US"/>
              <a:pPr>
                <a:defRPr/>
              </a:pPr>
              <a:t>‹#›</a:t>
            </a:fld>
            <a:endParaRPr lang="en-US"/>
          </a:p>
        </p:txBody>
      </p:sp>
    </p:spTree>
    <p:extLst>
      <p:ext uri="{BB962C8B-B14F-4D97-AF65-F5344CB8AC3E}">
        <p14:creationId xmlns:p14="http://schemas.microsoft.com/office/powerpoint/2010/main" val="1205769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03BAE73C-7C83-4622-901B-AD48AEB17800}" type="datetimeFigureOut">
              <a:rPr lang="sl-SI" smtClean="0"/>
              <a:t>18. 10. 2020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7DF585E0-9A64-408C-8AC4-75638EC69AEC}" type="slidenum">
              <a:rPr lang="sl-SI" smtClean="0"/>
              <a:t>‹#›</a:t>
            </a:fld>
            <a:endParaRPr lang="sl-SI"/>
          </a:p>
        </p:txBody>
      </p:sp>
    </p:spTree>
    <p:extLst>
      <p:ext uri="{BB962C8B-B14F-4D97-AF65-F5344CB8AC3E}">
        <p14:creationId xmlns:p14="http://schemas.microsoft.com/office/powerpoint/2010/main" val="531614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smtClean="0"/>
              <a:t>Uredite sloge besedila matrice</a:t>
            </a:r>
          </a:p>
        </p:txBody>
      </p:sp>
      <p:sp>
        <p:nvSpPr>
          <p:cNvPr id="4" name="Označba mesta datuma 3"/>
          <p:cNvSpPr>
            <a:spLocks noGrp="1"/>
          </p:cNvSpPr>
          <p:nvPr>
            <p:ph type="dt" sz="half" idx="10"/>
          </p:nvPr>
        </p:nvSpPr>
        <p:spPr/>
        <p:txBody>
          <a:bodyPr/>
          <a:lstStyle/>
          <a:p>
            <a:fld id="{03BAE73C-7C83-4622-901B-AD48AEB17800}" type="datetimeFigureOut">
              <a:rPr lang="sl-SI" smtClean="0"/>
              <a:t>18. 10. 2020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7DF585E0-9A64-408C-8AC4-75638EC69AEC}" type="slidenum">
              <a:rPr lang="sl-SI" smtClean="0"/>
              <a:t>‹#›</a:t>
            </a:fld>
            <a:endParaRPr lang="sl-SI"/>
          </a:p>
        </p:txBody>
      </p:sp>
    </p:spTree>
    <p:extLst>
      <p:ext uri="{BB962C8B-B14F-4D97-AF65-F5344CB8AC3E}">
        <p14:creationId xmlns:p14="http://schemas.microsoft.com/office/powerpoint/2010/main" val="3111601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838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vsebine 3"/>
          <p:cNvSpPr>
            <a:spLocks noGrp="1"/>
          </p:cNvSpPr>
          <p:nvPr>
            <p:ph sz="half" idx="2"/>
          </p:nvPr>
        </p:nvSpPr>
        <p:spPr>
          <a:xfrm>
            <a:off x="6172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datuma 4"/>
          <p:cNvSpPr>
            <a:spLocks noGrp="1"/>
          </p:cNvSpPr>
          <p:nvPr>
            <p:ph type="dt" sz="half" idx="10"/>
          </p:nvPr>
        </p:nvSpPr>
        <p:spPr/>
        <p:txBody>
          <a:bodyPr/>
          <a:lstStyle/>
          <a:p>
            <a:fld id="{03BAE73C-7C83-4622-901B-AD48AEB17800}" type="datetimeFigureOut">
              <a:rPr lang="sl-SI" smtClean="0"/>
              <a:t>18. 10. 2020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7DF585E0-9A64-408C-8AC4-75638EC69AEC}" type="slidenum">
              <a:rPr lang="sl-SI" smtClean="0"/>
              <a:t>‹#›</a:t>
            </a:fld>
            <a:endParaRPr lang="sl-SI"/>
          </a:p>
        </p:txBody>
      </p:sp>
    </p:spTree>
    <p:extLst>
      <p:ext uri="{BB962C8B-B14F-4D97-AF65-F5344CB8AC3E}">
        <p14:creationId xmlns:p14="http://schemas.microsoft.com/office/powerpoint/2010/main" val="2187547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smtClean="0"/>
              <a:t>Uredite slog naslova matrice</a:t>
            </a:r>
            <a:endParaRPr lang="sl-SI"/>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značba mesta datuma 6"/>
          <p:cNvSpPr>
            <a:spLocks noGrp="1"/>
          </p:cNvSpPr>
          <p:nvPr>
            <p:ph type="dt" sz="half" idx="10"/>
          </p:nvPr>
        </p:nvSpPr>
        <p:spPr/>
        <p:txBody>
          <a:bodyPr/>
          <a:lstStyle/>
          <a:p>
            <a:fld id="{03BAE73C-7C83-4622-901B-AD48AEB17800}" type="datetimeFigureOut">
              <a:rPr lang="sl-SI" smtClean="0"/>
              <a:t>18. 10. 2020</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7DF585E0-9A64-408C-8AC4-75638EC69AEC}" type="slidenum">
              <a:rPr lang="sl-SI" smtClean="0"/>
              <a:t>‹#›</a:t>
            </a:fld>
            <a:endParaRPr lang="sl-SI"/>
          </a:p>
        </p:txBody>
      </p:sp>
    </p:spTree>
    <p:extLst>
      <p:ext uri="{BB962C8B-B14F-4D97-AF65-F5344CB8AC3E}">
        <p14:creationId xmlns:p14="http://schemas.microsoft.com/office/powerpoint/2010/main" val="3018090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datuma 2"/>
          <p:cNvSpPr>
            <a:spLocks noGrp="1"/>
          </p:cNvSpPr>
          <p:nvPr>
            <p:ph type="dt" sz="half" idx="10"/>
          </p:nvPr>
        </p:nvSpPr>
        <p:spPr/>
        <p:txBody>
          <a:bodyPr/>
          <a:lstStyle/>
          <a:p>
            <a:fld id="{03BAE73C-7C83-4622-901B-AD48AEB17800}" type="datetimeFigureOut">
              <a:rPr lang="sl-SI" smtClean="0"/>
              <a:t>18. 10. 2020</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7DF585E0-9A64-408C-8AC4-75638EC69AEC}" type="slidenum">
              <a:rPr lang="sl-SI" smtClean="0"/>
              <a:t>‹#›</a:t>
            </a:fld>
            <a:endParaRPr lang="sl-SI"/>
          </a:p>
        </p:txBody>
      </p:sp>
    </p:spTree>
    <p:extLst>
      <p:ext uri="{BB962C8B-B14F-4D97-AF65-F5344CB8AC3E}">
        <p14:creationId xmlns:p14="http://schemas.microsoft.com/office/powerpoint/2010/main" val="3950275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03BAE73C-7C83-4622-901B-AD48AEB17800}" type="datetimeFigureOut">
              <a:rPr lang="sl-SI" smtClean="0"/>
              <a:t>18. 10. 2020</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7DF585E0-9A64-408C-8AC4-75638EC69AEC}" type="slidenum">
              <a:rPr lang="sl-SI" smtClean="0"/>
              <a:t>‹#›</a:t>
            </a:fld>
            <a:endParaRPr lang="sl-SI"/>
          </a:p>
        </p:txBody>
      </p:sp>
    </p:spTree>
    <p:extLst>
      <p:ext uri="{BB962C8B-B14F-4D97-AF65-F5344CB8AC3E}">
        <p14:creationId xmlns:p14="http://schemas.microsoft.com/office/powerpoint/2010/main" val="726386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03BAE73C-7C83-4622-901B-AD48AEB17800}" type="datetimeFigureOut">
              <a:rPr lang="sl-SI" smtClean="0"/>
              <a:t>18. 10. 2020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7DF585E0-9A64-408C-8AC4-75638EC69AEC}" type="slidenum">
              <a:rPr lang="sl-SI" smtClean="0"/>
              <a:t>‹#›</a:t>
            </a:fld>
            <a:endParaRPr lang="sl-SI"/>
          </a:p>
        </p:txBody>
      </p:sp>
    </p:spTree>
    <p:extLst>
      <p:ext uri="{BB962C8B-B14F-4D97-AF65-F5344CB8AC3E}">
        <p14:creationId xmlns:p14="http://schemas.microsoft.com/office/powerpoint/2010/main" val="257642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03BAE73C-7C83-4622-901B-AD48AEB17800}" type="datetimeFigureOut">
              <a:rPr lang="sl-SI" smtClean="0"/>
              <a:t>18. 10. 2020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7DF585E0-9A64-408C-8AC4-75638EC69AEC}" type="slidenum">
              <a:rPr lang="sl-SI" smtClean="0"/>
              <a:t>‹#›</a:t>
            </a:fld>
            <a:endParaRPr lang="sl-SI"/>
          </a:p>
        </p:txBody>
      </p:sp>
    </p:spTree>
    <p:extLst>
      <p:ext uri="{BB962C8B-B14F-4D97-AF65-F5344CB8AC3E}">
        <p14:creationId xmlns:p14="http://schemas.microsoft.com/office/powerpoint/2010/main" val="2326690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smtClean="0"/>
              <a:t>Uredite slog naslova matrice</a:t>
            </a:r>
            <a:endParaRPr lang="sl-SI"/>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BAE73C-7C83-4622-901B-AD48AEB17800}" type="datetimeFigureOut">
              <a:rPr lang="sl-SI" smtClean="0"/>
              <a:t>18. 10. 2020</a:t>
            </a:fld>
            <a:endParaRPr lang="sl-SI"/>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F585E0-9A64-408C-8AC4-75638EC69AEC}" type="slidenum">
              <a:rPr lang="sl-SI" smtClean="0"/>
              <a:t>‹#›</a:t>
            </a:fld>
            <a:endParaRPr lang="sl-SI"/>
          </a:p>
        </p:txBody>
      </p:sp>
    </p:spTree>
    <p:extLst>
      <p:ext uri="{BB962C8B-B14F-4D97-AF65-F5344CB8AC3E}">
        <p14:creationId xmlns:p14="http://schemas.microsoft.com/office/powerpoint/2010/main" val="8545832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s://sl.wikipedia.org/wiki/Afrika" TargetMode="External"/><Relationship Id="rId2" Type="http://schemas.openxmlformats.org/officeDocument/2006/relationships/hyperlink" Target="https://sl.wikipedia.org/wiki/Ogljikovi_hidrati" TargetMode="External"/><Relationship Id="rId1" Type="http://schemas.openxmlformats.org/officeDocument/2006/relationships/slideLayout" Target="../slideLayouts/slideLayout12.xml"/><Relationship Id="rId5" Type="http://schemas.openxmlformats.org/officeDocument/2006/relationships/image" Target="../media/image9.jpeg"/><Relationship Id="rId4" Type="http://schemas.openxmlformats.org/officeDocument/2006/relationships/hyperlink" Target="https://sl.wikipedia.org/wiki/Nigerija"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sl.wikipedia.org/wiki/Kruh" TargetMode="External"/><Relationship Id="rId13" Type="http://schemas.openxmlformats.org/officeDocument/2006/relationships/hyperlink" Target="https://sl.wikipedia.org/wiki/Pivo" TargetMode="External"/><Relationship Id="rId3" Type="http://schemas.openxmlformats.org/officeDocument/2006/relationships/hyperlink" Target="https://sl.wikipedia.org/wiki/Poaceae" TargetMode="External"/><Relationship Id="rId7" Type="http://schemas.openxmlformats.org/officeDocument/2006/relationships/hyperlink" Target="https://sl.wikipedia.org/wiki/Tropi" TargetMode="External"/><Relationship Id="rId12" Type="http://schemas.openxmlformats.org/officeDocument/2006/relationships/hyperlink" Target="https://sl.wikipedia.org/wiki/Pokovka" TargetMode="External"/><Relationship Id="rId17" Type="http://schemas.openxmlformats.org/officeDocument/2006/relationships/image" Target="../media/image11.png"/><Relationship Id="rId2" Type="http://schemas.openxmlformats.org/officeDocument/2006/relationships/hyperlink" Target="https://sl.wikipedia.org/wiki/Rod_(biologija)" TargetMode="External"/><Relationship Id="rId16" Type="http://schemas.openxmlformats.org/officeDocument/2006/relationships/image" Target="../media/image10.jpeg"/><Relationship Id="rId1" Type="http://schemas.openxmlformats.org/officeDocument/2006/relationships/slideLayout" Target="../slideLayouts/slideLayout12.xml"/><Relationship Id="rId6" Type="http://schemas.openxmlformats.org/officeDocument/2006/relationships/hyperlink" Target="https://sl.wikipedia.org/wiki/Pa%C5%A1nik" TargetMode="External"/><Relationship Id="rId11" Type="http://schemas.openxmlformats.org/officeDocument/2006/relationships/hyperlink" Target="https://sl.wikipedia.org/wiki/Moka" TargetMode="External"/><Relationship Id="rId5" Type="http://schemas.openxmlformats.org/officeDocument/2006/relationships/hyperlink" Target="https://sl.wikipedia.org/wiki/Krma_(hrana)" TargetMode="External"/><Relationship Id="rId15" Type="http://schemas.openxmlformats.org/officeDocument/2006/relationships/hyperlink" Target="https://sl.wikipedia.org/wiki/Navadni_sirek#cite_note-11" TargetMode="External"/><Relationship Id="rId10" Type="http://schemas.openxmlformats.org/officeDocument/2006/relationships/hyperlink" Target="https://sl.wikipedia.org/w/index.php?title=Tortilja&amp;action=edit&amp;redlink=1" TargetMode="External"/><Relationship Id="rId4" Type="http://schemas.openxmlformats.org/officeDocument/2006/relationships/hyperlink" Target="https://sl.wikipedia.org/wiki/%C5%BDito" TargetMode="External"/><Relationship Id="rId9" Type="http://schemas.openxmlformats.org/officeDocument/2006/relationships/hyperlink" Target="https://sl.wikipedia.org/wiki/Kuskus" TargetMode="External"/><Relationship Id="rId14" Type="http://schemas.openxmlformats.org/officeDocument/2006/relationships/hyperlink" Target="https://sl.wikipedia.org/wiki/Bioetanol"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2.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82138" y="4319467"/>
            <a:ext cx="5295070" cy="472969"/>
          </a:xfrm>
        </p:spPr>
        <p:txBody>
          <a:bodyPr>
            <a:normAutofit fontScale="90000"/>
          </a:bodyPr>
          <a:lstStyle/>
          <a:p>
            <a:r>
              <a:rPr lang="sl-SI" sz="5300" b="1" dirty="0" smtClean="0">
                <a:solidFill>
                  <a:schemeClr val="accent5">
                    <a:lumMod val="50000"/>
                  </a:schemeClr>
                </a:solidFill>
                <a:latin typeface="Juice ITC" panose="04040403040A02020202" pitchFamily="82" charset="0"/>
              </a:rPr>
              <a:t>GOSPODARSTVO</a:t>
            </a:r>
            <a:r>
              <a:rPr lang="sl-SI" b="1" dirty="0" smtClean="0">
                <a:solidFill>
                  <a:schemeClr val="accent6">
                    <a:lumMod val="50000"/>
                  </a:schemeClr>
                </a:solidFill>
              </a:rPr>
              <a:t/>
            </a:r>
            <a:br>
              <a:rPr lang="sl-SI" b="1" dirty="0" smtClean="0">
                <a:solidFill>
                  <a:schemeClr val="accent6">
                    <a:lumMod val="50000"/>
                  </a:schemeClr>
                </a:solidFill>
              </a:rPr>
            </a:br>
            <a:r>
              <a:rPr lang="sl-SI" b="1" dirty="0" smtClean="0">
                <a:solidFill>
                  <a:schemeClr val="accent6">
                    <a:lumMod val="50000"/>
                  </a:schemeClr>
                </a:solidFill>
              </a:rPr>
              <a:t/>
            </a:r>
            <a:br>
              <a:rPr lang="sl-SI" b="1" dirty="0" smtClean="0">
                <a:solidFill>
                  <a:schemeClr val="accent6">
                    <a:lumMod val="50000"/>
                  </a:schemeClr>
                </a:solidFill>
              </a:rPr>
            </a:br>
            <a:r>
              <a:rPr lang="sl-SI" sz="2700" b="1" dirty="0" smtClean="0">
                <a:solidFill>
                  <a:srgbClr val="FFC000"/>
                </a:solidFill>
              </a:rPr>
              <a:t>pomanjkanje kapitala in strokovnjakov</a:t>
            </a:r>
            <a:br>
              <a:rPr lang="sl-SI" sz="2700" b="1" dirty="0" smtClean="0">
                <a:solidFill>
                  <a:srgbClr val="FFC000"/>
                </a:solidFill>
              </a:rPr>
            </a:br>
            <a:r>
              <a:rPr lang="sl-SI" sz="2700" b="1" dirty="0" smtClean="0">
                <a:solidFill>
                  <a:srgbClr val="FFC000"/>
                </a:solidFill>
              </a:rPr>
              <a:t>podržavljanje gospodarstva</a:t>
            </a:r>
            <a:br>
              <a:rPr lang="sl-SI" sz="2700" b="1" dirty="0" smtClean="0">
                <a:solidFill>
                  <a:srgbClr val="FFC000"/>
                </a:solidFill>
              </a:rPr>
            </a:br>
            <a:r>
              <a:rPr lang="sl-SI" sz="2700" b="1" dirty="0" smtClean="0">
                <a:solidFill>
                  <a:srgbClr val="FFC000"/>
                </a:solidFill>
              </a:rPr>
              <a:t>državljanske vojne</a:t>
            </a:r>
            <a:br>
              <a:rPr lang="sl-SI" sz="2700" b="1" dirty="0" smtClean="0">
                <a:solidFill>
                  <a:srgbClr val="FFC000"/>
                </a:solidFill>
              </a:rPr>
            </a:br>
            <a:r>
              <a:rPr lang="sl-SI" sz="2700" b="1" dirty="0" smtClean="0">
                <a:solidFill>
                  <a:srgbClr val="FFC000"/>
                </a:solidFill>
              </a:rPr>
              <a:t>v</a:t>
            </a:r>
            <a:r>
              <a:rPr lang="sl-SI" altLang="sl-SI" sz="2700" b="1" dirty="0" smtClean="0">
                <a:solidFill>
                  <a:srgbClr val="FFC000"/>
                </a:solidFill>
              </a:rPr>
              <a:t>ečina </a:t>
            </a:r>
            <a:r>
              <a:rPr lang="sl-SI" altLang="sl-SI" sz="2700" b="1" dirty="0">
                <a:solidFill>
                  <a:srgbClr val="FFC000"/>
                </a:solidFill>
              </a:rPr>
              <a:t>(70%) se preživlja s </a:t>
            </a:r>
            <a:r>
              <a:rPr lang="sl-SI" altLang="sl-SI" sz="2700" b="1" dirty="0" smtClean="0">
                <a:solidFill>
                  <a:srgbClr val="FFC000"/>
                </a:solidFill>
              </a:rPr>
              <a:t>kmetijstvom</a:t>
            </a:r>
            <a:br>
              <a:rPr lang="sl-SI" altLang="sl-SI" sz="2700" b="1" dirty="0" smtClean="0">
                <a:solidFill>
                  <a:srgbClr val="FFC000"/>
                </a:solidFill>
              </a:rPr>
            </a:br>
            <a:r>
              <a:rPr lang="sl-SI" altLang="sl-SI" sz="2700" b="1" dirty="0">
                <a:solidFill>
                  <a:srgbClr val="FFC000"/>
                </a:solidFill>
              </a:rPr>
              <a:t/>
            </a:r>
            <a:br>
              <a:rPr lang="sl-SI" altLang="sl-SI" sz="2700" b="1" dirty="0">
                <a:solidFill>
                  <a:srgbClr val="FFC000"/>
                </a:solidFill>
              </a:rPr>
            </a:br>
            <a:r>
              <a:rPr lang="sl-SI" altLang="sl-SI" sz="2700" b="1" dirty="0" smtClean="0">
                <a:solidFill>
                  <a:srgbClr val="FFC000"/>
                </a:solidFill>
              </a:rPr>
              <a:t/>
            </a:r>
            <a:br>
              <a:rPr lang="sl-SI" altLang="sl-SI" sz="2700" b="1" dirty="0" smtClean="0">
                <a:solidFill>
                  <a:srgbClr val="FFC000"/>
                </a:solidFill>
              </a:rPr>
            </a:br>
            <a:r>
              <a:rPr lang="sl-SI" altLang="sl-SI" sz="2700" b="1" dirty="0" smtClean="0">
                <a:solidFill>
                  <a:srgbClr val="FFC000"/>
                </a:solidFill>
              </a:rPr>
              <a:t>najbolj razvite države: </a:t>
            </a:r>
            <a:br>
              <a:rPr lang="sl-SI" altLang="sl-SI" sz="2700" b="1" dirty="0" smtClean="0">
                <a:solidFill>
                  <a:srgbClr val="FFC000"/>
                </a:solidFill>
              </a:rPr>
            </a:br>
            <a:r>
              <a:rPr lang="sl-SI" altLang="sl-SI" sz="2700" b="1" dirty="0" smtClean="0">
                <a:solidFill>
                  <a:srgbClr val="FFC000"/>
                </a:solidFill>
              </a:rPr>
              <a:t>Nigerija, </a:t>
            </a:r>
            <a:br>
              <a:rPr lang="sl-SI" altLang="sl-SI" sz="2700" b="1" dirty="0" smtClean="0">
                <a:solidFill>
                  <a:srgbClr val="FFC000"/>
                </a:solidFill>
              </a:rPr>
            </a:br>
            <a:r>
              <a:rPr lang="sl-SI" altLang="sl-SI" sz="2700" b="1" dirty="0" smtClean="0">
                <a:solidFill>
                  <a:srgbClr val="FFC000"/>
                </a:solidFill>
              </a:rPr>
              <a:t>JAR-Južnoafriška republika, </a:t>
            </a:r>
            <a:br>
              <a:rPr lang="sl-SI" altLang="sl-SI" sz="2700" b="1" dirty="0" smtClean="0">
                <a:solidFill>
                  <a:srgbClr val="FFC000"/>
                </a:solidFill>
              </a:rPr>
            </a:br>
            <a:r>
              <a:rPr lang="sl-SI" altLang="sl-SI" sz="2700" b="1" dirty="0" smtClean="0">
                <a:solidFill>
                  <a:srgbClr val="FFC000"/>
                </a:solidFill>
              </a:rPr>
              <a:t>države Severne Afrike</a:t>
            </a:r>
            <a:r>
              <a:rPr lang="sl-SI" altLang="sl-SI" sz="2700" b="1" dirty="0">
                <a:solidFill>
                  <a:srgbClr val="FFC000"/>
                </a:solidFill>
              </a:rPr>
              <a:t/>
            </a:r>
            <a:br>
              <a:rPr lang="sl-SI" altLang="sl-SI" sz="2700" b="1" dirty="0">
                <a:solidFill>
                  <a:srgbClr val="FFC000"/>
                </a:solidFill>
              </a:rPr>
            </a:br>
            <a:r>
              <a:rPr lang="sl-SI" altLang="sl-SI" sz="2700" b="1" dirty="0" smtClean="0">
                <a:solidFill>
                  <a:srgbClr val="FFC000"/>
                </a:solidFill>
              </a:rPr>
              <a:t/>
            </a:r>
            <a:br>
              <a:rPr lang="sl-SI" altLang="sl-SI" sz="2700" b="1" dirty="0" smtClean="0">
                <a:solidFill>
                  <a:srgbClr val="FFC000"/>
                </a:solidFill>
              </a:rPr>
            </a:br>
            <a:r>
              <a:rPr lang="sl-SI" altLang="sl-SI" sz="2700" b="1" dirty="0">
                <a:solidFill>
                  <a:schemeClr val="accent6">
                    <a:lumMod val="60000"/>
                    <a:lumOff val="40000"/>
                  </a:schemeClr>
                </a:solidFill>
              </a:rPr>
              <a:t/>
            </a:r>
            <a:br>
              <a:rPr lang="sl-SI" altLang="sl-SI" sz="2700" b="1" dirty="0">
                <a:solidFill>
                  <a:schemeClr val="accent6">
                    <a:lumMod val="60000"/>
                    <a:lumOff val="40000"/>
                  </a:schemeClr>
                </a:solidFill>
              </a:rPr>
            </a:br>
            <a:r>
              <a:rPr lang="sl-SI" altLang="sl-SI" sz="2700" b="1" dirty="0" smtClean="0">
                <a:solidFill>
                  <a:schemeClr val="accent6">
                    <a:lumMod val="60000"/>
                    <a:lumOff val="40000"/>
                  </a:schemeClr>
                </a:solidFill>
              </a:rPr>
              <a:t/>
            </a:r>
            <a:br>
              <a:rPr lang="sl-SI" altLang="sl-SI" sz="2700" b="1" dirty="0" smtClean="0">
                <a:solidFill>
                  <a:schemeClr val="accent6">
                    <a:lumMod val="60000"/>
                    <a:lumOff val="40000"/>
                  </a:schemeClr>
                </a:solidFill>
              </a:rPr>
            </a:br>
            <a:r>
              <a:rPr lang="sl-SI" altLang="sl-SI" sz="2700" b="1" dirty="0">
                <a:solidFill>
                  <a:schemeClr val="accent6">
                    <a:lumMod val="60000"/>
                    <a:lumOff val="40000"/>
                  </a:schemeClr>
                </a:solidFill>
              </a:rPr>
              <a:t/>
            </a:r>
            <a:br>
              <a:rPr lang="sl-SI" altLang="sl-SI" sz="2700" b="1" dirty="0">
                <a:solidFill>
                  <a:schemeClr val="accent6">
                    <a:lumMod val="60000"/>
                    <a:lumOff val="40000"/>
                  </a:schemeClr>
                </a:solidFill>
              </a:rPr>
            </a:br>
            <a:r>
              <a:rPr lang="sl-SI" altLang="sl-SI" sz="2700" b="1" dirty="0" smtClean="0">
                <a:solidFill>
                  <a:schemeClr val="accent6">
                    <a:lumMod val="60000"/>
                    <a:lumOff val="40000"/>
                  </a:schemeClr>
                </a:solidFill>
              </a:rPr>
              <a:t/>
            </a:r>
            <a:br>
              <a:rPr lang="sl-SI" altLang="sl-SI" sz="2700" b="1" dirty="0" smtClean="0">
                <a:solidFill>
                  <a:schemeClr val="accent6">
                    <a:lumMod val="60000"/>
                    <a:lumOff val="40000"/>
                  </a:schemeClr>
                </a:solidFill>
              </a:rPr>
            </a:br>
            <a:r>
              <a:rPr lang="sl-SI" altLang="sl-SI" sz="2700" b="1" dirty="0" smtClean="0">
                <a:solidFill>
                  <a:schemeClr val="accent6">
                    <a:lumMod val="60000"/>
                    <a:lumOff val="40000"/>
                  </a:schemeClr>
                </a:solidFill>
              </a:rPr>
              <a:t/>
            </a:r>
            <a:br>
              <a:rPr lang="sl-SI" altLang="sl-SI" sz="2700" b="1" dirty="0" smtClean="0">
                <a:solidFill>
                  <a:schemeClr val="accent6">
                    <a:lumMod val="60000"/>
                    <a:lumOff val="40000"/>
                  </a:schemeClr>
                </a:solidFill>
              </a:rPr>
            </a:br>
            <a:r>
              <a:rPr lang="sl-SI" altLang="sl-SI" sz="2700" b="1" dirty="0">
                <a:solidFill>
                  <a:schemeClr val="accent6">
                    <a:lumMod val="60000"/>
                    <a:lumOff val="40000"/>
                  </a:schemeClr>
                </a:solidFill>
              </a:rPr>
              <a:t/>
            </a:r>
            <a:br>
              <a:rPr lang="sl-SI" altLang="sl-SI" sz="2700" b="1" dirty="0">
                <a:solidFill>
                  <a:schemeClr val="accent6">
                    <a:lumMod val="60000"/>
                    <a:lumOff val="40000"/>
                  </a:schemeClr>
                </a:solidFill>
              </a:rPr>
            </a:br>
            <a:endParaRPr lang="sl-SI" sz="2700" b="1" dirty="0">
              <a:solidFill>
                <a:schemeClr val="accent6">
                  <a:lumMod val="60000"/>
                  <a:lumOff val="40000"/>
                </a:schemeClr>
              </a:solidFill>
            </a:endParaRPr>
          </a:p>
        </p:txBody>
      </p:sp>
      <p:pic>
        <p:nvPicPr>
          <p:cNvPr id="1026" name="Picture 2" descr="http://eucbeniki.sio.si/geo8/2567/blagovna%20menjava_trznica_P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77208" y="1568864"/>
            <a:ext cx="3327159" cy="22031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udnik diamantov v Bocva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6581" y="1568864"/>
            <a:ext cx="2720007" cy="4080011"/>
          </a:xfrm>
          <a:prstGeom prst="rect">
            <a:avLst/>
          </a:prstGeom>
          <a:noFill/>
          <a:extLst>
            <a:ext uri="{909E8E84-426E-40DD-AFC4-6F175D3DCCD1}">
              <a14:hiddenFill xmlns:a14="http://schemas.microsoft.com/office/drawing/2010/main">
                <a:solidFill>
                  <a:srgbClr val="FFFFFF"/>
                </a:solidFill>
              </a14:hiddenFill>
            </a:ext>
          </a:extLst>
        </p:spPr>
      </p:pic>
      <p:sp>
        <p:nvSpPr>
          <p:cNvPr id="4" name="PoljeZBesedilom 3"/>
          <p:cNvSpPr txBox="1"/>
          <p:nvPr/>
        </p:nvSpPr>
        <p:spPr>
          <a:xfrm>
            <a:off x="9206581" y="5648875"/>
            <a:ext cx="2720007" cy="369332"/>
          </a:xfrm>
          <a:prstGeom prst="rect">
            <a:avLst/>
          </a:prstGeom>
          <a:noFill/>
        </p:spPr>
        <p:txBody>
          <a:bodyPr wrap="square" rtlCol="0">
            <a:spAutoFit/>
          </a:bodyPr>
          <a:lstStyle/>
          <a:p>
            <a:r>
              <a:rPr lang="sl-SI" dirty="0" smtClean="0"/>
              <a:t>Rudnik diamantov v JAR</a:t>
            </a:r>
            <a:endParaRPr lang="sl-SI" dirty="0"/>
          </a:p>
        </p:txBody>
      </p:sp>
    </p:spTree>
    <p:extLst>
      <p:ext uri="{BB962C8B-B14F-4D97-AF65-F5344CB8AC3E}">
        <p14:creationId xmlns:p14="http://schemas.microsoft.com/office/powerpoint/2010/main" val="23597824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vsebine 2"/>
          <p:cNvSpPr>
            <a:spLocks noGrp="1"/>
          </p:cNvSpPr>
          <p:nvPr>
            <p:ph sz="half" idx="1"/>
          </p:nvPr>
        </p:nvSpPr>
        <p:spPr/>
        <p:txBody>
          <a:bodyPr/>
          <a:lstStyle/>
          <a:p>
            <a:endParaRPr lang="sl-SI"/>
          </a:p>
        </p:txBody>
      </p:sp>
      <p:sp>
        <p:nvSpPr>
          <p:cNvPr id="4" name="Označba mesta vsebine 3"/>
          <p:cNvSpPr>
            <a:spLocks noGrp="1"/>
          </p:cNvSpPr>
          <p:nvPr>
            <p:ph sz="quarter" idx="2"/>
          </p:nvPr>
        </p:nvSpPr>
        <p:spPr/>
        <p:txBody>
          <a:bodyPr/>
          <a:lstStyle/>
          <a:p>
            <a:endParaRPr lang="sl-SI"/>
          </a:p>
        </p:txBody>
      </p:sp>
      <p:sp>
        <p:nvSpPr>
          <p:cNvPr id="5" name="Označba mesta vsebine 4"/>
          <p:cNvSpPr>
            <a:spLocks noGrp="1"/>
          </p:cNvSpPr>
          <p:nvPr>
            <p:ph sz="quarter" idx="3"/>
          </p:nvPr>
        </p:nvSpPr>
        <p:spPr/>
        <p:txBody>
          <a:bodyPr/>
          <a:lstStyle/>
          <a:p>
            <a:endParaRPr lang="sl-SI" dirty="0"/>
          </a:p>
        </p:txBody>
      </p:sp>
      <p:pic>
        <p:nvPicPr>
          <p:cNvPr id="1026" name="Picture 2" descr="https://sites.google.com/site/iktafrika/_/rsrc/1259394471427/samooskrbno/Diapozitiv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717"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irek"/>
          <p:cNvPicPr>
            <a:picLocks noChangeAspect="1" noChangeArrowheads="1"/>
          </p:cNvPicPr>
          <p:nvPr/>
        </p:nvPicPr>
        <p:blipFill>
          <a:blip r:embed="rId3" cstate="print"/>
          <a:srcRect/>
          <a:stretch>
            <a:fillRect/>
          </a:stretch>
        </p:blipFill>
        <p:spPr bwMode="auto">
          <a:xfrm>
            <a:off x="9119616" y="4363241"/>
            <a:ext cx="3072384" cy="2494760"/>
          </a:xfrm>
          <a:prstGeom prst="rect">
            <a:avLst/>
          </a:prstGeom>
          <a:noFill/>
          <a:ln w="9525">
            <a:noFill/>
            <a:miter lim="800000"/>
            <a:headEnd/>
            <a:tailEnd/>
          </a:ln>
        </p:spPr>
      </p:pic>
    </p:spTree>
    <p:extLst>
      <p:ext uri="{BB962C8B-B14F-4D97-AF65-F5344CB8AC3E}">
        <p14:creationId xmlns:p14="http://schemas.microsoft.com/office/powerpoint/2010/main" val="21457482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aa4d6adc-a-62cb3a1a-s-sites.googlegroups.com/site/iktafrika/samooskrbno/Diapozitiv3.JPG?attachauth=ANoY7crKlrwforekOi5402ee1dxh4iVHwyNM6sKI0z5uFinAyKDCFphwyhGeQqcCz2-cOVmeClSSyAn53F0dISV6RAMNcxoKY-rGA3vGFokbrgoLFaJ_-vWdb1l1aA0ggt7YKnWWw4p8Ze4v7rLkZbtwLKCsjl-2JiKC1VxRFLRowRvcdeUSsXIezS60Jo9Wen2TIxH5qQiXQz5lBuXVP4TIClM-2K13TgMhateD3P7kqUiqd_BANHQ%3D&amp;attredirects=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5235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aa4d6adc-a-62cb3a1a-s-sites.googlegroups.com/site/iktafrika/samooskrbno/Diapozitiv4.JPG?attachauth=ANoY7cropdGz7LdbhB86szbZa-XCKJtGDTcvF_5VQPYFcFoxXz0z3FeXCRzvUkyRendIg7kpf5VRXYAygi655smKo9d307pUplxvDFLo5g-NJwNX5IKGkkOzce6SbDKpp2ZUUIT9AFWJ5pRgV4fTrLbRzeUhrnReZfySMC9QNZpt9yW5zl7KxAlPO5HTGvq1eW48BLjqvVyYim7zPD1a9vThvaDjVZg3wM6Bq-XbM9aoqqajfNretdE%3D&amp;attredirects=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4982" y="0"/>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2120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aa4d6adc-a-62cb3a1a-s-sites.googlegroups.com/site/iktafrika/samooskrbno/Diapozitiv7.JPG?attachauth=ANoY7coVmzQDKBzBC8ZF0MuJaK52-2B80rLfIJiAVI__IF-G9g2onczcnuug04tR8gNS74wJh6OpQQ5qnOS7CZ4zAT8dUWocG83UqBUmSSjh_2eSOmDm7D47MsBEPsPPWsX5u3o0zkDh0D16f5vQJe5mTkf8D_cqfpvrBhr7k1-lprUN_shUs-DB_Mljw7QDGh5-y1Dv4Lg9xa4_q6FRQZH6yxj1iAPybOtiI70-d-SjCDV5ikVp4Sw%3D&amp;attredirects=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1237" y="-1"/>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2014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sites.google.com/site/iktafrika/_/rsrc/1259394503815/samooskrbno/Diapozitiv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3741" y="-1"/>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8129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aa4d6adc-a-62cb3a1a-s-sites.googlegroups.com/site/iktafrika/samooskrbno/Diapozitiv9.JPG?attachauth=ANoY7cp4k3_c-EoudNxkjsSd-Qwtg7W9x5wQMQMGxnWMu1QfqclZOvR9Byu0pQoY9wlgnd0Ic9M43JTIkwgeVA2mpmm-XA55wlQCGBF_oTaMxVdxnj9foQkcnvzvTJ77bR-ELQPyW_9IQTxgCP8tWW8GNFqQdM21dt77Cj0fwqMLIsKWhbW6CGqCu75VquWbuDPAiSCl2vDgHQWomWHWgggGch773c7ho1w6S_iejGf2U4tCnpnbxrQ%3D&amp;attredirects=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7487" y="0"/>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4455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2929928" y="200720"/>
            <a:ext cx="7936736" cy="792163"/>
          </a:xfrm>
        </p:spPr>
        <p:txBody>
          <a:bodyPr>
            <a:normAutofit/>
          </a:bodyPr>
          <a:lstStyle/>
          <a:p>
            <a:pPr algn="l" eaLnBrk="1" hangingPunct="1">
              <a:defRPr/>
            </a:pPr>
            <a:r>
              <a:rPr lang="sl-SI" sz="4000" b="1" dirty="0">
                <a:solidFill>
                  <a:schemeClr val="accent5">
                    <a:lumMod val="50000"/>
                  </a:schemeClr>
                </a:solidFill>
              </a:rPr>
              <a:t>Rudarstvo in energetski </a:t>
            </a:r>
            <a:r>
              <a:rPr lang="sl-SI" sz="4000" b="1" dirty="0" smtClean="0">
                <a:solidFill>
                  <a:schemeClr val="accent5">
                    <a:lumMod val="50000"/>
                  </a:schemeClr>
                </a:solidFill>
              </a:rPr>
              <a:t>viri         </a:t>
            </a:r>
            <a:r>
              <a:rPr lang="sl-SI" sz="4000" b="1" dirty="0" smtClean="0">
                <a:solidFill>
                  <a:srgbClr val="C00000"/>
                </a:solidFill>
              </a:rPr>
              <a:t>Atlas!</a:t>
            </a:r>
            <a:endParaRPr lang="en-US" sz="4000" b="1" dirty="0">
              <a:solidFill>
                <a:srgbClr val="C00000"/>
              </a:solidFill>
            </a:endParaRPr>
          </a:p>
        </p:txBody>
      </p:sp>
      <p:sp>
        <p:nvSpPr>
          <p:cNvPr id="99331" name="Rectangle 3"/>
          <p:cNvSpPr>
            <a:spLocks noGrp="1" noChangeArrowheads="1"/>
          </p:cNvSpPr>
          <p:nvPr>
            <p:ph type="body" idx="1"/>
          </p:nvPr>
        </p:nvSpPr>
        <p:spPr>
          <a:xfrm>
            <a:off x="1931218" y="2012807"/>
            <a:ext cx="8627937" cy="4322762"/>
          </a:xfrm>
        </p:spPr>
        <p:txBody>
          <a:bodyPr/>
          <a:lstStyle/>
          <a:p>
            <a:pPr eaLnBrk="1" hangingPunct="1">
              <a:buClr>
                <a:schemeClr val="folHlink"/>
              </a:buClr>
              <a:defRPr/>
            </a:pPr>
            <a:r>
              <a:rPr lang="sl-SI" sz="2400" dirty="0"/>
              <a:t>stare kamnine </a:t>
            </a:r>
            <a:r>
              <a:rPr lang="sl-SI" sz="2400" dirty="0">
                <a:latin typeface="Calibri"/>
              </a:rPr>
              <a:t>→ </a:t>
            </a:r>
            <a:r>
              <a:rPr lang="sl-SI" sz="2400" b="1" dirty="0"/>
              <a:t>veliko rud </a:t>
            </a:r>
            <a:r>
              <a:rPr lang="sl-SI" sz="2400" dirty="0"/>
              <a:t>in dragocenih </a:t>
            </a:r>
            <a:r>
              <a:rPr lang="sl-SI" sz="2400" b="1" dirty="0"/>
              <a:t>kovin</a:t>
            </a:r>
            <a:r>
              <a:rPr lang="sl-SI" sz="2400" dirty="0"/>
              <a:t> </a:t>
            </a:r>
            <a:r>
              <a:rPr lang="sl-SI" sz="2400" b="1" dirty="0"/>
              <a:t>za izvoz </a:t>
            </a:r>
            <a:r>
              <a:rPr lang="sl-SI" sz="2400" dirty="0"/>
              <a:t>(diamanti, zlato, baker, </a:t>
            </a:r>
            <a:r>
              <a:rPr lang="sl-SI" sz="2400" dirty="0" smtClean="0"/>
              <a:t>platina</a:t>
            </a:r>
            <a:r>
              <a:rPr lang="sl-SI" sz="2400" dirty="0"/>
              <a:t> </a:t>
            </a:r>
            <a:r>
              <a:rPr lang="sl-SI" sz="2400" dirty="0" smtClean="0"/>
              <a:t>…) - </a:t>
            </a:r>
            <a:r>
              <a:rPr lang="sl-SI" sz="2400" b="1" dirty="0" err="1" smtClean="0"/>
              <a:t>Katanga</a:t>
            </a:r>
            <a:endParaRPr lang="sl-SI" sz="2400" b="1" dirty="0"/>
          </a:p>
          <a:p>
            <a:pPr>
              <a:buClr>
                <a:schemeClr val="folHlink"/>
              </a:buClr>
              <a:defRPr/>
            </a:pPr>
            <a:r>
              <a:rPr lang="sl-SI" sz="2400" dirty="0"/>
              <a:t>rudnike so izkoriščali Evropejci, danes v lasti bogatašev</a:t>
            </a:r>
            <a:endParaRPr lang="sl-SI" sz="2400" b="1" dirty="0"/>
          </a:p>
          <a:p>
            <a:pPr eaLnBrk="1" hangingPunct="1">
              <a:buClr>
                <a:schemeClr val="folHlink"/>
              </a:buClr>
              <a:defRPr/>
            </a:pPr>
            <a:r>
              <a:rPr lang="sl-SI" sz="2400" b="1" dirty="0"/>
              <a:t>e</a:t>
            </a:r>
            <a:r>
              <a:rPr lang="sl-SI" sz="2400" b="1" dirty="0" smtClean="0"/>
              <a:t>nergijski viri: nafta, zemeljski plin, uran</a:t>
            </a:r>
            <a:r>
              <a:rPr lang="sl-SI" sz="2400" dirty="0" smtClean="0"/>
              <a:t>                                (</a:t>
            </a:r>
            <a:r>
              <a:rPr lang="sl-SI" sz="2400" dirty="0"/>
              <a:t>Nigerija največja afriška </a:t>
            </a:r>
            <a:r>
              <a:rPr lang="sl-SI" sz="2400" dirty="0" smtClean="0"/>
              <a:t>izvoznica, države S Afrika)</a:t>
            </a:r>
          </a:p>
          <a:p>
            <a:pPr eaLnBrk="1" hangingPunct="1">
              <a:buClr>
                <a:schemeClr val="folHlink"/>
              </a:buClr>
              <a:defRPr/>
            </a:pPr>
            <a:endParaRPr lang="sl-SI" sz="2400" dirty="0"/>
          </a:p>
          <a:p>
            <a:pPr eaLnBrk="1" hangingPunct="1">
              <a:buClr>
                <a:schemeClr val="folHlink"/>
              </a:buClr>
              <a:defRPr/>
            </a:pPr>
            <a:endParaRPr lang="en-US" sz="2400" dirty="0"/>
          </a:p>
        </p:txBody>
      </p:sp>
      <p:pic>
        <p:nvPicPr>
          <p:cNvPr id="24580" name="Picture 5" descr="nafta"/>
          <p:cNvPicPr>
            <a:picLocks noChangeAspect="1" noChangeArrowheads="1"/>
          </p:cNvPicPr>
          <p:nvPr/>
        </p:nvPicPr>
        <p:blipFill>
          <a:blip r:embed="rId2" cstate="print"/>
          <a:srcRect/>
          <a:stretch>
            <a:fillRect/>
          </a:stretch>
        </p:blipFill>
        <p:spPr bwMode="auto">
          <a:xfrm>
            <a:off x="7349318" y="4451978"/>
            <a:ext cx="4475934" cy="2305961"/>
          </a:xfrm>
          <a:prstGeom prst="rect">
            <a:avLst/>
          </a:prstGeom>
          <a:noFill/>
          <a:ln w="9525">
            <a:noFill/>
            <a:miter lim="800000"/>
            <a:headEnd/>
            <a:tailEnd/>
          </a:ln>
        </p:spPr>
      </p:pic>
      <p:sp>
        <p:nvSpPr>
          <p:cNvPr id="24582" name="Text Box 7"/>
          <p:cNvSpPr txBox="1">
            <a:spLocks noChangeArrowheads="1"/>
          </p:cNvSpPr>
          <p:nvPr/>
        </p:nvSpPr>
        <p:spPr bwMode="auto">
          <a:xfrm>
            <a:off x="8194903" y="4522689"/>
            <a:ext cx="2016125" cy="396875"/>
          </a:xfrm>
          <a:prstGeom prst="rect">
            <a:avLst/>
          </a:prstGeom>
          <a:noFill/>
          <a:ln w="9525">
            <a:noFill/>
            <a:miter lim="800000"/>
            <a:headEnd/>
            <a:tailEnd/>
          </a:ln>
        </p:spPr>
        <p:txBody>
          <a:bodyPr>
            <a:spAutoFit/>
          </a:bodyPr>
          <a:lstStyle/>
          <a:p>
            <a:pPr algn="ctr">
              <a:spcBef>
                <a:spcPct val="50000"/>
              </a:spcBef>
            </a:pPr>
            <a:r>
              <a:rPr lang="sl-SI" sz="2000" b="1" dirty="0"/>
              <a:t>črpanje nafte</a:t>
            </a:r>
            <a:endParaRPr lang="en-US" sz="2000" b="1" dirty="0"/>
          </a:p>
        </p:txBody>
      </p:sp>
      <p:sp>
        <p:nvSpPr>
          <p:cNvPr id="6" name="PoljeZBesedilom 5"/>
          <p:cNvSpPr txBox="1"/>
          <p:nvPr/>
        </p:nvSpPr>
        <p:spPr>
          <a:xfrm>
            <a:off x="3763962" y="906010"/>
            <a:ext cx="6419463" cy="830997"/>
          </a:xfrm>
          <a:prstGeom prst="rect">
            <a:avLst/>
          </a:prstGeom>
          <a:noFill/>
        </p:spPr>
        <p:txBody>
          <a:bodyPr wrap="square" rtlCol="0">
            <a:spAutoFit/>
          </a:bodyPr>
          <a:lstStyle/>
          <a:p>
            <a:r>
              <a:rPr lang="sl-SI" sz="2400" b="1" i="1" dirty="0">
                <a:solidFill>
                  <a:srgbClr val="FFFF00"/>
                </a:solidFill>
              </a:rPr>
              <a:t>Kje so največje zaloge nafte</a:t>
            </a:r>
            <a:r>
              <a:rPr lang="sl-SI" sz="2400" b="1" i="1" dirty="0" smtClean="0">
                <a:solidFill>
                  <a:srgbClr val="FFFF00"/>
                </a:solidFill>
              </a:rPr>
              <a:t>?                  </a:t>
            </a:r>
            <a:endParaRPr lang="sl-SI" sz="2400" b="1" i="1" dirty="0">
              <a:solidFill>
                <a:schemeClr val="accent5">
                  <a:lumMod val="50000"/>
                </a:schemeClr>
              </a:solidFill>
            </a:endParaRPr>
          </a:p>
          <a:p>
            <a:r>
              <a:rPr lang="sl-SI" sz="2400" b="1" i="1" dirty="0">
                <a:solidFill>
                  <a:srgbClr val="FFFF00"/>
                </a:solidFill>
              </a:rPr>
              <a:t>S pomočjo atlasa naštej rude v Afriki.</a:t>
            </a: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3962" y="4451979"/>
            <a:ext cx="3416239" cy="2305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Dnevni kop rudnika v JuÅ¾ni Afrik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240" y="4458770"/>
            <a:ext cx="3133605" cy="2337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7170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extLst>
              <p:ext uri="{D42A27DB-BD31-4B8C-83A1-F6EECF244321}">
                <p14:modId xmlns:p14="http://schemas.microsoft.com/office/powerpoint/2010/main" val="3053282443"/>
              </p:ext>
            </p:extLst>
          </p:nvPr>
        </p:nvGraphicFramePr>
        <p:xfrm>
          <a:off x="0" y="142503"/>
          <a:ext cx="12192000" cy="6463728"/>
        </p:xfrm>
        <a:graphic>
          <a:graphicData uri="http://schemas.openxmlformats.org/drawingml/2006/table">
            <a:tbl>
              <a:tblPr firstRow="1" bandRow="1">
                <a:tableStyleId>{5C22544A-7EE6-4342-B048-85BDC9FD1C3A}</a:tableStyleId>
              </a:tblPr>
              <a:tblGrid>
                <a:gridCol w="1575707">
                  <a:extLst>
                    <a:ext uri="{9D8B030D-6E8A-4147-A177-3AD203B41FA5}">
                      <a16:colId xmlns:a16="http://schemas.microsoft.com/office/drawing/2014/main" val="20000"/>
                    </a:ext>
                  </a:extLst>
                </a:gridCol>
                <a:gridCol w="2277836">
                  <a:extLst>
                    <a:ext uri="{9D8B030D-6E8A-4147-A177-3AD203B41FA5}">
                      <a16:colId xmlns:a16="http://schemas.microsoft.com/office/drawing/2014/main" val="20001"/>
                    </a:ext>
                  </a:extLst>
                </a:gridCol>
                <a:gridCol w="2334986">
                  <a:extLst>
                    <a:ext uri="{9D8B030D-6E8A-4147-A177-3AD203B41FA5}">
                      <a16:colId xmlns:a16="http://schemas.microsoft.com/office/drawing/2014/main" val="20002"/>
                    </a:ext>
                  </a:extLst>
                </a:gridCol>
                <a:gridCol w="2179864">
                  <a:extLst>
                    <a:ext uri="{9D8B030D-6E8A-4147-A177-3AD203B41FA5}">
                      <a16:colId xmlns:a16="http://schemas.microsoft.com/office/drawing/2014/main" val="20003"/>
                    </a:ext>
                  </a:extLst>
                </a:gridCol>
                <a:gridCol w="1975757">
                  <a:extLst>
                    <a:ext uri="{9D8B030D-6E8A-4147-A177-3AD203B41FA5}">
                      <a16:colId xmlns:a16="http://schemas.microsoft.com/office/drawing/2014/main" val="20004"/>
                    </a:ext>
                  </a:extLst>
                </a:gridCol>
                <a:gridCol w="1847850">
                  <a:extLst>
                    <a:ext uri="{9D8B030D-6E8A-4147-A177-3AD203B41FA5}">
                      <a16:colId xmlns:a16="http://schemas.microsoft.com/office/drawing/2014/main" val="20005"/>
                    </a:ext>
                  </a:extLst>
                </a:gridCol>
              </a:tblGrid>
              <a:tr h="2121373">
                <a:tc>
                  <a:txBody>
                    <a:bodyPr/>
                    <a:lstStyle/>
                    <a:p>
                      <a:endParaRPr lang="sl-SI" dirty="0"/>
                    </a:p>
                  </a:txBody>
                  <a:tcPr/>
                </a:tc>
                <a:tc>
                  <a:txBody>
                    <a:bodyPr/>
                    <a:lstStyle/>
                    <a:p>
                      <a:endParaRPr lang="sl-SI" dirty="0"/>
                    </a:p>
                  </a:txBody>
                  <a:tcPr/>
                </a:tc>
                <a:tc>
                  <a:txBody>
                    <a:bodyPr/>
                    <a:lstStyle/>
                    <a:p>
                      <a:endParaRPr lang="sl-SI" dirty="0" smtClean="0"/>
                    </a:p>
                    <a:p>
                      <a:endParaRPr lang="sl-SI" dirty="0" smtClean="0"/>
                    </a:p>
                    <a:p>
                      <a:endParaRPr lang="sl-SI" dirty="0" smtClean="0"/>
                    </a:p>
                    <a:p>
                      <a:endParaRPr lang="sl-SI" dirty="0" smtClean="0"/>
                    </a:p>
                    <a:p>
                      <a:endParaRPr lang="sl-SI" dirty="0" smtClean="0"/>
                    </a:p>
                    <a:p>
                      <a:endParaRPr lang="sl-SI" dirty="0" smtClean="0"/>
                    </a:p>
                    <a:p>
                      <a:endParaRPr lang="sl-SI" dirty="0"/>
                    </a:p>
                  </a:txBody>
                  <a:tcPr/>
                </a:tc>
                <a:tc>
                  <a:txBody>
                    <a:bodyPr/>
                    <a:lstStyle/>
                    <a:p>
                      <a:endParaRPr lang="sl-SI" dirty="0"/>
                    </a:p>
                  </a:txBody>
                  <a:tcPr/>
                </a:tc>
                <a:tc>
                  <a:txBody>
                    <a:bodyPr/>
                    <a:lstStyle/>
                    <a:p>
                      <a:endParaRPr lang="sl-SI" dirty="0"/>
                    </a:p>
                  </a:txBody>
                  <a:tcPr/>
                </a:tc>
                <a:tc>
                  <a:txBody>
                    <a:bodyPr/>
                    <a:lstStyle/>
                    <a:p>
                      <a:endParaRPr lang="sl-SI" dirty="0"/>
                    </a:p>
                  </a:txBody>
                  <a:tcPr/>
                </a:tc>
                <a:extLst>
                  <a:ext uri="{0D108BD9-81ED-4DB2-BD59-A6C34878D82A}">
                    <a16:rowId xmlns:a16="http://schemas.microsoft.com/office/drawing/2014/main" val="10000"/>
                  </a:ext>
                </a:extLst>
              </a:tr>
              <a:tr h="685591">
                <a:tc>
                  <a:txBody>
                    <a:bodyPr/>
                    <a:lstStyle/>
                    <a:p>
                      <a:pPr algn="l"/>
                      <a:r>
                        <a:rPr lang="sl-SI" dirty="0" smtClean="0"/>
                        <a:t>vrsta kmetijstva</a:t>
                      </a:r>
                      <a:endParaRPr lang="sl-SI" dirty="0"/>
                    </a:p>
                  </a:txBody>
                  <a:tcPr/>
                </a:tc>
                <a:tc>
                  <a:txBody>
                    <a:bodyPr/>
                    <a:lstStyle/>
                    <a:p>
                      <a:endParaRPr lang="sl-SI" dirty="0" smtClean="0"/>
                    </a:p>
                    <a:p>
                      <a:endParaRPr lang="sl-SI" dirty="0"/>
                    </a:p>
                  </a:txBody>
                  <a:tcPr/>
                </a:tc>
                <a:tc>
                  <a:txBody>
                    <a:bodyPr/>
                    <a:lstStyle/>
                    <a:p>
                      <a:endParaRPr lang="sl-SI"/>
                    </a:p>
                  </a:txBody>
                  <a:tcPr/>
                </a:tc>
                <a:tc>
                  <a:txBody>
                    <a:bodyPr/>
                    <a:lstStyle/>
                    <a:p>
                      <a:endParaRPr lang="sl-SI" dirty="0"/>
                    </a:p>
                  </a:txBody>
                  <a:tcPr/>
                </a:tc>
                <a:tc>
                  <a:txBody>
                    <a:bodyPr/>
                    <a:lstStyle/>
                    <a:p>
                      <a:endParaRPr lang="sl-SI" dirty="0"/>
                    </a:p>
                  </a:txBody>
                  <a:tcPr/>
                </a:tc>
                <a:tc>
                  <a:txBody>
                    <a:bodyPr/>
                    <a:lstStyle/>
                    <a:p>
                      <a:endParaRPr lang="sl-SI"/>
                    </a:p>
                  </a:txBody>
                  <a:tcPr/>
                </a:tc>
                <a:extLst>
                  <a:ext uri="{0D108BD9-81ED-4DB2-BD59-A6C34878D82A}">
                    <a16:rowId xmlns:a16="http://schemas.microsoft.com/office/drawing/2014/main" val="10001"/>
                  </a:ext>
                </a:extLst>
              </a:tr>
              <a:tr h="685591">
                <a:tc>
                  <a:txBody>
                    <a:bodyPr/>
                    <a:lstStyle/>
                    <a:p>
                      <a:pPr algn="l"/>
                      <a:r>
                        <a:rPr lang="sl-SI" dirty="0" smtClean="0"/>
                        <a:t>pridelki</a:t>
                      </a:r>
                      <a:endParaRPr lang="sl-SI" dirty="0"/>
                    </a:p>
                  </a:txBody>
                  <a:tcPr/>
                </a:tc>
                <a:tc>
                  <a:txBody>
                    <a:bodyPr/>
                    <a:lstStyle/>
                    <a:p>
                      <a:endParaRPr lang="sl-SI" dirty="0" smtClean="0"/>
                    </a:p>
                    <a:p>
                      <a:endParaRPr lang="sl-SI" dirty="0"/>
                    </a:p>
                  </a:txBody>
                  <a:tcPr/>
                </a:tc>
                <a:tc>
                  <a:txBody>
                    <a:bodyPr/>
                    <a:lstStyle/>
                    <a:p>
                      <a:endParaRPr lang="sl-SI"/>
                    </a:p>
                  </a:txBody>
                  <a:tcPr/>
                </a:tc>
                <a:tc>
                  <a:txBody>
                    <a:bodyPr/>
                    <a:lstStyle/>
                    <a:p>
                      <a:endParaRPr lang="sl-SI"/>
                    </a:p>
                  </a:txBody>
                  <a:tcPr/>
                </a:tc>
                <a:tc>
                  <a:txBody>
                    <a:bodyPr/>
                    <a:lstStyle/>
                    <a:p>
                      <a:endParaRPr lang="sl-SI"/>
                    </a:p>
                  </a:txBody>
                  <a:tcPr/>
                </a:tc>
                <a:tc>
                  <a:txBody>
                    <a:bodyPr/>
                    <a:lstStyle/>
                    <a:p>
                      <a:endParaRPr lang="sl-SI"/>
                    </a:p>
                  </a:txBody>
                  <a:tcPr/>
                </a:tc>
                <a:extLst>
                  <a:ext uri="{0D108BD9-81ED-4DB2-BD59-A6C34878D82A}">
                    <a16:rowId xmlns:a16="http://schemas.microsoft.com/office/drawing/2014/main" val="10002"/>
                  </a:ext>
                </a:extLst>
              </a:tr>
              <a:tr h="685591">
                <a:tc>
                  <a:txBody>
                    <a:bodyPr/>
                    <a:lstStyle/>
                    <a:p>
                      <a:pPr algn="l"/>
                      <a:r>
                        <a:rPr lang="sl-SI" smtClean="0"/>
                        <a:t>količina</a:t>
                      </a:r>
                      <a:r>
                        <a:rPr lang="sl-SI" baseline="0" smtClean="0"/>
                        <a:t> </a:t>
                      </a:r>
                      <a:endParaRPr lang="sl-SI" dirty="0"/>
                    </a:p>
                  </a:txBody>
                  <a:tcPr/>
                </a:tc>
                <a:tc>
                  <a:txBody>
                    <a:bodyPr/>
                    <a:lstStyle/>
                    <a:p>
                      <a:endParaRPr lang="sl-SI" dirty="0" smtClean="0"/>
                    </a:p>
                    <a:p>
                      <a:endParaRPr lang="sl-SI" dirty="0"/>
                    </a:p>
                  </a:txBody>
                  <a:tcPr/>
                </a:tc>
                <a:tc>
                  <a:txBody>
                    <a:bodyPr/>
                    <a:lstStyle/>
                    <a:p>
                      <a:endParaRPr lang="sl-SI"/>
                    </a:p>
                  </a:txBody>
                  <a:tcPr/>
                </a:tc>
                <a:tc>
                  <a:txBody>
                    <a:bodyPr/>
                    <a:lstStyle/>
                    <a:p>
                      <a:endParaRPr lang="sl-SI"/>
                    </a:p>
                  </a:txBody>
                  <a:tcPr/>
                </a:tc>
                <a:tc>
                  <a:txBody>
                    <a:bodyPr/>
                    <a:lstStyle/>
                    <a:p>
                      <a:endParaRPr lang="sl-SI"/>
                    </a:p>
                  </a:txBody>
                  <a:tcPr/>
                </a:tc>
                <a:tc>
                  <a:txBody>
                    <a:bodyPr/>
                    <a:lstStyle/>
                    <a:p>
                      <a:endParaRPr lang="sl-SI"/>
                    </a:p>
                  </a:txBody>
                  <a:tcPr/>
                </a:tc>
                <a:extLst>
                  <a:ext uri="{0D108BD9-81ED-4DB2-BD59-A6C34878D82A}">
                    <a16:rowId xmlns:a16="http://schemas.microsoft.com/office/drawing/2014/main" val="10003"/>
                  </a:ext>
                </a:extLst>
              </a:tr>
              <a:tr h="685591">
                <a:tc>
                  <a:txBody>
                    <a:bodyPr/>
                    <a:lstStyle/>
                    <a:p>
                      <a:pPr algn="l"/>
                      <a:r>
                        <a:rPr lang="sl-SI" dirty="0" smtClean="0"/>
                        <a:t>delovna sila</a:t>
                      </a:r>
                      <a:endParaRPr lang="sl-SI" dirty="0"/>
                    </a:p>
                  </a:txBody>
                  <a:tcPr/>
                </a:tc>
                <a:tc>
                  <a:txBody>
                    <a:bodyPr/>
                    <a:lstStyle/>
                    <a:p>
                      <a:endParaRPr lang="sl-SI" dirty="0" smtClean="0"/>
                    </a:p>
                    <a:p>
                      <a:endParaRPr lang="sl-SI" dirty="0"/>
                    </a:p>
                  </a:txBody>
                  <a:tcPr/>
                </a:tc>
                <a:tc>
                  <a:txBody>
                    <a:bodyPr/>
                    <a:lstStyle/>
                    <a:p>
                      <a:endParaRPr lang="sl-SI"/>
                    </a:p>
                  </a:txBody>
                  <a:tcPr/>
                </a:tc>
                <a:tc>
                  <a:txBody>
                    <a:bodyPr/>
                    <a:lstStyle/>
                    <a:p>
                      <a:endParaRPr lang="sl-SI"/>
                    </a:p>
                  </a:txBody>
                  <a:tcPr/>
                </a:tc>
                <a:tc>
                  <a:txBody>
                    <a:bodyPr/>
                    <a:lstStyle/>
                    <a:p>
                      <a:endParaRPr lang="sl-SI"/>
                    </a:p>
                  </a:txBody>
                  <a:tcPr/>
                </a:tc>
                <a:tc>
                  <a:txBody>
                    <a:bodyPr/>
                    <a:lstStyle/>
                    <a:p>
                      <a:endParaRPr lang="sl-SI"/>
                    </a:p>
                  </a:txBody>
                  <a:tcPr/>
                </a:tc>
                <a:extLst>
                  <a:ext uri="{0D108BD9-81ED-4DB2-BD59-A6C34878D82A}">
                    <a16:rowId xmlns:a16="http://schemas.microsoft.com/office/drawing/2014/main" val="10004"/>
                  </a:ext>
                </a:extLst>
              </a:tr>
              <a:tr h="685591">
                <a:tc>
                  <a:txBody>
                    <a:bodyPr/>
                    <a:lstStyle/>
                    <a:p>
                      <a:pPr algn="l"/>
                      <a:r>
                        <a:rPr lang="sl-SI" dirty="0" smtClean="0"/>
                        <a:t>odvisnost od vremena</a:t>
                      </a:r>
                      <a:endParaRPr lang="sl-SI" dirty="0"/>
                    </a:p>
                  </a:txBody>
                  <a:tcPr/>
                </a:tc>
                <a:tc>
                  <a:txBody>
                    <a:bodyPr/>
                    <a:lstStyle/>
                    <a:p>
                      <a:endParaRPr lang="sl-SI" dirty="0" smtClean="0"/>
                    </a:p>
                    <a:p>
                      <a:endParaRPr lang="sl-SI" dirty="0"/>
                    </a:p>
                  </a:txBody>
                  <a:tcPr/>
                </a:tc>
                <a:tc>
                  <a:txBody>
                    <a:bodyPr/>
                    <a:lstStyle/>
                    <a:p>
                      <a:endParaRPr lang="sl-SI" dirty="0"/>
                    </a:p>
                  </a:txBody>
                  <a:tcPr/>
                </a:tc>
                <a:tc>
                  <a:txBody>
                    <a:bodyPr/>
                    <a:lstStyle/>
                    <a:p>
                      <a:endParaRPr lang="sl-SI"/>
                    </a:p>
                  </a:txBody>
                  <a:tcPr/>
                </a:tc>
                <a:tc>
                  <a:txBody>
                    <a:bodyPr/>
                    <a:lstStyle/>
                    <a:p>
                      <a:endParaRPr lang="sl-SI"/>
                    </a:p>
                  </a:txBody>
                  <a:tcPr/>
                </a:tc>
                <a:tc>
                  <a:txBody>
                    <a:bodyPr/>
                    <a:lstStyle/>
                    <a:p>
                      <a:endParaRPr lang="sl-SI"/>
                    </a:p>
                  </a:txBody>
                  <a:tcPr/>
                </a:tc>
                <a:extLst>
                  <a:ext uri="{0D108BD9-81ED-4DB2-BD59-A6C34878D82A}">
                    <a16:rowId xmlns:a16="http://schemas.microsoft.com/office/drawing/2014/main" val="10005"/>
                  </a:ext>
                </a:extLst>
              </a:tr>
              <a:tr h="883013">
                <a:tc>
                  <a:txBody>
                    <a:bodyPr/>
                    <a:lstStyle/>
                    <a:p>
                      <a:pPr algn="l"/>
                      <a:r>
                        <a:rPr lang="sl-SI" dirty="0" smtClean="0"/>
                        <a:t>komu je namenjen pridelek</a:t>
                      </a:r>
                      <a:endParaRPr lang="sl-SI" dirty="0"/>
                    </a:p>
                  </a:txBody>
                  <a:tcPr/>
                </a:tc>
                <a:tc>
                  <a:txBody>
                    <a:bodyPr/>
                    <a:lstStyle/>
                    <a:p>
                      <a:endParaRPr lang="sl-SI" dirty="0" smtClean="0"/>
                    </a:p>
                    <a:p>
                      <a:endParaRPr lang="sl-SI" dirty="0"/>
                    </a:p>
                  </a:txBody>
                  <a:tcPr/>
                </a:tc>
                <a:tc>
                  <a:txBody>
                    <a:bodyPr/>
                    <a:lstStyle/>
                    <a:p>
                      <a:endParaRPr lang="sl-SI" dirty="0"/>
                    </a:p>
                  </a:txBody>
                  <a:tcPr/>
                </a:tc>
                <a:tc>
                  <a:txBody>
                    <a:bodyPr/>
                    <a:lstStyle/>
                    <a:p>
                      <a:endParaRPr lang="sl-SI" dirty="0"/>
                    </a:p>
                  </a:txBody>
                  <a:tcPr/>
                </a:tc>
                <a:tc>
                  <a:txBody>
                    <a:bodyPr/>
                    <a:lstStyle/>
                    <a:p>
                      <a:endParaRPr lang="sl-SI" dirty="0"/>
                    </a:p>
                  </a:txBody>
                  <a:tcPr/>
                </a:tc>
                <a:tc>
                  <a:txBody>
                    <a:bodyPr/>
                    <a:lstStyle/>
                    <a:p>
                      <a:endParaRPr lang="sl-SI" dirty="0"/>
                    </a:p>
                  </a:txBody>
                  <a:tcPr/>
                </a:tc>
                <a:extLst>
                  <a:ext uri="{0D108BD9-81ED-4DB2-BD59-A6C34878D82A}">
                    <a16:rowId xmlns:a16="http://schemas.microsoft.com/office/drawing/2014/main" val="10006"/>
                  </a:ext>
                </a:extLst>
              </a:tr>
            </a:tbl>
          </a:graphicData>
        </a:graphic>
      </p:graphicFrame>
      <p:pic>
        <p:nvPicPr>
          <p:cNvPr id="6" name="Slika 5"/>
          <p:cNvPicPr>
            <a:picLocks noChangeAspect="1"/>
          </p:cNvPicPr>
          <p:nvPr/>
        </p:nvPicPr>
        <p:blipFill>
          <a:blip r:embed="rId2"/>
          <a:stretch>
            <a:fillRect/>
          </a:stretch>
        </p:blipFill>
        <p:spPr>
          <a:xfrm>
            <a:off x="1623293" y="431397"/>
            <a:ext cx="2179880" cy="1634910"/>
          </a:xfrm>
          <a:prstGeom prst="rect">
            <a:avLst/>
          </a:prstGeom>
        </p:spPr>
      </p:pic>
      <p:pic>
        <p:nvPicPr>
          <p:cNvPr id="7" name="Slika 6"/>
          <p:cNvPicPr>
            <a:picLocks noChangeAspect="1"/>
          </p:cNvPicPr>
          <p:nvPr/>
        </p:nvPicPr>
        <p:blipFill>
          <a:blip r:embed="rId3"/>
          <a:stretch>
            <a:fillRect/>
          </a:stretch>
        </p:blipFill>
        <p:spPr>
          <a:xfrm>
            <a:off x="3927449" y="431397"/>
            <a:ext cx="2179881" cy="1634910"/>
          </a:xfrm>
          <a:prstGeom prst="rect">
            <a:avLst/>
          </a:prstGeom>
        </p:spPr>
      </p:pic>
      <p:pic>
        <p:nvPicPr>
          <p:cNvPr id="2" name="Slika 1"/>
          <p:cNvPicPr>
            <a:picLocks noChangeAspect="1"/>
          </p:cNvPicPr>
          <p:nvPr/>
        </p:nvPicPr>
        <p:blipFill>
          <a:blip r:embed="rId4"/>
          <a:stretch>
            <a:fillRect/>
          </a:stretch>
        </p:blipFill>
        <p:spPr>
          <a:xfrm>
            <a:off x="6248062" y="642753"/>
            <a:ext cx="2072985" cy="1381990"/>
          </a:xfrm>
          <a:prstGeom prst="rect">
            <a:avLst/>
          </a:prstGeom>
        </p:spPr>
      </p:pic>
      <p:pic>
        <p:nvPicPr>
          <p:cNvPr id="3" name="Slika 2"/>
          <p:cNvPicPr>
            <a:picLocks noChangeAspect="1"/>
          </p:cNvPicPr>
          <p:nvPr/>
        </p:nvPicPr>
        <p:blipFill>
          <a:blip r:embed="rId5"/>
          <a:stretch>
            <a:fillRect/>
          </a:stretch>
        </p:blipFill>
        <p:spPr>
          <a:xfrm>
            <a:off x="8427854" y="696192"/>
            <a:ext cx="1911337" cy="1275112"/>
          </a:xfrm>
          <a:prstGeom prst="rect">
            <a:avLst/>
          </a:prstGeom>
        </p:spPr>
      </p:pic>
      <p:pic>
        <p:nvPicPr>
          <p:cNvPr id="5" name="Slika 4"/>
          <p:cNvPicPr>
            <a:picLocks noChangeAspect="1"/>
          </p:cNvPicPr>
          <p:nvPr/>
        </p:nvPicPr>
        <p:blipFill>
          <a:blip r:embed="rId6"/>
          <a:stretch>
            <a:fillRect/>
          </a:stretch>
        </p:blipFill>
        <p:spPr>
          <a:xfrm>
            <a:off x="10410457" y="735899"/>
            <a:ext cx="1738409" cy="1215365"/>
          </a:xfrm>
          <a:prstGeom prst="rect">
            <a:avLst/>
          </a:prstGeom>
        </p:spPr>
      </p:pic>
    </p:spTree>
    <p:extLst>
      <p:ext uri="{BB962C8B-B14F-4D97-AF65-F5344CB8AC3E}">
        <p14:creationId xmlns:p14="http://schemas.microsoft.com/office/powerpoint/2010/main" val="32734808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extLst>
              <p:ext uri="{D42A27DB-BD31-4B8C-83A1-F6EECF244321}">
                <p14:modId xmlns:p14="http://schemas.microsoft.com/office/powerpoint/2010/main" val="2808750956"/>
              </p:ext>
            </p:extLst>
          </p:nvPr>
        </p:nvGraphicFramePr>
        <p:xfrm>
          <a:off x="0" y="142503"/>
          <a:ext cx="12192000" cy="6856674"/>
        </p:xfrm>
        <a:graphic>
          <a:graphicData uri="http://schemas.openxmlformats.org/drawingml/2006/table">
            <a:tbl>
              <a:tblPr firstRow="1" bandRow="1">
                <a:tableStyleId>{5C22544A-7EE6-4342-B048-85BDC9FD1C3A}</a:tableStyleId>
              </a:tblPr>
              <a:tblGrid>
                <a:gridCol w="1575707">
                  <a:extLst>
                    <a:ext uri="{9D8B030D-6E8A-4147-A177-3AD203B41FA5}">
                      <a16:colId xmlns:a16="http://schemas.microsoft.com/office/drawing/2014/main" val="20000"/>
                    </a:ext>
                  </a:extLst>
                </a:gridCol>
                <a:gridCol w="2277836">
                  <a:extLst>
                    <a:ext uri="{9D8B030D-6E8A-4147-A177-3AD203B41FA5}">
                      <a16:colId xmlns:a16="http://schemas.microsoft.com/office/drawing/2014/main" val="20001"/>
                    </a:ext>
                  </a:extLst>
                </a:gridCol>
                <a:gridCol w="2294164">
                  <a:extLst>
                    <a:ext uri="{9D8B030D-6E8A-4147-A177-3AD203B41FA5}">
                      <a16:colId xmlns:a16="http://schemas.microsoft.com/office/drawing/2014/main" val="20002"/>
                    </a:ext>
                  </a:extLst>
                </a:gridCol>
                <a:gridCol w="2155372">
                  <a:extLst>
                    <a:ext uri="{9D8B030D-6E8A-4147-A177-3AD203B41FA5}">
                      <a16:colId xmlns:a16="http://schemas.microsoft.com/office/drawing/2014/main" val="20003"/>
                    </a:ext>
                  </a:extLst>
                </a:gridCol>
                <a:gridCol w="1959428">
                  <a:extLst>
                    <a:ext uri="{9D8B030D-6E8A-4147-A177-3AD203B41FA5}">
                      <a16:colId xmlns:a16="http://schemas.microsoft.com/office/drawing/2014/main" val="20004"/>
                    </a:ext>
                  </a:extLst>
                </a:gridCol>
                <a:gridCol w="1929493">
                  <a:extLst>
                    <a:ext uri="{9D8B030D-6E8A-4147-A177-3AD203B41FA5}">
                      <a16:colId xmlns:a16="http://schemas.microsoft.com/office/drawing/2014/main" val="20005"/>
                    </a:ext>
                  </a:extLst>
                </a:gridCol>
              </a:tblGrid>
              <a:tr h="2119488">
                <a:tc>
                  <a:txBody>
                    <a:bodyPr/>
                    <a:lstStyle/>
                    <a:p>
                      <a:endParaRPr lang="sl-SI" dirty="0"/>
                    </a:p>
                  </a:txBody>
                  <a:tcPr/>
                </a:tc>
                <a:tc>
                  <a:txBody>
                    <a:bodyPr/>
                    <a:lstStyle/>
                    <a:p>
                      <a:endParaRPr lang="sl-SI" dirty="0"/>
                    </a:p>
                  </a:txBody>
                  <a:tcPr/>
                </a:tc>
                <a:tc>
                  <a:txBody>
                    <a:bodyPr/>
                    <a:lstStyle/>
                    <a:p>
                      <a:endParaRPr lang="sl-SI" dirty="0" smtClean="0"/>
                    </a:p>
                    <a:p>
                      <a:endParaRPr lang="sl-SI" dirty="0" smtClean="0"/>
                    </a:p>
                    <a:p>
                      <a:endParaRPr lang="sl-SI" dirty="0" smtClean="0"/>
                    </a:p>
                    <a:p>
                      <a:endParaRPr lang="sl-SI" dirty="0" smtClean="0"/>
                    </a:p>
                    <a:p>
                      <a:endParaRPr lang="sl-SI" dirty="0" smtClean="0"/>
                    </a:p>
                    <a:p>
                      <a:endParaRPr lang="sl-SI" dirty="0" smtClean="0"/>
                    </a:p>
                    <a:p>
                      <a:endParaRPr lang="sl-SI" dirty="0"/>
                    </a:p>
                  </a:txBody>
                  <a:tcPr/>
                </a:tc>
                <a:tc>
                  <a:txBody>
                    <a:bodyPr/>
                    <a:lstStyle/>
                    <a:p>
                      <a:endParaRPr lang="sl-SI" dirty="0"/>
                    </a:p>
                  </a:txBody>
                  <a:tcPr/>
                </a:tc>
                <a:tc>
                  <a:txBody>
                    <a:bodyPr/>
                    <a:lstStyle/>
                    <a:p>
                      <a:endParaRPr lang="sl-SI" dirty="0"/>
                    </a:p>
                  </a:txBody>
                  <a:tcPr/>
                </a:tc>
                <a:tc>
                  <a:txBody>
                    <a:bodyPr/>
                    <a:lstStyle/>
                    <a:p>
                      <a:endParaRPr lang="sl-SI" dirty="0"/>
                    </a:p>
                  </a:txBody>
                  <a:tcPr/>
                </a:tc>
                <a:extLst>
                  <a:ext uri="{0D108BD9-81ED-4DB2-BD59-A6C34878D82A}">
                    <a16:rowId xmlns:a16="http://schemas.microsoft.com/office/drawing/2014/main" val="10000"/>
                  </a:ext>
                </a:extLst>
              </a:tr>
              <a:tr h="684982">
                <a:tc>
                  <a:txBody>
                    <a:bodyPr/>
                    <a:lstStyle/>
                    <a:p>
                      <a:pPr algn="l"/>
                      <a:r>
                        <a:rPr lang="sl-SI" dirty="0" smtClean="0"/>
                        <a:t>vrsta kmetijstva</a:t>
                      </a:r>
                      <a:endParaRPr lang="sl-SI" dirty="0"/>
                    </a:p>
                  </a:txBody>
                  <a:tcPr/>
                </a:tc>
                <a:tc>
                  <a:txBody>
                    <a:bodyPr/>
                    <a:lstStyle/>
                    <a:p>
                      <a:r>
                        <a:rPr lang="sl-SI" dirty="0" smtClean="0"/>
                        <a:t>Samooskrbno kmetijstvo</a:t>
                      </a:r>
                      <a:endParaRPr lang="sl-SI" dirty="0"/>
                    </a:p>
                  </a:txBody>
                  <a:tcPr/>
                </a:tc>
                <a:tc>
                  <a:txBody>
                    <a:bodyPr/>
                    <a:lstStyle/>
                    <a:p>
                      <a:r>
                        <a:rPr lang="sl-SI" dirty="0" smtClean="0"/>
                        <a:t>Plantažno kmetijstvo</a:t>
                      </a:r>
                      <a:endParaRPr lang="sl-SI" dirty="0"/>
                    </a:p>
                  </a:txBody>
                  <a:tcPr/>
                </a:tc>
                <a:tc>
                  <a:txBody>
                    <a:bodyPr/>
                    <a:lstStyle/>
                    <a:p>
                      <a:r>
                        <a:rPr lang="sl-SI" dirty="0" smtClean="0"/>
                        <a:t>Živinoreja</a:t>
                      </a:r>
                    </a:p>
                  </a:txBody>
                  <a:tcPr/>
                </a:tc>
                <a:tc>
                  <a:txBody>
                    <a:bodyPr/>
                    <a:lstStyle/>
                    <a:p>
                      <a:r>
                        <a:rPr lang="sl-SI" dirty="0" smtClean="0"/>
                        <a:t>ribolov</a:t>
                      </a:r>
                      <a:endParaRPr lang="sl-SI" dirty="0"/>
                    </a:p>
                  </a:txBody>
                  <a:tcPr/>
                </a:tc>
                <a:tc>
                  <a:txBody>
                    <a:bodyPr/>
                    <a:lstStyle/>
                    <a:p>
                      <a:r>
                        <a:rPr lang="sl-SI" dirty="0" smtClean="0"/>
                        <a:t>gozdarstvo</a:t>
                      </a:r>
                      <a:endParaRPr lang="sl-SI" dirty="0"/>
                    </a:p>
                  </a:txBody>
                  <a:tcPr/>
                </a:tc>
                <a:extLst>
                  <a:ext uri="{0D108BD9-81ED-4DB2-BD59-A6C34878D82A}">
                    <a16:rowId xmlns:a16="http://schemas.microsoft.com/office/drawing/2014/main" val="10001"/>
                  </a:ext>
                </a:extLst>
              </a:tr>
              <a:tr h="684982">
                <a:tc>
                  <a:txBody>
                    <a:bodyPr/>
                    <a:lstStyle/>
                    <a:p>
                      <a:pPr algn="l"/>
                      <a:r>
                        <a:rPr lang="sl-SI" dirty="0" smtClean="0"/>
                        <a:t>pridelki</a:t>
                      </a:r>
                      <a:endParaRPr lang="sl-SI" dirty="0"/>
                    </a:p>
                  </a:txBody>
                  <a:tcPr/>
                </a:tc>
                <a:tc>
                  <a:txBody>
                    <a:bodyPr/>
                    <a:lstStyle/>
                    <a:p>
                      <a:r>
                        <a:rPr lang="sl-SI" sz="1700" dirty="0" smtClean="0"/>
                        <a:t>proso, sirek, koruza, maniok, sladki krompir</a:t>
                      </a:r>
                      <a:endParaRPr lang="sl-SI" sz="1700" dirty="0" smtClean="0"/>
                    </a:p>
                  </a:txBody>
                  <a:tcPr/>
                </a:tc>
                <a:tc>
                  <a:txBody>
                    <a:bodyPr/>
                    <a:lstStyle/>
                    <a:p>
                      <a:r>
                        <a:rPr lang="sl-SI" sz="1700" dirty="0" smtClean="0"/>
                        <a:t>sisal, tropsko sadje, bombaž, tobak</a:t>
                      </a:r>
                      <a:endParaRPr lang="sl-SI" sz="1700" dirty="0"/>
                    </a:p>
                  </a:txBody>
                  <a:tcPr/>
                </a:tc>
                <a:tc>
                  <a:txBody>
                    <a:bodyPr/>
                    <a:lstStyle/>
                    <a:p>
                      <a:r>
                        <a:rPr lang="sl-SI" sz="1700" dirty="0" smtClean="0"/>
                        <a:t>drobnica, kamele</a:t>
                      </a:r>
                      <a:endParaRPr lang="sl-SI" sz="1700" dirty="0"/>
                    </a:p>
                  </a:txBody>
                  <a:tcPr/>
                </a:tc>
                <a:tc>
                  <a:txBody>
                    <a:bodyPr/>
                    <a:lstStyle/>
                    <a:p>
                      <a:r>
                        <a:rPr lang="sl-SI" sz="1700" dirty="0" smtClean="0"/>
                        <a:t>ribe</a:t>
                      </a:r>
                      <a:r>
                        <a:rPr lang="sl-SI" sz="1700" baseline="0" dirty="0" smtClean="0"/>
                        <a:t> in morski sadeži</a:t>
                      </a:r>
                      <a:endParaRPr lang="sl-SI" sz="1700" dirty="0"/>
                    </a:p>
                  </a:txBody>
                  <a:tcPr/>
                </a:tc>
                <a:tc>
                  <a:txBody>
                    <a:bodyPr/>
                    <a:lstStyle/>
                    <a:p>
                      <a:r>
                        <a:rPr lang="sl-SI" sz="1700" dirty="0" smtClean="0"/>
                        <a:t>Tropski les:</a:t>
                      </a:r>
                      <a:r>
                        <a:rPr lang="sl-SI" sz="1700" baseline="0" dirty="0" smtClean="0"/>
                        <a:t> </a:t>
                      </a:r>
                    </a:p>
                    <a:p>
                      <a:r>
                        <a:rPr lang="sl-SI" sz="1700" baseline="0" dirty="0" smtClean="0"/>
                        <a:t>tik, ebenovina</a:t>
                      </a:r>
                      <a:endParaRPr lang="sl-SI" sz="1700" dirty="0"/>
                    </a:p>
                  </a:txBody>
                  <a:tcPr/>
                </a:tc>
                <a:extLst>
                  <a:ext uri="{0D108BD9-81ED-4DB2-BD59-A6C34878D82A}">
                    <a16:rowId xmlns:a16="http://schemas.microsoft.com/office/drawing/2014/main" val="10002"/>
                  </a:ext>
                </a:extLst>
              </a:tr>
              <a:tr h="684982">
                <a:tc>
                  <a:txBody>
                    <a:bodyPr/>
                    <a:lstStyle/>
                    <a:p>
                      <a:pPr algn="l"/>
                      <a:r>
                        <a:rPr lang="sl-SI" smtClean="0"/>
                        <a:t>količina</a:t>
                      </a:r>
                      <a:r>
                        <a:rPr lang="sl-SI" baseline="0" smtClean="0"/>
                        <a:t> </a:t>
                      </a:r>
                      <a:endParaRPr lang="sl-SI" dirty="0"/>
                    </a:p>
                  </a:txBody>
                  <a:tcPr/>
                </a:tc>
                <a:tc>
                  <a:txBody>
                    <a:bodyPr/>
                    <a:lstStyle/>
                    <a:p>
                      <a:r>
                        <a:rPr lang="sl-SI" dirty="0" smtClean="0"/>
                        <a:t>majhna</a:t>
                      </a:r>
                      <a:endParaRPr lang="sl-SI" dirty="0" smtClean="0"/>
                    </a:p>
                    <a:p>
                      <a:endParaRPr lang="sl-SI" dirty="0"/>
                    </a:p>
                  </a:txBody>
                  <a:tcPr/>
                </a:tc>
                <a:tc>
                  <a:txBody>
                    <a:bodyPr/>
                    <a:lstStyle/>
                    <a:p>
                      <a:r>
                        <a:rPr lang="sl-SI" dirty="0" smtClean="0"/>
                        <a:t>velika</a:t>
                      </a:r>
                      <a:endParaRPr lang="sl-SI" dirty="0"/>
                    </a:p>
                  </a:txBody>
                  <a:tcPr/>
                </a:tc>
                <a:tc>
                  <a:txBody>
                    <a:bodyPr/>
                    <a:lstStyle/>
                    <a:p>
                      <a:r>
                        <a:rPr lang="sl-SI" dirty="0" smtClean="0"/>
                        <a:t>majhna</a:t>
                      </a:r>
                      <a:endParaRPr lang="sl-SI" dirty="0"/>
                    </a:p>
                  </a:txBody>
                  <a:tcPr/>
                </a:tc>
                <a:tc>
                  <a:txBody>
                    <a:bodyPr/>
                    <a:lstStyle/>
                    <a:p>
                      <a:r>
                        <a:rPr lang="sl-SI" dirty="0" smtClean="0"/>
                        <a:t>velika,</a:t>
                      </a:r>
                    </a:p>
                    <a:p>
                      <a:r>
                        <a:rPr lang="sl-SI" dirty="0" smtClean="0"/>
                        <a:t>čezmeren ribolov</a:t>
                      </a:r>
                      <a:endParaRPr lang="sl-SI" dirty="0"/>
                    </a:p>
                  </a:txBody>
                  <a:tcPr/>
                </a:tc>
                <a:tc>
                  <a:txBody>
                    <a:bodyPr/>
                    <a:lstStyle/>
                    <a:p>
                      <a:r>
                        <a:rPr lang="sl-SI" dirty="0" smtClean="0"/>
                        <a:t>velika</a:t>
                      </a:r>
                      <a:endParaRPr lang="sl-SI" dirty="0"/>
                    </a:p>
                  </a:txBody>
                  <a:tcPr/>
                </a:tc>
                <a:extLst>
                  <a:ext uri="{0D108BD9-81ED-4DB2-BD59-A6C34878D82A}">
                    <a16:rowId xmlns:a16="http://schemas.microsoft.com/office/drawing/2014/main" val="10003"/>
                  </a:ext>
                </a:extLst>
              </a:tr>
              <a:tr h="913587">
                <a:tc>
                  <a:txBody>
                    <a:bodyPr/>
                    <a:lstStyle/>
                    <a:p>
                      <a:pPr algn="l"/>
                      <a:r>
                        <a:rPr lang="sl-SI" dirty="0" smtClean="0"/>
                        <a:t>delovna sila</a:t>
                      </a:r>
                      <a:endParaRPr lang="sl-SI" dirty="0"/>
                    </a:p>
                  </a:txBody>
                  <a:tcPr/>
                </a:tc>
                <a:tc>
                  <a:txBody>
                    <a:bodyPr/>
                    <a:lstStyle/>
                    <a:p>
                      <a:r>
                        <a:rPr lang="sl-SI" dirty="0" smtClean="0"/>
                        <a:t>družina</a:t>
                      </a:r>
                      <a:endParaRPr lang="sl-SI" dirty="0"/>
                    </a:p>
                  </a:txBody>
                  <a:tcPr/>
                </a:tc>
                <a:tc>
                  <a:txBody>
                    <a:bodyPr/>
                    <a:lstStyle/>
                    <a:p>
                      <a:r>
                        <a:rPr lang="sl-SI" dirty="0" smtClean="0"/>
                        <a:t>delavci</a:t>
                      </a:r>
                      <a:endParaRPr lang="sl-SI" dirty="0"/>
                    </a:p>
                  </a:txBody>
                  <a:tcPr/>
                </a:tc>
                <a:tc>
                  <a:txBody>
                    <a:bodyPr/>
                    <a:lstStyle/>
                    <a:p>
                      <a:r>
                        <a:rPr lang="sl-SI" dirty="0" smtClean="0"/>
                        <a:t>družina</a:t>
                      </a:r>
                      <a:endParaRPr lang="sl-SI" dirty="0"/>
                    </a:p>
                  </a:txBody>
                  <a:tcPr/>
                </a:tc>
                <a:tc>
                  <a:txBody>
                    <a:bodyPr/>
                    <a:lstStyle/>
                    <a:p>
                      <a:r>
                        <a:rPr lang="sl-SI" dirty="0" smtClean="0"/>
                        <a:t>ribiči,</a:t>
                      </a:r>
                      <a:r>
                        <a:rPr lang="sl-SI" baseline="0" dirty="0" smtClean="0"/>
                        <a:t> o</a:t>
                      </a:r>
                      <a:r>
                        <a:rPr lang="sl-SI" dirty="0" smtClean="0"/>
                        <a:t>grožena delovna mesta in življenje ribičev</a:t>
                      </a:r>
                      <a:endParaRPr lang="sl-SI" dirty="0"/>
                    </a:p>
                  </a:txBody>
                  <a:tcPr/>
                </a:tc>
                <a:tc>
                  <a:txBody>
                    <a:bodyPr/>
                    <a:lstStyle/>
                    <a:p>
                      <a:r>
                        <a:rPr lang="sl-SI" dirty="0" smtClean="0"/>
                        <a:t>delavci</a:t>
                      </a:r>
                      <a:endParaRPr lang="sl-SI" dirty="0"/>
                    </a:p>
                  </a:txBody>
                  <a:tcPr/>
                </a:tc>
                <a:extLst>
                  <a:ext uri="{0D108BD9-81ED-4DB2-BD59-A6C34878D82A}">
                    <a16:rowId xmlns:a16="http://schemas.microsoft.com/office/drawing/2014/main" val="10004"/>
                  </a:ext>
                </a:extLst>
              </a:tr>
              <a:tr h="852682">
                <a:tc>
                  <a:txBody>
                    <a:bodyPr/>
                    <a:lstStyle/>
                    <a:p>
                      <a:pPr algn="l"/>
                      <a:r>
                        <a:rPr lang="sl-SI" dirty="0" smtClean="0"/>
                        <a:t>odvisnost od vremena</a:t>
                      </a:r>
                      <a:endParaRPr lang="sl-SI" dirty="0"/>
                    </a:p>
                  </a:txBody>
                  <a:tcPr/>
                </a:tc>
                <a:tc>
                  <a:txBody>
                    <a:bodyPr/>
                    <a:lstStyle/>
                    <a:p>
                      <a:r>
                        <a:rPr lang="sl-SI" dirty="0" smtClean="0"/>
                        <a:t>velika</a:t>
                      </a:r>
                      <a:endParaRPr lang="sl-SI" dirty="0" smtClean="0"/>
                    </a:p>
                    <a:p>
                      <a:endParaRPr lang="sl-SI" dirty="0"/>
                    </a:p>
                  </a:txBody>
                  <a:tcPr/>
                </a:tc>
                <a:tc>
                  <a:txBody>
                    <a:bodyPr/>
                    <a:lstStyle/>
                    <a:p>
                      <a:r>
                        <a:rPr lang="sl-SI" sz="1600" dirty="0" smtClean="0"/>
                        <a:t>velika, vendar obvladujejo</a:t>
                      </a:r>
                      <a:r>
                        <a:rPr lang="sl-SI" sz="1600" baseline="0" dirty="0" smtClean="0"/>
                        <a:t> s škropivi in namakanjem</a:t>
                      </a:r>
                      <a:endParaRPr lang="sl-SI" sz="1600" dirty="0"/>
                    </a:p>
                  </a:txBody>
                  <a:tcPr/>
                </a:tc>
                <a:tc>
                  <a:txBody>
                    <a:bodyPr/>
                    <a:lstStyle/>
                    <a:p>
                      <a:r>
                        <a:rPr lang="sl-SI" dirty="0" smtClean="0"/>
                        <a:t>Precej (muha </a:t>
                      </a:r>
                      <a:r>
                        <a:rPr lang="sl-SI" dirty="0" err="1" smtClean="0"/>
                        <a:t>ce-ce</a:t>
                      </a:r>
                      <a:r>
                        <a:rPr lang="sl-SI" dirty="0" smtClean="0"/>
                        <a:t>)</a:t>
                      </a:r>
                      <a:endParaRPr lang="sl-SI" dirty="0"/>
                    </a:p>
                  </a:txBody>
                  <a:tcPr/>
                </a:tc>
                <a:tc>
                  <a:txBody>
                    <a:bodyPr/>
                    <a:lstStyle/>
                    <a:p>
                      <a:r>
                        <a:rPr lang="sl-SI" dirty="0" smtClean="0"/>
                        <a:t>precej</a:t>
                      </a:r>
                      <a:endParaRPr lang="sl-SI" dirty="0"/>
                    </a:p>
                  </a:txBody>
                  <a:tcPr/>
                </a:tc>
                <a:tc>
                  <a:txBody>
                    <a:bodyPr/>
                    <a:lstStyle/>
                    <a:p>
                      <a:r>
                        <a:rPr lang="sl-SI" dirty="0" smtClean="0"/>
                        <a:t>Velika (</a:t>
                      </a:r>
                      <a:r>
                        <a:rPr lang="sl-SI" sz="1600" dirty="0" smtClean="0"/>
                        <a:t>ob obalah Gvinejskega zaliva in v Kongovski kotlini)</a:t>
                      </a:r>
                      <a:endParaRPr lang="sl-SI" sz="1600" dirty="0"/>
                    </a:p>
                  </a:txBody>
                  <a:tcPr/>
                </a:tc>
                <a:extLst>
                  <a:ext uri="{0D108BD9-81ED-4DB2-BD59-A6C34878D82A}">
                    <a16:rowId xmlns:a16="http://schemas.microsoft.com/office/drawing/2014/main" val="10005"/>
                  </a:ext>
                </a:extLst>
              </a:tr>
              <a:tr h="913587">
                <a:tc>
                  <a:txBody>
                    <a:bodyPr/>
                    <a:lstStyle/>
                    <a:p>
                      <a:pPr algn="l"/>
                      <a:r>
                        <a:rPr lang="sl-SI" dirty="0" smtClean="0"/>
                        <a:t>komu je namenjen pridelek</a:t>
                      </a:r>
                      <a:endParaRPr lang="sl-SI" dirty="0"/>
                    </a:p>
                  </a:txBody>
                  <a:tcPr/>
                </a:tc>
                <a:tc>
                  <a:txBody>
                    <a:bodyPr/>
                    <a:lstStyle/>
                    <a:p>
                      <a:endParaRPr lang="sl-SI" dirty="0" smtClean="0"/>
                    </a:p>
                    <a:p>
                      <a:r>
                        <a:rPr lang="sl-SI" dirty="0" smtClean="0"/>
                        <a:t>za lastno uporabo</a:t>
                      </a:r>
                      <a:endParaRPr lang="sl-SI" dirty="0" smtClean="0"/>
                    </a:p>
                    <a:p>
                      <a:endParaRPr lang="sl-SI" dirty="0"/>
                    </a:p>
                  </a:txBody>
                  <a:tcPr/>
                </a:tc>
                <a:tc>
                  <a:txBody>
                    <a:bodyPr/>
                    <a:lstStyle/>
                    <a:p>
                      <a:endParaRPr lang="sl-SI" dirty="0" smtClean="0"/>
                    </a:p>
                    <a:p>
                      <a:r>
                        <a:rPr lang="sl-SI" dirty="0" smtClean="0"/>
                        <a:t>za izvoz</a:t>
                      </a:r>
                      <a:endParaRPr lang="sl-SI" dirty="0"/>
                    </a:p>
                  </a:txBody>
                  <a:tcPr/>
                </a:tc>
                <a:tc>
                  <a:txBody>
                    <a:bodyPr/>
                    <a:lstStyle/>
                    <a:p>
                      <a:endParaRPr lang="sl-SI" dirty="0" smtClean="0"/>
                    </a:p>
                    <a:p>
                      <a:r>
                        <a:rPr lang="sl-SI" dirty="0" smtClean="0"/>
                        <a:t>Lasno uporabo</a:t>
                      </a:r>
                      <a:endParaRPr lang="sl-SI" dirty="0"/>
                    </a:p>
                  </a:txBody>
                  <a:tcPr/>
                </a:tc>
                <a:tc>
                  <a:txBody>
                    <a:bodyPr/>
                    <a:lstStyle/>
                    <a:p>
                      <a:endParaRPr lang="sl-SI" dirty="0" smtClean="0"/>
                    </a:p>
                    <a:p>
                      <a:r>
                        <a:rPr lang="sl-SI" dirty="0" smtClean="0"/>
                        <a:t>izvoz</a:t>
                      </a:r>
                      <a:endParaRPr lang="sl-SI" dirty="0"/>
                    </a:p>
                  </a:txBody>
                  <a:tcPr/>
                </a:tc>
                <a:tc>
                  <a:txBody>
                    <a:bodyPr/>
                    <a:lstStyle/>
                    <a:p>
                      <a:endParaRPr lang="sl-SI" dirty="0" smtClean="0"/>
                    </a:p>
                    <a:p>
                      <a:r>
                        <a:rPr lang="sl-SI" dirty="0" smtClean="0"/>
                        <a:t>izvoz</a:t>
                      </a:r>
                      <a:endParaRPr lang="sl-SI" dirty="0"/>
                    </a:p>
                  </a:txBody>
                  <a:tcPr/>
                </a:tc>
                <a:extLst>
                  <a:ext uri="{0D108BD9-81ED-4DB2-BD59-A6C34878D82A}">
                    <a16:rowId xmlns:a16="http://schemas.microsoft.com/office/drawing/2014/main" val="10006"/>
                  </a:ext>
                </a:extLst>
              </a:tr>
            </a:tbl>
          </a:graphicData>
        </a:graphic>
      </p:graphicFrame>
      <p:pic>
        <p:nvPicPr>
          <p:cNvPr id="6" name="Slika 5"/>
          <p:cNvPicPr>
            <a:picLocks noChangeAspect="1"/>
          </p:cNvPicPr>
          <p:nvPr/>
        </p:nvPicPr>
        <p:blipFill>
          <a:blip r:embed="rId2"/>
          <a:stretch>
            <a:fillRect/>
          </a:stretch>
        </p:blipFill>
        <p:spPr>
          <a:xfrm>
            <a:off x="1623293" y="431397"/>
            <a:ext cx="2179880" cy="1634910"/>
          </a:xfrm>
          <a:prstGeom prst="rect">
            <a:avLst/>
          </a:prstGeom>
        </p:spPr>
      </p:pic>
      <p:pic>
        <p:nvPicPr>
          <p:cNvPr id="7" name="Slika 6"/>
          <p:cNvPicPr>
            <a:picLocks noChangeAspect="1"/>
          </p:cNvPicPr>
          <p:nvPr/>
        </p:nvPicPr>
        <p:blipFill>
          <a:blip r:embed="rId3"/>
          <a:stretch>
            <a:fillRect/>
          </a:stretch>
        </p:blipFill>
        <p:spPr>
          <a:xfrm>
            <a:off x="3927449" y="431397"/>
            <a:ext cx="2179881" cy="1634910"/>
          </a:xfrm>
          <a:prstGeom prst="rect">
            <a:avLst/>
          </a:prstGeom>
        </p:spPr>
      </p:pic>
      <p:pic>
        <p:nvPicPr>
          <p:cNvPr id="2" name="Slika 1"/>
          <p:cNvPicPr>
            <a:picLocks noChangeAspect="1"/>
          </p:cNvPicPr>
          <p:nvPr/>
        </p:nvPicPr>
        <p:blipFill>
          <a:blip r:embed="rId4"/>
          <a:stretch>
            <a:fillRect/>
          </a:stretch>
        </p:blipFill>
        <p:spPr>
          <a:xfrm>
            <a:off x="6231606" y="643799"/>
            <a:ext cx="1961197" cy="1307465"/>
          </a:xfrm>
          <a:prstGeom prst="rect">
            <a:avLst/>
          </a:prstGeom>
        </p:spPr>
      </p:pic>
      <p:pic>
        <p:nvPicPr>
          <p:cNvPr id="3" name="Slika 2"/>
          <p:cNvPicPr>
            <a:picLocks noChangeAspect="1"/>
          </p:cNvPicPr>
          <p:nvPr/>
        </p:nvPicPr>
        <p:blipFill>
          <a:blip r:embed="rId5"/>
          <a:stretch>
            <a:fillRect/>
          </a:stretch>
        </p:blipFill>
        <p:spPr>
          <a:xfrm>
            <a:off x="8317079" y="643799"/>
            <a:ext cx="1911337" cy="1275112"/>
          </a:xfrm>
          <a:prstGeom prst="rect">
            <a:avLst/>
          </a:prstGeom>
        </p:spPr>
      </p:pic>
      <p:pic>
        <p:nvPicPr>
          <p:cNvPr id="5" name="Slika 4"/>
          <p:cNvPicPr>
            <a:picLocks noChangeAspect="1"/>
          </p:cNvPicPr>
          <p:nvPr/>
        </p:nvPicPr>
        <p:blipFill>
          <a:blip r:embed="rId6"/>
          <a:stretch>
            <a:fillRect/>
          </a:stretch>
        </p:blipFill>
        <p:spPr>
          <a:xfrm>
            <a:off x="10352692" y="643799"/>
            <a:ext cx="1823869" cy="1275112"/>
          </a:xfrm>
          <a:prstGeom prst="rect">
            <a:avLst/>
          </a:prstGeom>
        </p:spPr>
      </p:pic>
    </p:spTree>
    <p:extLst>
      <p:ext uri="{BB962C8B-B14F-4D97-AF65-F5344CB8AC3E}">
        <p14:creationId xmlns:p14="http://schemas.microsoft.com/office/powerpoint/2010/main" val="29532743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8"/>
          <p:cNvSpPr>
            <a:spLocks noGrp="1"/>
          </p:cNvSpPr>
          <p:nvPr>
            <p:ph type="title"/>
          </p:nvPr>
        </p:nvSpPr>
        <p:spPr>
          <a:xfrm>
            <a:off x="760762" y="933851"/>
            <a:ext cx="10515600" cy="1325563"/>
          </a:xfrm>
        </p:spPr>
        <p:txBody>
          <a:bodyPr/>
          <a:lstStyle/>
          <a:p>
            <a:r>
              <a:rPr lang="sl-SI" b="1" dirty="0" smtClean="0">
                <a:solidFill>
                  <a:schemeClr val="accent5">
                    <a:lumMod val="50000"/>
                  </a:schemeClr>
                </a:solidFill>
              </a:rPr>
              <a:t>Kmetijstvo</a:t>
            </a:r>
            <a:endParaRPr lang="sl-SI" b="1" dirty="0">
              <a:solidFill>
                <a:schemeClr val="accent5">
                  <a:lumMod val="50000"/>
                </a:schemeClr>
              </a:solidFill>
            </a:endParaRPr>
          </a:p>
        </p:txBody>
      </p:sp>
      <p:graphicFrame>
        <p:nvGraphicFramePr>
          <p:cNvPr id="11" name="Tabela 10"/>
          <p:cNvGraphicFramePr>
            <a:graphicFrameLocks noGrp="1"/>
          </p:cNvGraphicFramePr>
          <p:nvPr>
            <p:extLst>
              <p:ext uri="{D42A27DB-BD31-4B8C-83A1-F6EECF244321}">
                <p14:modId xmlns:p14="http://schemas.microsoft.com/office/powerpoint/2010/main" val="3464421326"/>
              </p:ext>
            </p:extLst>
          </p:nvPr>
        </p:nvGraphicFramePr>
        <p:xfrm>
          <a:off x="1864755" y="2515261"/>
          <a:ext cx="8128000" cy="155956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a:txBody>
                    <a:bodyPr/>
                    <a:lstStyle/>
                    <a:p>
                      <a:r>
                        <a:rPr lang="sl-SI" dirty="0" smtClean="0"/>
                        <a:t>KJE</a:t>
                      </a:r>
                      <a:r>
                        <a:rPr lang="sl-SI" baseline="0" dirty="0" smtClean="0"/>
                        <a:t> </a:t>
                      </a:r>
                      <a:r>
                        <a:rPr lang="sl-SI" dirty="0" smtClean="0"/>
                        <a:t> </a:t>
                      </a:r>
                      <a:r>
                        <a:rPr lang="sl-SI" dirty="0" smtClean="0"/>
                        <a:t>(dobri pogoji)</a:t>
                      </a:r>
                      <a:endParaRPr lang="sl-SI" dirty="0"/>
                    </a:p>
                  </a:txBody>
                  <a:tcPr/>
                </a:tc>
                <a:tc>
                  <a:txBody>
                    <a:bodyPr/>
                    <a:lstStyle/>
                    <a:p>
                      <a:r>
                        <a:rPr lang="sl-SI" dirty="0" smtClean="0"/>
                        <a:t> KJE   </a:t>
                      </a:r>
                      <a:r>
                        <a:rPr lang="sl-SI" dirty="0" smtClean="0"/>
                        <a:t>(slabi</a:t>
                      </a:r>
                      <a:r>
                        <a:rPr lang="sl-SI" baseline="0" dirty="0" smtClean="0"/>
                        <a:t> </a:t>
                      </a:r>
                      <a:r>
                        <a:rPr lang="sl-SI" dirty="0" smtClean="0"/>
                        <a:t>pogoji)</a:t>
                      </a:r>
                      <a:endParaRPr lang="sl-SI" dirty="0"/>
                    </a:p>
                  </a:txBody>
                  <a:tcPr/>
                </a:tc>
                <a:extLst>
                  <a:ext uri="{0D108BD9-81ED-4DB2-BD59-A6C34878D82A}">
                    <a16:rowId xmlns:a16="http://schemas.microsoft.com/office/drawing/2014/main" val="10000"/>
                  </a:ext>
                </a:extLst>
              </a:tr>
              <a:tr h="370840">
                <a:tc>
                  <a:txBody>
                    <a:bodyPr/>
                    <a:lstStyle/>
                    <a:p>
                      <a:pPr marL="285750" indent="-285750">
                        <a:buFont typeface="Arial" panose="020B0604020202020204" pitchFamily="34" charset="0"/>
                        <a:buChar char="•"/>
                      </a:pPr>
                      <a:r>
                        <a:rPr lang="sl-SI" sz="1800" dirty="0" smtClean="0"/>
                        <a:t>V dolini reke Nil</a:t>
                      </a:r>
                    </a:p>
                    <a:p>
                      <a:pPr marL="285750" indent="-285750">
                        <a:buFont typeface="Arial" panose="020B0604020202020204" pitchFamily="34" charset="0"/>
                        <a:buChar char="•"/>
                      </a:pPr>
                      <a:r>
                        <a:rPr lang="sl-SI" sz="1800" dirty="0" smtClean="0"/>
                        <a:t>Vzhodnoafriško višavje</a:t>
                      </a:r>
                    </a:p>
                    <a:p>
                      <a:pPr marL="285750" indent="-285750">
                        <a:buFont typeface="Arial" panose="020B0604020202020204" pitchFamily="34" charset="0"/>
                        <a:buChar char="•"/>
                      </a:pPr>
                      <a:r>
                        <a:rPr lang="sl-SI" sz="1800" dirty="0" smtClean="0"/>
                        <a:t>JAR</a:t>
                      </a:r>
                    </a:p>
                    <a:p>
                      <a:endParaRPr lang="sl-SI" dirty="0"/>
                    </a:p>
                  </a:txBody>
                  <a:tcPr/>
                </a:tc>
                <a:tc>
                  <a:txBody>
                    <a:bodyPr/>
                    <a:lstStyle/>
                    <a:p>
                      <a:pPr marL="285750" indent="-285750">
                        <a:buFont typeface="Arial" panose="020B0604020202020204" pitchFamily="34" charset="0"/>
                        <a:buChar char="•"/>
                      </a:pPr>
                      <a:r>
                        <a:rPr lang="sl-SI" altLang="sl-SI" dirty="0" smtClean="0"/>
                        <a:t>območja </a:t>
                      </a:r>
                      <a:r>
                        <a:rPr lang="sl-SI" altLang="sl-SI" b="1" dirty="0" smtClean="0"/>
                        <a:t>puščav in polpuščav </a:t>
                      </a:r>
                      <a:endParaRPr lang="sl-SI" altLang="sl-SI" dirty="0" smtClean="0"/>
                    </a:p>
                    <a:p>
                      <a:pPr marL="285750" indent="-285750">
                        <a:buFont typeface="Arial" panose="020B0604020202020204" pitchFamily="34" charset="0"/>
                        <a:buChar char="•"/>
                      </a:pPr>
                      <a:r>
                        <a:rPr lang="sl-SI" altLang="sl-SI" dirty="0" smtClean="0"/>
                        <a:t>na območjih </a:t>
                      </a:r>
                      <a:r>
                        <a:rPr lang="sl-SI" altLang="sl-SI" b="1" dirty="0" smtClean="0"/>
                        <a:t>z veliko padavin </a:t>
                      </a:r>
                      <a:r>
                        <a:rPr lang="sl-SI" altLang="sl-SI" dirty="0" smtClean="0"/>
                        <a:t> so prsti izprane, ovira </a:t>
                      </a:r>
                      <a:r>
                        <a:rPr lang="sl-SI" altLang="sl-SI" b="1" dirty="0" smtClean="0"/>
                        <a:t>muha cece</a:t>
                      </a:r>
                      <a:endParaRPr lang="sl-SI" altLang="sl-SI" dirty="0" smtClean="0"/>
                    </a:p>
                    <a:p>
                      <a:endParaRPr lang="sl-SI"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2945214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895090" y="640897"/>
            <a:ext cx="3219450" cy="868136"/>
          </a:xfrm>
        </p:spPr>
        <p:txBody>
          <a:bodyPr>
            <a:noAutofit/>
          </a:bodyPr>
          <a:lstStyle/>
          <a:p>
            <a:r>
              <a:rPr lang="sl-SI" sz="6000" b="1" dirty="0" smtClean="0"/>
              <a:t>SISAL</a:t>
            </a:r>
            <a:endParaRPr lang="sl-SI" sz="6000" b="1" dirty="0"/>
          </a:p>
        </p:txBody>
      </p:sp>
      <p:sp>
        <p:nvSpPr>
          <p:cNvPr id="3" name="Označba mesta vsebine 2"/>
          <p:cNvSpPr>
            <a:spLocks noGrp="1"/>
          </p:cNvSpPr>
          <p:nvPr>
            <p:ph sz="half" idx="1"/>
          </p:nvPr>
        </p:nvSpPr>
        <p:spPr/>
        <p:txBody>
          <a:bodyPr/>
          <a:lstStyle/>
          <a:p>
            <a:endParaRPr lang="sl-SI" dirty="0"/>
          </a:p>
        </p:txBody>
      </p:sp>
      <p:sp>
        <p:nvSpPr>
          <p:cNvPr id="4" name="Označba mesta vsebine 3"/>
          <p:cNvSpPr>
            <a:spLocks noGrp="1"/>
          </p:cNvSpPr>
          <p:nvPr>
            <p:ph sz="quarter" idx="2"/>
          </p:nvPr>
        </p:nvSpPr>
        <p:spPr>
          <a:xfrm>
            <a:off x="7094763" y="2039709"/>
            <a:ext cx="4820103" cy="2466975"/>
          </a:xfrm>
        </p:spPr>
        <p:txBody>
          <a:bodyPr>
            <a:noAutofit/>
          </a:bodyPr>
          <a:lstStyle/>
          <a:p>
            <a:r>
              <a:rPr lang="sl-SI" sz="2000" dirty="0" smtClean="0"/>
              <a:t>Sisal </a:t>
            </a:r>
            <a:r>
              <a:rPr lang="sl-SI" sz="2000" dirty="0"/>
              <a:t>je vrsta </a:t>
            </a:r>
            <a:r>
              <a:rPr lang="sl-SI" sz="2000" dirty="0" smtClean="0"/>
              <a:t>agave, </a:t>
            </a:r>
            <a:r>
              <a:rPr lang="sl-SI" sz="2000" dirty="0"/>
              <a:t>doma v južni Mehiki, ki jih pogosto gojijo v mnogih drugih </a:t>
            </a:r>
            <a:r>
              <a:rPr lang="sl-SI" sz="2000" dirty="0" smtClean="0"/>
              <a:t>državah v </a:t>
            </a:r>
            <a:r>
              <a:rPr lang="sl-SI" sz="2000" dirty="0"/>
              <a:t>vročem subtropskem podnebju s povprečno rastno temperaturo + 25 </a:t>
            </a:r>
            <a:r>
              <a:rPr lang="sl-SI" sz="2000" dirty="0" smtClean="0"/>
              <a:t>°C</a:t>
            </a:r>
            <a:r>
              <a:rPr lang="sl-SI" sz="2000" dirty="0"/>
              <a:t>. </a:t>
            </a:r>
          </a:p>
          <a:p>
            <a:r>
              <a:rPr lang="sl-SI" sz="2000" dirty="0"/>
              <a:t>Sisal je trdo vlakno, </a:t>
            </a:r>
            <a:r>
              <a:rPr lang="sl-SI" sz="2000" dirty="0" smtClean="0"/>
              <a:t>zato </a:t>
            </a:r>
            <a:r>
              <a:rPr lang="sl-SI" sz="2000" dirty="0"/>
              <a:t>je tudi kot vrv izredno trpežna in uporabna.</a:t>
            </a:r>
          </a:p>
          <a:p>
            <a:r>
              <a:rPr lang="sl-SI" sz="2000" dirty="0"/>
              <a:t>Ima bledo naravni rjavi videz in je odlična za uporabo v hiši in na vrtu in zaradi svoje moči tudi v gradbeni industriji</a:t>
            </a:r>
            <a:r>
              <a:rPr lang="sl-SI" sz="2000" dirty="0" smtClean="0"/>
              <a:t>.</a:t>
            </a:r>
          </a:p>
          <a:p>
            <a:r>
              <a:rPr lang="sl-SI" sz="2000" dirty="0" smtClean="0"/>
              <a:t>Liste režejo </a:t>
            </a:r>
            <a:r>
              <a:rPr lang="sl-SI" sz="2000" dirty="0"/>
              <a:t>z dolgimi </a:t>
            </a:r>
            <a:r>
              <a:rPr lang="sl-SI" sz="2000" dirty="0" smtClean="0"/>
              <a:t>mačetami, </a:t>
            </a:r>
            <a:r>
              <a:rPr lang="sl-SI" sz="2000" dirty="0"/>
              <a:t>nato </a:t>
            </a:r>
            <a:r>
              <a:rPr lang="sl-SI" sz="2000" dirty="0" smtClean="0"/>
              <a:t>jih raztrgajo na tanke nitke. </a:t>
            </a:r>
            <a:r>
              <a:rPr lang="sl-SI" sz="2000" dirty="0"/>
              <a:t>Listi vsebujejo neverjetno dolga in močna vlakna.</a:t>
            </a:r>
          </a:p>
          <a:p>
            <a:endParaRPr lang="sl-SI" sz="1600" dirty="0"/>
          </a:p>
        </p:txBody>
      </p:sp>
      <p:pic>
        <p:nvPicPr>
          <p:cNvPr id="1032" name="Picture 8" descr="How is sisal harves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536" y="1074965"/>
            <a:ext cx="6694713" cy="5021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620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vsebine 3"/>
          <p:cNvSpPr>
            <a:spLocks noGrp="1"/>
          </p:cNvSpPr>
          <p:nvPr>
            <p:ph sz="quarter" idx="2"/>
          </p:nvPr>
        </p:nvSpPr>
        <p:spPr>
          <a:xfrm>
            <a:off x="6311899" y="2038349"/>
            <a:ext cx="5384800" cy="4711702"/>
          </a:xfrm>
        </p:spPr>
        <p:txBody>
          <a:bodyPr>
            <a:normAutofit fontScale="77500" lnSpcReduction="20000"/>
          </a:bodyPr>
          <a:lstStyle/>
          <a:p>
            <a:r>
              <a:rPr lang="sl-SI" dirty="0"/>
              <a:t>Manioka je bogati vir </a:t>
            </a:r>
            <a:r>
              <a:rPr lang="sl-SI" dirty="0">
                <a:hlinkClick r:id="rId2" tooltip="Ogljikovi hidrati"/>
              </a:rPr>
              <a:t>ogljikovih hidratov</a:t>
            </a:r>
            <a:r>
              <a:rPr lang="sl-SI" dirty="0"/>
              <a:t>. </a:t>
            </a:r>
            <a:endParaRPr lang="sl-SI" dirty="0" smtClean="0"/>
          </a:p>
          <a:p>
            <a:r>
              <a:rPr lang="sl-SI" dirty="0" smtClean="0"/>
              <a:t>Gomolje </a:t>
            </a:r>
            <a:r>
              <a:rPr lang="sl-SI" dirty="0"/>
              <a:t>uporabljajo v večini za moko in pijačo. Gomolj </a:t>
            </a:r>
            <a:r>
              <a:rPr lang="sl-SI" dirty="0" smtClean="0"/>
              <a:t>izkopljejo, </a:t>
            </a:r>
            <a:r>
              <a:rPr lang="sl-SI" dirty="0"/>
              <a:t>nato pa jih dobro </a:t>
            </a:r>
            <a:r>
              <a:rPr lang="sl-SI" dirty="0" smtClean="0"/>
              <a:t>operejo, </a:t>
            </a:r>
            <a:r>
              <a:rPr lang="sl-SI" dirty="0"/>
              <a:t>jih narežejo na kose, dobro posušijo ter to zdrobijo v kar se da drobno moko. </a:t>
            </a:r>
            <a:endParaRPr lang="sl-SI" dirty="0" smtClean="0"/>
          </a:p>
          <a:p>
            <a:r>
              <a:rPr lang="sl-SI" dirty="0" smtClean="0"/>
              <a:t>Tako </a:t>
            </a:r>
            <a:r>
              <a:rPr lang="sl-SI" dirty="0"/>
              <a:t>pripravljena moka je v deželah tretjega sveta ena izmed glavnih prehrambnih izdelkov. Slovenski kuharski mojstri manioko uporabljajo pri pripravi slaščic, še posebej pri kuhi pudingov, sadnih želejev in za zgoščevanje omak, saj zaradi nevtralnega okusa ohrani naravni okus hrane</a:t>
            </a:r>
            <a:r>
              <a:rPr lang="sl-SI" dirty="0" smtClean="0"/>
              <a:t>.</a:t>
            </a:r>
          </a:p>
          <a:p>
            <a:r>
              <a:rPr lang="sl-SI" dirty="0"/>
              <a:t>Največ manioke pridelajo v </a:t>
            </a:r>
            <a:r>
              <a:rPr lang="sl-SI" dirty="0">
                <a:hlinkClick r:id="rId3" tooltip="Afrika"/>
              </a:rPr>
              <a:t>Afriki</a:t>
            </a:r>
            <a:r>
              <a:rPr lang="sl-SI" dirty="0"/>
              <a:t>, v </a:t>
            </a:r>
            <a:r>
              <a:rPr lang="sl-SI" u="sng" dirty="0">
                <a:hlinkClick r:id="rId4"/>
              </a:rPr>
              <a:t>Nigeriji</a:t>
            </a:r>
            <a:r>
              <a:rPr lang="sl-SI" dirty="0"/>
              <a:t>.</a:t>
            </a:r>
          </a:p>
        </p:txBody>
      </p:sp>
      <p:sp>
        <p:nvSpPr>
          <p:cNvPr id="7" name="Naslov 1"/>
          <p:cNvSpPr>
            <a:spLocks noGrp="1"/>
          </p:cNvSpPr>
          <p:nvPr>
            <p:ph type="title"/>
          </p:nvPr>
        </p:nvSpPr>
        <p:spPr>
          <a:xfrm>
            <a:off x="7272109" y="772884"/>
            <a:ext cx="3219450" cy="868136"/>
          </a:xfrm>
        </p:spPr>
        <p:txBody>
          <a:bodyPr>
            <a:noAutofit/>
          </a:bodyPr>
          <a:lstStyle/>
          <a:p>
            <a:r>
              <a:rPr lang="sl-SI" sz="6000" b="1" dirty="0" smtClean="0"/>
              <a:t>MANIOKA</a:t>
            </a:r>
            <a:endParaRPr lang="sl-SI" sz="6000" b="1" dirty="0"/>
          </a:p>
        </p:txBody>
      </p:sp>
      <p:pic>
        <p:nvPicPr>
          <p:cNvPr id="2050" name="Picture 2" descr="Amazon.co.jp : 種子パッケージ：インチをシードするために挿し木キャッサバ幹 : ホーム＆キッチン"/>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321" y="416379"/>
            <a:ext cx="5917292" cy="5917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340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vsebine 3"/>
          <p:cNvSpPr>
            <a:spLocks noGrp="1"/>
          </p:cNvSpPr>
          <p:nvPr>
            <p:ph sz="quarter" idx="2"/>
          </p:nvPr>
        </p:nvSpPr>
        <p:spPr>
          <a:xfrm>
            <a:off x="6189433" y="1641020"/>
            <a:ext cx="5624287" cy="4711702"/>
          </a:xfrm>
        </p:spPr>
        <p:txBody>
          <a:bodyPr>
            <a:normAutofit fontScale="70000" lnSpcReduction="20000"/>
          </a:bodyPr>
          <a:lstStyle/>
          <a:p>
            <a:r>
              <a:rPr lang="sl-SI" b="1" dirty="0"/>
              <a:t>Sirek</a:t>
            </a:r>
            <a:r>
              <a:rPr lang="sl-SI" dirty="0"/>
              <a:t> </a:t>
            </a:r>
            <a:r>
              <a:rPr lang="sl-SI" dirty="0" smtClean="0"/>
              <a:t>je</a:t>
            </a:r>
            <a:r>
              <a:rPr lang="sl-SI" dirty="0"/>
              <a:t> </a:t>
            </a:r>
            <a:r>
              <a:rPr lang="sl-SI" dirty="0">
                <a:hlinkClick r:id="rId2" tooltip="Rod (biologija)"/>
              </a:rPr>
              <a:t>rod</a:t>
            </a:r>
            <a:r>
              <a:rPr lang="sl-SI" dirty="0"/>
              <a:t> številnih </a:t>
            </a:r>
            <a:r>
              <a:rPr lang="sl-SI" dirty="0">
                <a:hlinkClick r:id="rId3" tooltip="Poaceae"/>
              </a:rPr>
              <a:t>trav</a:t>
            </a:r>
            <a:r>
              <a:rPr lang="sl-SI" dirty="0"/>
              <a:t>, med katerimi so nekatere vzgajane kot </a:t>
            </a:r>
            <a:r>
              <a:rPr lang="sl-SI" dirty="0">
                <a:hlinkClick r:id="rId4" tooltip="Žito"/>
              </a:rPr>
              <a:t>žita</a:t>
            </a:r>
            <a:r>
              <a:rPr lang="sl-SI" dirty="0"/>
              <a:t>, od katerih je mnogo uporabljenih kot živalska </a:t>
            </a:r>
            <a:r>
              <a:rPr lang="sl-SI" dirty="0">
                <a:hlinkClick r:id="rId5" tooltip="Krma (hrana)"/>
              </a:rPr>
              <a:t>krma</a:t>
            </a:r>
            <a:r>
              <a:rPr lang="sl-SI" dirty="0"/>
              <a:t> oz. so zasajene po </a:t>
            </a:r>
            <a:r>
              <a:rPr lang="sl-SI" dirty="0">
                <a:hlinkClick r:id="rId6" tooltip="Pašnik"/>
              </a:rPr>
              <a:t>pašnikih</a:t>
            </a:r>
            <a:r>
              <a:rPr lang="sl-SI" dirty="0"/>
              <a:t>. Te rastline gojijo na območjih s toplejšim podnebjem po vsem svetu, izhajajo pa iz </a:t>
            </a:r>
            <a:r>
              <a:rPr lang="sl-SI" dirty="0">
                <a:hlinkClick r:id="rId7" tooltip="Tropi"/>
              </a:rPr>
              <a:t>tropskih</a:t>
            </a:r>
            <a:r>
              <a:rPr lang="sl-SI" dirty="0"/>
              <a:t> in subtropskih </a:t>
            </a:r>
            <a:r>
              <a:rPr lang="sl-SI" dirty="0" smtClean="0"/>
              <a:t>dežel.</a:t>
            </a:r>
          </a:p>
          <a:p>
            <a:r>
              <a:rPr lang="sl-SI" dirty="0"/>
              <a:t>Sirek se uporablja predvsem kot žito, krma, za izdelavo sirupa, melase in alkohola (sladki sirek), posušena stebla pa v </a:t>
            </a:r>
            <a:r>
              <a:rPr lang="sl-SI" dirty="0" smtClean="0"/>
              <a:t>gradbeništvu </a:t>
            </a:r>
            <a:r>
              <a:rPr lang="sl-SI" dirty="0"/>
              <a:t>ter za izdelavo sirkovih metel in krtač</a:t>
            </a:r>
            <a:r>
              <a:rPr lang="sl-SI" dirty="0" smtClean="0"/>
              <a:t>.</a:t>
            </a:r>
            <a:endParaRPr lang="sl-SI" dirty="0"/>
          </a:p>
          <a:p>
            <a:r>
              <a:rPr lang="sl-SI" dirty="0"/>
              <a:t>Iz zrnja se v različnih delih sveta pripravlja </a:t>
            </a:r>
            <a:r>
              <a:rPr lang="sl-SI" dirty="0">
                <a:hlinkClick r:id="rId8" tooltip="Kruh"/>
              </a:rPr>
              <a:t>kruh</a:t>
            </a:r>
            <a:r>
              <a:rPr lang="sl-SI" dirty="0"/>
              <a:t>, </a:t>
            </a:r>
            <a:r>
              <a:rPr lang="sl-SI" dirty="0">
                <a:hlinkClick r:id="rId9" tooltip="Kuskus"/>
              </a:rPr>
              <a:t>kuskus</a:t>
            </a:r>
            <a:r>
              <a:rPr lang="sl-SI" dirty="0"/>
              <a:t>, </a:t>
            </a:r>
            <a:r>
              <a:rPr lang="sl-SI" dirty="0">
                <a:hlinkClick r:id="rId10" tooltip="Tortilja (stran ne obstaja)"/>
              </a:rPr>
              <a:t>tortilje</a:t>
            </a:r>
            <a:r>
              <a:rPr lang="sl-SI" dirty="0"/>
              <a:t> in druge izdelke iz </a:t>
            </a:r>
            <a:r>
              <a:rPr lang="sl-SI" dirty="0">
                <a:hlinkClick r:id="rId11" tooltip="Moka"/>
              </a:rPr>
              <a:t>moke</a:t>
            </a:r>
            <a:r>
              <a:rPr lang="sl-SI" dirty="0"/>
              <a:t>. Zrnje je možno razpočiti po istem principu kot koruzo </a:t>
            </a:r>
            <a:r>
              <a:rPr lang="sl-SI" dirty="0">
                <a:hlinkClick r:id="rId12" tooltip="Pokovka"/>
              </a:rPr>
              <a:t>pokovko</a:t>
            </a:r>
            <a:r>
              <a:rPr lang="sl-SI" dirty="0"/>
              <a:t>. Sirkov sirup se uporablja kot sladilo, lahko pa se iz njega vari tudi </a:t>
            </a:r>
            <a:r>
              <a:rPr lang="sl-SI" dirty="0">
                <a:hlinkClick r:id="rId13" tooltip="Pivo"/>
              </a:rPr>
              <a:t>pivo</a:t>
            </a:r>
            <a:r>
              <a:rPr lang="sl-SI" dirty="0"/>
              <a:t> in žgane pijače. V zadnjih desetletjih se sirek goji tudi za proizvodnjo </a:t>
            </a:r>
            <a:r>
              <a:rPr lang="sl-SI" dirty="0" err="1">
                <a:hlinkClick r:id="rId14" tooltip="Bioetanol"/>
              </a:rPr>
              <a:t>bioetanola</a:t>
            </a:r>
            <a:r>
              <a:rPr lang="sl-SI" dirty="0"/>
              <a:t>.</a:t>
            </a:r>
            <a:r>
              <a:rPr lang="sl-SI" baseline="30000" dirty="0">
                <a:hlinkClick r:id="rId15"/>
              </a:rPr>
              <a:t>[1</a:t>
            </a:r>
            <a:endParaRPr lang="sl-SI" dirty="0"/>
          </a:p>
          <a:p>
            <a:endParaRPr lang="sl-SI" dirty="0" smtClean="0"/>
          </a:p>
          <a:p>
            <a:endParaRPr lang="sl-SI" dirty="0"/>
          </a:p>
        </p:txBody>
      </p:sp>
      <p:sp>
        <p:nvSpPr>
          <p:cNvPr id="7" name="Naslov 1"/>
          <p:cNvSpPr>
            <a:spLocks noGrp="1"/>
          </p:cNvSpPr>
          <p:nvPr>
            <p:ph type="title"/>
          </p:nvPr>
        </p:nvSpPr>
        <p:spPr>
          <a:xfrm>
            <a:off x="7272109" y="772884"/>
            <a:ext cx="3219450" cy="868136"/>
          </a:xfrm>
        </p:spPr>
        <p:txBody>
          <a:bodyPr>
            <a:noAutofit/>
          </a:bodyPr>
          <a:lstStyle/>
          <a:p>
            <a:r>
              <a:rPr lang="sl-SI" sz="6000" b="1" dirty="0" smtClean="0"/>
              <a:t>SIREK</a:t>
            </a:r>
            <a:endParaRPr lang="sl-SI" sz="6000" b="1" dirty="0"/>
          </a:p>
        </p:txBody>
      </p:sp>
      <p:sp>
        <p:nvSpPr>
          <p:cNvPr id="2" name="AutoShape 2" descr="Navadni sirek - Wikipedija, prosta enciklopedij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3076" name="Picture 4" descr="Sirek - Življenje brez glutena - celiakija - sourdough gluten fre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6622" y="3972150"/>
            <a:ext cx="6033858" cy="2142814"/>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KMETIJSKA TEHNOLOGIJA GOJENJA SIRKA ZA ŽIVALSKO KRMO - ŽIT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6" name="Slika 5"/>
          <p:cNvPicPr>
            <a:picLocks noChangeAspect="1"/>
          </p:cNvPicPr>
          <p:nvPr/>
        </p:nvPicPr>
        <p:blipFill>
          <a:blip r:embed="rId17"/>
          <a:stretch>
            <a:fillRect/>
          </a:stretch>
        </p:blipFill>
        <p:spPr>
          <a:xfrm>
            <a:off x="155575" y="870088"/>
            <a:ext cx="6031764" cy="2864304"/>
          </a:xfrm>
          <a:prstGeom prst="rect">
            <a:avLst/>
          </a:prstGeom>
        </p:spPr>
      </p:pic>
    </p:spTree>
    <p:extLst>
      <p:ext uri="{BB962C8B-B14F-4D97-AF65-F5344CB8AC3E}">
        <p14:creationId xmlns:p14="http://schemas.microsoft.com/office/powerpoint/2010/main" val="1359694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1524000" y="1"/>
            <a:ext cx="5940152" cy="1007839"/>
          </a:xfrm>
        </p:spPr>
        <p:txBody>
          <a:bodyPr/>
          <a:lstStyle/>
          <a:p>
            <a:pPr algn="l" eaLnBrk="1" hangingPunct="1">
              <a:defRPr/>
            </a:pPr>
            <a:r>
              <a:rPr lang="sl-SI" sz="3600" b="1" dirty="0">
                <a:solidFill>
                  <a:schemeClr val="accent5">
                    <a:lumMod val="50000"/>
                  </a:schemeClr>
                </a:solidFill>
                <a:latin typeface="Arial Unicode MS" pitchFamily="34" charset="-128"/>
              </a:rPr>
              <a:t>Plantažno gojenje za izvoz:</a:t>
            </a:r>
            <a:r>
              <a:rPr lang="sl-SI" b="1" dirty="0" smtClean="0">
                <a:solidFill>
                  <a:schemeClr val="accent5">
                    <a:lumMod val="50000"/>
                  </a:schemeClr>
                </a:solidFill>
                <a:latin typeface="Arial Unicode MS" pitchFamily="34" charset="-128"/>
              </a:rPr>
              <a:t> </a:t>
            </a:r>
            <a:endParaRPr lang="en-US" b="1" dirty="0" smtClean="0">
              <a:solidFill>
                <a:schemeClr val="accent5">
                  <a:lumMod val="50000"/>
                </a:schemeClr>
              </a:solidFill>
              <a:latin typeface="Arial Unicode MS" pitchFamily="34" charset="-128"/>
            </a:endParaRPr>
          </a:p>
        </p:txBody>
      </p:sp>
      <p:sp>
        <p:nvSpPr>
          <p:cNvPr id="101379" name="Rectangle 3"/>
          <p:cNvSpPr>
            <a:spLocks noGrp="1" noChangeArrowheads="1"/>
          </p:cNvSpPr>
          <p:nvPr>
            <p:ph type="body" idx="4294967295"/>
          </p:nvPr>
        </p:nvSpPr>
        <p:spPr>
          <a:xfrm>
            <a:off x="1524000" y="1600201"/>
            <a:ext cx="8229600" cy="4530725"/>
          </a:xfrm>
        </p:spPr>
        <p:txBody>
          <a:bodyPr/>
          <a:lstStyle/>
          <a:p>
            <a:pPr lvl="1" eaLnBrk="1" hangingPunct="1">
              <a:buNone/>
              <a:defRPr/>
            </a:pPr>
            <a:endParaRPr lang="sl-SI" sz="2000" dirty="0"/>
          </a:p>
          <a:p>
            <a:pPr lvl="1" eaLnBrk="1" hangingPunct="1">
              <a:buFont typeface="Wingdings" pitchFamily="2" charset="2"/>
              <a:buNone/>
              <a:defRPr/>
            </a:pPr>
            <a:endParaRPr lang="sl-SI" sz="2000" dirty="0"/>
          </a:p>
          <a:p>
            <a:pPr lvl="1" eaLnBrk="1" hangingPunct="1">
              <a:buFontTx/>
              <a:buNone/>
              <a:defRPr/>
            </a:pPr>
            <a:endParaRPr lang="sl-SI" sz="2000" dirty="0"/>
          </a:p>
          <a:p>
            <a:pPr lvl="1" eaLnBrk="1" hangingPunct="1">
              <a:buFontTx/>
              <a:buChar char="-"/>
              <a:defRPr/>
            </a:pPr>
            <a:endParaRPr lang="en-US" dirty="0" smtClean="0"/>
          </a:p>
          <a:p>
            <a:pPr eaLnBrk="1" hangingPunct="1">
              <a:defRPr/>
            </a:pPr>
            <a:endParaRPr lang="en-US" dirty="0" smtClean="0"/>
          </a:p>
        </p:txBody>
      </p:sp>
      <p:pic>
        <p:nvPicPr>
          <p:cNvPr id="23556" name="Picture 26" descr="arašid2"/>
          <p:cNvPicPr>
            <a:picLocks noGrp="1" noChangeAspect="1" noChangeArrowheads="1"/>
          </p:cNvPicPr>
          <p:nvPr>
            <p:ph sz="quarter" idx="3"/>
          </p:nvPr>
        </p:nvPicPr>
        <p:blipFill>
          <a:blip r:embed="rId2" cstate="print"/>
          <a:srcRect/>
          <a:stretch>
            <a:fillRect/>
          </a:stretch>
        </p:blipFill>
        <p:spPr>
          <a:xfrm>
            <a:off x="7320136" y="1"/>
            <a:ext cx="3347864" cy="2282401"/>
          </a:xfrm>
          <a:noFill/>
        </p:spPr>
      </p:pic>
      <p:sp>
        <p:nvSpPr>
          <p:cNvPr id="23561" name="Text Box 31"/>
          <p:cNvSpPr txBox="1">
            <a:spLocks noChangeArrowheads="1"/>
          </p:cNvSpPr>
          <p:nvPr/>
        </p:nvSpPr>
        <p:spPr bwMode="auto">
          <a:xfrm>
            <a:off x="7464152" y="1844825"/>
            <a:ext cx="2952750" cy="396875"/>
          </a:xfrm>
          <a:prstGeom prst="rect">
            <a:avLst/>
          </a:prstGeom>
          <a:noFill/>
          <a:ln w="9525">
            <a:noFill/>
            <a:miter lim="800000"/>
            <a:headEnd/>
            <a:tailEnd/>
          </a:ln>
        </p:spPr>
        <p:txBody>
          <a:bodyPr>
            <a:spAutoFit/>
          </a:bodyPr>
          <a:lstStyle/>
          <a:p>
            <a:pPr algn="ctr">
              <a:spcBef>
                <a:spcPct val="50000"/>
              </a:spcBef>
            </a:pPr>
            <a:r>
              <a:rPr lang="sl-SI" sz="2000" b="1" dirty="0">
                <a:solidFill>
                  <a:schemeClr val="bg1"/>
                </a:solidFill>
              </a:rPr>
              <a:t>arašidi - gomoljnica</a:t>
            </a:r>
            <a:endParaRPr lang="en-US" sz="2000" b="1" dirty="0">
              <a:solidFill>
                <a:schemeClr val="bg1"/>
              </a:solidFill>
            </a:endParaRPr>
          </a:p>
        </p:txBody>
      </p:sp>
      <p:pic>
        <p:nvPicPr>
          <p:cNvPr id="1026" name="Picture 2"/>
          <p:cNvPicPr>
            <a:picLocks noChangeAspect="1" noChangeArrowheads="1"/>
          </p:cNvPicPr>
          <p:nvPr/>
        </p:nvPicPr>
        <p:blipFill>
          <a:blip r:embed="rId3" cstate="print"/>
          <a:srcRect/>
          <a:stretch>
            <a:fillRect/>
          </a:stretch>
        </p:blipFill>
        <p:spPr bwMode="auto">
          <a:xfrm>
            <a:off x="1524000" y="1052736"/>
            <a:ext cx="3168352" cy="237626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7392144" y="2564904"/>
            <a:ext cx="2869242" cy="2160240"/>
          </a:xfrm>
          <a:prstGeom prst="rect">
            <a:avLst/>
          </a:prstGeom>
          <a:noFill/>
          <a:ln w="9525">
            <a:noFill/>
            <a:miter lim="800000"/>
            <a:headEnd/>
            <a:tailEnd/>
          </a:ln>
        </p:spPr>
      </p:pic>
      <p:sp>
        <p:nvSpPr>
          <p:cNvPr id="14" name="Text Box 10"/>
          <p:cNvSpPr txBox="1">
            <a:spLocks noChangeArrowheads="1"/>
          </p:cNvSpPr>
          <p:nvPr/>
        </p:nvSpPr>
        <p:spPr bwMode="auto">
          <a:xfrm>
            <a:off x="1524001" y="2924945"/>
            <a:ext cx="1800225" cy="396875"/>
          </a:xfrm>
          <a:prstGeom prst="rect">
            <a:avLst/>
          </a:prstGeom>
          <a:noFill/>
          <a:ln w="9525">
            <a:noFill/>
            <a:miter lim="800000"/>
            <a:headEnd/>
            <a:tailEnd/>
          </a:ln>
        </p:spPr>
        <p:txBody>
          <a:bodyPr>
            <a:spAutoFit/>
          </a:bodyPr>
          <a:lstStyle/>
          <a:p>
            <a:pPr algn="ctr">
              <a:spcBef>
                <a:spcPct val="50000"/>
              </a:spcBef>
            </a:pPr>
            <a:r>
              <a:rPr lang="sl-SI" sz="2000" b="1" dirty="0">
                <a:solidFill>
                  <a:schemeClr val="bg1"/>
                </a:solidFill>
              </a:rPr>
              <a:t>kavovec</a:t>
            </a:r>
            <a:endParaRPr lang="en-US" sz="2000" b="1" dirty="0">
              <a:solidFill>
                <a:schemeClr val="bg1"/>
              </a:solidFill>
            </a:endParaRPr>
          </a:p>
        </p:txBody>
      </p:sp>
      <p:sp>
        <p:nvSpPr>
          <p:cNvPr id="15" name="PoljeZBesedilom 14"/>
          <p:cNvSpPr txBox="1"/>
          <p:nvPr/>
        </p:nvSpPr>
        <p:spPr>
          <a:xfrm>
            <a:off x="8040216" y="4293096"/>
            <a:ext cx="1872208" cy="369332"/>
          </a:xfrm>
          <a:prstGeom prst="rect">
            <a:avLst/>
          </a:prstGeom>
          <a:noFill/>
        </p:spPr>
        <p:txBody>
          <a:bodyPr wrap="square" rtlCol="0">
            <a:spAutoFit/>
          </a:bodyPr>
          <a:lstStyle/>
          <a:p>
            <a:r>
              <a:rPr lang="sl-SI" dirty="0">
                <a:solidFill>
                  <a:schemeClr val="bg1"/>
                </a:solidFill>
              </a:rPr>
              <a:t>oljna palma</a:t>
            </a:r>
          </a:p>
        </p:txBody>
      </p:sp>
      <p:pic>
        <p:nvPicPr>
          <p:cNvPr id="1028" name="Picture 4"/>
          <p:cNvPicPr>
            <a:picLocks noChangeAspect="1" noChangeArrowheads="1"/>
          </p:cNvPicPr>
          <p:nvPr/>
        </p:nvPicPr>
        <p:blipFill>
          <a:blip r:embed="rId5" cstate="print"/>
          <a:srcRect/>
          <a:stretch>
            <a:fillRect/>
          </a:stretch>
        </p:blipFill>
        <p:spPr bwMode="auto">
          <a:xfrm>
            <a:off x="7536160" y="4889698"/>
            <a:ext cx="2627784" cy="1968302"/>
          </a:xfrm>
          <a:prstGeom prst="rect">
            <a:avLst/>
          </a:prstGeom>
          <a:noFill/>
          <a:ln w="9525">
            <a:noFill/>
            <a:miter lim="800000"/>
            <a:headEnd/>
            <a:tailEnd/>
          </a:ln>
        </p:spPr>
      </p:pic>
      <p:sp>
        <p:nvSpPr>
          <p:cNvPr id="17" name="PoljeZBesedilom 16"/>
          <p:cNvSpPr txBox="1"/>
          <p:nvPr/>
        </p:nvSpPr>
        <p:spPr>
          <a:xfrm>
            <a:off x="7680176" y="6488668"/>
            <a:ext cx="1800200" cy="369332"/>
          </a:xfrm>
          <a:prstGeom prst="rect">
            <a:avLst/>
          </a:prstGeom>
          <a:noFill/>
        </p:spPr>
        <p:txBody>
          <a:bodyPr wrap="square" rtlCol="0">
            <a:spAutoFit/>
          </a:bodyPr>
          <a:lstStyle/>
          <a:p>
            <a:r>
              <a:rPr lang="sl-SI" b="1" dirty="0"/>
              <a:t>bombaž</a:t>
            </a:r>
          </a:p>
        </p:txBody>
      </p:sp>
      <p:pic>
        <p:nvPicPr>
          <p:cNvPr id="1029" name="Picture 5"/>
          <p:cNvPicPr>
            <a:picLocks noChangeAspect="1" noChangeArrowheads="1"/>
          </p:cNvPicPr>
          <p:nvPr/>
        </p:nvPicPr>
        <p:blipFill>
          <a:blip r:embed="rId6" cstate="print"/>
          <a:srcRect/>
          <a:stretch>
            <a:fillRect/>
          </a:stretch>
        </p:blipFill>
        <p:spPr bwMode="auto">
          <a:xfrm>
            <a:off x="5159896" y="1052737"/>
            <a:ext cx="1849388" cy="2545991"/>
          </a:xfrm>
          <a:prstGeom prst="rect">
            <a:avLst/>
          </a:prstGeom>
          <a:noFill/>
          <a:ln w="9525">
            <a:noFill/>
            <a:miter lim="800000"/>
            <a:headEnd/>
            <a:tailEnd/>
          </a:ln>
        </p:spPr>
      </p:pic>
      <p:pic>
        <p:nvPicPr>
          <p:cNvPr id="1030" name="Picture 6"/>
          <p:cNvPicPr>
            <a:picLocks noChangeAspect="1" noChangeArrowheads="1"/>
          </p:cNvPicPr>
          <p:nvPr/>
        </p:nvPicPr>
        <p:blipFill>
          <a:blip r:embed="rId7" cstate="print"/>
          <a:srcRect/>
          <a:stretch>
            <a:fillRect/>
          </a:stretch>
        </p:blipFill>
        <p:spPr bwMode="auto">
          <a:xfrm>
            <a:off x="1524001" y="5114926"/>
            <a:ext cx="2619375" cy="1743075"/>
          </a:xfrm>
          <a:prstGeom prst="rect">
            <a:avLst/>
          </a:prstGeom>
          <a:noFill/>
          <a:ln w="9525">
            <a:noFill/>
            <a:miter lim="800000"/>
            <a:headEnd/>
            <a:tailEnd/>
          </a:ln>
        </p:spPr>
      </p:pic>
      <p:pic>
        <p:nvPicPr>
          <p:cNvPr id="11" name="Picture 8" descr="kakavovecI"/>
          <p:cNvPicPr>
            <a:picLocks noChangeAspect="1" noChangeArrowheads="1"/>
          </p:cNvPicPr>
          <p:nvPr/>
        </p:nvPicPr>
        <p:blipFill>
          <a:blip r:embed="rId8" cstate="print"/>
          <a:srcRect/>
          <a:stretch>
            <a:fillRect/>
          </a:stretch>
        </p:blipFill>
        <p:spPr bwMode="auto">
          <a:xfrm>
            <a:off x="1524000" y="3573016"/>
            <a:ext cx="2297828" cy="1872208"/>
          </a:xfrm>
          <a:prstGeom prst="rect">
            <a:avLst/>
          </a:prstGeom>
          <a:noFill/>
          <a:ln w="9525">
            <a:noFill/>
            <a:miter lim="800000"/>
            <a:headEnd/>
            <a:tailEnd/>
          </a:ln>
        </p:spPr>
      </p:pic>
      <p:sp>
        <p:nvSpPr>
          <p:cNvPr id="20" name="PoljeZBesedilom 19"/>
          <p:cNvSpPr txBox="1"/>
          <p:nvPr/>
        </p:nvSpPr>
        <p:spPr>
          <a:xfrm>
            <a:off x="1524000" y="6488668"/>
            <a:ext cx="1224136" cy="369332"/>
          </a:xfrm>
          <a:prstGeom prst="rect">
            <a:avLst/>
          </a:prstGeom>
          <a:noFill/>
        </p:spPr>
        <p:txBody>
          <a:bodyPr wrap="square" rtlCol="0">
            <a:spAutoFit/>
          </a:bodyPr>
          <a:lstStyle/>
          <a:p>
            <a:r>
              <a:rPr lang="sl-SI" dirty="0">
                <a:solidFill>
                  <a:schemeClr val="bg1"/>
                </a:solidFill>
              </a:rPr>
              <a:t>kakavovec</a:t>
            </a:r>
          </a:p>
        </p:txBody>
      </p:sp>
      <p:pic>
        <p:nvPicPr>
          <p:cNvPr id="21" name="Picture 4" descr="sisal"/>
          <p:cNvPicPr>
            <a:picLocks noChangeAspect="1" noChangeArrowheads="1"/>
          </p:cNvPicPr>
          <p:nvPr/>
        </p:nvPicPr>
        <p:blipFill>
          <a:blip r:embed="rId9" cstate="print"/>
          <a:srcRect/>
          <a:stretch>
            <a:fillRect/>
          </a:stretch>
        </p:blipFill>
        <p:spPr bwMode="auto">
          <a:xfrm>
            <a:off x="4511824" y="3734272"/>
            <a:ext cx="2499628" cy="3123728"/>
          </a:xfrm>
          <a:prstGeom prst="rect">
            <a:avLst/>
          </a:prstGeom>
          <a:noFill/>
          <a:ln w="9525">
            <a:noFill/>
            <a:miter lim="800000"/>
            <a:headEnd/>
            <a:tailEnd/>
          </a:ln>
        </p:spPr>
      </p:pic>
      <p:sp>
        <p:nvSpPr>
          <p:cNvPr id="22" name="PoljeZBesedilom 21"/>
          <p:cNvSpPr txBox="1"/>
          <p:nvPr/>
        </p:nvSpPr>
        <p:spPr>
          <a:xfrm>
            <a:off x="6168008" y="6309320"/>
            <a:ext cx="792088" cy="369332"/>
          </a:xfrm>
          <a:prstGeom prst="rect">
            <a:avLst/>
          </a:prstGeom>
          <a:noFill/>
        </p:spPr>
        <p:txBody>
          <a:bodyPr wrap="square" rtlCol="0">
            <a:spAutoFit/>
          </a:bodyPr>
          <a:lstStyle/>
          <a:p>
            <a:r>
              <a:rPr lang="sl-SI" dirty="0">
                <a:solidFill>
                  <a:schemeClr val="bg1"/>
                </a:solidFill>
              </a:rPr>
              <a:t>sisal</a:t>
            </a:r>
          </a:p>
        </p:txBody>
      </p:sp>
    </p:spTree>
    <p:extLst>
      <p:ext uri="{BB962C8B-B14F-4D97-AF65-F5344CB8AC3E}">
        <p14:creationId xmlns:p14="http://schemas.microsoft.com/office/powerpoint/2010/main" val="9571323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algn="l" eaLnBrk="1" hangingPunct="1">
              <a:defRPr/>
            </a:pPr>
            <a:r>
              <a:rPr lang="sl-SI" sz="3200" b="1" dirty="0">
                <a:solidFill>
                  <a:schemeClr val="accent5">
                    <a:lumMod val="50000"/>
                  </a:schemeClr>
                </a:solidFill>
              </a:rPr>
              <a:t>Samooskrbno kmetijstvo</a:t>
            </a:r>
            <a:br>
              <a:rPr lang="sl-SI" sz="3200" b="1" dirty="0">
                <a:solidFill>
                  <a:schemeClr val="accent5">
                    <a:lumMod val="50000"/>
                  </a:schemeClr>
                </a:solidFill>
              </a:rPr>
            </a:br>
            <a:r>
              <a:rPr lang="sl-SI" sz="3200" b="1" dirty="0">
                <a:solidFill>
                  <a:schemeClr val="accent5">
                    <a:lumMod val="50000"/>
                  </a:schemeClr>
                </a:solidFill>
              </a:rPr>
              <a:t>za lastne potrebe:</a:t>
            </a:r>
            <a:endParaRPr lang="en-US" sz="3200" b="1" dirty="0">
              <a:solidFill>
                <a:schemeClr val="accent5">
                  <a:lumMod val="50000"/>
                </a:schemeClr>
              </a:solidFill>
            </a:endParaRPr>
          </a:p>
        </p:txBody>
      </p:sp>
      <p:pic>
        <p:nvPicPr>
          <p:cNvPr id="22531" name="Picture 6" descr="maniok"/>
          <p:cNvPicPr>
            <a:picLocks noGrp="1" noChangeAspect="1" noChangeArrowheads="1"/>
          </p:cNvPicPr>
          <p:nvPr>
            <p:ph sz="quarter" idx="2"/>
          </p:nvPr>
        </p:nvPicPr>
        <p:blipFill>
          <a:blip r:embed="rId2" cstate="print"/>
          <a:srcRect/>
          <a:stretch>
            <a:fillRect/>
          </a:stretch>
        </p:blipFill>
        <p:spPr>
          <a:xfrm>
            <a:off x="1333995" y="3495532"/>
            <a:ext cx="4572000" cy="3113087"/>
          </a:xfrm>
          <a:noFill/>
        </p:spPr>
      </p:pic>
      <p:sp>
        <p:nvSpPr>
          <p:cNvPr id="98307" name="Rectangle 3"/>
          <p:cNvSpPr>
            <a:spLocks noGrp="1" noChangeArrowheads="1"/>
          </p:cNvSpPr>
          <p:nvPr>
            <p:ph type="body" sz="half" idx="4294967295"/>
          </p:nvPr>
        </p:nvSpPr>
        <p:spPr>
          <a:xfrm>
            <a:off x="1524000" y="1772816"/>
            <a:ext cx="5364088" cy="1871662"/>
          </a:xfrm>
        </p:spPr>
        <p:txBody>
          <a:bodyPr/>
          <a:lstStyle/>
          <a:p>
            <a:pPr lvl="1" eaLnBrk="1" hangingPunct="1">
              <a:lnSpc>
                <a:spcPct val="90000"/>
              </a:lnSpc>
              <a:defRPr/>
            </a:pPr>
            <a:r>
              <a:rPr lang="sl-SI" dirty="0" smtClean="0"/>
              <a:t>manioka (gomoljnica za moko)</a:t>
            </a:r>
          </a:p>
          <a:p>
            <a:pPr lvl="1" eaLnBrk="1" hangingPunct="1">
              <a:lnSpc>
                <a:spcPct val="90000"/>
              </a:lnSpc>
              <a:defRPr/>
            </a:pPr>
            <a:r>
              <a:rPr lang="sl-SI" dirty="0"/>
              <a:t>s</a:t>
            </a:r>
            <a:r>
              <a:rPr lang="sl-SI" dirty="0" smtClean="0"/>
              <a:t>irek</a:t>
            </a:r>
          </a:p>
          <a:p>
            <a:pPr lvl="1" eaLnBrk="1" hangingPunct="1">
              <a:lnSpc>
                <a:spcPct val="90000"/>
              </a:lnSpc>
              <a:defRPr/>
            </a:pPr>
            <a:r>
              <a:rPr lang="sl-SI" dirty="0" smtClean="0"/>
              <a:t>sisal</a:t>
            </a:r>
          </a:p>
          <a:p>
            <a:pPr lvl="1" eaLnBrk="1" hangingPunct="1">
              <a:lnSpc>
                <a:spcPct val="90000"/>
              </a:lnSpc>
              <a:defRPr/>
            </a:pPr>
            <a:r>
              <a:rPr lang="sl-SI" dirty="0" smtClean="0"/>
              <a:t>proso, koruza, riž.</a:t>
            </a:r>
          </a:p>
        </p:txBody>
      </p:sp>
      <p:pic>
        <p:nvPicPr>
          <p:cNvPr id="22533" name="Picture 12" descr="proso"/>
          <p:cNvPicPr>
            <a:picLocks noGrp="1" noChangeAspect="1" noChangeArrowheads="1"/>
          </p:cNvPicPr>
          <p:nvPr>
            <p:ph sz="quarter" idx="3"/>
          </p:nvPr>
        </p:nvPicPr>
        <p:blipFill>
          <a:blip r:embed="rId3" cstate="print"/>
          <a:srcRect/>
          <a:stretch>
            <a:fillRect/>
          </a:stretch>
        </p:blipFill>
        <p:spPr>
          <a:xfrm>
            <a:off x="6240464" y="3495532"/>
            <a:ext cx="4427537" cy="3022600"/>
          </a:xfrm>
          <a:noFill/>
        </p:spPr>
      </p:pic>
      <p:sp>
        <p:nvSpPr>
          <p:cNvPr id="22534" name="Text Box 14"/>
          <p:cNvSpPr txBox="1">
            <a:spLocks noChangeArrowheads="1"/>
          </p:cNvSpPr>
          <p:nvPr/>
        </p:nvSpPr>
        <p:spPr bwMode="auto">
          <a:xfrm>
            <a:off x="2214762" y="3496852"/>
            <a:ext cx="2016125" cy="396875"/>
          </a:xfrm>
          <a:prstGeom prst="rect">
            <a:avLst/>
          </a:prstGeom>
          <a:noFill/>
          <a:ln w="9525">
            <a:noFill/>
            <a:miter lim="800000"/>
            <a:headEnd/>
            <a:tailEnd/>
          </a:ln>
        </p:spPr>
        <p:txBody>
          <a:bodyPr>
            <a:spAutoFit/>
          </a:bodyPr>
          <a:lstStyle/>
          <a:p>
            <a:pPr algn="ctr">
              <a:spcBef>
                <a:spcPct val="50000"/>
              </a:spcBef>
            </a:pPr>
            <a:r>
              <a:rPr lang="sl-SI" sz="2000" b="1" dirty="0">
                <a:solidFill>
                  <a:schemeClr val="bg1"/>
                </a:solidFill>
              </a:rPr>
              <a:t>maniok</a:t>
            </a:r>
            <a:endParaRPr lang="en-US" sz="2000" b="1" dirty="0">
              <a:solidFill>
                <a:schemeClr val="bg1"/>
              </a:solidFill>
            </a:endParaRPr>
          </a:p>
        </p:txBody>
      </p:sp>
      <p:sp>
        <p:nvSpPr>
          <p:cNvPr id="22535" name="Text Box 15"/>
          <p:cNvSpPr txBox="1">
            <a:spLocks noChangeArrowheads="1"/>
          </p:cNvSpPr>
          <p:nvPr/>
        </p:nvSpPr>
        <p:spPr bwMode="auto">
          <a:xfrm>
            <a:off x="6294401" y="3495532"/>
            <a:ext cx="1655762" cy="396875"/>
          </a:xfrm>
          <a:prstGeom prst="rect">
            <a:avLst/>
          </a:prstGeom>
          <a:noFill/>
          <a:ln w="9525">
            <a:noFill/>
            <a:miter lim="800000"/>
            <a:headEnd/>
            <a:tailEnd/>
          </a:ln>
        </p:spPr>
        <p:txBody>
          <a:bodyPr>
            <a:spAutoFit/>
          </a:bodyPr>
          <a:lstStyle/>
          <a:p>
            <a:pPr algn="ctr">
              <a:spcBef>
                <a:spcPct val="50000"/>
              </a:spcBef>
            </a:pPr>
            <a:r>
              <a:rPr lang="sl-SI" sz="2000" b="1" dirty="0">
                <a:solidFill>
                  <a:schemeClr val="bg1"/>
                </a:solidFill>
              </a:rPr>
              <a:t>proso</a:t>
            </a:r>
            <a:endParaRPr lang="en-US" sz="2000" b="1" dirty="0">
              <a:solidFill>
                <a:schemeClr val="bg1"/>
              </a:solidFill>
            </a:endParaRPr>
          </a:p>
        </p:txBody>
      </p:sp>
      <p:pic>
        <p:nvPicPr>
          <p:cNvPr id="8" name="Picture 4" descr="sirek"/>
          <p:cNvPicPr>
            <a:picLocks noChangeAspect="1" noChangeArrowheads="1"/>
          </p:cNvPicPr>
          <p:nvPr/>
        </p:nvPicPr>
        <p:blipFill>
          <a:blip r:embed="rId4" cstate="print"/>
          <a:srcRect/>
          <a:stretch>
            <a:fillRect/>
          </a:stretch>
        </p:blipFill>
        <p:spPr bwMode="auto">
          <a:xfrm>
            <a:off x="6799788" y="192224"/>
            <a:ext cx="3868213" cy="3140968"/>
          </a:xfrm>
          <a:prstGeom prst="rect">
            <a:avLst/>
          </a:prstGeom>
          <a:noFill/>
          <a:ln w="9525">
            <a:noFill/>
            <a:miter lim="800000"/>
            <a:headEnd/>
            <a:tailEnd/>
          </a:ln>
        </p:spPr>
      </p:pic>
      <p:sp>
        <p:nvSpPr>
          <p:cNvPr id="9" name="Text Box 6"/>
          <p:cNvSpPr txBox="1">
            <a:spLocks noChangeArrowheads="1"/>
          </p:cNvSpPr>
          <p:nvPr/>
        </p:nvSpPr>
        <p:spPr bwMode="auto">
          <a:xfrm>
            <a:off x="9012238" y="2936317"/>
            <a:ext cx="1655763" cy="396875"/>
          </a:xfrm>
          <a:prstGeom prst="rect">
            <a:avLst/>
          </a:prstGeom>
          <a:noFill/>
          <a:ln w="9525">
            <a:noFill/>
            <a:miter lim="800000"/>
            <a:headEnd/>
            <a:tailEnd/>
          </a:ln>
        </p:spPr>
        <p:txBody>
          <a:bodyPr>
            <a:spAutoFit/>
          </a:bodyPr>
          <a:lstStyle/>
          <a:p>
            <a:pPr algn="ctr">
              <a:spcBef>
                <a:spcPct val="50000"/>
              </a:spcBef>
            </a:pPr>
            <a:r>
              <a:rPr lang="sl-SI" sz="2000" b="1" dirty="0"/>
              <a:t>sirek</a:t>
            </a:r>
            <a:endParaRPr lang="en-US" sz="2000" b="1" dirty="0"/>
          </a:p>
        </p:txBody>
      </p:sp>
    </p:spTree>
    <p:extLst>
      <p:ext uri="{BB962C8B-B14F-4D97-AF65-F5344CB8AC3E}">
        <p14:creationId xmlns:p14="http://schemas.microsoft.com/office/powerpoint/2010/main" val="16946584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TotalTime>
  <Words>362</Words>
  <Application>Microsoft Office PowerPoint</Application>
  <PresentationFormat>Širokozaslonsko</PresentationFormat>
  <Paragraphs>108</Paragraphs>
  <Slides>16</Slides>
  <Notes>0</Notes>
  <HiddenSlides>0</HiddenSlides>
  <MMClips>0</MMClips>
  <ScaleCrop>false</ScaleCrop>
  <HeadingPairs>
    <vt:vector size="6" baseType="variant">
      <vt:variant>
        <vt:lpstr>Uporabljene pisave</vt:lpstr>
      </vt:variant>
      <vt:variant>
        <vt:i4>6</vt:i4>
      </vt:variant>
      <vt:variant>
        <vt:lpstr>Tema</vt:lpstr>
      </vt:variant>
      <vt:variant>
        <vt:i4>1</vt:i4>
      </vt:variant>
      <vt:variant>
        <vt:lpstr>Naslovi diapozitivov</vt:lpstr>
      </vt:variant>
      <vt:variant>
        <vt:i4>16</vt:i4>
      </vt:variant>
    </vt:vector>
  </HeadingPairs>
  <TitlesOfParts>
    <vt:vector size="23" baseType="lpstr">
      <vt:lpstr>Arial</vt:lpstr>
      <vt:lpstr>Arial Unicode MS</vt:lpstr>
      <vt:lpstr>Calibri</vt:lpstr>
      <vt:lpstr>Calibri Light</vt:lpstr>
      <vt:lpstr>Juice ITC</vt:lpstr>
      <vt:lpstr>Wingdings</vt:lpstr>
      <vt:lpstr>Officeova tema</vt:lpstr>
      <vt:lpstr>GOSPODARSTVO  pomanjkanje kapitala in strokovnjakov podržavljanje gospodarstva državljanske vojne večina (70%) se preživlja s kmetijstvom   najbolj razvite države:  Nigerija,  JAR-Južnoafriška republika,  države Severne Afrike        </vt:lpstr>
      <vt:lpstr>PowerPointova predstavitev</vt:lpstr>
      <vt:lpstr>PowerPointova predstavitev</vt:lpstr>
      <vt:lpstr>Kmetijstvo</vt:lpstr>
      <vt:lpstr>SISAL</vt:lpstr>
      <vt:lpstr>MANIOKA</vt:lpstr>
      <vt:lpstr>SIREK</vt:lpstr>
      <vt:lpstr>Plantažno gojenje za izvoz: </vt:lpstr>
      <vt:lpstr>Samooskrbno kmetijstvo za lastne potrebe:</vt:lpstr>
      <vt:lpstr>PowerPointova predstavitev</vt:lpstr>
      <vt:lpstr>PowerPointova predstavitev</vt:lpstr>
      <vt:lpstr>PowerPointova predstavitev</vt:lpstr>
      <vt:lpstr>PowerPointova predstavitev</vt:lpstr>
      <vt:lpstr>PowerPointova predstavitev</vt:lpstr>
      <vt:lpstr>PowerPointova predstavitev</vt:lpstr>
      <vt:lpstr>Rudarstvo in energetski viri         Atlas!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GOSPODARSTVO  pomanjkanje kapitala in strokovnjakov podržavljanje gospodarstva državljanske vojne večina (70%) se preživlja s kmetijstvom </dc:title>
  <dc:creator>Tadeja Zupanc</dc:creator>
  <cp:lastModifiedBy>Tadeja Z</cp:lastModifiedBy>
  <cp:revision>38</cp:revision>
  <dcterms:created xsi:type="dcterms:W3CDTF">2017-10-17T15:33:08Z</dcterms:created>
  <dcterms:modified xsi:type="dcterms:W3CDTF">2020-10-18T17:54:11Z</dcterms:modified>
</cp:coreProperties>
</file>