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6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-1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-1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58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-18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FA9B7F-B12A-4BBB-93E5-9B275F78575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ACD6E06-B63D-4196-A55B-D528503C1426}" type="slidenum">
              <a:rPr lang="sl-SI" altLang="sl-SI" smtClean="0"/>
              <a:pPr/>
              <a:t>‹#›</a:t>
            </a:fld>
            <a:endParaRPr lang="sl-SI" altLang="sl-SI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1996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6586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998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766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21776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0258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5031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A3736-7FEF-4BDF-9067-A0477F800A05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47396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1FA43-8874-464F-8FD2-6A3FA07FCE8B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588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8C10-5DD3-4F89-8F23-92D2D7D5F4BA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010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65E15-70FA-41F5-8EDE-74344A266A53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4398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CB64-95AD-4641-87B3-10B286262F56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4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DE5AB-E630-40B9-A1E4-1CBC0918A0F0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7291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882A-83B0-49A0-87D3-F3426A543488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960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541E-81A8-46B4-95AE-66C3A7423CE5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593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372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5E8D-4BA8-412B-B6B6-7E383046385F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123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0A8D778-DBBA-4C9A-9C88-4743F29E2F09}" type="slidenum">
              <a:rPr lang="sl-SI" altLang="sl-SI" smtClean="0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40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sers.mb.edus.si/gradiva/rac/moduli/vzdrzevanje_strojne/04_zgradba_racunalnika/01_datoteka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/>
          <p:cNvSpPr>
            <a:spLocks noChangeArrowheads="1"/>
          </p:cNvSpPr>
          <p:nvPr/>
        </p:nvSpPr>
        <p:spPr bwMode="auto">
          <a:xfrm rot="5400000">
            <a:off x="2794000" y="-647700"/>
            <a:ext cx="4102100" cy="8597900"/>
          </a:xfrm>
          <a:custGeom>
            <a:avLst/>
            <a:gdLst>
              <a:gd name="T0" fmla="*/ 1756686 w 21600"/>
              <a:gd name="T1" fmla="*/ 0 h 21600"/>
              <a:gd name="T2" fmla="*/ 580181 w 21600"/>
              <a:gd name="T3" fmla="*/ 8597900 h 21600"/>
              <a:gd name="T4" fmla="*/ 1846895 w 21600"/>
              <a:gd name="T5" fmla="*/ 3307804 h 21600"/>
              <a:gd name="T6" fmla="*/ 2974402 w 21600"/>
              <a:gd name="T7" fmla="*/ 5686157 h 21600"/>
              <a:gd name="T8" fmla="*/ 4102100 w 21600"/>
              <a:gd name="T9" fmla="*/ 3307804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CC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pic>
        <p:nvPicPr>
          <p:cNvPr id="2053" name="Picture 5" descr="rac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514600"/>
            <a:ext cx="1681163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" y="1981200"/>
            <a:ext cx="14605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l-SI" sz="1600" b="1">
                <a:latin typeface="Arial" charset="0"/>
              </a:rPr>
              <a:t>PODATKI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191000" y="4343400"/>
            <a:ext cx="17399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l-SI" sz="1600" b="1">
                <a:latin typeface="Arial" charset="0"/>
              </a:rPr>
              <a:t>INFORMACIJE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28600" y="4191000"/>
            <a:ext cx="3098800" cy="1066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buFont typeface="Symbol" pitchFamily="18" charset="2"/>
              <a:buChar char="·"/>
              <a:defRPr/>
            </a:pPr>
            <a:r>
              <a:rPr lang="en-US" sz="1600" b="1">
                <a:solidFill>
                  <a:srgbClr val="0000FF"/>
                </a:solidFill>
                <a:latin typeface="Arial" charset="0"/>
              </a:rPr>
              <a:t>Ra</a:t>
            </a:r>
            <a:r>
              <a:rPr lang="sl-SI" sz="1600" b="1">
                <a:solidFill>
                  <a:srgbClr val="0000FF"/>
                </a:solidFill>
                <a:latin typeface="Arial" charset="0"/>
              </a:rPr>
              <a:t>čunalnik je (elektronska) naprava za </a:t>
            </a:r>
            <a:r>
              <a:rPr lang="sl-SI" sz="1600" b="1" i="1">
                <a:solidFill>
                  <a:srgbClr val="0000FF"/>
                </a:solidFill>
                <a:latin typeface="Arial" charset="0"/>
              </a:rPr>
              <a:t>avtomatsko </a:t>
            </a:r>
            <a:r>
              <a:rPr lang="sl-SI" sz="1600" b="1">
                <a:solidFill>
                  <a:srgbClr val="0000FF"/>
                </a:solidFill>
                <a:latin typeface="Arial" charset="0"/>
              </a:rPr>
              <a:t>obdelavo podatkov.</a:t>
            </a:r>
          </a:p>
          <a:p>
            <a:pPr>
              <a:defRPr/>
            </a:pPr>
            <a:endParaRPr lang="sl-SI" sz="14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934200" y="4038600"/>
            <a:ext cx="14605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l-SI" sz="1600" b="1">
                <a:latin typeface="Arial" charset="0"/>
              </a:rPr>
              <a:t>PROGRAMI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4200" y="1981200"/>
            <a:ext cx="1460500" cy="3429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r>
              <a:rPr lang="sl-SI" sz="1600" b="1">
                <a:latin typeface="Arial" charset="0"/>
              </a:rPr>
              <a:t>OBDELAVA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Kaj je računalnik?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 autoUpdateAnimBg="0"/>
      <p:bldP spid="2055" grpId="0" animBg="1" autoUpdateAnimBg="0"/>
      <p:bldP spid="2057" grpId="0" animBg="1" autoUpdateAnimBg="0"/>
      <p:bldP spid="2058" grpId="0" animBg="1" autoUpdateAnimBg="0"/>
      <p:bldP spid="2059" grpId="0" animBg="1" autoUpdateAnimBg="0"/>
      <p:bldP spid="206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CENTRALNI DEL OSEBNEGA RAČUNALNIKA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395536" y="2486187"/>
            <a:ext cx="3505200" cy="243840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sl-SI" sz="2400" dirty="0" smtClean="0"/>
              <a:t>1. Ohišje</a:t>
            </a:r>
          </a:p>
          <a:p>
            <a:pPr lvl="1">
              <a:defRPr/>
            </a:pPr>
            <a:r>
              <a:rPr lang="sl-SI" sz="2000" dirty="0" smtClean="0"/>
              <a:t>napajalnik</a:t>
            </a:r>
          </a:p>
          <a:p>
            <a:pPr lvl="1">
              <a:defRPr/>
            </a:pPr>
            <a:r>
              <a:rPr lang="sl-SI" sz="2000" dirty="0" smtClean="0"/>
              <a:t>notranja in zunanja razširitvena mesta</a:t>
            </a:r>
          </a:p>
          <a:p>
            <a:pPr lvl="1">
              <a:defRPr/>
            </a:pPr>
            <a:r>
              <a:rPr lang="sl-SI" sz="2000" dirty="0" smtClean="0"/>
              <a:t>stikala in lučke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sz="quarter" idx="14"/>
          </p:nvPr>
        </p:nvSpPr>
        <p:spPr>
          <a:xfrm>
            <a:off x="4067944" y="1647987"/>
            <a:ext cx="4953000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defRPr/>
            </a:pPr>
            <a:r>
              <a:rPr lang="sl-SI" sz="2400" dirty="0" smtClean="0"/>
              <a:t>2. Matična plošča</a:t>
            </a:r>
          </a:p>
          <a:p>
            <a:pPr lvl="1">
              <a:defRPr/>
            </a:pPr>
            <a:r>
              <a:rPr lang="sl-SI" sz="2000" dirty="0" smtClean="0"/>
              <a:t>stikala in lučke</a:t>
            </a:r>
          </a:p>
          <a:p>
            <a:pPr lvl="1">
              <a:defRPr/>
            </a:pPr>
            <a:r>
              <a:rPr lang="sl-SI" sz="2000" dirty="0" smtClean="0">
                <a:solidFill>
                  <a:srgbClr val="FF3300"/>
                </a:solidFill>
              </a:rPr>
              <a:t>procesor</a:t>
            </a:r>
          </a:p>
          <a:p>
            <a:pPr lvl="1">
              <a:defRPr/>
            </a:pPr>
            <a:r>
              <a:rPr lang="sl-SI" sz="2000" dirty="0" smtClean="0"/>
              <a:t>notranji (hitri in delovni) pomnilnik</a:t>
            </a:r>
          </a:p>
          <a:p>
            <a:pPr lvl="1">
              <a:defRPr/>
            </a:pPr>
            <a:r>
              <a:rPr lang="sl-SI" sz="2000" dirty="0" smtClean="0"/>
              <a:t>BIOS ROM</a:t>
            </a:r>
          </a:p>
          <a:p>
            <a:pPr lvl="1">
              <a:defRPr/>
            </a:pPr>
            <a:r>
              <a:rPr lang="sl-SI" sz="2000" dirty="0" smtClean="0"/>
              <a:t>vtič za tipkovnico</a:t>
            </a:r>
          </a:p>
          <a:p>
            <a:pPr lvl="1">
              <a:defRPr/>
            </a:pPr>
            <a:r>
              <a:rPr lang="sl-SI" sz="2000" dirty="0" smtClean="0"/>
              <a:t>krmilna vezja, ura, baterija, pomnilnik CMOS</a:t>
            </a:r>
          </a:p>
          <a:p>
            <a:pPr lvl="1">
              <a:defRPr/>
            </a:pPr>
            <a:r>
              <a:rPr lang="sl-SI" sz="2000" dirty="0" smtClean="0"/>
              <a:t>razširitveni vtiči( ISA, PCI, AGP)</a:t>
            </a:r>
          </a:p>
          <a:p>
            <a:pPr lvl="1">
              <a:defRPr/>
            </a:pPr>
            <a:r>
              <a:rPr lang="sl-SI" sz="2000" dirty="0" smtClean="0"/>
              <a:t>drugi krmilniki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"/>
                                        <p:tgtEl>
                                          <p:spTgt spid="14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300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300"/>
                                        <p:tgtEl>
                                          <p:spTgt spid="143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"/>
                                        <p:tgtEl>
                                          <p:spTgt spid="143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"/>
                                        <p:tgtEl>
                                          <p:spTgt spid="143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300"/>
                                        <p:tgtEl>
                                          <p:spTgt spid="143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3" grpId="0" build="p" autoUpdateAnimBg="0"/>
      <p:bldP spid="1434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MATIČNE PLOŠČE</a:t>
            </a:r>
          </a:p>
        </p:txBody>
      </p:sp>
      <p:pic>
        <p:nvPicPr>
          <p:cNvPr id="16387" name="Picture 1027" descr="C:\racunalnistvo\atc5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28" descr="C:\racunalnistvo\atc5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228600" y="304800"/>
            <a:ext cx="4953000" cy="4114800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sl-SI" sz="2400" smtClean="0"/>
              <a:t>3. Razširitvene kartice</a:t>
            </a:r>
          </a:p>
          <a:p>
            <a:pPr lvl="1">
              <a:defRPr/>
            </a:pPr>
            <a:r>
              <a:rPr lang="sl-SI" sz="2000" smtClean="0"/>
              <a:t>grafična kartica</a:t>
            </a:r>
          </a:p>
          <a:p>
            <a:pPr lvl="1">
              <a:defRPr/>
            </a:pPr>
            <a:r>
              <a:rPr lang="sl-SI" sz="2000" smtClean="0"/>
              <a:t>vmesniki:zaporedni, vzporedni, SCSI, PCMCIA, USB, igralna palica,…</a:t>
            </a:r>
          </a:p>
          <a:p>
            <a:pPr lvl="1">
              <a:defRPr/>
            </a:pPr>
            <a:r>
              <a:rPr lang="sl-SI" sz="2000" smtClean="0"/>
              <a:t>diskovni krmilniki</a:t>
            </a:r>
          </a:p>
          <a:p>
            <a:pPr lvl="1">
              <a:defRPr/>
            </a:pPr>
            <a:r>
              <a:rPr lang="sl-SI" sz="2000" smtClean="0"/>
              <a:t>zvočna kartica</a:t>
            </a:r>
          </a:p>
          <a:p>
            <a:pPr lvl="1">
              <a:defRPr/>
            </a:pPr>
            <a:r>
              <a:rPr lang="sl-SI" sz="2000" smtClean="0"/>
              <a:t>video kartica</a:t>
            </a:r>
          </a:p>
          <a:p>
            <a:pPr lvl="1">
              <a:defRPr/>
            </a:pPr>
            <a:r>
              <a:rPr lang="sl-SI" sz="2000" smtClean="0"/>
              <a:t>mrežna kartica</a:t>
            </a:r>
          </a:p>
          <a:p>
            <a:pPr lvl="1">
              <a:defRPr/>
            </a:pPr>
            <a:r>
              <a:rPr lang="sl-SI" sz="2000" smtClean="0"/>
              <a:t>fax/modem/ISDN</a:t>
            </a:r>
          </a:p>
          <a:p>
            <a:pPr lvl="1">
              <a:defRPr/>
            </a:pPr>
            <a:r>
              <a:rPr lang="sl-SI" sz="2000" smtClean="0"/>
              <a:t>...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sz="quarter" idx="14"/>
          </p:nvPr>
        </p:nvSpPr>
        <p:spPr>
          <a:xfrm>
            <a:off x="4283968" y="2204864"/>
            <a:ext cx="4343400" cy="3048000"/>
          </a:xfrm>
        </p:spPr>
        <p:txBody>
          <a:bodyPr>
            <a:normAutofit lnSpcReduction="10000"/>
          </a:bodyPr>
          <a:lstStyle/>
          <a:p>
            <a:pPr marL="0" indent="0">
              <a:defRPr/>
            </a:pPr>
            <a:r>
              <a:rPr lang="sl-SI" sz="2400" dirty="0" smtClean="0"/>
              <a:t>4. Zunanje pomnilniške in vhodno-izhodne enote</a:t>
            </a:r>
          </a:p>
          <a:p>
            <a:pPr lvl="1">
              <a:defRPr/>
            </a:pPr>
            <a:r>
              <a:rPr lang="sl-SI" sz="2000" dirty="0" smtClean="0"/>
              <a:t>trdi diski</a:t>
            </a:r>
          </a:p>
          <a:p>
            <a:pPr lvl="1">
              <a:defRPr/>
            </a:pPr>
            <a:r>
              <a:rPr lang="sl-SI" sz="2000" dirty="0" smtClean="0"/>
              <a:t>disketne enote</a:t>
            </a:r>
          </a:p>
          <a:p>
            <a:pPr lvl="1">
              <a:defRPr/>
            </a:pPr>
            <a:r>
              <a:rPr lang="sl-SI" sz="2000" dirty="0" smtClean="0"/>
              <a:t>bralnik(pisalnik) CD-ROM, DVD-ROM</a:t>
            </a:r>
          </a:p>
          <a:p>
            <a:pPr lvl="1">
              <a:defRPr/>
            </a:pPr>
            <a:r>
              <a:rPr lang="sl-SI" sz="2000" dirty="0" smtClean="0"/>
              <a:t>tračna enota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"/>
                                        <p:tgtEl>
                                          <p:spTgt spid="153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"/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"/>
                                        <p:tgtEl>
                                          <p:spTgt spid="153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3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3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  <p:bldP spid="15366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NOTRANJE KOMPONENTE RAČUNALNIKA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588596"/>
              </p:ext>
            </p:extLst>
          </p:nvPr>
        </p:nvGraphicFramePr>
        <p:xfrm>
          <a:off x="1619672" y="1916826"/>
          <a:ext cx="5688632" cy="3275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198">
                  <a:extLst>
                    <a:ext uri="{9D8B030D-6E8A-4147-A177-3AD203B41FA5}">
                      <a16:colId xmlns:a16="http://schemas.microsoft.com/office/drawing/2014/main" val="3132176175"/>
                    </a:ext>
                  </a:extLst>
                </a:gridCol>
                <a:gridCol w="3988434">
                  <a:extLst>
                    <a:ext uri="{9D8B030D-6E8A-4147-A177-3AD203B41FA5}">
                      <a16:colId xmlns:a16="http://schemas.microsoft.com/office/drawing/2014/main" val="239248993"/>
                    </a:ext>
                  </a:extLst>
                </a:gridCol>
              </a:tblGrid>
              <a:tr h="1973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</a:rPr>
                        <a:t>Komponenta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</a:rPr>
                        <a:t>Bistvene</a:t>
                      </a:r>
                      <a:r>
                        <a:rPr lang="en-GB" sz="1600" b="1" dirty="0">
                          <a:effectLst/>
                        </a:rPr>
                        <a:t> </a:t>
                      </a:r>
                      <a:r>
                        <a:rPr lang="en-GB" sz="1600" b="1" dirty="0" err="1">
                          <a:effectLst/>
                        </a:rPr>
                        <a:t>lastnosti</a:t>
                      </a:r>
                      <a:endParaRPr lang="sl-SI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3142199"/>
                  </a:ext>
                </a:extLst>
              </a:tr>
              <a:tr h="259006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i="0" baseline="0" dirty="0" err="1" smtClean="0">
                          <a:effectLst/>
                        </a:rPr>
                        <a:t>Procesor</a:t>
                      </a:r>
                      <a:endParaRPr lang="sl-SI" sz="12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tip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3530522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proizvajalec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41181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hitrost</a:t>
                      </a:r>
                      <a:r>
                        <a:rPr lang="en-GB" sz="1200" dirty="0">
                          <a:effectLst/>
                        </a:rPr>
                        <a:t> (</a:t>
                      </a:r>
                      <a:r>
                        <a:rPr lang="en-GB" sz="1200" dirty="0" err="1">
                          <a:effectLst/>
                        </a:rPr>
                        <a:t>ura</a:t>
                      </a:r>
                      <a:r>
                        <a:rPr lang="en-GB" sz="1200" dirty="0">
                          <a:effectLst/>
                        </a:rPr>
                        <a:t>, </a:t>
                      </a:r>
                      <a:r>
                        <a:rPr lang="en-GB" sz="1200" dirty="0" err="1">
                          <a:effectLst/>
                        </a:rPr>
                        <a:t>takt</a:t>
                      </a:r>
                      <a:r>
                        <a:rPr lang="en-GB" sz="1200" dirty="0">
                          <a:effectLst/>
                        </a:rPr>
                        <a:t>)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2051869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št</a:t>
                      </a:r>
                      <a:r>
                        <a:rPr lang="en-GB" sz="1200" dirty="0">
                          <a:effectLst/>
                        </a:rPr>
                        <a:t>. </a:t>
                      </a:r>
                      <a:r>
                        <a:rPr lang="en-GB" sz="1200" dirty="0" err="1">
                          <a:effectLst/>
                        </a:rPr>
                        <a:t>bitov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578765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predpomnilnik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942086"/>
                  </a:ext>
                </a:extLst>
              </a:tr>
              <a:tr h="266213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0" baseline="0" dirty="0" err="1">
                          <a:effectLst/>
                        </a:rPr>
                        <a:t>Pomnilnik</a:t>
                      </a:r>
                      <a:r>
                        <a:rPr lang="en-GB" sz="1600" b="1" i="0" baseline="0" dirty="0">
                          <a:effectLst/>
                        </a:rPr>
                        <a:t> (RAM</a:t>
                      </a:r>
                      <a:r>
                        <a:rPr lang="en-GB" sz="1600" b="1" i="0" baseline="0" dirty="0" smtClean="0">
                          <a:effectLst/>
                        </a:rPr>
                        <a:t>)</a:t>
                      </a:r>
                      <a:endParaRPr lang="sl-SI" sz="11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velikost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374724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tip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8635600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tip </a:t>
                      </a:r>
                      <a:r>
                        <a:rPr lang="en-GB" sz="1200" dirty="0" err="1">
                          <a:effectLst/>
                        </a:rPr>
                        <a:t>podnožij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35980"/>
                  </a:ext>
                </a:extLst>
              </a:tr>
              <a:tr h="25329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0" baseline="0" dirty="0" err="1">
                          <a:effectLst/>
                        </a:rPr>
                        <a:t>Matična</a:t>
                      </a:r>
                      <a:r>
                        <a:rPr lang="en-GB" sz="1600" b="1" i="0" baseline="0" dirty="0">
                          <a:effectLst/>
                        </a:rPr>
                        <a:t> </a:t>
                      </a:r>
                      <a:r>
                        <a:rPr lang="en-GB" sz="1600" b="1" i="0" baseline="0" dirty="0" err="1" smtClean="0">
                          <a:effectLst/>
                        </a:rPr>
                        <a:t>plošča</a:t>
                      </a:r>
                      <a:endParaRPr lang="sl-SI" sz="11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0" baseline="0" dirty="0">
                          <a:effectLst/>
                        </a:rPr>
                        <a:t> </a:t>
                      </a:r>
                      <a:endParaRPr lang="sl-SI" sz="11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tip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365775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št.vtičev</a:t>
                      </a:r>
                      <a:r>
                        <a:rPr lang="en-GB" sz="1200" dirty="0">
                          <a:effectLst/>
                        </a:rPr>
                        <a:t> ISA,PCI,AGP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845521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vgrajeni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vmesiki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845506"/>
                  </a:ext>
                </a:extLst>
              </a:tr>
              <a:tr h="19739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i="0" baseline="0" dirty="0" err="1" smtClean="0">
                          <a:effectLst/>
                        </a:rPr>
                        <a:t>Ohišje</a:t>
                      </a:r>
                      <a:endParaRPr lang="sl-SI" sz="1100" b="1" i="0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lastnosti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napajalnika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849577"/>
                  </a:ext>
                </a:extLst>
              </a:tr>
              <a:tr h="27919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notranja</a:t>
                      </a:r>
                      <a:r>
                        <a:rPr lang="en-GB" sz="1200" dirty="0">
                          <a:effectLst/>
                        </a:rPr>
                        <a:t> in </a:t>
                      </a:r>
                      <a:r>
                        <a:rPr lang="en-GB" sz="1200" dirty="0" err="1">
                          <a:effectLst/>
                        </a:rPr>
                        <a:t>zunanja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razširitvena</a:t>
                      </a:r>
                      <a:r>
                        <a:rPr lang="en-GB" sz="1200" dirty="0">
                          <a:effectLst/>
                        </a:rPr>
                        <a:t> </a:t>
                      </a:r>
                      <a:r>
                        <a:rPr lang="en-GB" sz="1200" dirty="0" err="1">
                          <a:effectLst/>
                        </a:rPr>
                        <a:t>mesta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6696461"/>
                  </a:ext>
                </a:extLst>
              </a:tr>
              <a:tr h="197391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tip </a:t>
                      </a:r>
                      <a:r>
                        <a:rPr lang="en-GB" sz="1200" dirty="0" err="1">
                          <a:effectLst/>
                        </a:rPr>
                        <a:t>ohi</a:t>
                      </a:r>
                      <a:r>
                        <a:rPr lang="sl-SI" sz="1200" dirty="0">
                          <a:effectLst/>
                        </a:rPr>
                        <a:t>š</a:t>
                      </a:r>
                      <a:r>
                        <a:rPr lang="en-GB" sz="1200" dirty="0" err="1">
                          <a:effectLst/>
                        </a:rPr>
                        <a:t>ja</a:t>
                      </a:r>
                      <a:endParaRPr lang="sl-SI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0816" marR="50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9991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VRSTE INFORMACIJ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609600" y="2133600"/>
          <a:ext cx="7924800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Document" r:id="rId3" imgW="6217920" imgH="2947320" progId="Word.Document.8">
                  <p:embed/>
                </p:oleObj>
              </mc:Choice>
              <mc:Fallback>
                <p:oleObj name="Document" r:id="rId3" imgW="6217920" imgH="29473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7924800" cy="375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PREDSTAVITEV INFORMACIJ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09600" y="2362200"/>
          <a:ext cx="7924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Document" r:id="rId3" imgW="6217920" imgH="2389680" progId="Word.Document.8">
                  <p:embed/>
                </p:oleObj>
              </mc:Choice>
              <mc:Fallback>
                <p:oleObj name="Document" r:id="rId3" imgW="6217920" imgH="23896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79248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MERJENJE INFORMACIJ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38258" y="2481250"/>
            <a:ext cx="657225" cy="704850"/>
            <a:chOff x="1998" y="5994"/>
            <a:chExt cx="1036" cy="1110"/>
          </a:xfrm>
        </p:grpSpPr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1998" y="5994"/>
              <a:ext cx="1036" cy="111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sl-SI">
                <a:latin typeface="Times New Roman" pitchFamily="18" charset="-18"/>
              </a:endParaRPr>
            </a:p>
          </p:txBody>
        </p:sp>
        <p:sp>
          <p:nvSpPr>
            <p:cNvPr id="10289" name="Text Box 9"/>
            <p:cNvSpPr txBox="1">
              <a:spLocks noChangeArrowheads="1"/>
            </p:cNvSpPr>
            <p:nvPr/>
          </p:nvSpPr>
          <p:spPr bwMode="auto">
            <a:xfrm>
              <a:off x="2146" y="6068"/>
              <a:ext cx="666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l-SI" altLang="sl-SI" sz="3600" b="1"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52658" y="2481250"/>
            <a:ext cx="657225" cy="704850"/>
            <a:chOff x="1998" y="5994"/>
            <a:chExt cx="1036" cy="1110"/>
          </a:xfrm>
        </p:grpSpPr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1998" y="5994"/>
              <a:ext cx="1036" cy="111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sl-SI">
                <a:latin typeface="Times New Roman" pitchFamily="18" charset="-18"/>
              </a:endParaRPr>
            </a:p>
          </p:txBody>
        </p:sp>
        <p:sp>
          <p:nvSpPr>
            <p:cNvPr id="10287" name="Text Box 12"/>
            <p:cNvSpPr txBox="1">
              <a:spLocks noChangeArrowheads="1"/>
            </p:cNvSpPr>
            <p:nvPr/>
          </p:nvSpPr>
          <p:spPr bwMode="auto">
            <a:xfrm>
              <a:off x="2146" y="6068"/>
              <a:ext cx="666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sl-SI" altLang="sl-SI" sz="3600" b="1" dirty="0">
                  <a:latin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08499" y="201377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1 bit</a:t>
            </a:r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>
            <a:off x="4194299" y="216617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4788024" y="2013776"/>
            <a:ext cx="3014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dirty="0"/>
              <a:t>2 izida : 1 ali 0, to je 2</a:t>
            </a:r>
            <a:r>
              <a:rPr lang="sl-SI" altLang="sl-SI" baseline="30000" dirty="0"/>
              <a:t>1</a:t>
            </a:r>
            <a:endParaRPr lang="sl-SI" altLang="sl-SI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76358" y="3354375"/>
            <a:ext cx="1550988" cy="704850"/>
            <a:chOff x="1776" y="7769"/>
            <a:chExt cx="2442" cy="1111"/>
          </a:xfrm>
        </p:grpSpPr>
        <p:grpSp>
          <p:nvGrpSpPr>
            <p:cNvPr id="10280" name="Group 17"/>
            <p:cNvGrpSpPr>
              <a:grpSpLocks/>
            </p:cNvGrpSpPr>
            <p:nvPr/>
          </p:nvGrpSpPr>
          <p:grpSpPr bwMode="auto">
            <a:xfrm>
              <a:off x="3182" y="7770"/>
              <a:ext cx="1036" cy="1110"/>
              <a:chOff x="1998" y="5994"/>
              <a:chExt cx="1036" cy="1110"/>
            </a:xfrm>
          </p:grpSpPr>
          <p:sp>
            <p:nvSpPr>
              <p:cNvPr id="19474" name="Oval 18"/>
              <p:cNvSpPr>
                <a:spLocks noChangeArrowheads="1"/>
              </p:cNvSpPr>
              <p:nvPr/>
            </p:nvSpPr>
            <p:spPr bwMode="auto">
              <a:xfrm>
                <a:off x="1999" y="5993"/>
                <a:ext cx="1035" cy="1111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sl-SI">
                  <a:latin typeface="Times New Roman" pitchFamily="18" charset="-18"/>
                </a:endParaRPr>
              </a:p>
            </p:txBody>
          </p:sp>
          <p:sp>
            <p:nvSpPr>
              <p:cNvPr id="10285" name="Text Box 19"/>
              <p:cNvSpPr txBox="1">
                <a:spLocks noChangeArrowheads="1"/>
              </p:cNvSpPr>
              <p:nvPr/>
            </p:nvSpPr>
            <p:spPr bwMode="auto">
              <a:xfrm>
                <a:off x="2146" y="6068"/>
                <a:ext cx="666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l-SI" altLang="sl-SI" sz="3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281" name="Group 20"/>
            <p:cNvGrpSpPr>
              <a:grpSpLocks/>
            </p:cNvGrpSpPr>
            <p:nvPr/>
          </p:nvGrpSpPr>
          <p:grpSpPr bwMode="auto">
            <a:xfrm>
              <a:off x="1776" y="7769"/>
              <a:ext cx="1036" cy="1110"/>
              <a:chOff x="1998" y="5994"/>
              <a:chExt cx="1036" cy="1110"/>
            </a:xfrm>
          </p:grpSpPr>
          <p:sp>
            <p:nvSpPr>
              <p:cNvPr id="19477" name="Oval 21"/>
              <p:cNvSpPr>
                <a:spLocks noChangeArrowheads="1"/>
              </p:cNvSpPr>
              <p:nvPr/>
            </p:nvSpPr>
            <p:spPr bwMode="auto">
              <a:xfrm>
                <a:off x="1998" y="5994"/>
                <a:ext cx="1035" cy="1111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sl-SI">
                  <a:latin typeface="Times New Roman" pitchFamily="18" charset="-18"/>
                </a:endParaRPr>
              </a:p>
            </p:txBody>
          </p:sp>
          <p:sp>
            <p:nvSpPr>
              <p:cNvPr id="10283" name="Text Box 22"/>
              <p:cNvSpPr txBox="1">
                <a:spLocks noChangeArrowheads="1"/>
              </p:cNvSpPr>
              <p:nvPr/>
            </p:nvSpPr>
            <p:spPr bwMode="auto">
              <a:xfrm>
                <a:off x="2146" y="6068"/>
                <a:ext cx="666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l-SI" altLang="sl-SI" sz="3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508499" y="2928176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altLang="sl-SI"/>
              <a:t>2 bita</a:t>
            </a:r>
          </a:p>
        </p:txBody>
      </p:sp>
      <p:sp>
        <p:nvSpPr>
          <p:cNvPr id="19480" name="AutoShape 24"/>
          <p:cNvSpPr>
            <a:spLocks noChangeArrowheads="1"/>
          </p:cNvSpPr>
          <p:nvPr/>
        </p:nvSpPr>
        <p:spPr bwMode="auto">
          <a:xfrm>
            <a:off x="4346699" y="308057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940424" y="2969451"/>
            <a:ext cx="111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4 izidi: 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6007224" y="2775776"/>
            <a:ext cx="574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1,1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6785099" y="2775776"/>
            <a:ext cx="574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1,0</a:t>
            </a: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6023099" y="3309176"/>
            <a:ext cx="574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0,1</a:t>
            </a: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6785099" y="3309176"/>
            <a:ext cx="5746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0,0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7455024" y="3045651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To je 2</a:t>
            </a:r>
            <a:r>
              <a:rPr lang="sl-SI" altLang="sl-SI" baseline="30000"/>
              <a:t>2</a:t>
            </a:r>
            <a:endParaRPr lang="sl-SI" altLang="sl-SI"/>
          </a:p>
        </p:txBody>
      </p: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576308" y="4370375"/>
            <a:ext cx="2538413" cy="704850"/>
            <a:chOff x="1776" y="9546"/>
            <a:chExt cx="3996" cy="1110"/>
          </a:xfrm>
        </p:grpSpPr>
        <p:grpSp>
          <p:nvGrpSpPr>
            <p:cNvPr id="10271" name="Group 32"/>
            <p:cNvGrpSpPr>
              <a:grpSpLocks/>
            </p:cNvGrpSpPr>
            <p:nvPr/>
          </p:nvGrpSpPr>
          <p:grpSpPr bwMode="auto">
            <a:xfrm>
              <a:off x="1776" y="9546"/>
              <a:ext cx="1036" cy="1110"/>
              <a:chOff x="1998" y="5994"/>
              <a:chExt cx="1036" cy="1110"/>
            </a:xfrm>
          </p:grpSpPr>
          <p:sp>
            <p:nvSpPr>
              <p:cNvPr id="19489" name="Oval 33"/>
              <p:cNvSpPr>
                <a:spLocks noChangeArrowheads="1"/>
              </p:cNvSpPr>
              <p:nvPr/>
            </p:nvSpPr>
            <p:spPr bwMode="auto">
              <a:xfrm>
                <a:off x="1998" y="5994"/>
                <a:ext cx="1037" cy="111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sl-SI">
                  <a:latin typeface="Times New Roman" pitchFamily="18" charset="-18"/>
                </a:endParaRPr>
              </a:p>
            </p:txBody>
          </p:sp>
          <p:sp>
            <p:nvSpPr>
              <p:cNvPr id="10279" name="Text Box 34"/>
              <p:cNvSpPr txBox="1">
                <a:spLocks noChangeArrowheads="1"/>
              </p:cNvSpPr>
              <p:nvPr/>
            </p:nvSpPr>
            <p:spPr bwMode="auto">
              <a:xfrm>
                <a:off x="2146" y="6068"/>
                <a:ext cx="666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l-SI" altLang="sl-SI" sz="3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272" name="Group 35"/>
            <p:cNvGrpSpPr>
              <a:grpSpLocks/>
            </p:cNvGrpSpPr>
            <p:nvPr/>
          </p:nvGrpSpPr>
          <p:grpSpPr bwMode="auto">
            <a:xfrm>
              <a:off x="4736" y="9546"/>
              <a:ext cx="1036" cy="1110"/>
              <a:chOff x="1998" y="5994"/>
              <a:chExt cx="1036" cy="1110"/>
            </a:xfrm>
          </p:grpSpPr>
          <p:sp>
            <p:nvSpPr>
              <p:cNvPr id="19492" name="Oval 36"/>
              <p:cNvSpPr>
                <a:spLocks noChangeArrowheads="1"/>
              </p:cNvSpPr>
              <p:nvPr/>
            </p:nvSpPr>
            <p:spPr bwMode="auto">
              <a:xfrm>
                <a:off x="1997" y="5994"/>
                <a:ext cx="1037" cy="111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sl-SI">
                  <a:latin typeface="Times New Roman" pitchFamily="18" charset="-18"/>
                </a:endParaRPr>
              </a:p>
            </p:txBody>
          </p:sp>
          <p:sp>
            <p:nvSpPr>
              <p:cNvPr id="10277" name="Text Box 37"/>
              <p:cNvSpPr txBox="1">
                <a:spLocks noChangeArrowheads="1"/>
              </p:cNvSpPr>
              <p:nvPr/>
            </p:nvSpPr>
            <p:spPr bwMode="auto">
              <a:xfrm>
                <a:off x="2146" y="6068"/>
                <a:ext cx="666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l-SI" altLang="sl-SI" sz="3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10273" name="Group 38"/>
            <p:cNvGrpSpPr>
              <a:grpSpLocks/>
            </p:cNvGrpSpPr>
            <p:nvPr/>
          </p:nvGrpSpPr>
          <p:grpSpPr bwMode="auto">
            <a:xfrm>
              <a:off x="3256" y="9546"/>
              <a:ext cx="1036" cy="1110"/>
              <a:chOff x="1998" y="5994"/>
              <a:chExt cx="1036" cy="1110"/>
            </a:xfrm>
          </p:grpSpPr>
          <p:sp>
            <p:nvSpPr>
              <p:cNvPr id="19495" name="Oval 39"/>
              <p:cNvSpPr>
                <a:spLocks noChangeArrowheads="1"/>
              </p:cNvSpPr>
              <p:nvPr/>
            </p:nvSpPr>
            <p:spPr bwMode="auto">
              <a:xfrm>
                <a:off x="1997" y="5994"/>
                <a:ext cx="1037" cy="1110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sl-SI">
                  <a:latin typeface="Times New Roman" pitchFamily="18" charset="-18"/>
                </a:endParaRPr>
              </a:p>
            </p:txBody>
          </p:sp>
          <p:sp>
            <p:nvSpPr>
              <p:cNvPr id="10275" name="Text Box 40"/>
              <p:cNvSpPr txBox="1">
                <a:spLocks noChangeArrowheads="1"/>
              </p:cNvSpPr>
              <p:nvPr/>
            </p:nvSpPr>
            <p:spPr bwMode="auto">
              <a:xfrm>
                <a:off x="2146" y="6068"/>
                <a:ext cx="666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sl-SI" altLang="sl-SI" sz="3600" b="1"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sp>
        <p:nvSpPr>
          <p:cNvPr id="19497" name="Text Box 41"/>
          <p:cNvSpPr txBox="1">
            <a:spLocks noChangeArrowheads="1"/>
          </p:cNvSpPr>
          <p:nvPr/>
        </p:nvSpPr>
        <p:spPr bwMode="auto">
          <a:xfrm>
            <a:off x="3552949" y="3883851"/>
            <a:ext cx="817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3 biti</a:t>
            </a:r>
          </a:p>
        </p:txBody>
      </p:sp>
      <p:sp>
        <p:nvSpPr>
          <p:cNvPr id="19498" name="AutoShape 42"/>
          <p:cNvSpPr>
            <a:spLocks noChangeArrowheads="1"/>
          </p:cNvSpPr>
          <p:nvPr/>
        </p:nvSpPr>
        <p:spPr bwMode="auto">
          <a:xfrm>
            <a:off x="4330824" y="3994976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19499" name="Text Box 43"/>
          <p:cNvSpPr txBox="1">
            <a:spLocks noChangeArrowheads="1"/>
          </p:cNvSpPr>
          <p:nvPr/>
        </p:nvSpPr>
        <p:spPr bwMode="auto">
          <a:xfrm>
            <a:off x="4864224" y="3918776"/>
            <a:ext cx="1173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8 izidov</a:t>
            </a:r>
          </a:p>
        </p:txBody>
      </p:sp>
      <p:sp>
        <p:nvSpPr>
          <p:cNvPr id="19500" name="Text Box 44"/>
          <p:cNvSpPr txBox="1">
            <a:spLocks noChangeArrowheads="1"/>
          </p:cNvSpPr>
          <p:nvPr/>
        </p:nvSpPr>
        <p:spPr bwMode="auto">
          <a:xfrm>
            <a:off x="3567237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1,1,1</a:t>
            </a:r>
          </a:p>
        </p:txBody>
      </p:sp>
      <p:sp>
        <p:nvSpPr>
          <p:cNvPr id="19501" name="Text Box 45"/>
          <p:cNvSpPr txBox="1">
            <a:spLocks noChangeArrowheads="1"/>
          </p:cNvSpPr>
          <p:nvPr/>
        </p:nvSpPr>
        <p:spPr bwMode="auto">
          <a:xfrm>
            <a:off x="4424487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1,1,0</a:t>
            </a:r>
          </a:p>
        </p:txBody>
      </p:sp>
      <p:sp>
        <p:nvSpPr>
          <p:cNvPr id="19502" name="Text Box 46"/>
          <p:cNvSpPr txBox="1">
            <a:spLocks noChangeArrowheads="1"/>
          </p:cNvSpPr>
          <p:nvPr/>
        </p:nvSpPr>
        <p:spPr bwMode="auto">
          <a:xfrm>
            <a:off x="5280149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1,0,0</a:t>
            </a:r>
          </a:p>
        </p:txBody>
      </p:sp>
      <p:sp>
        <p:nvSpPr>
          <p:cNvPr id="19503" name="Text Box 47"/>
          <p:cNvSpPr txBox="1">
            <a:spLocks noChangeArrowheads="1"/>
          </p:cNvSpPr>
          <p:nvPr/>
        </p:nvSpPr>
        <p:spPr bwMode="auto">
          <a:xfrm>
            <a:off x="6159624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0,0,0</a:t>
            </a:r>
          </a:p>
        </p:txBody>
      </p:sp>
      <p:sp>
        <p:nvSpPr>
          <p:cNvPr id="19504" name="Text Box 48"/>
          <p:cNvSpPr txBox="1">
            <a:spLocks noChangeArrowheads="1"/>
          </p:cNvSpPr>
          <p:nvPr/>
        </p:nvSpPr>
        <p:spPr bwMode="auto">
          <a:xfrm>
            <a:off x="7015287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0,0,1</a:t>
            </a:r>
          </a:p>
        </p:txBody>
      </p:sp>
      <p:sp>
        <p:nvSpPr>
          <p:cNvPr id="19505" name="Text Box 49"/>
          <p:cNvSpPr txBox="1">
            <a:spLocks noChangeArrowheads="1"/>
          </p:cNvSpPr>
          <p:nvPr/>
        </p:nvSpPr>
        <p:spPr bwMode="auto">
          <a:xfrm>
            <a:off x="7870949" y="4375976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0,1,1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3549774" y="5052251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1,0,1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4441949" y="5052251"/>
            <a:ext cx="8032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0,1,0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5991349" y="5026851"/>
            <a:ext cx="1147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To je 2</a:t>
            </a:r>
            <a:r>
              <a:rPr lang="sl-SI" altLang="sl-SI" baseline="30000"/>
              <a:t>3</a:t>
            </a:r>
            <a:endParaRPr lang="sl-SI" altLang="sl-SI"/>
          </a:p>
        </p:txBody>
      </p:sp>
      <p:sp>
        <p:nvSpPr>
          <p:cNvPr id="5" name="Pravokotnik 4"/>
          <p:cNvSpPr/>
          <p:nvPr/>
        </p:nvSpPr>
        <p:spPr>
          <a:xfrm>
            <a:off x="630895" y="1996996"/>
            <a:ext cx="2512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bit (</a:t>
            </a:r>
            <a:r>
              <a:rPr lang="en-GB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nary digi</a:t>
            </a:r>
            <a:r>
              <a:rPr lang="en-GB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l-SI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3" dur="500"/>
                                        <p:tgtEl>
                                          <p:spTgt spid="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19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 autoUpdateAnimBg="0"/>
      <p:bldP spid="19470" grpId="0" animBg="1"/>
      <p:bldP spid="19471" grpId="0" autoUpdateAnimBg="0"/>
      <p:bldP spid="19479" grpId="0" autoUpdateAnimBg="0"/>
      <p:bldP spid="19480" grpId="0" animBg="1"/>
      <p:bldP spid="19481" grpId="0" autoUpdateAnimBg="0"/>
      <p:bldP spid="19482" grpId="0" animBg="1" autoUpdateAnimBg="0"/>
      <p:bldP spid="19483" grpId="0" animBg="1" autoUpdateAnimBg="0"/>
      <p:bldP spid="19484" grpId="0" animBg="1" autoUpdateAnimBg="0"/>
      <p:bldP spid="19485" grpId="0" animBg="1" autoUpdateAnimBg="0"/>
      <p:bldP spid="19486" grpId="0" autoUpdateAnimBg="0"/>
      <p:bldP spid="19497" grpId="0" autoUpdateAnimBg="0"/>
      <p:bldP spid="19498" grpId="0" animBg="1"/>
      <p:bldP spid="19499" grpId="0" autoUpdateAnimBg="0"/>
      <p:bldP spid="19500" grpId="0" animBg="1" autoUpdateAnimBg="0"/>
      <p:bldP spid="19501" grpId="0" animBg="1" autoUpdateAnimBg="0"/>
      <p:bldP spid="19502" grpId="0" animBg="1" autoUpdateAnimBg="0"/>
      <p:bldP spid="19503" grpId="0" animBg="1" autoUpdateAnimBg="0"/>
      <p:bldP spid="19504" grpId="0" animBg="1" autoUpdateAnimBg="0"/>
      <p:bldP spid="19505" grpId="0" animBg="1" autoUpdateAnimBg="0"/>
      <p:bldP spid="19506" grpId="0" animBg="1" autoUpdateAnimBg="0"/>
      <p:bldP spid="19507" grpId="0" animBg="1" autoUpdateAnimBg="0"/>
      <p:bldP spid="1950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PREDSTAVITEV PODATKOV V RAČUNALNIKU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96888" y="2057400"/>
            <a:ext cx="841851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Zlog ali BYT je računalniška beseda in prestavlja posamezen </a:t>
            </a:r>
          </a:p>
          <a:p>
            <a:r>
              <a:rPr lang="sl-SI" altLang="sl-SI"/>
              <a:t>znak na tipkovnici. Vsak znak na tipkovnici je kodiran v dvojiški številčni sistem. Koda po kateri so znaki kodirani se imenuje ASCII ( American Standard Code for Information Interchange) koda.</a:t>
            </a:r>
          </a:p>
        </p:txBody>
      </p:sp>
      <p:grpSp>
        <p:nvGrpSpPr>
          <p:cNvPr id="18436" name="Group 13"/>
          <p:cNvGrpSpPr>
            <a:grpSpLocks/>
          </p:cNvGrpSpPr>
          <p:nvPr/>
        </p:nvGrpSpPr>
        <p:grpSpPr bwMode="auto">
          <a:xfrm>
            <a:off x="914400" y="4419600"/>
            <a:ext cx="2254250" cy="280988"/>
            <a:chOff x="6660" y="3478"/>
            <a:chExt cx="3552" cy="444"/>
          </a:xfrm>
        </p:grpSpPr>
        <p:sp>
          <p:nvSpPr>
            <p:cNvPr id="18437" name="Text Box 14"/>
            <p:cNvSpPr txBox="1">
              <a:spLocks noChangeArrowheads="1"/>
            </p:cNvSpPr>
            <p:nvPr/>
          </p:nvSpPr>
          <p:spPr bwMode="auto">
            <a:xfrm>
              <a:off x="6660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438" name="Text Box 15"/>
            <p:cNvSpPr txBox="1">
              <a:spLocks noChangeArrowheads="1"/>
            </p:cNvSpPr>
            <p:nvPr/>
          </p:nvSpPr>
          <p:spPr bwMode="auto">
            <a:xfrm>
              <a:off x="7104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39" name="Text Box 16"/>
            <p:cNvSpPr txBox="1">
              <a:spLocks noChangeArrowheads="1"/>
            </p:cNvSpPr>
            <p:nvPr/>
          </p:nvSpPr>
          <p:spPr bwMode="auto">
            <a:xfrm>
              <a:off x="7548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40" name="Text Box 17"/>
            <p:cNvSpPr txBox="1">
              <a:spLocks noChangeArrowheads="1"/>
            </p:cNvSpPr>
            <p:nvPr/>
          </p:nvSpPr>
          <p:spPr bwMode="auto">
            <a:xfrm>
              <a:off x="7992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441" name="Text Box 18"/>
            <p:cNvSpPr txBox="1">
              <a:spLocks noChangeArrowheads="1"/>
            </p:cNvSpPr>
            <p:nvPr/>
          </p:nvSpPr>
          <p:spPr bwMode="auto">
            <a:xfrm>
              <a:off x="8436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442" name="Text Box 19"/>
            <p:cNvSpPr txBox="1">
              <a:spLocks noChangeArrowheads="1"/>
            </p:cNvSpPr>
            <p:nvPr/>
          </p:nvSpPr>
          <p:spPr bwMode="auto">
            <a:xfrm>
              <a:off x="8880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8443" name="Text Box 20"/>
            <p:cNvSpPr txBox="1">
              <a:spLocks noChangeArrowheads="1"/>
            </p:cNvSpPr>
            <p:nvPr/>
          </p:nvSpPr>
          <p:spPr bwMode="auto">
            <a:xfrm>
              <a:off x="9324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8444" name="Text Box 21"/>
            <p:cNvSpPr txBox="1">
              <a:spLocks noChangeArrowheads="1"/>
            </p:cNvSpPr>
            <p:nvPr/>
          </p:nvSpPr>
          <p:spPr bwMode="auto">
            <a:xfrm>
              <a:off x="9768" y="3478"/>
              <a:ext cx="444" cy="4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sl-SI" sz="1200">
                  <a:latin typeface="Arial" panose="020B0604020202020204" pitchFamily="34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KOLIČINA PODATKOV</a:t>
            </a:r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sz="quarter" idx="13"/>
          </p:nvPr>
        </p:nvSpPr>
        <p:spPr>
          <a:xfrm>
            <a:off x="667895" y="2132856"/>
            <a:ext cx="4390256" cy="4251176"/>
          </a:xfrm>
        </p:spPr>
        <p:txBody>
          <a:bodyPr>
            <a:normAutofit fontScale="70000" lnSpcReduction="20000"/>
          </a:bodyPr>
          <a:lstStyle/>
          <a:p>
            <a:r>
              <a:rPr lang="sl-SI" dirty="0">
                <a:effectLst/>
              </a:rPr>
              <a:t>Bajt (tudi zlog, </a:t>
            </a:r>
            <a:r>
              <a:rPr lang="sl-SI" dirty="0" err="1">
                <a:effectLst/>
              </a:rPr>
              <a:t>byte</a:t>
            </a:r>
            <a:r>
              <a:rPr lang="sl-SI" dirty="0">
                <a:effectLst/>
              </a:rPr>
              <a:t>, oktet, </a:t>
            </a:r>
            <a:r>
              <a:rPr lang="sl-SI" dirty="0" smtClean="0">
                <a:effectLst/>
              </a:rPr>
              <a:t>angleško </a:t>
            </a:r>
            <a:r>
              <a:rPr lang="sl-SI" dirty="0" err="1" smtClean="0">
                <a:effectLst/>
              </a:rPr>
              <a:t>byte</a:t>
            </a:r>
            <a:r>
              <a:rPr lang="sl-SI" dirty="0">
                <a:effectLst/>
              </a:rPr>
              <a:t>) je v računalništvu manjša enota za količino podatkov oziroma velikost </a:t>
            </a:r>
            <a:r>
              <a:rPr lang="sl-SI" dirty="0" smtClean="0">
                <a:effectLst/>
              </a:rPr>
              <a:t>pomnilnika.</a:t>
            </a:r>
          </a:p>
          <a:p>
            <a:r>
              <a:rPr lang="sl-SI" dirty="0">
                <a:effectLst/>
              </a:rPr>
              <a:t>Bajt je imel včasih spremenljivo velikost, v današnjih računalnikih je 1 bajt = 8 bitov. Izraz je leta 1956 skoval Werner </a:t>
            </a:r>
            <a:r>
              <a:rPr lang="sl-SI" dirty="0" err="1">
                <a:effectLst/>
              </a:rPr>
              <a:t>Buchholz</a:t>
            </a:r>
            <a:r>
              <a:rPr lang="sl-SI" dirty="0">
                <a:effectLst/>
              </a:rPr>
              <a:t> v podjetju IBM, izvirno je bajt označeval šest bitov. Izvirna angleška beseda </a:t>
            </a:r>
            <a:r>
              <a:rPr lang="sl-SI" dirty="0" err="1">
                <a:effectLst/>
              </a:rPr>
              <a:t>byte</a:t>
            </a:r>
            <a:r>
              <a:rPr lang="sl-SI" dirty="0">
                <a:effectLst/>
              </a:rPr>
              <a:t> pomeni akronim </a:t>
            </a:r>
            <a:r>
              <a:rPr lang="sl-SI" dirty="0" err="1">
                <a:effectLst/>
              </a:rPr>
              <a:t>BinarY</a:t>
            </a:r>
            <a:r>
              <a:rPr lang="sl-SI" dirty="0">
                <a:effectLst/>
              </a:rPr>
              <a:t> </a:t>
            </a:r>
            <a:r>
              <a:rPr lang="sl-SI" dirty="0" err="1">
                <a:effectLst/>
              </a:rPr>
              <a:t>TErm</a:t>
            </a:r>
            <a:r>
              <a:rPr lang="sl-SI" dirty="0">
                <a:effectLst/>
              </a:rPr>
              <a:t> - dvojiški izraz. Kasneje so pri tem projektu izraz bajt razširili na osem bitov</a:t>
            </a:r>
            <a:r>
              <a:rPr lang="sl-SI" dirty="0" smtClean="0">
                <a:effectLst/>
              </a:rPr>
              <a:t>.</a:t>
            </a:r>
            <a:r>
              <a:rPr lang="sl-SI" dirty="0">
                <a:effectLst/>
              </a:rPr>
              <a:t> </a:t>
            </a:r>
            <a:endParaRPr lang="sl-SI" dirty="0" smtClean="0">
              <a:effectLst/>
            </a:endParaRPr>
          </a:p>
          <a:p>
            <a:r>
              <a:rPr lang="sl-SI" dirty="0" smtClean="0">
                <a:effectLst/>
              </a:rPr>
              <a:t>Večje </a:t>
            </a:r>
            <a:r>
              <a:rPr lang="sl-SI" dirty="0">
                <a:effectLst/>
              </a:rPr>
              <a:t>enote so </a:t>
            </a:r>
            <a:r>
              <a:rPr lang="sl-SI" b="1" dirty="0">
                <a:effectLst/>
              </a:rPr>
              <a:t>kilobajt, megabajt</a:t>
            </a:r>
            <a:r>
              <a:rPr lang="sl-SI" dirty="0">
                <a:effectLst/>
              </a:rPr>
              <a:t>. Predpone (kilo, </a:t>
            </a:r>
            <a:r>
              <a:rPr lang="sl-SI" dirty="0" err="1">
                <a:effectLst/>
              </a:rPr>
              <a:t>mega</a:t>
            </a:r>
            <a:r>
              <a:rPr lang="sl-SI" dirty="0">
                <a:effectLst/>
              </a:rPr>
              <a:t>,...) imajo običajno drugačen pomen kot </a:t>
            </a:r>
            <a:r>
              <a:rPr lang="sl-SI" dirty="0" smtClean="0">
                <a:effectLst/>
              </a:rPr>
              <a:t>sicer:</a:t>
            </a:r>
          </a:p>
          <a:p>
            <a:r>
              <a:rPr lang="sl-SI" dirty="0" smtClean="0">
                <a:effectLst/>
              </a:rPr>
              <a:t>kilo </a:t>
            </a:r>
            <a:r>
              <a:rPr lang="sl-SI" dirty="0">
                <a:effectLst/>
              </a:rPr>
              <a:t>= 1024 = 2</a:t>
            </a:r>
            <a:r>
              <a:rPr lang="sl-SI" baseline="30000" dirty="0">
                <a:effectLst/>
              </a:rPr>
              <a:t>10</a:t>
            </a:r>
            <a:r>
              <a:rPr lang="sl-SI" dirty="0">
                <a:effectLst/>
              </a:rPr>
              <a:t> in ne 1000</a:t>
            </a:r>
          </a:p>
          <a:p>
            <a:endParaRPr lang="sl-SI" dirty="0" smtClean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644926"/>
              </p:ext>
            </p:extLst>
          </p:nvPr>
        </p:nvGraphicFramePr>
        <p:xfrm>
          <a:off x="5252680" y="2420888"/>
          <a:ext cx="3238128" cy="2736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887">
                  <a:extLst>
                    <a:ext uri="{9D8B030D-6E8A-4147-A177-3AD203B41FA5}">
                      <a16:colId xmlns:a16="http://schemas.microsoft.com/office/drawing/2014/main" val="3130537590"/>
                    </a:ext>
                  </a:extLst>
                </a:gridCol>
                <a:gridCol w="902877">
                  <a:extLst>
                    <a:ext uri="{9D8B030D-6E8A-4147-A177-3AD203B41FA5}">
                      <a16:colId xmlns:a16="http://schemas.microsoft.com/office/drawing/2014/main" val="1148656788"/>
                    </a:ext>
                  </a:extLst>
                </a:gridCol>
                <a:gridCol w="1419364">
                  <a:extLst>
                    <a:ext uri="{9D8B030D-6E8A-4147-A177-3AD203B41FA5}">
                      <a16:colId xmlns:a16="http://schemas.microsoft.com/office/drawing/2014/main" val="4136908683"/>
                    </a:ext>
                  </a:extLst>
                </a:gridCol>
              </a:tblGrid>
              <a:tr h="27363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dirty="0">
                          <a:effectLst/>
                        </a:rPr>
                        <a:t>Količina bajtov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9683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Ime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Simbol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Količina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459207916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kilobajt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kB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2</a:t>
                      </a:r>
                      <a:r>
                        <a:rPr lang="sl-SI" sz="1100" baseline="30000">
                          <a:effectLst/>
                        </a:rPr>
                        <a:t>10</a:t>
                      </a:r>
                      <a:r>
                        <a:rPr lang="sl-SI" sz="1100">
                          <a:effectLst/>
                        </a:rPr>
                        <a:t> (10</a:t>
                      </a:r>
                      <a:r>
                        <a:rPr lang="sl-SI" sz="1100" baseline="30000">
                          <a:effectLst/>
                        </a:rPr>
                        <a:t>3</a:t>
                      </a:r>
                      <a:r>
                        <a:rPr lang="sl-SI" sz="1100">
                          <a:effectLst/>
                        </a:rPr>
                        <a:t>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23994197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megabajt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MB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2</a:t>
                      </a:r>
                      <a:r>
                        <a:rPr lang="sl-SI" sz="1100" baseline="30000">
                          <a:effectLst/>
                        </a:rPr>
                        <a:t>20 </a:t>
                      </a:r>
                      <a:r>
                        <a:rPr lang="sl-SI" sz="1100">
                          <a:effectLst/>
                        </a:rPr>
                        <a:t>(10</a:t>
                      </a:r>
                      <a:r>
                        <a:rPr lang="sl-SI" sz="1100" baseline="30000">
                          <a:effectLst/>
                        </a:rPr>
                        <a:t>6</a:t>
                      </a:r>
                      <a:r>
                        <a:rPr lang="sl-SI" sz="1100">
                          <a:effectLst/>
                        </a:rPr>
                        <a:t>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116123078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gigabajt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GB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2</a:t>
                      </a:r>
                      <a:r>
                        <a:rPr lang="sl-SI" sz="1100" baseline="30000">
                          <a:effectLst/>
                        </a:rPr>
                        <a:t>30</a:t>
                      </a:r>
                      <a:r>
                        <a:rPr lang="sl-SI" sz="1100">
                          <a:effectLst/>
                        </a:rPr>
                        <a:t> (10</a:t>
                      </a:r>
                      <a:r>
                        <a:rPr lang="sl-SI" sz="1100" baseline="30000">
                          <a:effectLst/>
                        </a:rPr>
                        <a:t>9</a:t>
                      </a:r>
                      <a:r>
                        <a:rPr lang="sl-SI" sz="1100">
                          <a:effectLst/>
                        </a:rPr>
                        <a:t>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633683675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terabajt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TB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2</a:t>
                      </a:r>
                      <a:r>
                        <a:rPr lang="sl-SI" sz="1100" baseline="30000">
                          <a:effectLst/>
                        </a:rPr>
                        <a:t>40</a:t>
                      </a:r>
                      <a:r>
                        <a:rPr lang="sl-SI" sz="1100">
                          <a:effectLst/>
                        </a:rPr>
                        <a:t> (10</a:t>
                      </a:r>
                      <a:r>
                        <a:rPr lang="sl-SI" sz="1100" baseline="30000">
                          <a:effectLst/>
                        </a:rPr>
                        <a:t>12</a:t>
                      </a:r>
                      <a:r>
                        <a:rPr lang="sl-SI" sz="1100">
                          <a:effectLst/>
                        </a:rPr>
                        <a:t>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148972323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petabajt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PB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2</a:t>
                      </a:r>
                      <a:r>
                        <a:rPr lang="sl-SI" sz="1100" baseline="30000">
                          <a:effectLst/>
                        </a:rPr>
                        <a:t>50</a:t>
                      </a:r>
                      <a:r>
                        <a:rPr lang="sl-SI" sz="1100">
                          <a:effectLst/>
                        </a:rPr>
                        <a:t> (10</a:t>
                      </a:r>
                      <a:r>
                        <a:rPr lang="sl-SI" sz="1100" baseline="30000">
                          <a:effectLst/>
                        </a:rPr>
                        <a:t>15</a:t>
                      </a:r>
                      <a:r>
                        <a:rPr lang="sl-SI" sz="1100">
                          <a:effectLst/>
                        </a:rPr>
                        <a:t>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1030443429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eksabajt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EB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2</a:t>
                      </a:r>
                      <a:r>
                        <a:rPr lang="sl-SI" sz="1100" baseline="30000">
                          <a:effectLst/>
                        </a:rPr>
                        <a:t>60</a:t>
                      </a:r>
                      <a:r>
                        <a:rPr lang="sl-SI" sz="1100">
                          <a:effectLst/>
                        </a:rPr>
                        <a:t> (10</a:t>
                      </a:r>
                      <a:r>
                        <a:rPr lang="sl-SI" sz="1100" baseline="30000">
                          <a:effectLst/>
                        </a:rPr>
                        <a:t>18</a:t>
                      </a:r>
                      <a:r>
                        <a:rPr lang="sl-SI" sz="1100">
                          <a:effectLst/>
                        </a:rPr>
                        <a:t>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3900122845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zetabajt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ZB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2</a:t>
                      </a:r>
                      <a:r>
                        <a:rPr lang="sl-SI" sz="1100" baseline="30000">
                          <a:effectLst/>
                        </a:rPr>
                        <a:t>70</a:t>
                      </a:r>
                      <a:r>
                        <a:rPr lang="sl-SI" sz="1100">
                          <a:effectLst/>
                        </a:rPr>
                        <a:t> (10</a:t>
                      </a:r>
                      <a:r>
                        <a:rPr lang="sl-SI" sz="1100" baseline="30000">
                          <a:effectLst/>
                        </a:rPr>
                        <a:t>21</a:t>
                      </a:r>
                      <a:r>
                        <a:rPr lang="sl-SI" sz="1100">
                          <a:effectLst/>
                        </a:rPr>
                        <a:t>)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2493212194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jotabajt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>
                          <a:effectLst/>
                        </a:rPr>
                        <a:t>YB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1100" dirty="0">
                          <a:effectLst/>
                        </a:rPr>
                        <a:t>2</a:t>
                      </a:r>
                      <a:r>
                        <a:rPr lang="sl-SI" sz="1100" baseline="30000" dirty="0">
                          <a:effectLst/>
                        </a:rPr>
                        <a:t>80</a:t>
                      </a:r>
                      <a:r>
                        <a:rPr lang="sl-SI" sz="1100" dirty="0">
                          <a:effectLst/>
                        </a:rPr>
                        <a:t> (10</a:t>
                      </a:r>
                      <a:r>
                        <a:rPr lang="sl-SI" sz="1100" baseline="30000" dirty="0">
                          <a:effectLst/>
                        </a:rPr>
                        <a:t>24</a:t>
                      </a:r>
                      <a:r>
                        <a:rPr lang="sl-SI" sz="1100" dirty="0">
                          <a:effectLst/>
                        </a:rPr>
                        <a:t>)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/>
                </a:tc>
                <a:extLst>
                  <a:ext uri="{0D108BD9-81ED-4DB2-BD59-A6C34878D82A}">
                    <a16:rowId xmlns:a16="http://schemas.microsoft.com/office/drawing/2014/main" val="210100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249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PROGRAMSKA OPREMA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SISTEMSKA OPREMA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IZ ZGODOVINE</a:t>
            </a: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375796"/>
              </p:ext>
            </p:extLst>
          </p:nvPr>
        </p:nvGraphicFramePr>
        <p:xfrm>
          <a:off x="914400" y="1868142"/>
          <a:ext cx="7620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3" imgW="5974200" imgH="894600" progId="Word.Document.8">
                  <p:embed/>
                </p:oleObj>
              </mc:Choice>
              <mc:Fallback>
                <p:oleObj name="Document" r:id="rId3" imgW="5974200" imgH="8946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68142"/>
                        <a:ext cx="762000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181693"/>
              </p:ext>
            </p:extLst>
          </p:nvPr>
        </p:nvGraphicFramePr>
        <p:xfrm>
          <a:off x="838200" y="3140968"/>
          <a:ext cx="77724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5" imgW="5974200" imgH="1760400" progId="Word.Document.8">
                  <p:embed/>
                </p:oleObj>
              </mc:Choice>
              <mc:Fallback>
                <p:oleObj name="Document" r:id="rId5" imgW="5974200" imgH="17604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40968"/>
                        <a:ext cx="7772400" cy="229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OPERACIJSKI SISTEM</a:t>
            </a:r>
          </a:p>
        </p:txBody>
      </p:sp>
      <p:sp>
        <p:nvSpPr>
          <p:cNvPr id="20483" name="Pravokotnik 2"/>
          <p:cNvSpPr>
            <a:spLocks noChangeArrowheads="1"/>
          </p:cNvSpPr>
          <p:nvPr/>
        </p:nvSpPr>
        <p:spPr bwMode="auto">
          <a:xfrm>
            <a:off x="428625" y="2071688"/>
            <a:ext cx="8001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 b="1"/>
              <a:t>Operacijski sistem</a:t>
            </a:r>
            <a:r>
              <a:rPr lang="sl-SI" altLang="sl-SI"/>
              <a:t> (kratica </a:t>
            </a:r>
            <a:r>
              <a:rPr lang="sl-SI" altLang="sl-SI" b="1"/>
              <a:t>OS</a:t>
            </a:r>
            <a:r>
              <a:rPr lang="sl-SI" altLang="sl-SI"/>
              <a:t>, angleško </a:t>
            </a:r>
            <a:r>
              <a:rPr lang="sl-SI" altLang="sl-SI" i="1"/>
              <a:t>Operating system</a:t>
            </a:r>
            <a:r>
              <a:rPr lang="sl-SI" altLang="sl-SI"/>
              <a:t>) je programska oprema neobhodna za delovanje računalnika. Deluje kot vmesnik med uporabnikom in strojno opremo računalnika.</a:t>
            </a:r>
          </a:p>
        </p:txBody>
      </p:sp>
      <p:sp>
        <p:nvSpPr>
          <p:cNvPr id="10" name="Pravokotnik 9"/>
          <p:cNvSpPr/>
          <p:nvPr/>
        </p:nvSpPr>
        <p:spPr bwMode="auto">
          <a:xfrm>
            <a:off x="1143000" y="4286250"/>
            <a:ext cx="1928813" cy="8572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sl-SI" sz="2000" dirty="0">
                <a:solidFill>
                  <a:schemeClr val="tx1"/>
                </a:solidFill>
                <a:latin typeface="+mj-lt"/>
              </a:rPr>
              <a:t>STROJNA OPREMA</a:t>
            </a:r>
          </a:p>
        </p:txBody>
      </p:sp>
      <p:sp>
        <p:nvSpPr>
          <p:cNvPr id="11" name="Pravokotnik 10"/>
          <p:cNvSpPr/>
          <p:nvPr/>
        </p:nvSpPr>
        <p:spPr bwMode="auto">
          <a:xfrm>
            <a:off x="6286500" y="4286250"/>
            <a:ext cx="1928813" cy="857250"/>
          </a:xfrm>
          <a:prstGeom prst="rect">
            <a:avLst/>
          </a:prstGeom>
          <a:ln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sl-SI" sz="2000" dirty="0">
                <a:solidFill>
                  <a:schemeClr val="tx1"/>
                </a:solidFill>
                <a:latin typeface="+mj-lt"/>
              </a:rPr>
              <a:t>UPORABNIK</a:t>
            </a:r>
          </a:p>
        </p:txBody>
      </p:sp>
      <p:sp>
        <p:nvSpPr>
          <p:cNvPr id="12" name="Pravokotnik 11"/>
          <p:cNvSpPr/>
          <p:nvPr/>
        </p:nvSpPr>
        <p:spPr bwMode="auto">
          <a:xfrm>
            <a:off x="3571875" y="4286250"/>
            <a:ext cx="1928813" cy="857250"/>
          </a:xfrm>
          <a:prstGeom prst="rec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sl-SI" sz="2000" dirty="0">
                <a:solidFill>
                  <a:schemeClr val="tx1"/>
                </a:solidFill>
                <a:latin typeface="+mj-lt"/>
              </a:rPr>
              <a:t>OPERACIJSKI SISTEM</a:t>
            </a:r>
          </a:p>
        </p:txBody>
      </p:sp>
      <p:cxnSp>
        <p:nvCxnSpPr>
          <p:cNvPr id="20487" name="Raven puščični konektor 13"/>
          <p:cNvCxnSpPr>
            <a:cxnSpLocks noChangeShapeType="1"/>
          </p:cNvCxnSpPr>
          <p:nvPr/>
        </p:nvCxnSpPr>
        <p:spPr bwMode="auto">
          <a:xfrm>
            <a:off x="2786063" y="4714875"/>
            <a:ext cx="1000125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0488" name="Raven puščični konektor 15"/>
          <p:cNvCxnSpPr>
            <a:cxnSpLocks noChangeShapeType="1"/>
          </p:cNvCxnSpPr>
          <p:nvPr/>
        </p:nvCxnSpPr>
        <p:spPr bwMode="auto">
          <a:xfrm>
            <a:off x="5357813" y="4786313"/>
            <a:ext cx="114300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DATOTEKA</a:t>
            </a:r>
          </a:p>
        </p:txBody>
      </p:sp>
      <p:sp>
        <p:nvSpPr>
          <p:cNvPr id="3" name="Pravokotnik 2"/>
          <p:cNvSpPr/>
          <p:nvPr/>
        </p:nvSpPr>
        <p:spPr>
          <a:xfrm>
            <a:off x="500063" y="2143125"/>
            <a:ext cx="8215312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2000" b="1" dirty="0">
                <a:latin typeface="+mj-lt"/>
              </a:rPr>
              <a:t>Datoteka</a:t>
            </a:r>
            <a:r>
              <a:rPr lang="sl-SI" sz="2000" dirty="0">
                <a:latin typeface="+mj-lt"/>
              </a:rPr>
              <a:t> (angleško </a:t>
            </a:r>
            <a:r>
              <a:rPr lang="sl-SI" sz="2000" i="1" dirty="0">
                <a:latin typeface="+mj-lt"/>
              </a:rPr>
              <a:t>File</a:t>
            </a:r>
            <a:r>
              <a:rPr lang="sl-SI" sz="2000" dirty="0">
                <a:latin typeface="+mj-lt"/>
              </a:rPr>
              <a:t>) je skupina podatkov v operacijskem sistemu, ki predstavlja zaključeno celoto. Običajno se nahaja na disku ali na magnetnem traku. Datoteka ima sebi lastno ime, lastnika, atribute. Glede na vsebino je programska ali podatkovna datoteka.</a:t>
            </a:r>
          </a:p>
          <a:p>
            <a:pPr>
              <a:defRPr/>
            </a:pPr>
            <a:r>
              <a:rPr lang="sl-SI" sz="2000" dirty="0">
                <a:latin typeface="+mj-lt"/>
              </a:rPr>
              <a:t>Vse datoteke so shranjene v binarni obliki.</a:t>
            </a:r>
          </a:p>
          <a:p>
            <a:pPr>
              <a:defRPr/>
            </a:pPr>
            <a:r>
              <a:rPr lang="sl-SI" sz="2000" dirty="0">
                <a:latin typeface="+mj-lt"/>
              </a:rPr>
              <a:t>Datoteke so v operacijskem sistemu organizirane v mape (tudi </a:t>
            </a:r>
            <a:r>
              <a:rPr lang="sl-SI" sz="2000" dirty="0" err="1">
                <a:latin typeface="+mj-lt"/>
              </a:rPr>
              <a:t>direktorije</a:t>
            </a:r>
            <a:r>
              <a:rPr lang="sl-SI" sz="2000" dirty="0">
                <a:latin typeface="+mj-lt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 smtClean="0"/>
              <a:t>IMENOVANJE DATOTEK</a:t>
            </a:r>
          </a:p>
        </p:txBody>
      </p:sp>
      <p:sp>
        <p:nvSpPr>
          <p:cNvPr id="3" name="PoljeZBesedilom 2"/>
          <p:cNvSpPr txBox="1"/>
          <p:nvPr/>
        </p:nvSpPr>
        <p:spPr>
          <a:xfrm>
            <a:off x="928688" y="1928813"/>
            <a:ext cx="6429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7200" dirty="0">
                <a:latin typeface="+mj-lt"/>
              </a:rPr>
              <a:t>Jabolko . </a:t>
            </a:r>
            <a:r>
              <a:rPr lang="sl-SI" sz="7200" dirty="0" err="1">
                <a:latin typeface="+mj-lt"/>
              </a:rPr>
              <a:t>txt</a:t>
            </a:r>
            <a:endParaRPr lang="sl-SI" sz="7200" dirty="0">
              <a:latin typeface="+mj-lt"/>
            </a:endParaRPr>
          </a:p>
        </p:txBody>
      </p:sp>
      <p:sp>
        <p:nvSpPr>
          <p:cNvPr id="22532" name="PoljeZBesedilom 6"/>
          <p:cNvSpPr txBox="1">
            <a:spLocks noChangeArrowheads="1"/>
          </p:cNvSpPr>
          <p:nvPr/>
        </p:nvSpPr>
        <p:spPr bwMode="auto">
          <a:xfrm>
            <a:off x="1714500" y="4071938"/>
            <a:ext cx="1833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Osnovno ime</a:t>
            </a:r>
          </a:p>
        </p:txBody>
      </p:sp>
      <p:sp>
        <p:nvSpPr>
          <p:cNvPr id="22533" name="PoljeZBesedilom 7"/>
          <p:cNvSpPr txBox="1">
            <a:spLocks noChangeArrowheads="1"/>
          </p:cNvSpPr>
          <p:nvPr/>
        </p:nvSpPr>
        <p:spPr bwMode="auto">
          <a:xfrm>
            <a:off x="4643438" y="4071938"/>
            <a:ext cx="714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pika</a:t>
            </a:r>
          </a:p>
        </p:txBody>
      </p:sp>
      <p:sp>
        <p:nvSpPr>
          <p:cNvPr id="22534" name="PoljeZBesedilom 8"/>
          <p:cNvSpPr txBox="1">
            <a:spLocks noChangeArrowheads="1"/>
          </p:cNvSpPr>
          <p:nvPr/>
        </p:nvSpPr>
        <p:spPr bwMode="auto">
          <a:xfrm>
            <a:off x="5857875" y="4071938"/>
            <a:ext cx="1363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sl-SI" altLang="sl-SI"/>
              <a:t>podaljšek</a:t>
            </a:r>
          </a:p>
        </p:txBody>
      </p:sp>
      <p:sp>
        <p:nvSpPr>
          <p:cNvPr id="22535" name="Puščica gor 9"/>
          <p:cNvSpPr>
            <a:spLocks noChangeArrowheads="1"/>
          </p:cNvSpPr>
          <p:nvPr/>
        </p:nvSpPr>
        <p:spPr bwMode="auto">
          <a:xfrm>
            <a:off x="2643188" y="3071813"/>
            <a:ext cx="142875" cy="8572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2536" name="Puščica gor 10"/>
          <p:cNvSpPr>
            <a:spLocks noChangeArrowheads="1"/>
          </p:cNvSpPr>
          <p:nvPr/>
        </p:nvSpPr>
        <p:spPr bwMode="auto">
          <a:xfrm>
            <a:off x="5143500" y="3000375"/>
            <a:ext cx="142875" cy="8572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22537" name="Puščica gor 11"/>
          <p:cNvSpPr>
            <a:spLocks noChangeArrowheads="1"/>
          </p:cNvSpPr>
          <p:nvPr/>
        </p:nvSpPr>
        <p:spPr bwMode="auto">
          <a:xfrm>
            <a:off x="6357938" y="3000375"/>
            <a:ext cx="142875" cy="85725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mtClean="0">
                <a:latin typeface="Arial" panose="020B0604020202020204" pitchFamily="34" charset="0"/>
              </a:rPr>
              <a:t>PRIMERI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554100"/>
              </p:ext>
            </p:extLst>
          </p:nvPr>
        </p:nvGraphicFramePr>
        <p:xfrm>
          <a:off x="395536" y="2204864"/>
          <a:ext cx="7715250" cy="276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185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Podaljšek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Primer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Opis podatkov v datoteki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txt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Vabilo.txt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Neurejeno besedilo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bmp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Jabolko.bmp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Slika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doc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Slokar.doc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Sestavek narejen z urejevalnikom Word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exe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Slikar.exe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Program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tmp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err="1" smtClean="0"/>
                        <a:t>A34Xrt.tmp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sl-SI" sz="1800" dirty="0" smtClean="0"/>
                        <a:t>Začasna datoteka</a:t>
                      </a:r>
                      <a:endParaRPr lang="sl-SI" sz="1800" dirty="0"/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533400" y="685800"/>
          <a:ext cx="7848600" cy="231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3" imgW="5974200" imgH="1760400" progId="Word.Document.8">
                  <p:embed/>
                </p:oleObj>
              </mc:Choice>
              <mc:Fallback>
                <p:oleObj name="Document" r:id="rId3" imgW="5974200" imgH="17604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7848600" cy="231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68176"/>
              </p:ext>
            </p:extLst>
          </p:nvPr>
        </p:nvGraphicFramePr>
        <p:xfrm>
          <a:off x="569000" y="3031767"/>
          <a:ext cx="8534400" cy="255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5" imgW="5974200" imgH="1789200" progId="Word.Document.8">
                  <p:embed/>
                </p:oleObj>
              </mc:Choice>
              <mc:Fallback>
                <p:oleObj name="Document" r:id="rId5" imgW="5974200" imgH="17892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00" y="3031767"/>
                        <a:ext cx="8534400" cy="255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3400" y="990600"/>
          <a:ext cx="80772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Document" r:id="rId3" imgW="5974200" imgH="1112400" progId="Word.Document.8">
                  <p:embed/>
                </p:oleObj>
              </mc:Choice>
              <mc:Fallback>
                <p:oleObj name="Document" r:id="rId3" imgW="5974200" imgH="11124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07720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981200" y="2667000"/>
          <a:ext cx="4572000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hotoImpact" r:id="rId5" imgW="2450389" imgH="1901795" progId="PI3.Image">
                  <p:embed/>
                </p:oleObj>
              </mc:Choice>
              <mc:Fallback>
                <p:oleObj name="PhotoImpact" r:id="rId5" imgW="2450389" imgH="1901795" progId="PI3.Imag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667000"/>
                        <a:ext cx="4572000" cy="354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KLJUČNI DOGODKI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034928"/>
              </p:ext>
            </p:extLst>
          </p:nvPr>
        </p:nvGraphicFramePr>
        <p:xfrm>
          <a:off x="762000" y="1988840"/>
          <a:ext cx="8382000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3" imgW="5974200" imgH="2264760" progId="Word.Document.8">
                  <p:embed/>
                </p:oleObj>
              </mc:Choice>
              <mc:Fallback>
                <p:oleObj name="Document" r:id="rId3" imgW="5974200" imgH="22647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8840"/>
                        <a:ext cx="8382000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1371600"/>
          <a:ext cx="8305800" cy="396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cument" r:id="rId3" imgW="5974200" imgH="2849760" progId="Word.Document.8">
                  <p:embed/>
                </p:oleObj>
              </mc:Choice>
              <mc:Fallback>
                <p:oleObj name="Document" r:id="rId3" imgW="5974200" imgH="28497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8305800" cy="396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62000" y="1219200"/>
          <a:ext cx="8001000" cy="421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3" imgW="5974200" imgH="3145680" progId="Word.Document.8">
                  <p:embed/>
                </p:oleObj>
              </mc:Choice>
              <mc:Fallback>
                <p:oleObj name="Document" r:id="rId3" imgW="5974200" imgH="31456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8001000" cy="421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OSNOVNA RAZVRSTITEV RAČUNALNIKOV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79512" y="1988840"/>
            <a:ext cx="8496978" cy="3844082"/>
            <a:chOff x="751" y="2486"/>
            <a:chExt cx="15294" cy="6292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 flipH="1">
              <a:off x="6660" y="2626"/>
              <a:ext cx="1320" cy="15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8060" y="2686"/>
              <a:ext cx="5280" cy="1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H="1">
              <a:off x="2420" y="4106"/>
              <a:ext cx="4200" cy="1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7000" y="4086"/>
              <a:ext cx="7200" cy="1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H="1">
              <a:off x="6240" y="4106"/>
              <a:ext cx="500" cy="1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6960" y="4106"/>
              <a:ext cx="3360" cy="16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2100" y="6646"/>
              <a:ext cx="440" cy="18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2780" y="6646"/>
              <a:ext cx="2720" cy="1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840" y="6666"/>
              <a:ext cx="6160" cy="18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V="1">
              <a:off x="6320" y="6666"/>
              <a:ext cx="2400" cy="176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flipV="1">
              <a:off x="9620" y="6606"/>
              <a:ext cx="60" cy="18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6079" y="2486"/>
              <a:ext cx="3901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RAČUNALNIKI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11299" y="3846"/>
              <a:ext cx="3901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SPECIALIZIRANI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4839" y="3846"/>
              <a:ext cx="3901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VEČNAMENSKI</a:t>
              </a: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>
              <a:off x="820" y="5506"/>
              <a:ext cx="3620" cy="6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 dirty="0">
                  <a:latin typeface="Arial" charset="0"/>
                </a:rPr>
                <a:t>MIKRORAČUNALNIKI</a:t>
              </a: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>
              <a:off x="4660" y="5506"/>
              <a:ext cx="3361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MINI RAČUNALNIKI</a:t>
              </a:r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8540" y="5506"/>
              <a:ext cx="3617" cy="7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 dirty="0">
                  <a:latin typeface="Arial" charset="0"/>
                </a:rPr>
                <a:t>VELIKI RAČUNALNIKI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12359" y="5506"/>
              <a:ext cx="3686" cy="76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 dirty="0">
                  <a:latin typeface="Arial" charset="0"/>
                </a:rPr>
                <a:t>SUPERRAČUNALNIKI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820" y="6406"/>
              <a:ext cx="3840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 dirty="0">
                  <a:latin typeface="Arial" charset="0"/>
                </a:rPr>
                <a:t>OSEBNI RAČUNALNIKI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7841" y="8218"/>
              <a:ext cx="3619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DELOVNE POSTAJE</a:t>
              </a:r>
            </a:p>
          </p:txBody>
        </p:sp>
        <p:sp>
          <p:nvSpPr>
            <p:cNvPr id="12312" name="Text Box 24"/>
            <p:cNvSpPr txBox="1">
              <a:spLocks noChangeArrowheads="1"/>
            </p:cNvSpPr>
            <p:nvPr/>
          </p:nvSpPr>
          <p:spPr bwMode="auto">
            <a:xfrm>
              <a:off x="4260" y="8218"/>
              <a:ext cx="2659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NAMIZNI</a:t>
              </a:r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751" y="8218"/>
              <a:ext cx="2659" cy="56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>
                  <a:latin typeface="Arial" charset="0"/>
                </a:rPr>
                <a:t>PRENOSNI</a:t>
              </a: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auto">
            <a:xfrm>
              <a:off x="8161" y="6406"/>
              <a:ext cx="4198" cy="72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sl-SI" sz="1400" b="1" dirty="0">
                  <a:latin typeface="Arial" charset="0"/>
                </a:rPr>
                <a:t>VEČUPORABNIŠKI SISTEMI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sl-SI" smtClean="0"/>
              <a:t>ZGRADBA RAČUNALNIKA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9" y="986573"/>
            <a:ext cx="6931616" cy="4075534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971600" y="5157192"/>
            <a:ext cx="3957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Več preberi na </a:t>
            </a:r>
            <a:r>
              <a:rPr lang="sl-SI" dirty="0" smtClean="0">
                <a:hlinkClick r:id="rId3"/>
              </a:rPr>
              <a:t>strani</a:t>
            </a:r>
            <a:r>
              <a:rPr lang="sl-SI" dirty="0" smtClean="0"/>
              <a:t>.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odek">
  <a:themeElements>
    <a:clrScheme name="Oranžno-rdeč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lavni dogodek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TM04033927[[fn=Glavni dogodek]]</Template>
  <TotalTime>562</TotalTime>
  <Words>626</Words>
  <Application>Microsoft Office PowerPoint</Application>
  <PresentationFormat>Diaprojekcija na zaslonu (4:3)</PresentationFormat>
  <Paragraphs>187</Paragraphs>
  <Slides>23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23</vt:i4>
      </vt:variant>
    </vt:vector>
  </HeadingPairs>
  <TitlesOfParts>
    <vt:vector size="30" baseType="lpstr">
      <vt:lpstr>Times New Roman</vt:lpstr>
      <vt:lpstr>Arial</vt:lpstr>
      <vt:lpstr>Verdana</vt:lpstr>
      <vt:lpstr>Symbol</vt:lpstr>
      <vt:lpstr>Glavni dogodek</vt:lpstr>
      <vt:lpstr>Dokument programov Microsoft Word 97–2003</vt:lpstr>
      <vt:lpstr>Ulead PhotoImpact Image</vt:lpstr>
      <vt:lpstr>Kaj je računalnik?</vt:lpstr>
      <vt:lpstr>IZ ZGODOVINE</vt:lpstr>
      <vt:lpstr>PowerPointova predstavitev</vt:lpstr>
      <vt:lpstr>PowerPointova predstavitev</vt:lpstr>
      <vt:lpstr>KLJUČNI DOGODKI</vt:lpstr>
      <vt:lpstr>PowerPointova predstavitev</vt:lpstr>
      <vt:lpstr>PowerPointova predstavitev</vt:lpstr>
      <vt:lpstr>OSNOVNA RAZVRSTITEV RAČUNALNIKOV</vt:lpstr>
      <vt:lpstr>ZGRADBA RAČUNALNIKA</vt:lpstr>
      <vt:lpstr>CENTRALNI DEL OSEBNEGA RAČUNALNIKA</vt:lpstr>
      <vt:lpstr>MATIČNE PLOŠČE</vt:lpstr>
      <vt:lpstr>PowerPointova predstavitev</vt:lpstr>
      <vt:lpstr>NOTRANJE KOMPONENTE RAČUNALNIKA</vt:lpstr>
      <vt:lpstr>VRSTE INFORMACIJ</vt:lpstr>
      <vt:lpstr>PREDSTAVITEV INFORMACIJ</vt:lpstr>
      <vt:lpstr>MERJENJE INFORMACIJ</vt:lpstr>
      <vt:lpstr>PREDSTAVITEV PODATKOV V RAČUNALNIKU</vt:lpstr>
      <vt:lpstr>KOLIČINA PODATKOV</vt:lpstr>
      <vt:lpstr>PROGRAMSKA OPREMA</vt:lpstr>
      <vt:lpstr>OPERACIJSKI SISTEM</vt:lpstr>
      <vt:lpstr>DATOTEKA</vt:lpstr>
      <vt:lpstr>IMENOVANJE DATOTEK</vt:lpstr>
      <vt:lpstr>PRIMERI</vt:lpstr>
    </vt:vector>
  </TitlesOfParts>
  <Company>jpv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računalnik?</dc:title>
  <dc:creator>deni</dc:creator>
  <cp:lastModifiedBy>uporabnik</cp:lastModifiedBy>
  <cp:revision>28</cp:revision>
  <dcterms:created xsi:type="dcterms:W3CDTF">2002-09-12T09:27:12Z</dcterms:created>
  <dcterms:modified xsi:type="dcterms:W3CDTF">2016-09-15T08:15:46Z</dcterms:modified>
</cp:coreProperties>
</file>