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64" r:id="rId4"/>
    <p:sldId id="265" r:id="rId5"/>
    <p:sldId id="266" r:id="rId6"/>
    <p:sldId id="267" r:id="rId7"/>
    <p:sldId id="268" r:id="rId8"/>
    <p:sldId id="263" r:id="rId9"/>
    <p:sldId id="260" r:id="rId10"/>
    <p:sldId id="261" r:id="rId11"/>
    <p:sldId id="262" r:id="rId1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FF"/>
    <a:srgbClr val="FF0000"/>
    <a:srgbClr val="FF6600"/>
    <a:srgbClr val="3366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57" autoAdjust="0"/>
    <p:restoredTop sz="94660"/>
  </p:normalViewPr>
  <p:slideViewPr>
    <p:cSldViewPr snapToGrid="0">
      <p:cViewPr varScale="1">
        <p:scale>
          <a:sx n="81" d="100"/>
          <a:sy n="81" d="100"/>
        </p:scale>
        <p:origin x="955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 altLang="sl-SI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934EFB-CDE5-441F-9668-56ED1D2A56B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04508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C0953E-A911-41BB-B994-41BA345FE807}" type="slidenum">
              <a:rPr lang="sl-SI" altLang="sl-SI"/>
              <a:pPr/>
              <a:t>1</a:t>
            </a:fld>
            <a:endParaRPr lang="sl-SI" altLang="sl-SI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65397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EF7E34-9D60-41D5-9920-F10B59313555}" type="slidenum">
              <a:rPr lang="sl-SI" altLang="sl-SI"/>
              <a:pPr/>
              <a:t>10</a:t>
            </a:fld>
            <a:endParaRPr lang="sl-SI" altLang="sl-SI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36706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C4DCFE-DF24-4F74-ABD2-58952DB61EBB}" type="slidenum">
              <a:rPr lang="sl-SI" altLang="sl-SI"/>
              <a:pPr/>
              <a:t>11</a:t>
            </a:fld>
            <a:endParaRPr lang="sl-SI" altLang="sl-SI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54603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B060B-7CBC-48AD-8231-19ABC3F4B620}" type="slidenum">
              <a:rPr lang="sl-SI" altLang="sl-SI"/>
              <a:pPr/>
              <a:t>2</a:t>
            </a:fld>
            <a:endParaRPr lang="sl-SI" altLang="sl-SI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72362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B060B-7CBC-48AD-8231-19ABC3F4B620}" type="slidenum">
              <a:rPr lang="sl-SI" altLang="sl-SI"/>
              <a:pPr/>
              <a:t>3</a:t>
            </a:fld>
            <a:endParaRPr lang="sl-SI" altLang="sl-SI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33196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B060B-7CBC-48AD-8231-19ABC3F4B620}" type="slidenum">
              <a:rPr lang="sl-SI" altLang="sl-SI"/>
              <a:pPr/>
              <a:t>4</a:t>
            </a:fld>
            <a:endParaRPr lang="sl-SI" altLang="sl-SI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52237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B060B-7CBC-48AD-8231-19ABC3F4B620}" type="slidenum">
              <a:rPr lang="sl-SI" altLang="sl-SI"/>
              <a:pPr/>
              <a:t>5</a:t>
            </a:fld>
            <a:endParaRPr lang="sl-SI" altLang="sl-SI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94782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B060B-7CBC-48AD-8231-19ABC3F4B620}" type="slidenum">
              <a:rPr lang="sl-SI" altLang="sl-SI"/>
              <a:pPr/>
              <a:t>6</a:t>
            </a:fld>
            <a:endParaRPr lang="sl-SI" altLang="sl-SI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9196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B060B-7CBC-48AD-8231-19ABC3F4B620}" type="slidenum">
              <a:rPr lang="sl-SI" altLang="sl-SI"/>
              <a:pPr/>
              <a:t>7</a:t>
            </a:fld>
            <a:endParaRPr lang="sl-SI" altLang="sl-SI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88235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B060B-7CBC-48AD-8231-19ABC3F4B620}" type="slidenum">
              <a:rPr lang="sl-SI" altLang="sl-SI"/>
              <a:pPr/>
              <a:t>8</a:t>
            </a:fld>
            <a:endParaRPr lang="sl-SI" altLang="sl-SI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192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3665A-6957-4AAB-8867-19FC310A74B8}" type="slidenum">
              <a:rPr lang="sl-SI" altLang="sl-SI"/>
              <a:pPr/>
              <a:t>9</a:t>
            </a:fld>
            <a:endParaRPr lang="sl-SI" altLang="sl-SI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288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E256-F172-4DFA-9005-07E7846104B9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4819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B74D2-9563-4D76-9964-59A743B7101D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2414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D055-21BC-4629-BBC9-97C5BA4847C8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2115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FA94-63AF-46C1-8C81-FF640119AF09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57635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C7121-FE2A-48E1-8BF7-6155544620B8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3770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7A29-71E1-43CF-80CE-07C41C577C04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2303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B277F-B23E-4860-90B1-F980F266BEFE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41259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2457-D906-47DE-B7B1-16FAFFC4FA42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4538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EF5A-E714-4DC1-8897-FCB7746000B2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89996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B916-5455-449E-824A-223C99BBDBB6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7906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72B8-16E6-44DE-A18E-1FF4EECE33EF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603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5B916-5455-449E-824A-223C99BBDBB6}" type="slidenum">
              <a:rPr lang="sl-SI" altLang="sl-SI" smtClean="0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0543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7766" y="1379559"/>
            <a:ext cx="4766035" cy="1470025"/>
          </a:xfrm>
        </p:spPr>
        <p:txBody>
          <a:bodyPr anchor="ctr"/>
          <a:lstStyle/>
          <a:p>
            <a:r>
              <a:rPr lang="sl-SI" altLang="sl-SI" sz="8000" b="1" dirty="0">
                <a:solidFill>
                  <a:srgbClr val="FF6600"/>
                </a:solidFill>
              </a:rPr>
              <a:t>KOTIRANJE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44718" y="3886200"/>
            <a:ext cx="4298622" cy="1752600"/>
          </a:xfrm>
        </p:spPr>
        <p:txBody>
          <a:bodyPr/>
          <a:lstStyle/>
          <a:p>
            <a:r>
              <a:rPr lang="sl-SI" altLang="sl-SI" sz="3200" dirty="0"/>
              <a:t>Martin Knuplež,</a:t>
            </a:r>
          </a:p>
          <a:p>
            <a:r>
              <a:rPr lang="sl-SI" altLang="sl-SI" sz="3200" dirty="0"/>
              <a:t>OŠBI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83CA7DC4-C5CB-47B8-A9B3-12E9018108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6144" y="1187777"/>
            <a:ext cx="4092899" cy="3055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333375"/>
            <a:ext cx="8229600" cy="1143000"/>
          </a:xfrm>
        </p:spPr>
        <p:txBody>
          <a:bodyPr/>
          <a:lstStyle/>
          <a:p>
            <a:r>
              <a:rPr lang="sl-SI" altLang="sl-SI" sz="4800">
                <a:solidFill>
                  <a:srgbClr val="FF6600"/>
                </a:solidFill>
              </a:rPr>
              <a:t>KOTIRANJE LOKOV</a:t>
            </a:r>
          </a:p>
        </p:txBody>
      </p:sp>
      <p:grpSp>
        <p:nvGrpSpPr>
          <p:cNvPr id="14349" name="Group 13"/>
          <p:cNvGrpSpPr>
            <a:grpSpLocks/>
          </p:cNvGrpSpPr>
          <p:nvPr/>
        </p:nvGrpSpPr>
        <p:grpSpPr bwMode="auto">
          <a:xfrm>
            <a:off x="3792538" y="2636839"/>
            <a:ext cx="3854450" cy="2782887"/>
            <a:chOff x="1429" y="1298"/>
            <a:chExt cx="2428" cy="1753"/>
          </a:xfrm>
        </p:grpSpPr>
        <p:sp>
          <p:nvSpPr>
            <p:cNvPr id="14342" name="Oval 6"/>
            <p:cNvSpPr>
              <a:spLocks noChangeArrowheads="1"/>
            </p:cNvSpPr>
            <p:nvPr/>
          </p:nvSpPr>
          <p:spPr bwMode="auto">
            <a:xfrm>
              <a:off x="2373" y="1298"/>
              <a:ext cx="861" cy="861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1635" y="1727"/>
              <a:ext cx="2222" cy="108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sl-SI" altLang="sl-SI" sz="1200" b="1">
                <a:solidFill>
                  <a:srgbClr val="0066FF"/>
                </a:solidFill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384" y="1706"/>
              <a:ext cx="841" cy="1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auto">
            <a:xfrm>
              <a:off x="1453" y="2634"/>
              <a:ext cx="363" cy="36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1429" y="2825"/>
              <a:ext cx="409" cy="22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441" y="2613"/>
              <a:ext cx="185" cy="22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5265739" y="3322638"/>
            <a:ext cx="1362075" cy="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5983289" y="2571750"/>
            <a:ext cx="1587" cy="808038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5984875" y="2884488"/>
            <a:ext cx="501650" cy="43815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 rot="-24049774">
            <a:off x="6000751" y="2868614"/>
            <a:ext cx="4619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>
                <a:solidFill>
                  <a:srgbClr val="0066FF"/>
                </a:solidFill>
              </a:rPr>
              <a:t>R19</a:t>
            </a: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4114800" y="4757738"/>
            <a:ext cx="0" cy="368300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H="1" flipV="1">
            <a:off x="4021139" y="5046664"/>
            <a:ext cx="420687" cy="3175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V="1">
            <a:off x="4111626" y="4865689"/>
            <a:ext cx="238125" cy="1809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V="1">
            <a:off x="4337051" y="4725989"/>
            <a:ext cx="212725" cy="14922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 rot="-23736520">
            <a:off x="4284664" y="4548189"/>
            <a:ext cx="377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>
                <a:solidFill>
                  <a:srgbClr val="0066FF"/>
                </a:solidFill>
              </a:rPr>
              <a:t>R7</a:t>
            </a:r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5983288" y="21875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H="1" flipV="1">
            <a:off x="4132264" y="2205038"/>
            <a:ext cx="1838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 flipV="1">
            <a:off x="4114800" y="2152651"/>
            <a:ext cx="0" cy="1190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4881564" y="1989139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/>
              <a:t>51</a:t>
            </a:r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7662863" y="33147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7659688" y="50450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>
            <a:off x="8053388" y="33147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 rot="16200000">
            <a:off x="7785895" y="4044158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/>
              <a:t>48</a:t>
            </a:r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>
            <a:off x="7650163" y="50482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>
            <a:off x="4113213" y="50673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4108450" y="5448300"/>
            <a:ext cx="3543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5802314" y="52038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/>
              <a:t>98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51" grpId="0" animBg="1"/>
      <p:bldP spid="14352" grpId="0" animBg="1"/>
      <p:bldP spid="14353" grpId="0" animBg="1"/>
      <p:bldP spid="14356" grpId="0"/>
      <p:bldP spid="14357" grpId="0" animBg="1"/>
      <p:bldP spid="14358" grpId="0" animBg="1"/>
      <p:bldP spid="14359" grpId="0" animBg="1"/>
      <p:bldP spid="14360" grpId="0" animBg="1"/>
      <p:bldP spid="14361" grpId="0"/>
      <p:bldP spid="14362" grpId="0" animBg="1"/>
      <p:bldP spid="14363" grpId="0" animBg="1"/>
      <p:bldP spid="14364" grpId="0" animBg="1"/>
      <p:bldP spid="14365" grpId="0"/>
      <p:bldP spid="14366" grpId="0" animBg="1"/>
      <p:bldP spid="14367" grpId="0" animBg="1"/>
      <p:bldP spid="14368" grpId="0" animBg="1"/>
      <p:bldP spid="14369" grpId="0"/>
      <p:bldP spid="14370" grpId="0" animBg="1"/>
      <p:bldP spid="14371" grpId="0" animBg="1"/>
      <p:bldP spid="14372" grpId="0" animBg="1"/>
      <p:bldP spid="143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4800">
                <a:solidFill>
                  <a:srgbClr val="FF6600"/>
                </a:solidFill>
              </a:rPr>
              <a:t>KOTIRANJE KOTOV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78" t="14571" r="34266" b="66637"/>
          <a:stretch/>
        </p:blipFill>
        <p:spPr bwMode="auto">
          <a:xfrm>
            <a:off x="4162279" y="2057400"/>
            <a:ext cx="2346960" cy="1805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71464" y="2036889"/>
            <a:ext cx="2347465" cy="1808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76475" y="2048139"/>
            <a:ext cx="2827527" cy="2328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45163" y="1451646"/>
            <a:ext cx="396044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61256" y="18277"/>
            <a:ext cx="8578850" cy="713620"/>
          </a:xfrm>
        </p:spPr>
        <p:txBody>
          <a:bodyPr>
            <a:normAutofit fontScale="90000"/>
          </a:bodyPr>
          <a:lstStyle/>
          <a:p>
            <a:r>
              <a:rPr lang="sl-SI" altLang="sl-SI" sz="4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KOTIRANJE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1861256" y="593704"/>
            <a:ext cx="88919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Kotiranje imenujemo vpisovanje mer ali kot, ki naj jih ima dokončno izdelan predmet. </a:t>
            </a:r>
          </a:p>
        </p:txBody>
      </p:sp>
      <p:sp>
        <p:nvSpPr>
          <p:cNvPr id="3" name="Pravokotnik 2"/>
          <p:cNvSpPr/>
          <p:nvPr/>
        </p:nvSpPr>
        <p:spPr>
          <a:xfrm>
            <a:off x="1524000" y="1700808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/>
              <a:t>Osnovna pravila pri kotiranju tehniških risb navaja standard SIST ISO 129.</a:t>
            </a:r>
          </a:p>
        </p:txBody>
      </p:sp>
      <p:sp>
        <p:nvSpPr>
          <p:cNvPr id="5" name="Prostoročno 4"/>
          <p:cNvSpPr/>
          <p:nvPr/>
        </p:nvSpPr>
        <p:spPr>
          <a:xfrm>
            <a:off x="5519937" y="3284985"/>
            <a:ext cx="2555913" cy="1344057"/>
          </a:xfrm>
          <a:custGeom>
            <a:avLst/>
            <a:gdLst>
              <a:gd name="connsiteX0" fmla="*/ 0 w 2555913"/>
              <a:gd name="connsiteY0" fmla="*/ 661012 h 1344057"/>
              <a:gd name="connsiteX1" fmla="*/ 0 w 2555913"/>
              <a:gd name="connsiteY1" fmla="*/ 0 h 1344057"/>
              <a:gd name="connsiteX2" fmla="*/ 2555913 w 2555913"/>
              <a:gd name="connsiteY2" fmla="*/ 0 h 1344057"/>
              <a:gd name="connsiteX3" fmla="*/ 2555913 w 2555913"/>
              <a:gd name="connsiteY3" fmla="*/ 1344057 h 1344057"/>
              <a:gd name="connsiteX4" fmla="*/ 1079653 w 2555913"/>
              <a:gd name="connsiteY4" fmla="*/ 1344057 h 1344057"/>
              <a:gd name="connsiteX5" fmla="*/ 0 w 2555913"/>
              <a:gd name="connsiteY5" fmla="*/ 661012 h 134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55913" h="1344057">
                <a:moveTo>
                  <a:pt x="0" y="661012"/>
                </a:moveTo>
                <a:lnTo>
                  <a:pt x="0" y="0"/>
                </a:lnTo>
                <a:lnTo>
                  <a:pt x="2555913" y="0"/>
                </a:lnTo>
                <a:lnTo>
                  <a:pt x="2555913" y="1344057"/>
                </a:lnTo>
                <a:lnTo>
                  <a:pt x="1079653" y="1344057"/>
                </a:lnTo>
                <a:lnTo>
                  <a:pt x="0" y="661012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7" name="Raven povezovalnik 26"/>
          <p:cNvCxnSpPr/>
          <p:nvPr/>
        </p:nvCxnSpPr>
        <p:spPr>
          <a:xfrm>
            <a:off x="6600056" y="4629041"/>
            <a:ext cx="0" cy="43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6600057" y="5013176"/>
            <a:ext cx="1475793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jeZBesedilom 9"/>
          <p:cNvSpPr txBox="1"/>
          <p:nvPr/>
        </p:nvSpPr>
        <p:spPr>
          <a:xfrm>
            <a:off x="7117380" y="469282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26</a:t>
            </a:r>
          </a:p>
        </p:txBody>
      </p:sp>
      <p:cxnSp>
        <p:nvCxnSpPr>
          <p:cNvPr id="31" name="Raven povezovalnik 30"/>
          <p:cNvCxnSpPr/>
          <p:nvPr/>
        </p:nvCxnSpPr>
        <p:spPr>
          <a:xfrm>
            <a:off x="8075849" y="4629041"/>
            <a:ext cx="0" cy="72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/>
          <p:nvPr/>
        </p:nvCxnSpPr>
        <p:spPr>
          <a:xfrm>
            <a:off x="5513029" y="3945041"/>
            <a:ext cx="0" cy="14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en povezovalnik 32"/>
          <p:cNvCxnSpPr/>
          <p:nvPr/>
        </p:nvCxnSpPr>
        <p:spPr>
          <a:xfrm>
            <a:off x="5519936" y="5295107"/>
            <a:ext cx="2556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jeZBesedilom 33"/>
          <p:cNvSpPr txBox="1"/>
          <p:nvPr/>
        </p:nvSpPr>
        <p:spPr>
          <a:xfrm>
            <a:off x="6638145" y="500604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40</a:t>
            </a:r>
          </a:p>
        </p:txBody>
      </p:sp>
      <p:sp>
        <p:nvSpPr>
          <p:cNvPr id="12" name="Desni zaviti oklepaj 11"/>
          <p:cNvSpPr/>
          <p:nvPr/>
        </p:nvSpPr>
        <p:spPr>
          <a:xfrm>
            <a:off x="8147648" y="4654170"/>
            <a:ext cx="117518" cy="328182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Desni zaviti oklepaj 36"/>
          <p:cNvSpPr/>
          <p:nvPr/>
        </p:nvSpPr>
        <p:spPr>
          <a:xfrm>
            <a:off x="8147648" y="5016375"/>
            <a:ext cx="117518" cy="278733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Desni zaviti oklepaj 37"/>
          <p:cNvSpPr/>
          <p:nvPr/>
        </p:nvSpPr>
        <p:spPr>
          <a:xfrm>
            <a:off x="8147648" y="5313041"/>
            <a:ext cx="117518" cy="72000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PoljeZBesedilom 38"/>
          <p:cNvSpPr txBox="1"/>
          <p:nvPr/>
        </p:nvSpPr>
        <p:spPr>
          <a:xfrm>
            <a:off x="8302161" y="4613021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10 mm</a:t>
            </a:r>
          </a:p>
        </p:txBody>
      </p:sp>
      <p:sp>
        <p:nvSpPr>
          <p:cNvPr id="40" name="PoljeZBesedilom 39"/>
          <p:cNvSpPr txBox="1"/>
          <p:nvPr/>
        </p:nvSpPr>
        <p:spPr>
          <a:xfrm>
            <a:off x="8473683" y="4873549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7 mm</a:t>
            </a:r>
          </a:p>
        </p:txBody>
      </p:sp>
      <p:sp>
        <p:nvSpPr>
          <p:cNvPr id="41" name="PoljeZBesedilom 40"/>
          <p:cNvSpPr txBox="1"/>
          <p:nvPr/>
        </p:nvSpPr>
        <p:spPr>
          <a:xfrm>
            <a:off x="8478979" y="5127576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 mm</a:t>
            </a:r>
          </a:p>
        </p:txBody>
      </p:sp>
      <p:sp>
        <p:nvSpPr>
          <p:cNvPr id="42" name="PoljeZBesedilom 41"/>
          <p:cNvSpPr txBox="1"/>
          <p:nvPr/>
        </p:nvSpPr>
        <p:spPr>
          <a:xfrm>
            <a:off x="6218119" y="3364895"/>
            <a:ext cx="17985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Oblika predmeta</a:t>
            </a:r>
          </a:p>
        </p:txBody>
      </p:sp>
      <p:sp>
        <p:nvSpPr>
          <p:cNvPr id="43" name="PoljeZBesedilom 42"/>
          <p:cNvSpPr txBox="1"/>
          <p:nvPr/>
        </p:nvSpPr>
        <p:spPr>
          <a:xfrm>
            <a:off x="3705929" y="2886851"/>
            <a:ext cx="1395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vidni rob</a:t>
            </a:r>
          </a:p>
        </p:txBody>
      </p:sp>
      <p:sp>
        <p:nvSpPr>
          <p:cNvPr id="44" name="PoljeZBesedilom 43"/>
          <p:cNvSpPr txBox="1"/>
          <p:nvPr/>
        </p:nvSpPr>
        <p:spPr>
          <a:xfrm>
            <a:off x="2006507" y="4016075"/>
            <a:ext cx="309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pomožna kotirna črta</a:t>
            </a:r>
          </a:p>
        </p:txBody>
      </p:sp>
      <p:sp>
        <p:nvSpPr>
          <p:cNvPr id="45" name="PoljeZBesedilom 44"/>
          <p:cNvSpPr txBox="1"/>
          <p:nvPr/>
        </p:nvSpPr>
        <p:spPr>
          <a:xfrm>
            <a:off x="3322241" y="5220935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kotirna črta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7983409" y="5661249"/>
            <a:ext cx="2239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kotirna puščica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2570574" y="5891905"/>
            <a:ext cx="4364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/>
              <a:t>kotirna mera (kotirna številka)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2783632" y="2228296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OSNOVNI ELEMENTI KOTIRANJA</a:t>
            </a:r>
          </a:p>
        </p:txBody>
      </p:sp>
      <p:sp>
        <p:nvSpPr>
          <p:cNvPr id="13" name="Elipsa 12"/>
          <p:cNvSpPr/>
          <p:nvPr/>
        </p:nvSpPr>
        <p:spPr>
          <a:xfrm>
            <a:off x="5375920" y="3501008"/>
            <a:ext cx="288032" cy="279384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5" name="Kolenski povezovalnik 14"/>
          <p:cNvCxnSpPr>
            <a:endCxn id="13" idx="2"/>
          </p:cNvCxnSpPr>
          <p:nvPr/>
        </p:nvCxnSpPr>
        <p:spPr>
          <a:xfrm>
            <a:off x="3860948" y="3287266"/>
            <a:ext cx="1514973" cy="353434"/>
          </a:xfrm>
          <a:prstGeom prst="bentConnector3">
            <a:avLst>
              <a:gd name="adj1" fmla="val 72634"/>
            </a:avLst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Kolenski povezovalnik 53"/>
          <p:cNvCxnSpPr>
            <a:endCxn id="56" idx="2"/>
          </p:cNvCxnSpPr>
          <p:nvPr/>
        </p:nvCxnSpPr>
        <p:spPr>
          <a:xfrm>
            <a:off x="2135560" y="4428186"/>
            <a:ext cx="3232690" cy="444033"/>
          </a:xfrm>
          <a:prstGeom prst="bentConnector3">
            <a:avLst>
              <a:gd name="adj1" fmla="val 87715"/>
            </a:avLst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ipsa 55"/>
          <p:cNvSpPr/>
          <p:nvPr/>
        </p:nvSpPr>
        <p:spPr>
          <a:xfrm>
            <a:off x="5368250" y="4732526"/>
            <a:ext cx="288032" cy="279384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Elipsa 56"/>
          <p:cNvSpPr/>
          <p:nvPr/>
        </p:nvSpPr>
        <p:spPr>
          <a:xfrm>
            <a:off x="5930087" y="5155740"/>
            <a:ext cx="288032" cy="279384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8" name="Elipsa 57"/>
          <p:cNvSpPr/>
          <p:nvPr/>
        </p:nvSpPr>
        <p:spPr>
          <a:xfrm>
            <a:off x="6714702" y="5069332"/>
            <a:ext cx="288032" cy="279384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9" name="Elipsa 58"/>
          <p:cNvSpPr/>
          <p:nvPr/>
        </p:nvSpPr>
        <p:spPr>
          <a:xfrm>
            <a:off x="7773889" y="5172383"/>
            <a:ext cx="288032" cy="279384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2" name="Kolenski povezovalnik 61"/>
          <p:cNvCxnSpPr>
            <a:endCxn id="57" idx="4"/>
          </p:cNvCxnSpPr>
          <p:nvPr/>
        </p:nvCxnSpPr>
        <p:spPr>
          <a:xfrm flipV="1">
            <a:off x="3431705" y="5435124"/>
            <a:ext cx="2642399" cy="179204"/>
          </a:xfrm>
          <a:prstGeom prst="bentConnector2">
            <a:avLst/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Kolenski povezovalnik 67"/>
          <p:cNvCxnSpPr>
            <a:endCxn id="58" idx="4"/>
          </p:cNvCxnSpPr>
          <p:nvPr/>
        </p:nvCxnSpPr>
        <p:spPr>
          <a:xfrm flipV="1">
            <a:off x="2783632" y="5348716"/>
            <a:ext cx="4075086" cy="999950"/>
          </a:xfrm>
          <a:prstGeom prst="bentConnector2">
            <a:avLst/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Kolenski povezovalnik 71"/>
          <p:cNvCxnSpPr>
            <a:endCxn id="59" idx="4"/>
          </p:cNvCxnSpPr>
          <p:nvPr/>
        </p:nvCxnSpPr>
        <p:spPr>
          <a:xfrm rot="10800000">
            <a:off x="7917907" y="5451767"/>
            <a:ext cx="2166737" cy="612170"/>
          </a:xfrm>
          <a:prstGeom prst="bentConnector2">
            <a:avLst/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PoljeZBesedilom 76"/>
          <p:cNvSpPr txBox="1"/>
          <p:nvPr/>
        </p:nvSpPr>
        <p:spPr>
          <a:xfrm>
            <a:off x="1523599" y="6314795"/>
            <a:ext cx="6250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0066FF"/>
                </a:solidFill>
              </a:rPr>
              <a:t>v milimetrih – </a:t>
            </a:r>
            <a:r>
              <a:rPr lang="sl-SI" sz="2400" dirty="0">
                <a:solidFill>
                  <a:srgbClr val="FF0000"/>
                </a:solidFill>
              </a:rPr>
              <a:t>mm ne pišemo!</a:t>
            </a:r>
            <a:r>
              <a:rPr lang="sl-SI" sz="2400" dirty="0">
                <a:solidFill>
                  <a:srgbClr val="0066FF"/>
                </a:solidFill>
              </a:rPr>
              <a:t>, velikost 4 mm</a:t>
            </a:r>
            <a:r>
              <a:rPr lang="sl-SI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8" name="PoljeZBesedilom 77"/>
          <p:cNvSpPr txBox="1"/>
          <p:nvPr/>
        </p:nvSpPr>
        <p:spPr>
          <a:xfrm>
            <a:off x="8206408" y="6034859"/>
            <a:ext cx="20681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66FF"/>
                </a:solidFill>
              </a:rPr>
              <a:t>dolžina 4 mm</a:t>
            </a:r>
          </a:p>
          <a:p>
            <a:r>
              <a:rPr lang="sl-SI" sz="2400" dirty="0">
                <a:solidFill>
                  <a:srgbClr val="0066FF"/>
                </a:solidFill>
              </a:rPr>
              <a:t>širina 2 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500"/>
                            </p:stCondLst>
                            <p:childTnLst>
                              <p:par>
                                <p:cTn id="1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2" grpId="0"/>
      <p:bldP spid="3" grpId="0"/>
      <p:bldP spid="5" grpId="0" animBg="1"/>
      <p:bldP spid="10" grpId="0"/>
      <p:bldP spid="34" grpId="0"/>
      <p:bldP spid="12" grpId="0" animBg="1"/>
      <p:bldP spid="37" grpId="0" animBg="1"/>
      <p:bldP spid="38" grpId="0" animBg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13" grpId="0" animBg="1"/>
      <p:bldP spid="56" grpId="0" animBg="1"/>
      <p:bldP spid="57" grpId="0" animBg="1"/>
      <p:bldP spid="58" grpId="0" animBg="1"/>
      <p:bldP spid="59" grpId="0" animBg="1"/>
      <p:bldP spid="77" grpId="0"/>
      <p:bldP spid="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oljeZBesedilom 117"/>
          <p:cNvSpPr txBox="1"/>
          <p:nvPr/>
        </p:nvSpPr>
        <p:spPr>
          <a:xfrm>
            <a:off x="2940157" y="5466627"/>
            <a:ext cx="34354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Pravilno kotirane višine predmeta</a:t>
            </a:r>
          </a:p>
        </p:txBody>
      </p:sp>
      <p:cxnSp>
        <p:nvCxnSpPr>
          <p:cNvPr id="77" name="Raven povezovalnik 76"/>
          <p:cNvCxnSpPr/>
          <p:nvPr/>
        </p:nvCxnSpPr>
        <p:spPr>
          <a:xfrm>
            <a:off x="8394933" y="5806366"/>
            <a:ext cx="0" cy="72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otnik 13"/>
          <p:cNvSpPr/>
          <p:nvPr/>
        </p:nvSpPr>
        <p:spPr>
          <a:xfrm>
            <a:off x="1886227" y="1701168"/>
            <a:ext cx="2448000" cy="32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8" name="PoljeZBesedilom 47"/>
          <p:cNvSpPr txBox="1"/>
          <p:nvPr/>
        </p:nvSpPr>
        <p:spPr>
          <a:xfrm>
            <a:off x="2795114" y="78422"/>
            <a:ext cx="6324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OSTALA PRAVILA KOTIRANJA</a:t>
            </a:r>
          </a:p>
        </p:txBody>
      </p:sp>
      <p:sp>
        <p:nvSpPr>
          <p:cNvPr id="67" name="PoljeZBesedilom 66"/>
          <p:cNvSpPr txBox="1"/>
          <p:nvPr/>
        </p:nvSpPr>
        <p:spPr>
          <a:xfrm>
            <a:off x="1886228" y="535696"/>
            <a:ext cx="84582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Navpične robove kotiramo tako, da list zavrtimo za 90° v desno in zapišemo mere nad kotirno črto.</a:t>
            </a:r>
          </a:p>
        </p:txBody>
      </p:sp>
      <p:sp>
        <p:nvSpPr>
          <p:cNvPr id="71" name="Prostoročno 70"/>
          <p:cNvSpPr/>
          <p:nvPr/>
        </p:nvSpPr>
        <p:spPr>
          <a:xfrm>
            <a:off x="5839021" y="4462310"/>
            <a:ext cx="2555913" cy="1344057"/>
          </a:xfrm>
          <a:custGeom>
            <a:avLst/>
            <a:gdLst>
              <a:gd name="connsiteX0" fmla="*/ 0 w 2555913"/>
              <a:gd name="connsiteY0" fmla="*/ 661012 h 1344057"/>
              <a:gd name="connsiteX1" fmla="*/ 0 w 2555913"/>
              <a:gd name="connsiteY1" fmla="*/ 0 h 1344057"/>
              <a:gd name="connsiteX2" fmla="*/ 2555913 w 2555913"/>
              <a:gd name="connsiteY2" fmla="*/ 0 h 1344057"/>
              <a:gd name="connsiteX3" fmla="*/ 2555913 w 2555913"/>
              <a:gd name="connsiteY3" fmla="*/ 1344057 h 1344057"/>
              <a:gd name="connsiteX4" fmla="*/ 1079653 w 2555913"/>
              <a:gd name="connsiteY4" fmla="*/ 1344057 h 1344057"/>
              <a:gd name="connsiteX5" fmla="*/ 0 w 2555913"/>
              <a:gd name="connsiteY5" fmla="*/ 661012 h 134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55913" h="1344057">
                <a:moveTo>
                  <a:pt x="0" y="661012"/>
                </a:moveTo>
                <a:lnTo>
                  <a:pt x="0" y="0"/>
                </a:lnTo>
                <a:lnTo>
                  <a:pt x="2555913" y="0"/>
                </a:lnTo>
                <a:lnTo>
                  <a:pt x="2555913" y="1344057"/>
                </a:lnTo>
                <a:lnTo>
                  <a:pt x="1079653" y="1344057"/>
                </a:lnTo>
                <a:lnTo>
                  <a:pt x="0" y="661012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3" name="Raven povezovalnik 72"/>
          <p:cNvCxnSpPr/>
          <p:nvPr/>
        </p:nvCxnSpPr>
        <p:spPr>
          <a:xfrm>
            <a:off x="8394933" y="5810673"/>
            <a:ext cx="0" cy="43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/>
          <p:nvPr/>
        </p:nvCxnSpPr>
        <p:spPr>
          <a:xfrm>
            <a:off x="6919140" y="5806366"/>
            <a:ext cx="0" cy="43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aven povezovalnik 74"/>
          <p:cNvCxnSpPr/>
          <p:nvPr/>
        </p:nvCxnSpPr>
        <p:spPr>
          <a:xfrm>
            <a:off x="6919141" y="6190501"/>
            <a:ext cx="1475793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PoljeZBesedilom 75"/>
          <p:cNvSpPr txBox="1"/>
          <p:nvPr/>
        </p:nvSpPr>
        <p:spPr>
          <a:xfrm>
            <a:off x="7436464" y="587015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26</a:t>
            </a:r>
          </a:p>
        </p:txBody>
      </p:sp>
      <p:cxnSp>
        <p:nvCxnSpPr>
          <p:cNvPr id="78" name="Raven povezovalnik 77"/>
          <p:cNvCxnSpPr/>
          <p:nvPr/>
        </p:nvCxnSpPr>
        <p:spPr>
          <a:xfrm>
            <a:off x="5832113" y="5122366"/>
            <a:ext cx="0" cy="14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aven povezovalnik 78"/>
          <p:cNvCxnSpPr/>
          <p:nvPr/>
        </p:nvCxnSpPr>
        <p:spPr>
          <a:xfrm>
            <a:off x="5839020" y="6472432"/>
            <a:ext cx="2556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PoljeZBesedilom 79"/>
          <p:cNvSpPr txBox="1"/>
          <p:nvPr/>
        </p:nvSpPr>
        <p:spPr>
          <a:xfrm>
            <a:off x="6957229" y="618337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40</a:t>
            </a:r>
          </a:p>
        </p:txBody>
      </p:sp>
      <p:sp>
        <p:nvSpPr>
          <p:cNvPr id="84" name="PoljeZBesedilom 83"/>
          <p:cNvSpPr txBox="1"/>
          <p:nvPr/>
        </p:nvSpPr>
        <p:spPr>
          <a:xfrm>
            <a:off x="6537203" y="4542220"/>
            <a:ext cx="17985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Oblika predmeta</a:t>
            </a: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140" y="2126154"/>
            <a:ext cx="1584175" cy="1242490"/>
          </a:xfrm>
          <a:prstGeom prst="rect">
            <a:avLst/>
          </a:prstGeom>
        </p:spPr>
      </p:pic>
      <p:cxnSp>
        <p:nvCxnSpPr>
          <p:cNvPr id="90" name="Raven povezovalnik 89"/>
          <p:cNvCxnSpPr/>
          <p:nvPr/>
        </p:nvCxnSpPr>
        <p:spPr>
          <a:xfrm rot="5400000">
            <a:off x="8629356" y="4232566"/>
            <a:ext cx="0" cy="46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/>
          <p:nvPr/>
        </p:nvCxnSpPr>
        <p:spPr>
          <a:xfrm rot="5400000">
            <a:off x="5605020" y="4228309"/>
            <a:ext cx="0" cy="46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aven povezovalnik 91"/>
          <p:cNvCxnSpPr/>
          <p:nvPr/>
        </p:nvCxnSpPr>
        <p:spPr>
          <a:xfrm rot="5400000">
            <a:off x="5605020" y="4900337"/>
            <a:ext cx="0" cy="46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aven povezovalnik 92"/>
          <p:cNvCxnSpPr/>
          <p:nvPr/>
        </p:nvCxnSpPr>
        <p:spPr>
          <a:xfrm rot="5400000">
            <a:off x="8636008" y="5572366"/>
            <a:ext cx="0" cy="46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aven povezovalnik 93"/>
          <p:cNvCxnSpPr/>
          <p:nvPr/>
        </p:nvCxnSpPr>
        <p:spPr>
          <a:xfrm rot="5400000">
            <a:off x="8169521" y="5128310"/>
            <a:ext cx="1332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aven povezovalnik 94"/>
          <p:cNvCxnSpPr/>
          <p:nvPr/>
        </p:nvCxnSpPr>
        <p:spPr>
          <a:xfrm rot="5400000">
            <a:off x="5136980" y="4798366"/>
            <a:ext cx="684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oljeZBesedilom 95"/>
          <p:cNvSpPr txBox="1"/>
          <p:nvPr/>
        </p:nvSpPr>
        <p:spPr>
          <a:xfrm rot="16200000">
            <a:off x="8486433" y="500827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25</a:t>
            </a:r>
          </a:p>
        </p:txBody>
      </p:sp>
      <p:sp>
        <p:nvSpPr>
          <p:cNvPr id="97" name="PoljeZBesedilom 96"/>
          <p:cNvSpPr txBox="1"/>
          <p:nvPr/>
        </p:nvSpPr>
        <p:spPr>
          <a:xfrm rot="16200000">
            <a:off x="5150447" y="462137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12</a:t>
            </a:r>
          </a:p>
        </p:txBody>
      </p:sp>
      <p:sp>
        <p:nvSpPr>
          <p:cNvPr id="116" name="Pravokotnik 115"/>
          <p:cNvSpPr/>
          <p:nvPr/>
        </p:nvSpPr>
        <p:spPr>
          <a:xfrm rot="5400000">
            <a:off x="6026008" y="1267323"/>
            <a:ext cx="2448000" cy="32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6" name="Slika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653009" y="2232773"/>
            <a:ext cx="2167755" cy="1306167"/>
          </a:xfrm>
          <a:prstGeom prst="rect">
            <a:avLst/>
          </a:prstGeom>
        </p:spPr>
      </p:pic>
      <p:sp>
        <p:nvSpPr>
          <p:cNvPr id="19" name="Zlomljena puščica 18"/>
          <p:cNvSpPr/>
          <p:nvPr/>
        </p:nvSpPr>
        <p:spPr>
          <a:xfrm>
            <a:off x="4100331" y="1929584"/>
            <a:ext cx="752292" cy="78111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05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0"/>
                            </p:stCondLst>
                            <p:childTnLst>
                              <p:par>
                                <p:cTn id="9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00"/>
                            </p:stCondLst>
                            <p:childTnLst>
                              <p:par>
                                <p:cTn id="9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0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4" grpId="0" animBg="1"/>
      <p:bldP spid="48" grpId="0"/>
      <p:bldP spid="67" grpId="0"/>
      <p:bldP spid="71" grpId="0" animBg="1"/>
      <p:bldP spid="76" grpId="0"/>
      <p:bldP spid="80" grpId="0"/>
      <p:bldP spid="84" grpId="0"/>
      <p:bldP spid="96" grpId="0"/>
      <p:bldP spid="97" grpId="0"/>
      <p:bldP spid="116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ven povezovalnik 6"/>
          <p:cNvCxnSpPr/>
          <p:nvPr/>
        </p:nvCxnSpPr>
        <p:spPr>
          <a:xfrm rot="16200000">
            <a:off x="3186489" y="1599663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/>
          <p:cNvCxnSpPr/>
          <p:nvPr/>
        </p:nvCxnSpPr>
        <p:spPr>
          <a:xfrm>
            <a:off x="7161609" y="3491516"/>
            <a:ext cx="0" cy="468000"/>
          </a:xfrm>
          <a:prstGeom prst="line">
            <a:avLst/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jeZBesedilom 9"/>
          <p:cNvSpPr txBox="1"/>
          <p:nvPr/>
        </p:nvSpPr>
        <p:spPr>
          <a:xfrm rot="16200000">
            <a:off x="2662582" y="248877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26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2795114" y="275011"/>
            <a:ext cx="6324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OSTALA PRAVILA KOTIRANJA</a:t>
            </a:r>
          </a:p>
        </p:txBody>
      </p:sp>
      <p:sp>
        <p:nvSpPr>
          <p:cNvPr id="4" name="Pravokotni trikotnik 3"/>
          <p:cNvSpPr/>
          <p:nvPr/>
        </p:nvSpPr>
        <p:spPr>
          <a:xfrm>
            <a:off x="3431704" y="1854274"/>
            <a:ext cx="2088232" cy="1669534"/>
          </a:xfrm>
          <a:prstGeom prst="rtTriangl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1" name="Raven povezovalnik 50"/>
          <p:cNvCxnSpPr/>
          <p:nvPr/>
        </p:nvCxnSpPr>
        <p:spPr>
          <a:xfrm rot="5400000">
            <a:off x="2214449" y="2679662"/>
            <a:ext cx="1656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3428245" y="3507662"/>
            <a:ext cx="2088000" cy="0"/>
          </a:xfrm>
          <a:prstGeom prst="line">
            <a:avLst/>
          </a:prstGeom>
          <a:ln w="12700">
            <a:solidFill>
              <a:srgbClr val="FF0000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en povezovalnik 49"/>
          <p:cNvCxnSpPr/>
          <p:nvPr/>
        </p:nvCxnSpPr>
        <p:spPr>
          <a:xfrm rot="16200000">
            <a:off x="3186489" y="3271808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oljeZBesedilom 51"/>
          <p:cNvSpPr txBox="1"/>
          <p:nvPr/>
        </p:nvSpPr>
        <p:spPr>
          <a:xfrm>
            <a:off x="4038066" y="317594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30</a:t>
            </a:r>
          </a:p>
        </p:txBody>
      </p:sp>
      <p:cxnSp>
        <p:nvCxnSpPr>
          <p:cNvPr id="53" name="Raven povezovalnik 52"/>
          <p:cNvCxnSpPr/>
          <p:nvPr/>
        </p:nvCxnSpPr>
        <p:spPr>
          <a:xfrm rot="16200000">
            <a:off x="6919853" y="1583517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oljeZBesedilom 54"/>
          <p:cNvSpPr txBox="1"/>
          <p:nvPr/>
        </p:nvSpPr>
        <p:spPr>
          <a:xfrm rot="16200000">
            <a:off x="6395946" y="247262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26</a:t>
            </a:r>
          </a:p>
        </p:txBody>
      </p:sp>
      <p:sp>
        <p:nvSpPr>
          <p:cNvPr id="60" name="Pravokotni trikotnik 59"/>
          <p:cNvSpPr/>
          <p:nvPr/>
        </p:nvSpPr>
        <p:spPr>
          <a:xfrm>
            <a:off x="7165068" y="1838128"/>
            <a:ext cx="2088232" cy="1669534"/>
          </a:xfrm>
          <a:prstGeom prst="rtTriangl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1" name="Raven povezovalnik 60"/>
          <p:cNvCxnSpPr/>
          <p:nvPr/>
        </p:nvCxnSpPr>
        <p:spPr>
          <a:xfrm rot="5400000">
            <a:off x="5947813" y="2663516"/>
            <a:ext cx="1656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ven povezovalnik 62"/>
          <p:cNvCxnSpPr/>
          <p:nvPr/>
        </p:nvCxnSpPr>
        <p:spPr>
          <a:xfrm>
            <a:off x="7158151" y="3896159"/>
            <a:ext cx="2088000" cy="0"/>
          </a:xfrm>
          <a:prstGeom prst="line">
            <a:avLst/>
          </a:prstGeom>
          <a:ln w="12700">
            <a:solidFill>
              <a:srgbClr val="0066FF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ven povezovalnik 63"/>
          <p:cNvCxnSpPr/>
          <p:nvPr/>
        </p:nvCxnSpPr>
        <p:spPr>
          <a:xfrm rot="16200000">
            <a:off x="6919853" y="3255662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PoljeZBesedilom 64"/>
          <p:cNvSpPr txBox="1"/>
          <p:nvPr/>
        </p:nvSpPr>
        <p:spPr>
          <a:xfrm>
            <a:off x="7767972" y="356443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30</a:t>
            </a:r>
          </a:p>
        </p:txBody>
      </p:sp>
      <p:cxnSp>
        <p:nvCxnSpPr>
          <p:cNvPr id="66" name="Raven povezovalnik 65"/>
          <p:cNvCxnSpPr/>
          <p:nvPr/>
        </p:nvCxnSpPr>
        <p:spPr>
          <a:xfrm>
            <a:off x="9244441" y="3507661"/>
            <a:ext cx="0" cy="468000"/>
          </a:xfrm>
          <a:prstGeom prst="line">
            <a:avLst/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oljeZBesedilom 66"/>
          <p:cNvSpPr txBox="1"/>
          <p:nvPr/>
        </p:nvSpPr>
        <p:spPr>
          <a:xfrm>
            <a:off x="1886227" y="908693"/>
            <a:ext cx="8141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Na vidne robove ne smemo postavljati kotirnih črt!</a:t>
            </a:r>
          </a:p>
        </p:txBody>
      </p:sp>
      <p:sp>
        <p:nvSpPr>
          <p:cNvPr id="69" name="PoljeZBesedilom 68"/>
          <p:cNvSpPr txBox="1"/>
          <p:nvPr/>
        </p:nvSpPr>
        <p:spPr>
          <a:xfrm>
            <a:off x="3428246" y="3838111"/>
            <a:ext cx="1665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napačno!</a:t>
            </a:r>
          </a:p>
        </p:txBody>
      </p:sp>
      <p:sp>
        <p:nvSpPr>
          <p:cNvPr id="70" name="PoljeZBesedilom 69"/>
          <p:cNvSpPr txBox="1"/>
          <p:nvPr/>
        </p:nvSpPr>
        <p:spPr>
          <a:xfrm>
            <a:off x="7171853" y="4023047"/>
            <a:ext cx="154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66FF"/>
                </a:solidFill>
              </a:rPr>
              <a:t>pravilno!</a:t>
            </a:r>
          </a:p>
        </p:txBody>
      </p:sp>
    </p:spTree>
    <p:extLst>
      <p:ext uri="{BB962C8B-B14F-4D97-AF65-F5344CB8AC3E}">
        <p14:creationId xmlns:p14="http://schemas.microsoft.com/office/powerpoint/2010/main" val="1407648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ven povezovalnik 6"/>
          <p:cNvCxnSpPr/>
          <p:nvPr/>
        </p:nvCxnSpPr>
        <p:spPr>
          <a:xfrm>
            <a:off x="3061614" y="2974235"/>
            <a:ext cx="136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jeZBesedilom 9"/>
          <p:cNvSpPr txBox="1"/>
          <p:nvPr/>
        </p:nvSpPr>
        <p:spPr>
          <a:xfrm rot="16200000">
            <a:off x="2771792" y="329021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22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2795114" y="275011"/>
            <a:ext cx="6324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OSTALA PRAVILA KOTIRANJA</a:t>
            </a:r>
          </a:p>
        </p:txBody>
      </p:sp>
      <p:cxnSp>
        <p:nvCxnSpPr>
          <p:cNvPr id="51" name="Raven povezovalnik 50"/>
          <p:cNvCxnSpPr/>
          <p:nvPr/>
        </p:nvCxnSpPr>
        <p:spPr>
          <a:xfrm rot="5400000">
            <a:off x="2629470" y="3478235"/>
            <a:ext cx="1008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3565461" y="2974235"/>
            <a:ext cx="828000" cy="0"/>
          </a:xfrm>
          <a:prstGeom prst="line">
            <a:avLst/>
          </a:prstGeom>
          <a:ln w="12700">
            <a:solidFill>
              <a:srgbClr val="FF0000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en povezovalnik 49"/>
          <p:cNvCxnSpPr/>
          <p:nvPr/>
        </p:nvCxnSpPr>
        <p:spPr>
          <a:xfrm rot="16200000">
            <a:off x="3313462" y="3731443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en povezovalnik 52"/>
          <p:cNvCxnSpPr/>
          <p:nvPr/>
        </p:nvCxnSpPr>
        <p:spPr>
          <a:xfrm rot="10800000">
            <a:off x="3565462" y="2468585"/>
            <a:ext cx="0" cy="90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oljeZBesedilom 54"/>
          <p:cNvSpPr txBox="1"/>
          <p:nvPr/>
        </p:nvSpPr>
        <p:spPr>
          <a:xfrm rot="16200000">
            <a:off x="3709707" y="347650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12</a:t>
            </a:r>
          </a:p>
        </p:txBody>
      </p:sp>
      <p:cxnSp>
        <p:nvCxnSpPr>
          <p:cNvPr id="61" name="Raven povezovalnik 60"/>
          <p:cNvCxnSpPr/>
          <p:nvPr/>
        </p:nvCxnSpPr>
        <p:spPr>
          <a:xfrm rot="5400000">
            <a:off x="3763574" y="3674585"/>
            <a:ext cx="612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ven povezovalnik 62"/>
          <p:cNvCxnSpPr/>
          <p:nvPr/>
        </p:nvCxnSpPr>
        <p:spPr>
          <a:xfrm>
            <a:off x="3547997" y="2576497"/>
            <a:ext cx="1800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ven povezovalnik 63"/>
          <p:cNvCxnSpPr/>
          <p:nvPr/>
        </p:nvCxnSpPr>
        <p:spPr>
          <a:xfrm rot="10800000">
            <a:off x="5339420" y="2470235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PoljeZBesedilom 64"/>
          <p:cNvSpPr txBox="1"/>
          <p:nvPr/>
        </p:nvSpPr>
        <p:spPr>
          <a:xfrm>
            <a:off x="3731743" y="266485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20</a:t>
            </a:r>
          </a:p>
        </p:txBody>
      </p:sp>
      <p:cxnSp>
        <p:nvCxnSpPr>
          <p:cNvPr id="66" name="Raven povezovalnik 65"/>
          <p:cNvCxnSpPr/>
          <p:nvPr/>
        </p:nvCxnSpPr>
        <p:spPr>
          <a:xfrm>
            <a:off x="8127298" y="2504489"/>
            <a:ext cx="0" cy="468000"/>
          </a:xfrm>
          <a:prstGeom prst="line">
            <a:avLst/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oljeZBesedilom 66"/>
          <p:cNvSpPr txBox="1"/>
          <p:nvPr/>
        </p:nvSpPr>
        <p:spPr>
          <a:xfrm>
            <a:off x="2639616" y="863374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Na pomožne kotirne črte ne smemo postavljati kotirnih črt!</a:t>
            </a:r>
          </a:p>
        </p:txBody>
      </p:sp>
      <p:sp>
        <p:nvSpPr>
          <p:cNvPr id="69" name="PoljeZBesedilom 68"/>
          <p:cNvSpPr txBox="1"/>
          <p:nvPr/>
        </p:nvSpPr>
        <p:spPr>
          <a:xfrm>
            <a:off x="3669125" y="4149080"/>
            <a:ext cx="1665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napačno!</a:t>
            </a:r>
          </a:p>
        </p:txBody>
      </p:sp>
      <p:sp>
        <p:nvSpPr>
          <p:cNvPr id="70" name="PoljeZBesedilom 69"/>
          <p:cNvSpPr txBox="1"/>
          <p:nvPr/>
        </p:nvSpPr>
        <p:spPr>
          <a:xfrm>
            <a:off x="7372873" y="4151864"/>
            <a:ext cx="154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66FF"/>
                </a:solidFill>
              </a:rPr>
              <a:t>pravilno!</a:t>
            </a:r>
          </a:p>
        </p:txBody>
      </p:sp>
      <p:sp>
        <p:nvSpPr>
          <p:cNvPr id="2" name="Prostoročno 1"/>
          <p:cNvSpPr/>
          <p:nvPr/>
        </p:nvSpPr>
        <p:spPr>
          <a:xfrm>
            <a:off x="3567770" y="2974235"/>
            <a:ext cx="1771650" cy="1005840"/>
          </a:xfrm>
          <a:custGeom>
            <a:avLst/>
            <a:gdLst>
              <a:gd name="connsiteX0" fmla="*/ 1771650 w 1771650"/>
              <a:gd name="connsiteY0" fmla="*/ 1005840 h 1005840"/>
              <a:gd name="connsiteX1" fmla="*/ 0 w 1771650"/>
              <a:gd name="connsiteY1" fmla="*/ 1005840 h 1005840"/>
              <a:gd name="connsiteX2" fmla="*/ 0 w 1771650"/>
              <a:gd name="connsiteY2" fmla="*/ 377190 h 1005840"/>
              <a:gd name="connsiteX3" fmla="*/ 845820 w 1771650"/>
              <a:gd name="connsiteY3" fmla="*/ 377190 h 1005840"/>
              <a:gd name="connsiteX4" fmla="*/ 845820 w 1771650"/>
              <a:gd name="connsiteY4" fmla="*/ 0 h 1005840"/>
              <a:gd name="connsiteX5" fmla="*/ 1771650 w 1771650"/>
              <a:gd name="connsiteY5" fmla="*/ 0 h 1005840"/>
              <a:gd name="connsiteX6" fmla="*/ 1771650 w 1771650"/>
              <a:gd name="connsiteY6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1650" h="1005840">
                <a:moveTo>
                  <a:pt x="1771650" y="1005840"/>
                </a:moveTo>
                <a:lnTo>
                  <a:pt x="0" y="1005840"/>
                </a:lnTo>
                <a:lnTo>
                  <a:pt x="0" y="377190"/>
                </a:lnTo>
                <a:lnTo>
                  <a:pt x="845820" y="377190"/>
                </a:lnTo>
                <a:lnTo>
                  <a:pt x="845820" y="0"/>
                </a:lnTo>
                <a:lnTo>
                  <a:pt x="1771650" y="0"/>
                </a:lnTo>
                <a:lnTo>
                  <a:pt x="1771650" y="1005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PoljeZBesedilom 23"/>
          <p:cNvSpPr txBox="1"/>
          <p:nvPr/>
        </p:nvSpPr>
        <p:spPr>
          <a:xfrm>
            <a:off x="4227424" y="227722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40</a:t>
            </a:r>
          </a:p>
        </p:txBody>
      </p:sp>
      <p:cxnSp>
        <p:nvCxnSpPr>
          <p:cNvPr id="25" name="Raven povezovalnik 24"/>
          <p:cNvCxnSpPr/>
          <p:nvPr/>
        </p:nvCxnSpPr>
        <p:spPr>
          <a:xfrm>
            <a:off x="6759298" y="2974235"/>
            <a:ext cx="136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jeZBesedilom 25"/>
          <p:cNvSpPr txBox="1"/>
          <p:nvPr/>
        </p:nvSpPr>
        <p:spPr>
          <a:xfrm rot="16200000">
            <a:off x="6469476" y="329021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22</a:t>
            </a:r>
          </a:p>
        </p:txBody>
      </p:sp>
      <p:cxnSp>
        <p:nvCxnSpPr>
          <p:cNvPr id="28" name="Raven povezovalnik 27"/>
          <p:cNvCxnSpPr/>
          <p:nvPr/>
        </p:nvCxnSpPr>
        <p:spPr>
          <a:xfrm rot="5400000">
            <a:off x="6327154" y="3478235"/>
            <a:ext cx="1008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/>
          <p:cNvCxnSpPr/>
          <p:nvPr/>
        </p:nvCxnSpPr>
        <p:spPr>
          <a:xfrm>
            <a:off x="7264723" y="2570129"/>
            <a:ext cx="864000" cy="0"/>
          </a:xfrm>
          <a:prstGeom prst="line">
            <a:avLst/>
          </a:prstGeom>
          <a:ln w="12700">
            <a:solidFill>
              <a:srgbClr val="0066FF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/>
          <p:cNvCxnSpPr/>
          <p:nvPr/>
        </p:nvCxnSpPr>
        <p:spPr>
          <a:xfrm rot="16200000">
            <a:off x="7011146" y="3731443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ovezovalnik 30"/>
          <p:cNvCxnSpPr/>
          <p:nvPr/>
        </p:nvCxnSpPr>
        <p:spPr>
          <a:xfrm rot="10800000">
            <a:off x="7263146" y="2144585"/>
            <a:ext cx="0" cy="122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/>
          <p:cNvSpPr txBox="1"/>
          <p:nvPr/>
        </p:nvSpPr>
        <p:spPr>
          <a:xfrm rot="16200000">
            <a:off x="7407391" y="347650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12</a:t>
            </a:r>
          </a:p>
        </p:txBody>
      </p:sp>
      <p:cxnSp>
        <p:nvCxnSpPr>
          <p:cNvPr id="33" name="Raven povezovalnik 32"/>
          <p:cNvCxnSpPr/>
          <p:nvPr/>
        </p:nvCxnSpPr>
        <p:spPr>
          <a:xfrm rot="5400000">
            <a:off x="7461258" y="3674585"/>
            <a:ext cx="612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/>
          <p:cNvCxnSpPr/>
          <p:nvPr/>
        </p:nvCxnSpPr>
        <p:spPr>
          <a:xfrm>
            <a:off x="7245681" y="2218403"/>
            <a:ext cx="1800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/>
          <p:nvPr/>
        </p:nvCxnSpPr>
        <p:spPr>
          <a:xfrm rot="10800000">
            <a:off x="9037104" y="2146235"/>
            <a:ext cx="0" cy="82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oljeZBesedilom 35"/>
          <p:cNvSpPr txBox="1"/>
          <p:nvPr/>
        </p:nvSpPr>
        <p:spPr>
          <a:xfrm>
            <a:off x="7431005" y="226075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20</a:t>
            </a:r>
          </a:p>
        </p:txBody>
      </p:sp>
      <p:sp>
        <p:nvSpPr>
          <p:cNvPr id="37" name="Prostoročno 36"/>
          <p:cNvSpPr/>
          <p:nvPr/>
        </p:nvSpPr>
        <p:spPr>
          <a:xfrm>
            <a:off x="7265454" y="2974235"/>
            <a:ext cx="1771650" cy="1005840"/>
          </a:xfrm>
          <a:custGeom>
            <a:avLst/>
            <a:gdLst>
              <a:gd name="connsiteX0" fmla="*/ 1771650 w 1771650"/>
              <a:gd name="connsiteY0" fmla="*/ 1005840 h 1005840"/>
              <a:gd name="connsiteX1" fmla="*/ 0 w 1771650"/>
              <a:gd name="connsiteY1" fmla="*/ 1005840 h 1005840"/>
              <a:gd name="connsiteX2" fmla="*/ 0 w 1771650"/>
              <a:gd name="connsiteY2" fmla="*/ 377190 h 1005840"/>
              <a:gd name="connsiteX3" fmla="*/ 845820 w 1771650"/>
              <a:gd name="connsiteY3" fmla="*/ 377190 h 1005840"/>
              <a:gd name="connsiteX4" fmla="*/ 845820 w 1771650"/>
              <a:gd name="connsiteY4" fmla="*/ 0 h 1005840"/>
              <a:gd name="connsiteX5" fmla="*/ 1771650 w 1771650"/>
              <a:gd name="connsiteY5" fmla="*/ 0 h 1005840"/>
              <a:gd name="connsiteX6" fmla="*/ 1771650 w 1771650"/>
              <a:gd name="connsiteY6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1650" h="1005840">
                <a:moveTo>
                  <a:pt x="1771650" y="1005840"/>
                </a:moveTo>
                <a:lnTo>
                  <a:pt x="0" y="1005840"/>
                </a:lnTo>
                <a:lnTo>
                  <a:pt x="0" y="377190"/>
                </a:lnTo>
                <a:lnTo>
                  <a:pt x="845820" y="377190"/>
                </a:lnTo>
                <a:lnTo>
                  <a:pt x="845820" y="0"/>
                </a:lnTo>
                <a:lnTo>
                  <a:pt x="1771650" y="0"/>
                </a:lnTo>
                <a:lnTo>
                  <a:pt x="1771650" y="1005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38" name="PoljeZBesedilom 37"/>
          <p:cNvSpPr txBox="1"/>
          <p:nvPr/>
        </p:nvSpPr>
        <p:spPr>
          <a:xfrm>
            <a:off x="7925108" y="191913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813787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ven povezovalnik 6"/>
          <p:cNvCxnSpPr/>
          <p:nvPr/>
        </p:nvCxnSpPr>
        <p:spPr>
          <a:xfrm>
            <a:off x="3065042" y="3910339"/>
            <a:ext cx="136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jeZBesedilom 9"/>
          <p:cNvSpPr txBox="1"/>
          <p:nvPr/>
        </p:nvSpPr>
        <p:spPr>
          <a:xfrm rot="16200000">
            <a:off x="2775220" y="42263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22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2795114" y="275011"/>
            <a:ext cx="6324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OSTALA PRAVILA KOTIRANJA</a:t>
            </a:r>
          </a:p>
        </p:txBody>
      </p:sp>
      <p:cxnSp>
        <p:nvCxnSpPr>
          <p:cNvPr id="51" name="Raven povezovalnik 50"/>
          <p:cNvCxnSpPr/>
          <p:nvPr/>
        </p:nvCxnSpPr>
        <p:spPr>
          <a:xfrm rot="5400000">
            <a:off x="2632898" y="4414339"/>
            <a:ext cx="1008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3568889" y="3153022"/>
            <a:ext cx="864000" cy="0"/>
          </a:xfrm>
          <a:prstGeom prst="line">
            <a:avLst/>
          </a:prstGeom>
          <a:ln w="12700">
            <a:solidFill>
              <a:srgbClr val="FF0000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en povezovalnik 49"/>
          <p:cNvCxnSpPr/>
          <p:nvPr/>
        </p:nvCxnSpPr>
        <p:spPr>
          <a:xfrm rot="16200000">
            <a:off x="3316890" y="4667547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en povezovalnik 52"/>
          <p:cNvCxnSpPr/>
          <p:nvPr/>
        </p:nvCxnSpPr>
        <p:spPr>
          <a:xfrm rot="10800000">
            <a:off x="3568890" y="3080689"/>
            <a:ext cx="0" cy="122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oljeZBesedilom 54"/>
          <p:cNvSpPr txBox="1"/>
          <p:nvPr/>
        </p:nvSpPr>
        <p:spPr>
          <a:xfrm rot="16200000">
            <a:off x="3713135" y="441260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12</a:t>
            </a:r>
          </a:p>
        </p:txBody>
      </p:sp>
      <p:cxnSp>
        <p:nvCxnSpPr>
          <p:cNvPr id="61" name="Raven povezovalnik 60"/>
          <p:cNvCxnSpPr/>
          <p:nvPr/>
        </p:nvCxnSpPr>
        <p:spPr>
          <a:xfrm rot="5400000">
            <a:off x="3767002" y="4610689"/>
            <a:ext cx="612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ven povezovalnik 62"/>
          <p:cNvCxnSpPr/>
          <p:nvPr/>
        </p:nvCxnSpPr>
        <p:spPr>
          <a:xfrm>
            <a:off x="3551425" y="3512601"/>
            <a:ext cx="1800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ven povezovalnik 63"/>
          <p:cNvCxnSpPr/>
          <p:nvPr/>
        </p:nvCxnSpPr>
        <p:spPr>
          <a:xfrm rot="10800000">
            <a:off x="5342848" y="3406339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PoljeZBesedilom 64"/>
          <p:cNvSpPr txBox="1"/>
          <p:nvPr/>
        </p:nvSpPr>
        <p:spPr>
          <a:xfrm>
            <a:off x="3735171" y="284364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20</a:t>
            </a:r>
          </a:p>
        </p:txBody>
      </p:sp>
      <p:cxnSp>
        <p:nvCxnSpPr>
          <p:cNvPr id="66" name="Raven povezovalnik 65"/>
          <p:cNvCxnSpPr/>
          <p:nvPr/>
        </p:nvCxnSpPr>
        <p:spPr>
          <a:xfrm>
            <a:off x="7285867" y="3440593"/>
            <a:ext cx="0" cy="468000"/>
          </a:xfrm>
          <a:prstGeom prst="line">
            <a:avLst/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oljeZBesedilom 66"/>
          <p:cNvSpPr txBox="1"/>
          <p:nvPr/>
        </p:nvSpPr>
        <p:spPr>
          <a:xfrm>
            <a:off x="2639616" y="863374"/>
            <a:ext cx="7416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Pomožne kotirne črte ne smejo sekati kotirnih črt, zato kotiramo najprej krajše robove in šele potem daljše!</a:t>
            </a:r>
          </a:p>
        </p:txBody>
      </p:sp>
      <p:sp>
        <p:nvSpPr>
          <p:cNvPr id="69" name="PoljeZBesedilom 68"/>
          <p:cNvSpPr txBox="1"/>
          <p:nvPr/>
        </p:nvSpPr>
        <p:spPr>
          <a:xfrm>
            <a:off x="3672553" y="5085184"/>
            <a:ext cx="1665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napačno!</a:t>
            </a:r>
          </a:p>
        </p:txBody>
      </p:sp>
      <p:sp>
        <p:nvSpPr>
          <p:cNvPr id="70" name="PoljeZBesedilom 69"/>
          <p:cNvSpPr txBox="1"/>
          <p:nvPr/>
        </p:nvSpPr>
        <p:spPr>
          <a:xfrm>
            <a:off x="6531442" y="5087968"/>
            <a:ext cx="154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66FF"/>
                </a:solidFill>
              </a:rPr>
              <a:t>pravilno!</a:t>
            </a:r>
          </a:p>
        </p:txBody>
      </p:sp>
      <p:sp>
        <p:nvSpPr>
          <p:cNvPr id="2" name="Prostoročno 1"/>
          <p:cNvSpPr/>
          <p:nvPr/>
        </p:nvSpPr>
        <p:spPr>
          <a:xfrm>
            <a:off x="3571198" y="3910339"/>
            <a:ext cx="1771650" cy="1005840"/>
          </a:xfrm>
          <a:custGeom>
            <a:avLst/>
            <a:gdLst>
              <a:gd name="connsiteX0" fmla="*/ 1771650 w 1771650"/>
              <a:gd name="connsiteY0" fmla="*/ 1005840 h 1005840"/>
              <a:gd name="connsiteX1" fmla="*/ 0 w 1771650"/>
              <a:gd name="connsiteY1" fmla="*/ 1005840 h 1005840"/>
              <a:gd name="connsiteX2" fmla="*/ 0 w 1771650"/>
              <a:gd name="connsiteY2" fmla="*/ 377190 h 1005840"/>
              <a:gd name="connsiteX3" fmla="*/ 845820 w 1771650"/>
              <a:gd name="connsiteY3" fmla="*/ 377190 h 1005840"/>
              <a:gd name="connsiteX4" fmla="*/ 845820 w 1771650"/>
              <a:gd name="connsiteY4" fmla="*/ 0 h 1005840"/>
              <a:gd name="connsiteX5" fmla="*/ 1771650 w 1771650"/>
              <a:gd name="connsiteY5" fmla="*/ 0 h 1005840"/>
              <a:gd name="connsiteX6" fmla="*/ 1771650 w 1771650"/>
              <a:gd name="connsiteY6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1650" h="1005840">
                <a:moveTo>
                  <a:pt x="1771650" y="1005840"/>
                </a:moveTo>
                <a:lnTo>
                  <a:pt x="0" y="1005840"/>
                </a:lnTo>
                <a:lnTo>
                  <a:pt x="0" y="377190"/>
                </a:lnTo>
                <a:lnTo>
                  <a:pt x="845820" y="377190"/>
                </a:lnTo>
                <a:lnTo>
                  <a:pt x="845820" y="0"/>
                </a:lnTo>
                <a:lnTo>
                  <a:pt x="1771650" y="0"/>
                </a:lnTo>
                <a:lnTo>
                  <a:pt x="1771650" y="1005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PoljeZBesedilom 23"/>
          <p:cNvSpPr txBox="1"/>
          <p:nvPr/>
        </p:nvSpPr>
        <p:spPr>
          <a:xfrm>
            <a:off x="4230852" y="321333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40</a:t>
            </a:r>
          </a:p>
        </p:txBody>
      </p:sp>
      <p:cxnSp>
        <p:nvCxnSpPr>
          <p:cNvPr id="25" name="Raven povezovalnik 24"/>
          <p:cNvCxnSpPr/>
          <p:nvPr/>
        </p:nvCxnSpPr>
        <p:spPr>
          <a:xfrm>
            <a:off x="5917867" y="3910339"/>
            <a:ext cx="136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jeZBesedilom 25"/>
          <p:cNvSpPr txBox="1"/>
          <p:nvPr/>
        </p:nvSpPr>
        <p:spPr>
          <a:xfrm rot="16200000">
            <a:off x="5628045" y="42263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22</a:t>
            </a:r>
          </a:p>
        </p:txBody>
      </p:sp>
      <p:cxnSp>
        <p:nvCxnSpPr>
          <p:cNvPr id="28" name="Raven povezovalnik 27"/>
          <p:cNvCxnSpPr/>
          <p:nvPr/>
        </p:nvCxnSpPr>
        <p:spPr>
          <a:xfrm rot="5400000">
            <a:off x="5485723" y="4414339"/>
            <a:ext cx="1008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/>
          <p:cNvCxnSpPr/>
          <p:nvPr/>
        </p:nvCxnSpPr>
        <p:spPr>
          <a:xfrm>
            <a:off x="6423292" y="3506233"/>
            <a:ext cx="864000" cy="0"/>
          </a:xfrm>
          <a:prstGeom prst="line">
            <a:avLst/>
          </a:prstGeom>
          <a:ln w="12700">
            <a:solidFill>
              <a:srgbClr val="0066FF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/>
          <p:cNvCxnSpPr/>
          <p:nvPr/>
        </p:nvCxnSpPr>
        <p:spPr>
          <a:xfrm rot="16200000">
            <a:off x="6169715" y="4667547"/>
            <a:ext cx="0" cy="50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ovezovalnik 30"/>
          <p:cNvCxnSpPr/>
          <p:nvPr/>
        </p:nvCxnSpPr>
        <p:spPr>
          <a:xfrm rot="10800000">
            <a:off x="6421715" y="3080689"/>
            <a:ext cx="0" cy="122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/>
          <p:cNvSpPr txBox="1"/>
          <p:nvPr/>
        </p:nvSpPr>
        <p:spPr>
          <a:xfrm rot="16200000">
            <a:off x="6565960" y="441260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12</a:t>
            </a:r>
          </a:p>
        </p:txBody>
      </p:sp>
      <p:cxnSp>
        <p:nvCxnSpPr>
          <p:cNvPr id="33" name="Raven povezovalnik 32"/>
          <p:cNvCxnSpPr/>
          <p:nvPr/>
        </p:nvCxnSpPr>
        <p:spPr>
          <a:xfrm rot="5400000">
            <a:off x="6619827" y="4610689"/>
            <a:ext cx="612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/>
          <p:cNvCxnSpPr/>
          <p:nvPr/>
        </p:nvCxnSpPr>
        <p:spPr>
          <a:xfrm>
            <a:off x="6404250" y="3154507"/>
            <a:ext cx="1800000" cy="0"/>
          </a:xfrm>
          <a:prstGeom prst="line">
            <a:avLst/>
          </a:prstGeom>
          <a:ln w="12700">
            <a:solidFill>
              <a:schemeClr val="tx1"/>
            </a:solidFill>
            <a:miter lim="800000"/>
            <a:headEnd type="triangle" w="sm" len="lg"/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/>
          <p:nvPr/>
        </p:nvCxnSpPr>
        <p:spPr>
          <a:xfrm rot="10800000">
            <a:off x="8195673" y="3082339"/>
            <a:ext cx="0" cy="82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oljeZBesedilom 35"/>
          <p:cNvSpPr txBox="1"/>
          <p:nvPr/>
        </p:nvSpPr>
        <p:spPr>
          <a:xfrm>
            <a:off x="6589574" y="319685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20</a:t>
            </a:r>
          </a:p>
        </p:txBody>
      </p:sp>
      <p:sp>
        <p:nvSpPr>
          <p:cNvPr id="37" name="Prostoročno 36"/>
          <p:cNvSpPr/>
          <p:nvPr/>
        </p:nvSpPr>
        <p:spPr>
          <a:xfrm>
            <a:off x="6424023" y="3910339"/>
            <a:ext cx="1771650" cy="1005840"/>
          </a:xfrm>
          <a:custGeom>
            <a:avLst/>
            <a:gdLst>
              <a:gd name="connsiteX0" fmla="*/ 1771650 w 1771650"/>
              <a:gd name="connsiteY0" fmla="*/ 1005840 h 1005840"/>
              <a:gd name="connsiteX1" fmla="*/ 0 w 1771650"/>
              <a:gd name="connsiteY1" fmla="*/ 1005840 h 1005840"/>
              <a:gd name="connsiteX2" fmla="*/ 0 w 1771650"/>
              <a:gd name="connsiteY2" fmla="*/ 377190 h 1005840"/>
              <a:gd name="connsiteX3" fmla="*/ 845820 w 1771650"/>
              <a:gd name="connsiteY3" fmla="*/ 377190 h 1005840"/>
              <a:gd name="connsiteX4" fmla="*/ 845820 w 1771650"/>
              <a:gd name="connsiteY4" fmla="*/ 0 h 1005840"/>
              <a:gd name="connsiteX5" fmla="*/ 1771650 w 1771650"/>
              <a:gd name="connsiteY5" fmla="*/ 0 h 1005840"/>
              <a:gd name="connsiteX6" fmla="*/ 1771650 w 1771650"/>
              <a:gd name="connsiteY6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1650" h="1005840">
                <a:moveTo>
                  <a:pt x="1771650" y="1005840"/>
                </a:moveTo>
                <a:lnTo>
                  <a:pt x="0" y="1005840"/>
                </a:lnTo>
                <a:lnTo>
                  <a:pt x="0" y="377190"/>
                </a:lnTo>
                <a:lnTo>
                  <a:pt x="845820" y="377190"/>
                </a:lnTo>
                <a:lnTo>
                  <a:pt x="845820" y="0"/>
                </a:lnTo>
                <a:lnTo>
                  <a:pt x="1771650" y="0"/>
                </a:lnTo>
                <a:lnTo>
                  <a:pt x="1771650" y="1005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38" name="PoljeZBesedilom 37"/>
          <p:cNvSpPr txBox="1"/>
          <p:nvPr/>
        </p:nvSpPr>
        <p:spPr>
          <a:xfrm>
            <a:off x="7083677" y="285523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40</a:t>
            </a:r>
          </a:p>
        </p:txBody>
      </p:sp>
      <p:cxnSp>
        <p:nvCxnSpPr>
          <p:cNvPr id="39" name="Raven povezovalnik 38"/>
          <p:cNvCxnSpPr/>
          <p:nvPr/>
        </p:nvCxnSpPr>
        <p:spPr>
          <a:xfrm rot="10800000">
            <a:off x="4419508" y="3080593"/>
            <a:ext cx="0" cy="864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esni zaviti oklepaj 39"/>
          <p:cNvSpPr/>
          <p:nvPr/>
        </p:nvSpPr>
        <p:spPr>
          <a:xfrm>
            <a:off x="7337492" y="3524079"/>
            <a:ext cx="117518" cy="328182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PoljeZBesedilom 40"/>
          <p:cNvSpPr txBox="1"/>
          <p:nvPr/>
        </p:nvSpPr>
        <p:spPr>
          <a:xfrm>
            <a:off x="7453574" y="3381522"/>
            <a:ext cx="3093119" cy="461665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 rtlCol="0">
            <a:spAutoFit/>
          </a:bodyPr>
          <a:lstStyle/>
          <a:p>
            <a:r>
              <a:rPr lang="sl-SI" sz="2400" dirty="0"/>
              <a:t>10 mm od skrajnega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904878" y="3689317"/>
            <a:ext cx="801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l-SI" sz="2400" dirty="0">
                <a:solidFill>
                  <a:srgbClr val="000000"/>
                </a:solidFill>
              </a:rPr>
              <a:t>roba</a:t>
            </a:r>
          </a:p>
        </p:txBody>
      </p:sp>
    </p:spTree>
    <p:extLst>
      <p:ext uri="{BB962C8B-B14F-4D97-AF65-F5344CB8AC3E}">
        <p14:creationId xmlns:p14="http://schemas.microsoft.com/office/powerpoint/2010/main" val="2564456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oljeZBesedilom 47"/>
          <p:cNvSpPr txBox="1"/>
          <p:nvPr/>
        </p:nvSpPr>
        <p:spPr>
          <a:xfrm>
            <a:off x="2795114" y="275011"/>
            <a:ext cx="6324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OSTALA PRAVILA KOTIRANJA</a:t>
            </a:r>
          </a:p>
        </p:txBody>
      </p:sp>
      <p:sp>
        <p:nvSpPr>
          <p:cNvPr id="67" name="PoljeZBesedilom 66"/>
          <p:cNvSpPr txBox="1"/>
          <p:nvPr/>
        </p:nvSpPr>
        <p:spPr>
          <a:xfrm>
            <a:off x="1631504" y="863374"/>
            <a:ext cx="35283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 kotiranju kratkih robov,</a:t>
            </a:r>
            <a:r>
              <a:rPr lang="sl-SI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podaljšamo kotirno črto </a:t>
            </a:r>
            <a:r>
              <a:rPr lang="sl-SI" sz="28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rišemo </a:t>
            </a:r>
            <a:r>
              <a:rPr lang="sl-SI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puščici z zunanje strani.</a:t>
            </a:r>
          </a:p>
        </p:txBody>
      </p:sp>
      <p:grpSp>
        <p:nvGrpSpPr>
          <p:cNvPr id="12" name="Skupina 11"/>
          <p:cNvGrpSpPr/>
          <p:nvPr/>
        </p:nvGrpSpPr>
        <p:grpSpPr>
          <a:xfrm rot="5400000">
            <a:off x="3541605" y="2376766"/>
            <a:ext cx="5066045" cy="2129955"/>
            <a:chOff x="1889365" y="4008495"/>
            <a:chExt cx="5066045" cy="2129955"/>
          </a:xfrm>
        </p:grpSpPr>
        <p:sp>
          <p:nvSpPr>
            <p:cNvPr id="6" name="Prostoročno 5"/>
            <p:cNvSpPr/>
            <p:nvPr/>
          </p:nvSpPr>
          <p:spPr>
            <a:xfrm>
              <a:off x="2583180" y="4251960"/>
              <a:ext cx="3543300" cy="1634490"/>
            </a:xfrm>
            <a:custGeom>
              <a:avLst/>
              <a:gdLst>
                <a:gd name="connsiteX0" fmla="*/ 400050 w 3543300"/>
                <a:gd name="connsiteY0" fmla="*/ 1634490 h 1634490"/>
                <a:gd name="connsiteX1" fmla="*/ 400050 w 3543300"/>
                <a:gd name="connsiteY1" fmla="*/ 1371600 h 1634490"/>
                <a:gd name="connsiteX2" fmla="*/ 0 w 3543300"/>
                <a:gd name="connsiteY2" fmla="*/ 1371600 h 1634490"/>
                <a:gd name="connsiteX3" fmla="*/ 0 w 3543300"/>
                <a:gd name="connsiteY3" fmla="*/ 0 h 1634490"/>
                <a:gd name="connsiteX4" fmla="*/ 3543300 w 3543300"/>
                <a:gd name="connsiteY4" fmla="*/ 0 h 1634490"/>
                <a:gd name="connsiteX5" fmla="*/ 3543300 w 3543300"/>
                <a:gd name="connsiteY5" fmla="*/ 308610 h 1634490"/>
                <a:gd name="connsiteX6" fmla="*/ 3051810 w 3543300"/>
                <a:gd name="connsiteY6" fmla="*/ 308610 h 1634490"/>
                <a:gd name="connsiteX7" fmla="*/ 3051810 w 3543300"/>
                <a:gd name="connsiteY7" fmla="*/ 582930 h 1634490"/>
                <a:gd name="connsiteX8" fmla="*/ 3543300 w 3543300"/>
                <a:gd name="connsiteY8" fmla="*/ 582930 h 1634490"/>
                <a:gd name="connsiteX9" fmla="*/ 3543300 w 3543300"/>
                <a:gd name="connsiteY9" fmla="*/ 1623060 h 1634490"/>
                <a:gd name="connsiteX10" fmla="*/ 400050 w 3543300"/>
                <a:gd name="connsiteY10" fmla="*/ 1634490 h 1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3300" h="1634490">
                  <a:moveTo>
                    <a:pt x="400050" y="1634490"/>
                  </a:moveTo>
                  <a:lnTo>
                    <a:pt x="400050" y="1371600"/>
                  </a:lnTo>
                  <a:lnTo>
                    <a:pt x="0" y="1371600"/>
                  </a:lnTo>
                  <a:lnTo>
                    <a:pt x="0" y="0"/>
                  </a:lnTo>
                  <a:lnTo>
                    <a:pt x="3543300" y="0"/>
                  </a:lnTo>
                  <a:lnTo>
                    <a:pt x="3543300" y="308610"/>
                  </a:lnTo>
                  <a:lnTo>
                    <a:pt x="3051810" y="308610"/>
                  </a:lnTo>
                  <a:lnTo>
                    <a:pt x="3051810" y="582930"/>
                  </a:lnTo>
                  <a:lnTo>
                    <a:pt x="3543300" y="582930"/>
                  </a:lnTo>
                  <a:lnTo>
                    <a:pt x="3543300" y="1623060"/>
                  </a:lnTo>
                  <a:lnTo>
                    <a:pt x="400050" y="1634490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42" name="Raven povezovalnik 41"/>
            <p:cNvCxnSpPr/>
            <p:nvPr/>
          </p:nvCxnSpPr>
          <p:spPr>
            <a:xfrm>
              <a:off x="2159824" y="5886450"/>
              <a:ext cx="82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PoljeZBesedilom 42"/>
            <p:cNvSpPr txBox="1"/>
            <p:nvPr/>
          </p:nvSpPr>
          <p:spPr>
            <a:xfrm rot="16200000">
              <a:off x="1917578" y="557212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/>
                <a:t>8</a:t>
              </a:r>
            </a:p>
          </p:txBody>
        </p:sp>
        <p:grpSp>
          <p:nvGrpSpPr>
            <p:cNvPr id="8" name="Skupina 7"/>
            <p:cNvGrpSpPr/>
            <p:nvPr/>
          </p:nvGrpSpPr>
          <p:grpSpPr>
            <a:xfrm>
              <a:off x="2196497" y="5382960"/>
              <a:ext cx="0" cy="755490"/>
              <a:chOff x="2196497" y="5382960"/>
              <a:chExt cx="0" cy="755490"/>
            </a:xfrm>
          </p:grpSpPr>
          <p:cxnSp>
            <p:nvCxnSpPr>
              <p:cNvPr id="44" name="Raven povezovalnik 43"/>
              <p:cNvCxnSpPr/>
              <p:nvPr/>
            </p:nvCxnSpPr>
            <p:spPr>
              <a:xfrm rot="5400000">
                <a:off x="2070497" y="6012450"/>
                <a:ext cx="25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miter lim="800000"/>
                <a:headEnd type="triangle" w="sm" len="lg"/>
                <a:tailEnd type="non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>
              <a:xfrm rot="10800000">
                <a:off x="2196497" y="5625240"/>
                <a:ext cx="0" cy="288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aven povezovalnik 45"/>
              <p:cNvCxnSpPr/>
              <p:nvPr/>
            </p:nvCxnSpPr>
            <p:spPr>
              <a:xfrm rot="5400000">
                <a:off x="2070497" y="5508960"/>
                <a:ext cx="25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miter lim="800000"/>
                <a:headEnd type="none" w="sm" len="lg"/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Raven povezovalnik 46"/>
            <p:cNvCxnSpPr/>
            <p:nvPr/>
          </p:nvCxnSpPr>
          <p:spPr>
            <a:xfrm>
              <a:off x="2143301" y="5634960"/>
              <a:ext cx="46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aven povezovalnik 53"/>
            <p:cNvCxnSpPr/>
            <p:nvPr/>
          </p:nvCxnSpPr>
          <p:spPr>
            <a:xfrm rot="10800000">
              <a:off x="6535159" y="4247862"/>
              <a:ext cx="0" cy="576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Raven povezovalnik 55"/>
            <p:cNvCxnSpPr/>
            <p:nvPr/>
          </p:nvCxnSpPr>
          <p:spPr>
            <a:xfrm rot="5400000">
              <a:off x="6410018" y="4134495"/>
              <a:ext cx="252000" cy="0"/>
            </a:xfrm>
            <a:prstGeom prst="line">
              <a:avLst/>
            </a:prstGeom>
            <a:ln w="12700">
              <a:solidFill>
                <a:schemeClr val="tx1"/>
              </a:solidFill>
              <a:miter lim="800000"/>
              <a:headEnd type="none" w="sm" len="lg"/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Raven povezovalnik 56"/>
            <p:cNvCxnSpPr/>
            <p:nvPr/>
          </p:nvCxnSpPr>
          <p:spPr>
            <a:xfrm>
              <a:off x="6139397" y="4260495"/>
              <a:ext cx="79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Raven povezovalnik 57"/>
            <p:cNvCxnSpPr/>
            <p:nvPr/>
          </p:nvCxnSpPr>
          <p:spPr>
            <a:xfrm>
              <a:off x="6127410" y="5871183"/>
              <a:ext cx="82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aven povezovalnik 58"/>
            <p:cNvCxnSpPr/>
            <p:nvPr/>
          </p:nvCxnSpPr>
          <p:spPr>
            <a:xfrm>
              <a:off x="6106862" y="4556733"/>
              <a:ext cx="50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Raven povezovalnik 59"/>
            <p:cNvCxnSpPr/>
            <p:nvPr/>
          </p:nvCxnSpPr>
          <p:spPr>
            <a:xfrm>
              <a:off x="6127410" y="4823862"/>
              <a:ext cx="46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Raven povezovalnik 61"/>
            <p:cNvCxnSpPr/>
            <p:nvPr/>
          </p:nvCxnSpPr>
          <p:spPr>
            <a:xfrm rot="5400000">
              <a:off x="6014018" y="5345862"/>
              <a:ext cx="1044000" cy="0"/>
            </a:xfrm>
            <a:prstGeom prst="line">
              <a:avLst/>
            </a:prstGeom>
            <a:ln w="12700">
              <a:solidFill>
                <a:schemeClr val="tx1"/>
              </a:solidFill>
              <a:miter lim="800000"/>
              <a:headEnd type="triangle" w="sm" len="lg"/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Elipsa 10"/>
            <p:cNvSpPr/>
            <p:nvPr/>
          </p:nvSpPr>
          <p:spPr>
            <a:xfrm>
              <a:off x="6519972" y="4535862"/>
              <a:ext cx="36000" cy="36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3" name="PoljeZBesedilom 72"/>
            <p:cNvSpPr txBox="1"/>
            <p:nvPr/>
          </p:nvSpPr>
          <p:spPr>
            <a:xfrm rot="16200000">
              <a:off x="6279195" y="42237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/>
                <a:t>9</a:t>
              </a:r>
            </a:p>
          </p:txBody>
        </p:sp>
        <p:sp>
          <p:nvSpPr>
            <p:cNvPr id="74" name="PoljeZBesedilom 73"/>
            <p:cNvSpPr txBox="1"/>
            <p:nvPr/>
          </p:nvSpPr>
          <p:spPr>
            <a:xfrm rot="16200000">
              <a:off x="6284962" y="452495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/>
                <a:t>8</a:t>
              </a:r>
            </a:p>
          </p:txBody>
        </p:sp>
        <p:sp>
          <p:nvSpPr>
            <p:cNvPr id="75" name="PoljeZBesedilom 74"/>
            <p:cNvSpPr txBox="1"/>
            <p:nvPr/>
          </p:nvSpPr>
          <p:spPr>
            <a:xfrm rot="16200000">
              <a:off x="6216741" y="515174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/>
                <a:t>30</a:t>
              </a:r>
            </a:p>
          </p:txBody>
        </p:sp>
        <p:cxnSp>
          <p:nvCxnSpPr>
            <p:cNvPr id="76" name="Raven povezovalnik 75"/>
            <p:cNvCxnSpPr/>
            <p:nvPr/>
          </p:nvCxnSpPr>
          <p:spPr>
            <a:xfrm rot="5400000">
              <a:off x="6066256" y="5070495"/>
              <a:ext cx="1620000" cy="0"/>
            </a:xfrm>
            <a:prstGeom prst="line">
              <a:avLst/>
            </a:prstGeom>
            <a:ln w="12700">
              <a:solidFill>
                <a:schemeClr val="tx1"/>
              </a:solidFill>
              <a:miter lim="800000"/>
              <a:headEnd type="triangle" w="sm" len="lg"/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PoljeZBesedilom 76"/>
            <p:cNvSpPr txBox="1"/>
            <p:nvPr/>
          </p:nvSpPr>
          <p:spPr>
            <a:xfrm rot="16200000">
              <a:off x="6539388" y="490632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/>
                <a:t>47</a:t>
              </a:r>
            </a:p>
          </p:txBody>
        </p:sp>
      </p:grpSp>
      <p:sp>
        <p:nvSpPr>
          <p:cNvPr id="78" name="PoljeZBesedilom 77"/>
          <p:cNvSpPr txBox="1"/>
          <p:nvPr/>
        </p:nvSpPr>
        <p:spPr>
          <a:xfrm>
            <a:off x="7124005" y="2564905"/>
            <a:ext cx="35283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 kotiranju več zaporednih kratkih robov,</a:t>
            </a:r>
            <a:r>
              <a:rPr lang="sl-SI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rišemo kotirno piko, </a:t>
            </a:r>
            <a:r>
              <a:rPr lang="sl-SI" sz="28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 nadomesti dve kotirni puščici.</a:t>
            </a:r>
          </a:p>
        </p:txBody>
      </p:sp>
    </p:spTree>
    <p:extLst>
      <p:ext uri="{BB962C8B-B14F-4D97-AF65-F5344CB8AC3E}">
        <p14:creationId xmlns:p14="http://schemas.microsoft.com/office/powerpoint/2010/main" val="560659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6" y="23759"/>
            <a:ext cx="8578850" cy="685558"/>
          </a:xfrm>
        </p:spPr>
        <p:txBody>
          <a:bodyPr>
            <a:normAutofit fontScale="90000"/>
          </a:bodyPr>
          <a:lstStyle/>
          <a:p>
            <a:r>
              <a:rPr lang="sl-SI" altLang="sl-SI" sz="4800" dirty="0">
                <a:solidFill>
                  <a:srgbClr val="FF6600"/>
                </a:solidFill>
              </a:rPr>
              <a:t>KOTIRANJE RAVNIH ROBOV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7B18E7CD-A7E3-438E-9433-159C392BD707}"/>
              </a:ext>
            </a:extLst>
          </p:cNvPr>
          <p:cNvGrpSpPr/>
          <p:nvPr/>
        </p:nvGrpSpPr>
        <p:grpSpPr>
          <a:xfrm>
            <a:off x="2447342" y="2996953"/>
            <a:ext cx="3887922" cy="2432363"/>
            <a:chOff x="923342" y="2996952"/>
            <a:chExt cx="3887922" cy="2432363"/>
          </a:xfrm>
        </p:grpSpPr>
        <p:sp>
          <p:nvSpPr>
            <p:cNvPr id="2" name="Prostoročno 1"/>
            <p:cNvSpPr/>
            <p:nvPr/>
          </p:nvSpPr>
          <p:spPr>
            <a:xfrm>
              <a:off x="1859342" y="2996952"/>
              <a:ext cx="2951922" cy="2067339"/>
            </a:xfrm>
            <a:custGeom>
              <a:avLst/>
              <a:gdLst>
                <a:gd name="connsiteX0" fmla="*/ 2951922 w 2951922"/>
                <a:gd name="connsiteY0" fmla="*/ 2067339 h 2067339"/>
                <a:gd name="connsiteX1" fmla="*/ 457200 w 2951922"/>
                <a:gd name="connsiteY1" fmla="*/ 2067339 h 2067339"/>
                <a:gd name="connsiteX2" fmla="*/ 457200 w 2951922"/>
                <a:gd name="connsiteY2" fmla="*/ 1431234 h 2067339"/>
                <a:gd name="connsiteX3" fmla="*/ 208722 w 2951922"/>
                <a:gd name="connsiteY3" fmla="*/ 1431234 h 2067339"/>
                <a:gd name="connsiteX4" fmla="*/ 208722 w 2951922"/>
                <a:gd name="connsiteY4" fmla="*/ 914400 h 2067339"/>
                <a:gd name="connsiteX5" fmla="*/ 0 w 2951922"/>
                <a:gd name="connsiteY5" fmla="*/ 914400 h 2067339"/>
                <a:gd name="connsiteX6" fmla="*/ 0 w 2951922"/>
                <a:gd name="connsiteY6" fmla="*/ 0 h 2067339"/>
                <a:gd name="connsiteX7" fmla="*/ 2951922 w 2951922"/>
                <a:gd name="connsiteY7" fmla="*/ 0 h 2067339"/>
                <a:gd name="connsiteX8" fmla="*/ 2951922 w 2951922"/>
                <a:gd name="connsiteY8" fmla="*/ 2067339 h 2067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51922" h="2067339">
                  <a:moveTo>
                    <a:pt x="2951922" y="2067339"/>
                  </a:moveTo>
                  <a:lnTo>
                    <a:pt x="457200" y="2067339"/>
                  </a:lnTo>
                  <a:lnTo>
                    <a:pt x="457200" y="1431234"/>
                  </a:lnTo>
                  <a:lnTo>
                    <a:pt x="208722" y="1431234"/>
                  </a:lnTo>
                  <a:lnTo>
                    <a:pt x="208722" y="914400"/>
                  </a:lnTo>
                  <a:lnTo>
                    <a:pt x="0" y="914400"/>
                  </a:lnTo>
                  <a:lnTo>
                    <a:pt x="0" y="0"/>
                  </a:lnTo>
                  <a:lnTo>
                    <a:pt x="2951922" y="0"/>
                  </a:lnTo>
                  <a:lnTo>
                    <a:pt x="2951922" y="2067339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42" name="Raven povezovalnik 41"/>
            <p:cNvCxnSpPr/>
            <p:nvPr/>
          </p:nvCxnSpPr>
          <p:spPr>
            <a:xfrm rot="5400000">
              <a:off x="1016656" y="3455952"/>
              <a:ext cx="9180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sm" len="lg"/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ven povezovalnik 42"/>
            <p:cNvCxnSpPr/>
            <p:nvPr/>
          </p:nvCxnSpPr>
          <p:spPr>
            <a:xfrm rot="10800000">
              <a:off x="923342" y="2996952"/>
              <a:ext cx="93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ven povezovalnik 44"/>
            <p:cNvCxnSpPr/>
            <p:nvPr/>
          </p:nvCxnSpPr>
          <p:spPr>
            <a:xfrm rot="10800000">
              <a:off x="1535264" y="5373216"/>
              <a:ext cx="327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ven povezovalnik 45"/>
            <p:cNvCxnSpPr/>
            <p:nvPr/>
          </p:nvCxnSpPr>
          <p:spPr>
            <a:xfrm rot="10800000">
              <a:off x="1207428" y="4437193"/>
              <a:ext cx="86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aven povezovalnik 46"/>
            <p:cNvCxnSpPr/>
            <p:nvPr/>
          </p:nvCxnSpPr>
          <p:spPr>
            <a:xfrm rot="10800000">
              <a:off x="1438099" y="3914836"/>
              <a:ext cx="43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Raven povezovalnik 47"/>
            <p:cNvCxnSpPr/>
            <p:nvPr/>
          </p:nvCxnSpPr>
          <p:spPr>
            <a:xfrm rot="10800000">
              <a:off x="935214" y="5069315"/>
              <a:ext cx="136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Raven povezovalnik 48"/>
            <p:cNvCxnSpPr/>
            <p:nvPr/>
          </p:nvCxnSpPr>
          <p:spPr>
            <a:xfrm rot="5400000">
              <a:off x="1091571" y="4670836"/>
              <a:ext cx="151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aven povezovalnik 49"/>
            <p:cNvCxnSpPr/>
            <p:nvPr/>
          </p:nvCxnSpPr>
          <p:spPr>
            <a:xfrm rot="5400000">
              <a:off x="503656" y="3716952"/>
              <a:ext cx="14400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sm" len="lg"/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Raven povezovalnik 50"/>
            <p:cNvCxnSpPr/>
            <p:nvPr/>
          </p:nvCxnSpPr>
          <p:spPr>
            <a:xfrm rot="5400000">
              <a:off x="-54344" y="4035678"/>
              <a:ext cx="20520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sm" len="lg"/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aven povezovalnik 51"/>
            <p:cNvCxnSpPr/>
            <p:nvPr/>
          </p:nvCxnSpPr>
          <p:spPr>
            <a:xfrm rot="5400000">
              <a:off x="1566367" y="4931952"/>
              <a:ext cx="99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aven povezovalnik 52"/>
            <p:cNvCxnSpPr/>
            <p:nvPr/>
          </p:nvCxnSpPr>
          <p:spPr>
            <a:xfrm rot="5400000">
              <a:off x="2125510" y="5249315"/>
              <a:ext cx="3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aven povezovalnik 53"/>
            <p:cNvCxnSpPr/>
            <p:nvPr/>
          </p:nvCxnSpPr>
          <p:spPr>
            <a:xfrm rot="5400000">
              <a:off x="4631264" y="5249315"/>
              <a:ext cx="36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703512" y="709317"/>
            <a:ext cx="6336704" cy="71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l-SI" altLang="sl-SI" sz="2000" b="1" dirty="0"/>
              <a:t>NALOGE:</a:t>
            </a:r>
          </a:p>
          <a:p>
            <a:r>
              <a:rPr lang="sl-SI" altLang="sl-SI" sz="2000" dirty="0"/>
              <a:t>1. Na kotirne črte vriši puščice in kotirno piko!</a:t>
            </a:r>
          </a:p>
        </p:txBody>
      </p:sp>
      <p:sp>
        <p:nvSpPr>
          <p:cNvPr id="3" name="Pravokotnik 2"/>
          <p:cNvSpPr/>
          <p:nvPr/>
        </p:nvSpPr>
        <p:spPr>
          <a:xfrm>
            <a:off x="7536161" y="2975037"/>
            <a:ext cx="2819973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l-SI" altLang="sl-SI" sz="2000" dirty="0">
                <a:solidFill>
                  <a:srgbClr val="0066FF"/>
                </a:solidFill>
              </a:rPr>
              <a:t>- vidni rob</a:t>
            </a:r>
          </a:p>
          <a:p>
            <a:pPr>
              <a:spcAft>
                <a:spcPts val="600"/>
              </a:spcAft>
            </a:pPr>
            <a:r>
              <a:rPr lang="sl-SI" altLang="sl-SI" sz="2000" dirty="0">
                <a:solidFill>
                  <a:srgbClr val="0066FF"/>
                </a:solidFill>
              </a:rPr>
              <a:t>- pomožna kotirna črta</a:t>
            </a:r>
          </a:p>
          <a:p>
            <a:pPr>
              <a:spcAft>
                <a:spcPts val="600"/>
              </a:spcAft>
            </a:pPr>
            <a:r>
              <a:rPr lang="sl-SI" altLang="sl-SI" sz="2000" dirty="0">
                <a:solidFill>
                  <a:srgbClr val="0066FF"/>
                </a:solidFill>
              </a:rPr>
              <a:t>- kotirna črta</a:t>
            </a:r>
          </a:p>
          <a:p>
            <a:pPr>
              <a:spcAft>
                <a:spcPts val="600"/>
              </a:spcAft>
            </a:pPr>
            <a:r>
              <a:rPr lang="sl-SI" altLang="sl-SI" sz="2000" dirty="0">
                <a:solidFill>
                  <a:srgbClr val="0066FF"/>
                </a:solidFill>
              </a:rPr>
              <a:t>- kotirna pika</a:t>
            </a:r>
          </a:p>
          <a:p>
            <a:pPr>
              <a:spcAft>
                <a:spcPts val="600"/>
              </a:spcAft>
            </a:pPr>
            <a:r>
              <a:rPr lang="sl-SI" altLang="sl-SI" sz="2000" dirty="0">
                <a:solidFill>
                  <a:srgbClr val="0066FF"/>
                </a:solidFill>
              </a:rPr>
              <a:t>- kotirna puščica</a:t>
            </a:r>
          </a:p>
          <a:p>
            <a:pPr>
              <a:spcAft>
                <a:spcPts val="600"/>
              </a:spcAft>
            </a:pPr>
            <a:r>
              <a:rPr lang="sl-SI" altLang="sl-SI" sz="2000" dirty="0">
                <a:solidFill>
                  <a:srgbClr val="0066FF"/>
                </a:solidFill>
              </a:rPr>
              <a:t>- kotirna mera</a:t>
            </a:r>
          </a:p>
        </p:txBody>
      </p:sp>
      <p:sp>
        <p:nvSpPr>
          <p:cNvPr id="4" name="Pravokotnik 3"/>
          <p:cNvSpPr/>
          <p:nvPr/>
        </p:nvSpPr>
        <p:spPr>
          <a:xfrm>
            <a:off x="5447928" y="1901272"/>
            <a:ext cx="47708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000" dirty="0"/>
              <a:t>3. S črtami poveži izraze in dele na risbi:</a:t>
            </a:r>
          </a:p>
        </p:txBody>
      </p:sp>
      <p:sp>
        <p:nvSpPr>
          <p:cNvPr id="5" name="Pravokotnik 4"/>
          <p:cNvSpPr/>
          <p:nvPr/>
        </p:nvSpPr>
        <p:spPr>
          <a:xfrm>
            <a:off x="2731429" y="1436392"/>
            <a:ext cx="64087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2000" dirty="0"/>
              <a:t>2. Zmeri dolžine robov in pravilno vpiši kotirne številke!</a:t>
            </a:r>
          </a:p>
        </p:txBody>
      </p:sp>
      <p:sp>
        <p:nvSpPr>
          <p:cNvPr id="6" name="Pravokotnik 5"/>
          <p:cNvSpPr/>
          <p:nvPr/>
        </p:nvSpPr>
        <p:spPr>
          <a:xfrm>
            <a:off x="1733458" y="6153973"/>
            <a:ext cx="86508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2000" dirty="0"/>
              <a:t>4. Na risbi manjka ena kotirna črta. vriši jo in pripiši ustrezno kotirno mero!</a:t>
            </a:r>
            <a:endParaRPr lang="sl-SI" altLang="sl-SI" sz="3600" dirty="0"/>
          </a:p>
        </p:txBody>
      </p:sp>
    </p:spTree>
    <p:extLst>
      <p:ext uri="{BB962C8B-B14F-4D97-AF65-F5344CB8AC3E}">
        <p14:creationId xmlns:p14="http://schemas.microsoft.com/office/powerpoint/2010/main" val="368858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2279650" y="2636838"/>
            <a:ext cx="1187450" cy="11874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1919288" y="260350"/>
            <a:ext cx="8229600" cy="1143000"/>
          </a:xfrm>
        </p:spPr>
        <p:txBody>
          <a:bodyPr/>
          <a:lstStyle/>
          <a:p>
            <a:r>
              <a:rPr lang="sl-SI" altLang="sl-SI" sz="4800">
                <a:solidFill>
                  <a:srgbClr val="FF6600"/>
                </a:solidFill>
              </a:rPr>
              <a:t>KOTIRANJE KROGOV</a:t>
            </a:r>
          </a:p>
        </p:txBody>
      </p:sp>
      <p:pic>
        <p:nvPicPr>
          <p:cNvPr id="8199" name="Picture 7" descr="MCj031128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850" y="2281239"/>
            <a:ext cx="603250" cy="93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919288" y="1196976"/>
            <a:ext cx="2749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/>
              <a:t>presečišče dveh srednjic: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351088" y="1557338"/>
            <a:ext cx="3308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/>
              <a:t>- točka, kamor zapičimo šestilo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424113" y="1916113"/>
            <a:ext cx="1809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dirty="0"/>
              <a:t>- središče kroga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2143125" y="3216275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863850" y="2568575"/>
            <a:ext cx="0" cy="1296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4727575" y="2565400"/>
            <a:ext cx="1079500" cy="10795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4506913" y="3097213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5268913" y="2497139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 flipV="1">
            <a:off x="5811838" y="2165350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V="1">
            <a:off x="4722813" y="2166939"/>
            <a:ext cx="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V="1">
            <a:off x="4727575" y="3095626"/>
            <a:ext cx="10795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5111751" y="19780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/>
              <a:t>30</a:t>
            </a:r>
          </a:p>
        </p:txBody>
      </p:sp>
      <p:sp>
        <p:nvSpPr>
          <p:cNvPr id="8216" name="Oval 24"/>
          <p:cNvSpPr>
            <a:spLocks noChangeArrowheads="1"/>
          </p:cNvSpPr>
          <p:nvPr/>
        </p:nvSpPr>
        <p:spPr bwMode="auto">
          <a:xfrm rot="16200000">
            <a:off x="6834188" y="2936876"/>
            <a:ext cx="287338" cy="28733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 rot="16200000">
            <a:off x="6743701" y="3071813"/>
            <a:ext cx="465137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rot="16200000" flipH="1">
            <a:off x="6951664" y="2851151"/>
            <a:ext cx="3175" cy="4540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rot="16200000" flipV="1">
            <a:off x="6696869" y="2650332"/>
            <a:ext cx="1588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rot="16200000" flipH="1" flipV="1">
            <a:off x="6697663" y="2951163"/>
            <a:ext cx="1588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 rot="16200000">
            <a:off x="6319838" y="3082926"/>
            <a:ext cx="2873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 rot="16200000">
            <a:off x="6383338" y="2857501"/>
            <a:ext cx="1603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rot="16200000" flipH="1">
            <a:off x="6384131" y="3309144"/>
            <a:ext cx="160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 rot="16200000">
            <a:off x="6207125" y="2949575"/>
            <a:ext cx="2682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dirty="0"/>
              <a:t>8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5273675" y="2198688"/>
            <a:ext cx="0" cy="360362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5230813" y="2274889"/>
            <a:ext cx="6651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>
                <a:solidFill>
                  <a:srgbClr val="0066FF"/>
                </a:solidFill>
              </a:rPr>
              <a:t>10 mm</a:t>
            </a:r>
          </a:p>
        </p:txBody>
      </p:sp>
      <p:sp>
        <p:nvSpPr>
          <p:cNvPr id="8231" name="Oval 39"/>
          <p:cNvSpPr>
            <a:spLocks noChangeArrowheads="1"/>
          </p:cNvSpPr>
          <p:nvPr/>
        </p:nvSpPr>
        <p:spPr bwMode="auto">
          <a:xfrm>
            <a:off x="3719513" y="4581525"/>
            <a:ext cx="1079500" cy="10795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3513138" y="5118100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4264025" y="4475164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 flipV="1">
            <a:off x="3792538" y="4868864"/>
            <a:ext cx="9318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 rot="-1802223">
            <a:off x="3984626" y="4881564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/>
              <a:t>30</a:t>
            </a:r>
          </a:p>
        </p:txBody>
      </p:sp>
      <p:sp>
        <p:nvSpPr>
          <p:cNvPr id="8237" name="Oval 45"/>
          <p:cNvSpPr>
            <a:spLocks noChangeArrowheads="1"/>
          </p:cNvSpPr>
          <p:nvPr/>
        </p:nvSpPr>
        <p:spPr bwMode="auto">
          <a:xfrm rot="16200000">
            <a:off x="9186864" y="2941639"/>
            <a:ext cx="287337" cy="28733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 rot="16200000">
            <a:off x="9096375" y="3076575"/>
            <a:ext cx="465138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 rot="16200000" flipH="1">
            <a:off x="9304339" y="2855914"/>
            <a:ext cx="3175" cy="4540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 rot="16200000">
            <a:off x="9237663" y="2965451"/>
            <a:ext cx="179388" cy="236537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 rot="16200000">
            <a:off x="9475788" y="2816226"/>
            <a:ext cx="142875" cy="20320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44" name="Line 52"/>
          <p:cNvSpPr>
            <a:spLocks noChangeShapeType="1"/>
          </p:cNvSpPr>
          <p:nvPr/>
        </p:nvSpPr>
        <p:spPr bwMode="auto">
          <a:xfrm rot="-16200000">
            <a:off x="9078914" y="3151189"/>
            <a:ext cx="115887" cy="153987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 rot="19537610">
            <a:off x="9382126" y="2693989"/>
            <a:ext cx="2778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l-SI" altLang="sl-SI" sz="1200">
                <a:solidFill>
                  <a:srgbClr val="0066FF"/>
                </a:solidFill>
              </a:rPr>
              <a:t>8</a:t>
            </a:r>
          </a:p>
        </p:txBody>
      </p:sp>
      <p:sp>
        <p:nvSpPr>
          <p:cNvPr id="8246" name="Rectangle 54"/>
          <p:cNvSpPr>
            <a:spLocks noChangeArrowheads="1"/>
          </p:cNvSpPr>
          <p:nvPr/>
        </p:nvSpPr>
        <p:spPr bwMode="auto">
          <a:xfrm>
            <a:off x="3287714" y="4365625"/>
            <a:ext cx="2663825" cy="1512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56" name="Line 64"/>
          <p:cNvSpPr>
            <a:spLocks noChangeShapeType="1"/>
          </p:cNvSpPr>
          <p:nvPr/>
        </p:nvSpPr>
        <p:spPr bwMode="auto">
          <a:xfrm flipH="1">
            <a:off x="3709989" y="5118100"/>
            <a:ext cx="3175" cy="1176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57" name="Line 65"/>
          <p:cNvSpPr>
            <a:spLocks noChangeShapeType="1"/>
          </p:cNvSpPr>
          <p:nvPr/>
        </p:nvSpPr>
        <p:spPr bwMode="auto">
          <a:xfrm flipH="1">
            <a:off x="3282951" y="5880101"/>
            <a:ext cx="3175" cy="684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58" name="Line 66"/>
          <p:cNvSpPr>
            <a:spLocks noChangeShapeType="1"/>
          </p:cNvSpPr>
          <p:nvPr/>
        </p:nvSpPr>
        <p:spPr bwMode="auto">
          <a:xfrm flipH="1">
            <a:off x="3287714" y="6237288"/>
            <a:ext cx="4206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60" name="Line 68"/>
          <p:cNvSpPr>
            <a:spLocks noChangeShapeType="1"/>
          </p:cNvSpPr>
          <p:nvPr/>
        </p:nvSpPr>
        <p:spPr bwMode="auto">
          <a:xfrm>
            <a:off x="3282950" y="6524625"/>
            <a:ext cx="265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61" name="Line 69"/>
          <p:cNvSpPr>
            <a:spLocks noChangeShapeType="1"/>
          </p:cNvSpPr>
          <p:nvPr/>
        </p:nvSpPr>
        <p:spPr bwMode="auto">
          <a:xfrm>
            <a:off x="5951538" y="587692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63" name="Line 71"/>
          <p:cNvSpPr>
            <a:spLocks noChangeShapeType="1"/>
          </p:cNvSpPr>
          <p:nvPr/>
        </p:nvSpPr>
        <p:spPr bwMode="auto">
          <a:xfrm flipH="1">
            <a:off x="2855913" y="5661025"/>
            <a:ext cx="14398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66" name="Line 74"/>
          <p:cNvSpPr>
            <a:spLocks noChangeShapeType="1"/>
          </p:cNvSpPr>
          <p:nvPr/>
        </p:nvSpPr>
        <p:spPr bwMode="auto">
          <a:xfrm flipH="1">
            <a:off x="2608263" y="5876925"/>
            <a:ext cx="679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67" name="Line 75"/>
          <p:cNvSpPr>
            <a:spLocks noChangeShapeType="1"/>
          </p:cNvSpPr>
          <p:nvPr/>
        </p:nvSpPr>
        <p:spPr bwMode="auto">
          <a:xfrm>
            <a:off x="2927350" y="56610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68" name="Line 76"/>
          <p:cNvSpPr>
            <a:spLocks noChangeShapeType="1"/>
          </p:cNvSpPr>
          <p:nvPr/>
        </p:nvSpPr>
        <p:spPr bwMode="auto">
          <a:xfrm rot="16200000">
            <a:off x="2849563" y="5584826"/>
            <a:ext cx="160338" cy="15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69" name="Line 77"/>
          <p:cNvSpPr>
            <a:spLocks noChangeShapeType="1"/>
          </p:cNvSpPr>
          <p:nvPr/>
        </p:nvSpPr>
        <p:spPr bwMode="auto">
          <a:xfrm rot="16200000" flipH="1">
            <a:off x="2845595" y="5949157"/>
            <a:ext cx="1603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70" name="Oval 78"/>
          <p:cNvSpPr>
            <a:spLocks noChangeArrowheads="1"/>
          </p:cNvSpPr>
          <p:nvPr/>
        </p:nvSpPr>
        <p:spPr bwMode="auto">
          <a:xfrm>
            <a:off x="7612063" y="2540000"/>
            <a:ext cx="1079500" cy="10795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71" name="Line 79"/>
          <p:cNvSpPr>
            <a:spLocks noChangeShapeType="1"/>
          </p:cNvSpPr>
          <p:nvPr/>
        </p:nvSpPr>
        <p:spPr bwMode="auto">
          <a:xfrm>
            <a:off x="7405688" y="3076575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72" name="Line 80"/>
          <p:cNvSpPr>
            <a:spLocks noChangeShapeType="1"/>
          </p:cNvSpPr>
          <p:nvPr/>
        </p:nvSpPr>
        <p:spPr bwMode="auto">
          <a:xfrm>
            <a:off x="8156575" y="2433639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73" name="Line 81"/>
          <p:cNvSpPr>
            <a:spLocks noChangeShapeType="1"/>
          </p:cNvSpPr>
          <p:nvPr/>
        </p:nvSpPr>
        <p:spPr bwMode="auto">
          <a:xfrm flipV="1">
            <a:off x="7683501" y="2825751"/>
            <a:ext cx="931863" cy="50482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74" name="Text Box 82"/>
          <p:cNvSpPr txBox="1">
            <a:spLocks noChangeArrowheads="1"/>
          </p:cNvSpPr>
          <p:nvPr/>
        </p:nvSpPr>
        <p:spPr bwMode="auto">
          <a:xfrm rot="-1802223">
            <a:off x="7877176" y="2840039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>
                <a:solidFill>
                  <a:srgbClr val="0066FF"/>
                </a:solidFill>
              </a:rPr>
              <a:t>30</a:t>
            </a:r>
          </a:p>
        </p:txBody>
      </p:sp>
      <p:sp>
        <p:nvSpPr>
          <p:cNvPr id="8275" name="Line 83"/>
          <p:cNvSpPr>
            <a:spLocks noChangeShapeType="1"/>
          </p:cNvSpPr>
          <p:nvPr/>
        </p:nvSpPr>
        <p:spPr bwMode="auto">
          <a:xfrm flipH="1">
            <a:off x="2587625" y="4365625"/>
            <a:ext cx="700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76" name="Line 84"/>
          <p:cNvSpPr>
            <a:spLocks noChangeShapeType="1"/>
          </p:cNvSpPr>
          <p:nvPr/>
        </p:nvSpPr>
        <p:spPr bwMode="auto">
          <a:xfrm flipV="1">
            <a:off x="2640013" y="4365625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77" name="Text Box 85"/>
          <p:cNvSpPr txBox="1">
            <a:spLocks noChangeArrowheads="1"/>
          </p:cNvSpPr>
          <p:nvPr/>
        </p:nvSpPr>
        <p:spPr bwMode="auto">
          <a:xfrm rot="16200000">
            <a:off x="2377282" y="4953794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/>
              <a:t>42</a:t>
            </a:r>
          </a:p>
        </p:txBody>
      </p:sp>
      <p:sp>
        <p:nvSpPr>
          <p:cNvPr id="8278" name="Text Box 86"/>
          <p:cNvSpPr txBox="1">
            <a:spLocks noChangeArrowheads="1"/>
          </p:cNvSpPr>
          <p:nvPr/>
        </p:nvSpPr>
        <p:spPr bwMode="auto">
          <a:xfrm rot="16200000">
            <a:off x="2693194" y="5607844"/>
            <a:ext cx="311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>
                <a:solidFill>
                  <a:srgbClr val="FF0000"/>
                </a:solidFill>
              </a:rPr>
              <a:t>6.</a:t>
            </a:r>
          </a:p>
        </p:txBody>
      </p:sp>
      <p:sp>
        <p:nvSpPr>
          <p:cNvPr id="8279" name="Text Box 87"/>
          <p:cNvSpPr txBox="1">
            <a:spLocks noChangeArrowheads="1"/>
          </p:cNvSpPr>
          <p:nvPr/>
        </p:nvSpPr>
        <p:spPr bwMode="auto">
          <a:xfrm>
            <a:off x="3287714" y="6021389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8280" name="Text Box 88"/>
          <p:cNvSpPr txBox="1">
            <a:spLocks noChangeArrowheads="1"/>
          </p:cNvSpPr>
          <p:nvPr/>
        </p:nvSpPr>
        <p:spPr bwMode="auto">
          <a:xfrm>
            <a:off x="4511676" y="63087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/>
              <a:t>74</a:t>
            </a:r>
          </a:p>
        </p:txBody>
      </p:sp>
      <p:sp>
        <p:nvSpPr>
          <p:cNvPr id="8281" name="Text Box 89"/>
          <p:cNvSpPr txBox="1">
            <a:spLocks noChangeArrowheads="1"/>
          </p:cNvSpPr>
          <p:nvPr/>
        </p:nvSpPr>
        <p:spPr bwMode="auto">
          <a:xfrm>
            <a:off x="2474913" y="3952876"/>
            <a:ext cx="357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>
                <a:solidFill>
                  <a:srgbClr val="FF0000"/>
                </a:solidFill>
              </a:rPr>
              <a:t>Napačno kotiranje položaja kroga</a:t>
            </a:r>
          </a:p>
        </p:txBody>
      </p:sp>
      <p:sp>
        <p:nvSpPr>
          <p:cNvPr id="8282" name="Oval 90"/>
          <p:cNvSpPr>
            <a:spLocks noChangeArrowheads="1"/>
          </p:cNvSpPr>
          <p:nvPr/>
        </p:nvSpPr>
        <p:spPr bwMode="auto">
          <a:xfrm>
            <a:off x="7608888" y="4581525"/>
            <a:ext cx="1079500" cy="10795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83" name="Line 91"/>
          <p:cNvSpPr>
            <a:spLocks noChangeShapeType="1"/>
          </p:cNvSpPr>
          <p:nvPr/>
        </p:nvSpPr>
        <p:spPr bwMode="auto">
          <a:xfrm flipV="1">
            <a:off x="7500939" y="5113339"/>
            <a:ext cx="1354137" cy="79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84" name="Line 92"/>
          <p:cNvSpPr>
            <a:spLocks noChangeShapeType="1"/>
          </p:cNvSpPr>
          <p:nvPr/>
        </p:nvSpPr>
        <p:spPr bwMode="auto">
          <a:xfrm flipH="1">
            <a:off x="8148639" y="4475163"/>
            <a:ext cx="3175" cy="1249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85" name="Line 93"/>
          <p:cNvSpPr>
            <a:spLocks noChangeShapeType="1"/>
          </p:cNvSpPr>
          <p:nvPr/>
        </p:nvSpPr>
        <p:spPr bwMode="auto">
          <a:xfrm rot="16200000" flipV="1">
            <a:off x="7681120" y="4868070"/>
            <a:ext cx="9318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86" name="Text Box 94"/>
          <p:cNvSpPr txBox="1">
            <a:spLocks noChangeArrowheads="1"/>
          </p:cNvSpPr>
          <p:nvPr/>
        </p:nvSpPr>
        <p:spPr bwMode="auto">
          <a:xfrm rot="3717650">
            <a:off x="8073232" y="4907757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/>
              <a:t>30</a:t>
            </a:r>
          </a:p>
        </p:txBody>
      </p:sp>
      <p:sp>
        <p:nvSpPr>
          <p:cNvPr id="8287" name="Rectangle 95"/>
          <p:cNvSpPr>
            <a:spLocks noChangeArrowheads="1"/>
          </p:cNvSpPr>
          <p:nvPr/>
        </p:nvSpPr>
        <p:spPr bwMode="auto">
          <a:xfrm>
            <a:off x="7175501" y="4365625"/>
            <a:ext cx="2663825" cy="1512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288" name="Line 96"/>
          <p:cNvSpPr>
            <a:spLocks noChangeShapeType="1"/>
          </p:cNvSpPr>
          <p:nvPr/>
        </p:nvSpPr>
        <p:spPr bwMode="auto">
          <a:xfrm>
            <a:off x="8150225" y="5876926"/>
            <a:ext cx="1588" cy="4222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89" name="Line 97"/>
          <p:cNvSpPr>
            <a:spLocks noChangeShapeType="1"/>
          </p:cNvSpPr>
          <p:nvPr/>
        </p:nvSpPr>
        <p:spPr bwMode="auto">
          <a:xfrm flipH="1">
            <a:off x="7172326" y="5880101"/>
            <a:ext cx="3175" cy="684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0" name="Line 98"/>
          <p:cNvSpPr>
            <a:spLocks noChangeShapeType="1"/>
          </p:cNvSpPr>
          <p:nvPr/>
        </p:nvSpPr>
        <p:spPr bwMode="auto">
          <a:xfrm flipH="1" flipV="1">
            <a:off x="7175501" y="6237288"/>
            <a:ext cx="968375" cy="11112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1" name="Line 99"/>
          <p:cNvSpPr>
            <a:spLocks noChangeShapeType="1"/>
          </p:cNvSpPr>
          <p:nvPr/>
        </p:nvSpPr>
        <p:spPr bwMode="auto">
          <a:xfrm>
            <a:off x="7175500" y="6524625"/>
            <a:ext cx="265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2" name="Line 100"/>
          <p:cNvSpPr>
            <a:spLocks noChangeShapeType="1"/>
          </p:cNvSpPr>
          <p:nvPr/>
        </p:nvSpPr>
        <p:spPr bwMode="auto">
          <a:xfrm>
            <a:off x="9844088" y="587692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3" name="Line 101"/>
          <p:cNvSpPr>
            <a:spLocks noChangeShapeType="1"/>
          </p:cNvSpPr>
          <p:nvPr/>
        </p:nvSpPr>
        <p:spPr bwMode="auto">
          <a:xfrm flipH="1">
            <a:off x="6748463" y="5118100"/>
            <a:ext cx="4318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4" name="Line 102"/>
          <p:cNvSpPr>
            <a:spLocks noChangeShapeType="1"/>
          </p:cNvSpPr>
          <p:nvPr/>
        </p:nvSpPr>
        <p:spPr bwMode="auto">
          <a:xfrm flipH="1">
            <a:off x="6496050" y="5876925"/>
            <a:ext cx="679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5" name="Line 103"/>
          <p:cNvSpPr>
            <a:spLocks noChangeShapeType="1"/>
          </p:cNvSpPr>
          <p:nvPr/>
        </p:nvSpPr>
        <p:spPr bwMode="auto">
          <a:xfrm flipH="1">
            <a:off x="6815138" y="5119689"/>
            <a:ext cx="6350" cy="757237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" name="Line 106"/>
          <p:cNvSpPr>
            <a:spLocks noChangeShapeType="1"/>
          </p:cNvSpPr>
          <p:nvPr/>
        </p:nvSpPr>
        <p:spPr bwMode="auto">
          <a:xfrm flipH="1">
            <a:off x="6475414" y="4365625"/>
            <a:ext cx="70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9" name="Line 107"/>
          <p:cNvSpPr>
            <a:spLocks noChangeShapeType="1"/>
          </p:cNvSpPr>
          <p:nvPr/>
        </p:nvSpPr>
        <p:spPr bwMode="auto">
          <a:xfrm flipV="1">
            <a:off x="6527800" y="4365625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00" name="Text Box 108"/>
          <p:cNvSpPr txBox="1">
            <a:spLocks noChangeArrowheads="1"/>
          </p:cNvSpPr>
          <p:nvPr/>
        </p:nvSpPr>
        <p:spPr bwMode="auto">
          <a:xfrm rot="16200000">
            <a:off x="6265070" y="4953795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/>
              <a:t>42</a:t>
            </a:r>
          </a:p>
        </p:txBody>
      </p:sp>
      <p:sp>
        <p:nvSpPr>
          <p:cNvPr id="8301" name="Text Box 109"/>
          <p:cNvSpPr txBox="1">
            <a:spLocks noChangeArrowheads="1"/>
          </p:cNvSpPr>
          <p:nvPr/>
        </p:nvSpPr>
        <p:spPr bwMode="auto">
          <a:xfrm rot="16200000">
            <a:off x="6563520" y="5369720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>
                <a:solidFill>
                  <a:srgbClr val="0066FF"/>
                </a:solidFill>
              </a:rPr>
              <a:t>21</a:t>
            </a:r>
          </a:p>
        </p:txBody>
      </p:sp>
      <p:sp>
        <p:nvSpPr>
          <p:cNvPr id="8302" name="Text Box 110"/>
          <p:cNvSpPr txBox="1">
            <a:spLocks noChangeArrowheads="1"/>
          </p:cNvSpPr>
          <p:nvPr/>
        </p:nvSpPr>
        <p:spPr bwMode="auto">
          <a:xfrm>
            <a:off x="7464426" y="6021389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>
                <a:solidFill>
                  <a:srgbClr val="0066FF"/>
                </a:solidFill>
              </a:rPr>
              <a:t>27</a:t>
            </a:r>
          </a:p>
        </p:txBody>
      </p:sp>
      <p:sp>
        <p:nvSpPr>
          <p:cNvPr id="8303" name="Text Box 111"/>
          <p:cNvSpPr txBox="1">
            <a:spLocks noChangeArrowheads="1"/>
          </p:cNvSpPr>
          <p:nvPr/>
        </p:nvSpPr>
        <p:spPr bwMode="auto">
          <a:xfrm>
            <a:off x="8401051" y="63087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1200" b="1"/>
              <a:t>74</a:t>
            </a:r>
          </a:p>
        </p:txBody>
      </p:sp>
      <p:sp>
        <p:nvSpPr>
          <p:cNvPr id="8304" name="Text Box 112"/>
          <p:cNvSpPr txBox="1">
            <a:spLocks noChangeArrowheads="1"/>
          </p:cNvSpPr>
          <p:nvPr/>
        </p:nvSpPr>
        <p:spPr bwMode="auto">
          <a:xfrm>
            <a:off x="6362700" y="3952876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>
                <a:solidFill>
                  <a:srgbClr val="0066FF"/>
                </a:solidFill>
              </a:rPr>
              <a:t>Pravilno kotiranje položaja kroga</a:t>
            </a:r>
          </a:p>
        </p:txBody>
      </p:sp>
      <p:sp>
        <p:nvSpPr>
          <p:cNvPr id="8306" name="Freeform 114"/>
          <p:cNvSpPr>
            <a:spLocks/>
          </p:cNvSpPr>
          <p:nvPr/>
        </p:nvSpPr>
        <p:spPr bwMode="auto">
          <a:xfrm>
            <a:off x="2124076" y="1504951"/>
            <a:ext cx="371475" cy="1419225"/>
          </a:xfrm>
          <a:custGeom>
            <a:avLst/>
            <a:gdLst>
              <a:gd name="T0" fmla="*/ 432 w 432"/>
              <a:gd name="T1" fmla="*/ 1050 h 1050"/>
              <a:gd name="T2" fmla="*/ 378 w 432"/>
              <a:gd name="T3" fmla="*/ 984 h 1050"/>
              <a:gd name="T4" fmla="*/ 348 w 432"/>
              <a:gd name="T5" fmla="*/ 954 h 1050"/>
              <a:gd name="T6" fmla="*/ 222 w 432"/>
              <a:gd name="T7" fmla="*/ 834 h 1050"/>
              <a:gd name="T8" fmla="*/ 138 w 432"/>
              <a:gd name="T9" fmla="*/ 744 h 1050"/>
              <a:gd name="T10" fmla="*/ 72 w 432"/>
              <a:gd name="T11" fmla="*/ 654 h 1050"/>
              <a:gd name="T12" fmla="*/ 42 w 432"/>
              <a:gd name="T13" fmla="*/ 618 h 1050"/>
              <a:gd name="T14" fmla="*/ 0 w 432"/>
              <a:gd name="T15" fmla="*/ 426 h 1050"/>
              <a:gd name="T16" fmla="*/ 30 w 432"/>
              <a:gd name="T17" fmla="*/ 180 h 1050"/>
              <a:gd name="T18" fmla="*/ 36 w 432"/>
              <a:gd name="T19" fmla="*/ 126 h 1050"/>
              <a:gd name="T20" fmla="*/ 42 w 432"/>
              <a:gd name="T21" fmla="*/ 108 h 1050"/>
              <a:gd name="T22" fmla="*/ 48 w 432"/>
              <a:gd name="T23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32" h="1050">
                <a:moveTo>
                  <a:pt x="432" y="1050"/>
                </a:moveTo>
                <a:cubicBezTo>
                  <a:pt x="423" y="1023"/>
                  <a:pt x="401" y="999"/>
                  <a:pt x="378" y="984"/>
                </a:cubicBezTo>
                <a:cubicBezTo>
                  <a:pt x="346" y="936"/>
                  <a:pt x="388" y="994"/>
                  <a:pt x="348" y="954"/>
                </a:cubicBezTo>
                <a:cubicBezTo>
                  <a:pt x="306" y="912"/>
                  <a:pt x="273" y="868"/>
                  <a:pt x="222" y="834"/>
                </a:cubicBezTo>
                <a:cubicBezTo>
                  <a:pt x="201" y="802"/>
                  <a:pt x="165" y="771"/>
                  <a:pt x="138" y="744"/>
                </a:cubicBezTo>
                <a:cubicBezTo>
                  <a:pt x="117" y="723"/>
                  <a:pt x="88" y="678"/>
                  <a:pt x="72" y="654"/>
                </a:cubicBezTo>
                <a:cubicBezTo>
                  <a:pt x="45" y="614"/>
                  <a:pt x="62" y="657"/>
                  <a:pt x="42" y="618"/>
                </a:cubicBezTo>
                <a:cubicBezTo>
                  <a:pt x="16" y="566"/>
                  <a:pt x="7" y="483"/>
                  <a:pt x="0" y="426"/>
                </a:cubicBezTo>
                <a:cubicBezTo>
                  <a:pt x="12" y="344"/>
                  <a:pt x="4" y="259"/>
                  <a:pt x="30" y="180"/>
                </a:cubicBezTo>
                <a:cubicBezTo>
                  <a:pt x="20" y="150"/>
                  <a:pt x="22" y="168"/>
                  <a:pt x="36" y="126"/>
                </a:cubicBezTo>
                <a:cubicBezTo>
                  <a:pt x="38" y="120"/>
                  <a:pt x="42" y="108"/>
                  <a:pt x="42" y="108"/>
                </a:cubicBezTo>
                <a:cubicBezTo>
                  <a:pt x="48" y="12"/>
                  <a:pt x="48" y="48"/>
                  <a:pt x="48" y="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07" name="Freeform 115"/>
          <p:cNvSpPr>
            <a:spLocks/>
          </p:cNvSpPr>
          <p:nvPr/>
        </p:nvSpPr>
        <p:spPr bwMode="auto">
          <a:xfrm>
            <a:off x="1866900" y="1000126"/>
            <a:ext cx="2768600" cy="561975"/>
          </a:xfrm>
          <a:custGeom>
            <a:avLst/>
            <a:gdLst>
              <a:gd name="T0" fmla="*/ 1734 w 1744"/>
              <a:gd name="T1" fmla="*/ 288 h 354"/>
              <a:gd name="T2" fmla="*/ 1728 w 1744"/>
              <a:gd name="T3" fmla="*/ 240 h 354"/>
              <a:gd name="T4" fmla="*/ 1644 w 1744"/>
              <a:gd name="T5" fmla="*/ 186 h 354"/>
              <a:gd name="T6" fmla="*/ 1608 w 1744"/>
              <a:gd name="T7" fmla="*/ 162 h 354"/>
              <a:gd name="T8" fmla="*/ 1392 w 1744"/>
              <a:gd name="T9" fmla="*/ 114 h 354"/>
              <a:gd name="T10" fmla="*/ 882 w 1744"/>
              <a:gd name="T11" fmla="*/ 108 h 354"/>
              <a:gd name="T12" fmla="*/ 666 w 1744"/>
              <a:gd name="T13" fmla="*/ 60 h 354"/>
              <a:gd name="T14" fmla="*/ 114 w 1744"/>
              <a:gd name="T15" fmla="*/ 72 h 354"/>
              <a:gd name="T16" fmla="*/ 18 w 1744"/>
              <a:gd name="T17" fmla="*/ 150 h 354"/>
              <a:gd name="T18" fmla="*/ 6 w 1744"/>
              <a:gd name="T19" fmla="*/ 186 h 354"/>
              <a:gd name="T20" fmla="*/ 0 w 1744"/>
              <a:gd name="T21" fmla="*/ 204 h 354"/>
              <a:gd name="T22" fmla="*/ 150 w 1744"/>
              <a:gd name="T23" fmla="*/ 348 h 354"/>
              <a:gd name="T24" fmla="*/ 864 w 1744"/>
              <a:gd name="T25" fmla="*/ 354 h 354"/>
              <a:gd name="T26" fmla="*/ 1500 w 1744"/>
              <a:gd name="T27" fmla="*/ 348 h 354"/>
              <a:gd name="T28" fmla="*/ 1722 w 1744"/>
              <a:gd name="T29" fmla="*/ 288 h 354"/>
              <a:gd name="T30" fmla="*/ 1734 w 1744"/>
              <a:gd name="T31" fmla="*/ 288 h 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44" h="354">
                <a:moveTo>
                  <a:pt x="1734" y="288"/>
                </a:moveTo>
                <a:cubicBezTo>
                  <a:pt x="1732" y="272"/>
                  <a:pt x="1734" y="255"/>
                  <a:pt x="1728" y="240"/>
                </a:cubicBezTo>
                <a:cubicBezTo>
                  <a:pt x="1719" y="215"/>
                  <a:pt x="1658" y="196"/>
                  <a:pt x="1644" y="186"/>
                </a:cubicBezTo>
                <a:cubicBezTo>
                  <a:pt x="1632" y="178"/>
                  <a:pt x="1608" y="162"/>
                  <a:pt x="1608" y="162"/>
                </a:cubicBezTo>
                <a:cubicBezTo>
                  <a:pt x="1571" y="107"/>
                  <a:pt x="1439" y="115"/>
                  <a:pt x="1392" y="114"/>
                </a:cubicBezTo>
                <a:cubicBezTo>
                  <a:pt x="1222" y="111"/>
                  <a:pt x="1052" y="110"/>
                  <a:pt x="882" y="108"/>
                </a:cubicBezTo>
                <a:cubicBezTo>
                  <a:pt x="813" y="85"/>
                  <a:pt x="738" y="70"/>
                  <a:pt x="666" y="60"/>
                </a:cubicBezTo>
                <a:cubicBezTo>
                  <a:pt x="486" y="0"/>
                  <a:pt x="295" y="46"/>
                  <a:pt x="114" y="72"/>
                </a:cubicBezTo>
                <a:cubicBezTo>
                  <a:pt x="76" y="91"/>
                  <a:pt x="53" y="127"/>
                  <a:pt x="18" y="150"/>
                </a:cubicBezTo>
                <a:cubicBezTo>
                  <a:pt x="14" y="162"/>
                  <a:pt x="10" y="174"/>
                  <a:pt x="6" y="186"/>
                </a:cubicBezTo>
                <a:cubicBezTo>
                  <a:pt x="4" y="192"/>
                  <a:pt x="0" y="204"/>
                  <a:pt x="0" y="204"/>
                </a:cubicBezTo>
                <a:cubicBezTo>
                  <a:pt x="11" y="293"/>
                  <a:pt x="53" y="346"/>
                  <a:pt x="150" y="348"/>
                </a:cubicBezTo>
                <a:cubicBezTo>
                  <a:pt x="388" y="352"/>
                  <a:pt x="626" y="352"/>
                  <a:pt x="864" y="354"/>
                </a:cubicBezTo>
                <a:cubicBezTo>
                  <a:pt x="1076" y="352"/>
                  <a:pt x="1288" y="354"/>
                  <a:pt x="1500" y="348"/>
                </a:cubicBezTo>
                <a:cubicBezTo>
                  <a:pt x="1558" y="346"/>
                  <a:pt x="1650" y="295"/>
                  <a:pt x="1722" y="288"/>
                </a:cubicBezTo>
                <a:cubicBezTo>
                  <a:pt x="1744" y="274"/>
                  <a:pt x="1743" y="270"/>
                  <a:pt x="1734" y="288"/>
                </a:cubicBez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08" name="Line 116"/>
          <p:cNvSpPr>
            <a:spLocks noChangeShapeType="1"/>
          </p:cNvSpPr>
          <p:nvPr/>
        </p:nvSpPr>
        <p:spPr bwMode="auto">
          <a:xfrm>
            <a:off x="2495551" y="2924176"/>
            <a:ext cx="360363" cy="288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09" name="Line 117"/>
          <p:cNvSpPr>
            <a:spLocks noChangeShapeType="1"/>
          </p:cNvSpPr>
          <p:nvPr/>
        </p:nvSpPr>
        <p:spPr bwMode="auto">
          <a:xfrm flipH="1">
            <a:off x="3281364" y="5881688"/>
            <a:ext cx="1587" cy="3794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10" name="Line 118"/>
          <p:cNvSpPr>
            <a:spLocks noChangeShapeType="1"/>
          </p:cNvSpPr>
          <p:nvPr/>
        </p:nvSpPr>
        <p:spPr bwMode="auto">
          <a:xfrm flipH="1">
            <a:off x="2855913" y="5876925"/>
            <a:ext cx="431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11" name="Line 119"/>
          <p:cNvSpPr>
            <a:spLocks noChangeShapeType="1"/>
          </p:cNvSpPr>
          <p:nvPr/>
        </p:nvSpPr>
        <p:spPr bwMode="auto">
          <a:xfrm>
            <a:off x="7165975" y="5864226"/>
            <a:ext cx="1588" cy="4222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12" name="Line 120"/>
          <p:cNvSpPr>
            <a:spLocks noChangeShapeType="1"/>
          </p:cNvSpPr>
          <p:nvPr/>
        </p:nvSpPr>
        <p:spPr bwMode="auto">
          <a:xfrm flipH="1">
            <a:off x="6743700" y="5876925"/>
            <a:ext cx="4318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13" name="Line 121"/>
          <p:cNvSpPr>
            <a:spLocks noChangeShapeType="1"/>
          </p:cNvSpPr>
          <p:nvPr/>
        </p:nvSpPr>
        <p:spPr bwMode="auto">
          <a:xfrm>
            <a:off x="8148639" y="5672139"/>
            <a:ext cx="1587" cy="249237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314" name="Line 122"/>
          <p:cNvSpPr>
            <a:spLocks noChangeShapeType="1"/>
          </p:cNvSpPr>
          <p:nvPr/>
        </p:nvSpPr>
        <p:spPr bwMode="auto">
          <a:xfrm>
            <a:off x="7188200" y="5118100"/>
            <a:ext cx="425450" cy="1588"/>
          </a:xfrm>
          <a:prstGeom prst="line">
            <a:avLst/>
          </a:prstGeom>
          <a:noFill/>
          <a:ln w="9525">
            <a:solidFill>
              <a:srgbClr val="0066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000"/>
                                        <p:tgtEl>
                                          <p:spTgt spid="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7" dur="250" autoRev="1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250" autoRev="1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250" autoRev="1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withGroup">
                            <p:stCondLst>
                              <p:cond delay="7800"/>
                            </p:stCondLst>
                            <p:childTnLst>
                              <p:par>
                                <p:cTn id="4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autoRev="1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0.00018 -0.1303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4" dur="500"/>
                                        <p:tgtEl>
                                          <p:spTgt spid="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8" dur="500"/>
                                        <p:tgtEl>
                                          <p:spTgt spid="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4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7" dur="5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0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4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9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4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7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2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6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0" dur="50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5" dur="500"/>
                                        <p:tgtEl>
                                          <p:spTgt spid="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9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3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7" dur="500"/>
                                        <p:tgtEl>
                                          <p:spTgt spid="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2" dur="500"/>
                                        <p:tgtEl>
                                          <p:spTgt spid="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6" dur="500"/>
                                        <p:tgtEl>
                                          <p:spTgt spid="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0" dur="500"/>
                                        <p:tgtEl>
                                          <p:spTgt spid="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3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6" dur="500"/>
                                        <p:tgtEl>
                                          <p:spTgt spid="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0" dur="5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5" dur="5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8" dur="500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1" dur="500"/>
                                        <p:tgtEl>
                                          <p:spTgt spid="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5" dur="500"/>
                                        <p:tgtEl>
                                          <p:spTgt spid="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9" dur="500"/>
                                        <p:tgtEl>
                                          <p:spTgt spid="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2" dur="500"/>
                                        <p:tgtEl>
                                          <p:spTgt spid="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5" dur="500"/>
                                        <p:tgtEl>
                                          <p:spTgt spid="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8" dur="500"/>
                                        <p:tgtEl>
                                          <p:spTgt spid="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2" dur="500"/>
                                        <p:tgtEl>
                                          <p:spTgt spid="8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7" dur="500"/>
                                        <p:tgtEl>
                                          <p:spTgt spid="8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1" dur="500"/>
                                        <p:tgtEl>
                                          <p:spTgt spid="8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5" dur="500"/>
                                        <p:tgtEl>
                                          <p:spTgt spid="8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8" dur="500"/>
                                        <p:tgtEl>
                                          <p:spTgt spid="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2" dur="500"/>
                                        <p:tgtEl>
                                          <p:spTgt spid="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7" dur="500"/>
                                        <p:tgtEl>
                                          <p:spTgt spid="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1" dur="500"/>
                                        <p:tgtEl>
                                          <p:spTgt spid="8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 nodeType="clickPar">
                      <p:stCondLst>
                        <p:cond delay="indefinite"/>
                      </p:stCondLst>
                      <p:childTnLst>
                        <p:par>
                          <p:cTn id="3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6" dur="500"/>
                                        <p:tgtEl>
                                          <p:spTgt spid="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1" dur="500"/>
                                        <p:tgtEl>
                                          <p:spTgt spid="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4" dur="500"/>
                                        <p:tgtEl>
                                          <p:spTgt spid="8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8" dur="500"/>
                                        <p:tgtEl>
                                          <p:spTgt spid="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2" dur="500"/>
                                        <p:tgtEl>
                                          <p:spTgt spid="8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7" dur="500"/>
                                        <p:tgtEl>
                                          <p:spTgt spid="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2" dur="500"/>
                                        <p:tgtEl>
                                          <p:spTgt spid="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5" dur="500"/>
                                        <p:tgtEl>
                                          <p:spTgt spid="8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8" dur="500"/>
                                        <p:tgtEl>
                                          <p:spTgt spid="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2" dur="500"/>
                                        <p:tgtEl>
                                          <p:spTgt spid="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6" dur="500"/>
                                        <p:tgtEl>
                                          <p:spTgt spid="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1" dur="500"/>
                                        <p:tgtEl>
                                          <p:spTgt spid="8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4" dur="500"/>
                                        <p:tgtEl>
                                          <p:spTgt spid="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7" dur="5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0" dur="500"/>
                                        <p:tgtEl>
                                          <p:spTgt spid="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4" dur="500"/>
                                        <p:tgtEl>
                                          <p:spTgt spid="8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7" dur="500"/>
                                        <p:tgtEl>
                                          <p:spTgt spid="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0" dur="500"/>
                                        <p:tgtEl>
                                          <p:spTgt spid="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3" dur="500"/>
                                        <p:tgtEl>
                                          <p:spTgt spid="8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8196" grpId="0"/>
      <p:bldP spid="8201" grpId="0" build="allAtOnce"/>
      <p:bldP spid="8202" grpId="0" build="allAtOnce"/>
      <p:bldP spid="8203" grpId="0" animBg="1"/>
      <p:bldP spid="8204" grpId="0" animBg="1"/>
      <p:bldP spid="8206" grpId="0" animBg="1"/>
      <p:bldP spid="8208" grpId="0" animBg="1"/>
      <p:bldP spid="8209" grpId="0" animBg="1"/>
      <p:bldP spid="8212" grpId="0" animBg="1"/>
      <p:bldP spid="8213" grpId="0" animBg="1"/>
      <p:bldP spid="8214" grpId="0" animBg="1"/>
      <p:bldP spid="8214" grpId="1" animBg="1"/>
      <p:bldP spid="8215" grpId="0"/>
      <p:bldP spid="8216" grpId="0" animBg="1"/>
      <p:bldP spid="8217" grpId="0" animBg="1"/>
      <p:bldP spid="8218" grpId="0" animBg="1"/>
      <p:bldP spid="8219" grpId="0" animBg="1"/>
      <p:bldP spid="8220" grpId="0" animBg="1"/>
      <p:bldP spid="8223" grpId="0" animBg="1"/>
      <p:bldP spid="8225" grpId="0" animBg="1"/>
      <p:bldP spid="8226" grpId="0" animBg="1"/>
      <p:bldP spid="8227" grpId="0"/>
      <p:bldP spid="8229" grpId="0" animBg="1"/>
      <p:bldP spid="8230" grpId="0"/>
      <p:bldP spid="8231" grpId="0" animBg="1"/>
      <p:bldP spid="8232" grpId="0" animBg="1"/>
      <p:bldP spid="8233" grpId="0" animBg="1"/>
      <p:bldP spid="8234" grpId="0" animBg="1"/>
      <p:bldP spid="8237" grpId="0" animBg="1"/>
      <p:bldP spid="8238" grpId="0" animBg="1"/>
      <p:bldP spid="8239" grpId="0" animBg="1"/>
      <p:bldP spid="8242" grpId="0" animBg="1"/>
      <p:bldP spid="8243" grpId="0" animBg="1"/>
      <p:bldP spid="8244" grpId="0" animBg="1"/>
      <p:bldP spid="8245" grpId="0"/>
      <p:bldP spid="8246" grpId="0" animBg="1"/>
      <p:bldP spid="8256" grpId="0" animBg="1"/>
      <p:bldP spid="8257" grpId="0" animBg="1"/>
      <p:bldP spid="8258" grpId="0" animBg="1"/>
      <p:bldP spid="8260" grpId="0" animBg="1"/>
      <p:bldP spid="8261" grpId="0" animBg="1"/>
      <p:bldP spid="8263" grpId="0" animBg="1"/>
      <p:bldP spid="8266" grpId="0" animBg="1"/>
      <p:bldP spid="8267" grpId="0" animBg="1"/>
      <p:bldP spid="8268" grpId="0" animBg="1"/>
      <p:bldP spid="8269" grpId="0" animBg="1"/>
      <p:bldP spid="8270" grpId="0" animBg="1"/>
      <p:bldP spid="8271" grpId="0" animBg="1"/>
      <p:bldP spid="8272" grpId="0" animBg="1"/>
      <p:bldP spid="8273" grpId="0" animBg="1"/>
      <p:bldP spid="8274" grpId="0"/>
      <p:bldP spid="8275" grpId="0" animBg="1"/>
      <p:bldP spid="8276" grpId="0" animBg="1"/>
      <p:bldP spid="8277" grpId="0"/>
      <p:bldP spid="8278" grpId="0"/>
      <p:bldP spid="8279" grpId="0"/>
      <p:bldP spid="8280" grpId="0"/>
      <p:bldP spid="8281" grpId="0"/>
      <p:bldP spid="8282" grpId="0" animBg="1"/>
      <p:bldP spid="8283" grpId="0" animBg="1"/>
      <p:bldP spid="8284" grpId="0" animBg="1"/>
      <p:bldP spid="8285" grpId="0" animBg="1"/>
      <p:bldP spid="8286" grpId="0"/>
      <p:bldP spid="8287" grpId="0" animBg="1"/>
      <p:bldP spid="8288" grpId="0" animBg="1"/>
      <p:bldP spid="8289" grpId="0" animBg="1"/>
      <p:bldP spid="8290" grpId="0" animBg="1"/>
      <p:bldP spid="8291" grpId="0" animBg="1"/>
      <p:bldP spid="8292" grpId="0" animBg="1"/>
      <p:bldP spid="8293" grpId="0" animBg="1"/>
      <p:bldP spid="8294" grpId="0" animBg="1"/>
      <p:bldP spid="8295" grpId="0" animBg="1"/>
      <p:bldP spid="8298" grpId="0" animBg="1"/>
      <p:bldP spid="8299" grpId="0" animBg="1"/>
      <p:bldP spid="8300" grpId="0"/>
      <p:bldP spid="8301" grpId="0"/>
      <p:bldP spid="8302" grpId="0"/>
      <p:bldP spid="8303" grpId="0"/>
      <p:bldP spid="8306" grpId="0" animBg="1"/>
      <p:bldP spid="8307" grpId="0" animBg="1"/>
      <p:bldP spid="8308" grpId="0" animBg="1"/>
      <p:bldP spid="8309" grpId="0" animBg="1"/>
      <p:bldP spid="8310" grpId="0" animBg="1"/>
      <p:bldP spid="8311" grpId="0" animBg="1"/>
      <p:bldP spid="8312" grpId="0" animBg="1"/>
      <p:bldP spid="8313" grpId="0" animBg="1"/>
      <p:bldP spid="8313" grpId="1" animBg="1"/>
      <p:bldP spid="8314" grpId="0" animBg="1"/>
    </p:bldLst>
  </p:timing>
</p:sld>
</file>

<file path=ppt/theme/theme1.xml><?xml version="1.0" encoding="utf-8"?>
<a:theme xmlns:a="http://schemas.openxmlformats.org/drawingml/2006/main" name="Privzeti načrt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841</TotalTime>
  <Words>368</Words>
  <Application>Microsoft Office PowerPoint</Application>
  <PresentationFormat>Širokozaslonsko</PresentationFormat>
  <Paragraphs>122</Paragraphs>
  <Slides>11</Slides>
  <Notes>11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Privzeti načrt</vt:lpstr>
      <vt:lpstr>KOTIRANJE</vt:lpstr>
      <vt:lpstr>KOTIRANJE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KOTIRANJE RAVNIH ROBOV</vt:lpstr>
      <vt:lpstr>KOTIRANJE KROGOV</vt:lpstr>
      <vt:lpstr>KOTIRANJE LOKOV</vt:lpstr>
      <vt:lpstr>KOTIRANJE KOTOV</vt:lpstr>
    </vt:vector>
  </TitlesOfParts>
  <Company>OŠ Bojana Ilicha Maribor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Martin Knuplež</dc:creator>
  <cp:lastModifiedBy>Martin Knuplež</cp:lastModifiedBy>
  <cp:revision>68</cp:revision>
  <dcterms:created xsi:type="dcterms:W3CDTF">2008-11-12T10:12:07Z</dcterms:created>
  <dcterms:modified xsi:type="dcterms:W3CDTF">2020-04-03T11:57:06Z</dcterms:modified>
</cp:coreProperties>
</file>