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73" r:id="rId3"/>
    <p:sldId id="258" r:id="rId4"/>
    <p:sldId id="272" r:id="rId5"/>
    <p:sldId id="261" r:id="rId6"/>
    <p:sldId id="271" r:id="rId7"/>
    <p:sldId id="263" r:id="rId8"/>
    <p:sldId id="274" r:id="rId9"/>
    <p:sldId id="264" r:id="rId10"/>
    <p:sldId id="265" r:id="rId11"/>
    <p:sldId id="266" r:id="rId12"/>
    <p:sldId id="270" r:id="rId13"/>
    <p:sldId id="267" r:id="rId14"/>
    <p:sldId id="269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660"/>
  </p:normalViewPr>
  <p:slideViewPr>
    <p:cSldViewPr snapToGrid="0">
      <p:cViewPr varScale="1">
        <p:scale>
          <a:sx n="97" d="100"/>
          <a:sy n="97" d="100"/>
        </p:scale>
        <p:origin x="25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CE56-7A75-4714-84CD-90D196BDA324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4CD5375-CA17-4D44-A1CF-91DE97E84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715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CE56-7A75-4714-84CD-90D196BDA324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CD5375-CA17-4D44-A1CF-91DE97E84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948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CE56-7A75-4714-84CD-90D196BDA324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CD5375-CA17-4D44-A1CF-91DE97E84C6B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3898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CE56-7A75-4714-84CD-90D196BDA324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CD5375-CA17-4D44-A1CF-91DE97E84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035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CE56-7A75-4714-84CD-90D196BDA324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CD5375-CA17-4D44-A1CF-91DE97E84C6B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727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CE56-7A75-4714-84CD-90D196BDA324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CD5375-CA17-4D44-A1CF-91DE97E84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6552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CE56-7A75-4714-84CD-90D196BDA324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5375-CA17-4D44-A1CF-91DE97E84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9015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CE56-7A75-4714-84CD-90D196BDA324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5375-CA17-4D44-A1CF-91DE97E84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95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CE56-7A75-4714-84CD-90D196BDA324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5375-CA17-4D44-A1CF-91DE97E84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314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CE56-7A75-4714-84CD-90D196BDA324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CD5375-CA17-4D44-A1CF-91DE97E84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610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CE56-7A75-4714-84CD-90D196BDA324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CD5375-CA17-4D44-A1CF-91DE97E84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931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CE56-7A75-4714-84CD-90D196BDA324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CD5375-CA17-4D44-A1CF-91DE97E84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270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CE56-7A75-4714-84CD-90D196BDA324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5375-CA17-4D44-A1CF-91DE97E84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551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CE56-7A75-4714-84CD-90D196BDA324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5375-CA17-4D44-A1CF-91DE97E84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00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CE56-7A75-4714-84CD-90D196BDA324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5375-CA17-4D44-A1CF-91DE97E84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941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CE56-7A75-4714-84CD-90D196BDA324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CD5375-CA17-4D44-A1CF-91DE97E84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438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0CE56-7A75-4714-84CD-90D196BDA324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4CD5375-CA17-4D44-A1CF-91DE97E84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972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66PW1nIea0" TargetMode="External"/><Relationship Id="rId2" Type="http://schemas.openxmlformats.org/officeDocument/2006/relationships/hyperlink" Target="https://www.youtube.com/watch?v=akeb2d7hQ-A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2JGNlIvNC4" TargetMode="External"/><Relationship Id="rId2" Type="http://schemas.openxmlformats.org/officeDocument/2006/relationships/hyperlink" Target="https://www.youtube.com/watch?v=RJXJpeH78i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D8U4G5kcpcM&amp;t" TargetMode="External"/><Relationship Id="rId4" Type="http://schemas.openxmlformats.org/officeDocument/2006/relationships/hyperlink" Target="https://www.youtube.com/watch?v=7Z90OZ7C2j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4rtu53UafA" TargetMode="External"/><Relationship Id="rId2" Type="http://schemas.openxmlformats.org/officeDocument/2006/relationships/hyperlink" Target="https://www.youtube.com/watch?v=b2r5yd2Ci0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3425780"/>
            <a:ext cx="8915399" cy="1351601"/>
          </a:xfrm>
        </p:spPr>
        <p:txBody>
          <a:bodyPr/>
          <a:lstStyle/>
          <a:p>
            <a:r>
              <a:rPr lang="sl-SI" dirty="0"/>
              <a:t>KOVINE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31" y="540915"/>
            <a:ext cx="3830480" cy="2549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984" y="536844"/>
            <a:ext cx="3574313" cy="2553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471" y="540915"/>
            <a:ext cx="3398680" cy="2549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9213" y="5206520"/>
            <a:ext cx="504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Lastnosti kovin</a:t>
            </a:r>
          </a:p>
        </p:txBody>
      </p:sp>
    </p:spTree>
    <p:extLst>
      <p:ext uri="{BB962C8B-B14F-4D97-AF65-F5344CB8AC3E}">
        <p14:creationId xmlns:p14="http://schemas.microsoft.com/office/powerpoint/2010/main" val="187236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Kovinska pena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1737" y="1074152"/>
            <a:ext cx="4031087" cy="4995178"/>
          </a:xfrm>
        </p:spPr>
        <p:txBody>
          <a:bodyPr>
            <a:normAutofit/>
          </a:bodyPr>
          <a:lstStyle/>
          <a:p>
            <a:r>
              <a:rPr lang="sl-SI" sz="2000" dirty="0"/>
              <a:t>Kovinska pena je celična struktura, sestavljena iz trdne kovine (pogosto aluminija) s porami, napolnjenimi s plinom, ki obsegajo več kot 75 % volumna strukture. </a:t>
            </a:r>
          </a:p>
          <a:p>
            <a:r>
              <a:rPr lang="sl-SI" sz="2000" dirty="0"/>
              <a:t>Uporablja se v medicinski protetiki, avtomobilski industriji (zmanjševanje teže vozila, dušenje zvoka, absorpcija energije ob nesrečah) v izmenjevalnikih toplote ali pa za izdelavo pohištva.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99" y="2990324"/>
            <a:ext cx="2123164" cy="2668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80" y="1905000"/>
            <a:ext cx="4305367" cy="366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6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Magnezij namesto jekla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04" y="1596980"/>
            <a:ext cx="4678808" cy="48682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r>
              <a:rPr lang="sl-SI" dirty="0"/>
              <a:t>V </a:t>
            </a:r>
            <a:r>
              <a:rPr lang="sl-SI" dirty="0" err="1"/>
              <a:t>Pacific</a:t>
            </a:r>
            <a:r>
              <a:rPr lang="sl-SI" dirty="0"/>
              <a:t> </a:t>
            </a:r>
            <a:r>
              <a:rPr lang="sl-SI" dirty="0" err="1"/>
              <a:t>Northwest</a:t>
            </a:r>
            <a:r>
              <a:rPr lang="sl-SI" dirty="0"/>
              <a:t> </a:t>
            </a:r>
            <a:r>
              <a:rPr lang="sl-SI" dirty="0" err="1"/>
              <a:t>National</a:t>
            </a:r>
            <a:r>
              <a:rPr lang="sl-SI" dirty="0"/>
              <a:t> </a:t>
            </a:r>
            <a:r>
              <a:rPr lang="sl-SI" dirty="0" err="1"/>
              <a:t>Laboratory</a:t>
            </a:r>
            <a:r>
              <a:rPr lang="sl-SI" dirty="0"/>
              <a:t> so razvili novo oblikovanje magnezija. Gre za iztiskanje materiala. Tako bi magnezij lahko uporabljali v avtomobilski industriji. </a:t>
            </a:r>
          </a:p>
          <a:p>
            <a:r>
              <a:rPr lang="sl-SI" dirty="0"/>
              <a:t>Magnezij je lažji od jekla in aluminija ter eden najpogostejših elementov na Zemlji. Nov postopek izboljša absorpcijo energije v magneziju, saj ustvarja nove mikrostrukture. To izboljša </a:t>
            </a:r>
            <a:r>
              <a:rPr lang="sl-SI" dirty="0" err="1"/>
              <a:t>duktilnost</a:t>
            </a:r>
            <a:r>
              <a:rPr lang="sl-SI" dirty="0"/>
              <a:t> materialov, da prenese večjo plastično deformacijo preden se zlomi.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55" y="2031136"/>
            <a:ext cx="5173682" cy="294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3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074" y="443806"/>
            <a:ext cx="8911687" cy="1280890"/>
          </a:xfrm>
        </p:spPr>
        <p:txBody>
          <a:bodyPr/>
          <a:lstStyle/>
          <a:p>
            <a:r>
              <a:rPr lang="sl-SI" dirty="0"/>
              <a:t>UNIOR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830" y="2133600"/>
            <a:ext cx="5000781" cy="3777622"/>
          </a:xfrm>
        </p:spPr>
        <p:txBody>
          <a:bodyPr/>
          <a:lstStyle/>
          <a:p>
            <a:r>
              <a:rPr lang="sl-SI" dirty="0"/>
              <a:t>Tovarna Unior je bila ustanovljena leta 1919 kot Štajerska </a:t>
            </a:r>
            <a:r>
              <a:rPr lang="sl-SI" dirty="0" err="1"/>
              <a:t>železoindustrijska</a:t>
            </a:r>
            <a:r>
              <a:rPr lang="sl-SI" dirty="0"/>
              <a:t> družba. </a:t>
            </a:r>
          </a:p>
          <a:p>
            <a:r>
              <a:rPr lang="sl-SI" dirty="0"/>
              <a:t>So vodilni proizvajalec orodja in kovanih izdelkov v Sloveniji. </a:t>
            </a:r>
          </a:p>
          <a:p>
            <a:r>
              <a:rPr lang="sl-SI" dirty="0"/>
              <a:t>So eden izmed največjih izvoznikov v Sloveniji; izvažajo predvsem za avtomobilsko industrijo (VW, BMW, Audi, Renault, Volvo itd.) ter podjetja kot so Siemens </a:t>
            </a:r>
            <a:r>
              <a:rPr lang="sl-SI" dirty="0" err="1"/>
              <a:t>Group</a:t>
            </a:r>
            <a:r>
              <a:rPr lang="sl-SI" dirty="0"/>
              <a:t>, Bosch, Cimos.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63" y="1930757"/>
            <a:ext cx="4685947" cy="37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06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200" y="418388"/>
            <a:ext cx="8911687" cy="1280890"/>
          </a:xfrm>
        </p:spPr>
        <p:txBody>
          <a:bodyPr/>
          <a:lstStyle/>
          <a:p>
            <a:r>
              <a:rPr lang="sl-SI" dirty="0"/>
              <a:t>Vodni razrez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0043" y="1502534"/>
            <a:ext cx="4704567" cy="4344473"/>
          </a:xfrm>
        </p:spPr>
        <p:txBody>
          <a:bodyPr/>
          <a:lstStyle/>
          <a:p>
            <a:r>
              <a:rPr lang="sl-SI" dirty="0"/>
              <a:t>Vodni razrez je tehnološki postopek mehanske obdelave, ki ga lahko uporabljamo pri velikem naboru materialov. Eden redkih materialov, ki ga ne moremo rezati niti z vodnim curkom je kaljeno steklo. </a:t>
            </a:r>
          </a:p>
          <a:p>
            <a:r>
              <a:rPr lang="sl-SI" dirty="0"/>
              <a:t>Vodni razrez potek s koncentriranim curkom vode, v katerem je pomešan kremenčev pesek kot </a:t>
            </a:r>
            <a:r>
              <a:rPr lang="sl-SI" dirty="0" err="1"/>
              <a:t>abrazivni</a:t>
            </a:r>
            <a:r>
              <a:rPr lang="sl-SI" dirty="0"/>
              <a:t> material. Pri razrezu se ne spremeni mikrostruktura materiala ali ostale lastnosti, natančnost razreza pa je do 0,2 mm. </a:t>
            </a:r>
          </a:p>
          <a:p>
            <a:r>
              <a:rPr lang="sl-SI" dirty="0"/>
              <a:t>Pritisk vode do 6000 bar.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9" y="1502534"/>
            <a:ext cx="3775119" cy="2518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828" y="4633576"/>
            <a:ext cx="3526241" cy="18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51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Kovinsko steklo za 3D tisk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7623" y="1905000"/>
            <a:ext cx="4446989" cy="4521558"/>
          </a:xfrm>
        </p:spPr>
        <p:txBody>
          <a:bodyPr>
            <a:normAutofit/>
          </a:bodyPr>
          <a:lstStyle/>
          <a:p>
            <a:r>
              <a:rPr lang="sl-SI" dirty="0"/>
              <a:t>Za razliko od 3D tiska s termoplastičnimi materiali je tisk s kovinami zelo težaven. Največja težava je lastnost kovin, da se jih v naravnem stanju ne da iztiskati skozi šobo. </a:t>
            </a:r>
          </a:p>
          <a:p>
            <a:r>
              <a:rPr lang="sl-SI" dirty="0"/>
              <a:t>Zato so razvili postopek tiskanja s kovinskim steklom, ki se z višanjem temperature zmehčajo podobno kot termoplastični materiali. Razvito kovinsko steklo je iz cirkonija, titana, bakra, berilija in niklja.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18" y="1905000"/>
            <a:ext cx="4674472" cy="409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7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806" y="1335111"/>
            <a:ext cx="9147778" cy="1884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/>
              <a:t>Kovine so materiali, za katere je značilen sijaj, lesk. </a:t>
            </a:r>
          </a:p>
          <a:p>
            <a:pPr marL="0" indent="0">
              <a:buNone/>
            </a:pPr>
            <a:r>
              <a:rPr lang="sl-SI" sz="2000" dirty="0"/>
              <a:t>Med seboj imajo različne lastnosti, kljub temu pa jim je nekaj skupnih. V nadaljevanju boš spoznal-a nekaj osnovnih lastnosti kovin.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427110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013" y="508200"/>
            <a:ext cx="3447268" cy="779687"/>
          </a:xfrm>
        </p:spPr>
        <p:txBody>
          <a:bodyPr/>
          <a:lstStyle/>
          <a:p>
            <a:r>
              <a:rPr lang="sl-SI" dirty="0"/>
              <a:t>Lastnosti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4819" y="652716"/>
            <a:ext cx="6215627" cy="5768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000" dirty="0"/>
          </a:p>
          <a:p>
            <a:r>
              <a:rPr lang="sl-SI" sz="2000" b="1" dirty="0">
                <a:solidFill>
                  <a:srgbClr val="FF0000"/>
                </a:solidFill>
              </a:rPr>
              <a:t>Fizikalne lastnosti</a:t>
            </a:r>
          </a:p>
          <a:p>
            <a:pPr lvl="1"/>
            <a:r>
              <a:rPr lang="sl-SI" sz="2000" dirty="0"/>
              <a:t>gostota: večina med 7000 in 9000 kg/m3 </a:t>
            </a:r>
          </a:p>
          <a:p>
            <a:pPr lvl="1"/>
            <a:r>
              <a:rPr lang="sl-SI" sz="2000" dirty="0"/>
              <a:t>visoka tališča in vrelišča (izjema kovine 1. skupine (natrij ipd.) in živo srebro – edina kovina, ki je pri sobni temperaturi kapljevina)</a:t>
            </a:r>
          </a:p>
          <a:p>
            <a:pPr lvl="1"/>
            <a:r>
              <a:rPr lang="sl-SI" sz="2000" dirty="0"/>
              <a:t>majhna temperaturna razteznost; </a:t>
            </a:r>
            <a:r>
              <a:rPr lang="sl-SI" sz="2000" i="1" dirty="0"/>
              <a:t>pri segrevanju se jim dolžina le malo spremeni</a:t>
            </a:r>
          </a:p>
          <a:p>
            <a:pPr lvl="1"/>
            <a:r>
              <a:rPr lang="sl-SI" sz="2000" dirty="0"/>
              <a:t>magnetne lastnosti</a:t>
            </a:r>
          </a:p>
          <a:p>
            <a:pPr lvl="2"/>
            <a:r>
              <a:rPr lang="sl-SI" sz="1800" dirty="0"/>
              <a:t>feromagnetne kovine; Fe, Co, Ni; </a:t>
            </a:r>
            <a:r>
              <a:rPr lang="sl-SI" sz="1600" dirty="0"/>
              <a:t>odzovejo se na bližino magneta</a:t>
            </a:r>
          </a:p>
          <a:p>
            <a:pPr lvl="2"/>
            <a:r>
              <a:rPr lang="sl-SI" sz="1600" dirty="0"/>
              <a:t>ostale kovine nimajo izrazitih magnetnih lastnosti.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74" y="1789222"/>
            <a:ext cx="4574253" cy="30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1944" y="3925229"/>
            <a:ext cx="4313864" cy="2577007"/>
          </a:xfrm>
        </p:spPr>
        <p:txBody>
          <a:bodyPr/>
          <a:lstStyle/>
          <a:p>
            <a:r>
              <a:rPr lang="sl-SI" dirty="0"/>
              <a:t>Poskus za toplotno prevodnost kovin: taljenje voska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https://www.youtube.com/watch?v=akeb2d7hQ-A</a:t>
            </a:r>
            <a:r>
              <a:rPr lang="sl-SI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3925229"/>
            <a:ext cx="4313864" cy="2569630"/>
          </a:xfrm>
        </p:spPr>
        <p:txBody>
          <a:bodyPr/>
          <a:lstStyle/>
          <a:p>
            <a:r>
              <a:rPr lang="sl-SI" dirty="0"/>
              <a:t>Poskus za električno prevodnost:</a:t>
            </a:r>
          </a:p>
          <a:p>
            <a:pPr marL="0" indent="0">
              <a:buNone/>
            </a:pPr>
            <a:r>
              <a:rPr lang="sl-SI" dirty="0">
                <a:hlinkClick r:id="rId3"/>
              </a:rPr>
              <a:t>https://www.youtube.com/watch?v=Y66PW1nIea0</a:t>
            </a:r>
            <a:r>
              <a:rPr lang="sl-SI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8702" y="856817"/>
            <a:ext cx="87722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l-SI" sz="2000" dirty="0"/>
              <a:t>dobra toplotna prevodnost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l-SI" sz="2000" dirty="0"/>
              <a:t>dobra električna prevodnost </a:t>
            </a:r>
            <a:r>
              <a:rPr lang="sl-SI" sz="2000" i="1" dirty="0"/>
              <a:t>(oznaka G); prosti elektroni se lahko gibljejo skozi kristalno mrežo (kovinska vez) velikostni red G = 10^7 /</a:t>
            </a:r>
            <a:r>
              <a:rPr lang="el-GR" sz="2000" i="1" dirty="0"/>
              <a:t>Ω</a:t>
            </a:r>
            <a:r>
              <a:rPr lang="sl-SI" sz="2000" i="1" dirty="0"/>
              <a:t>m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810077" y="2441708"/>
            <a:ext cx="5537602" cy="960618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b="1" dirty="0"/>
              <a:t>Za vse kovinske materiale je značilna dobra toplotna in električna prevodnost ter kovinski sijaj. </a:t>
            </a:r>
          </a:p>
        </p:txBody>
      </p:sp>
    </p:spTree>
    <p:extLst>
      <p:ext uri="{BB962C8B-B14F-4D97-AF65-F5344CB8AC3E}">
        <p14:creationId xmlns:p14="http://schemas.microsoft.com/office/powerpoint/2010/main" val="230595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9424" y="783658"/>
            <a:ext cx="6122806" cy="5427571"/>
          </a:xfrm>
        </p:spPr>
        <p:txBody>
          <a:bodyPr>
            <a:normAutofit/>
          </a:bodyPr>
          <a:lstStyle/>
          <a:p>
            <a:r>
              <a:rPr lang="sl-SI" sz="2000" b="1" dirty="0">
                <a:solidFill>
                  <a:srgbClr val="FF0000"/>
                </a:solidFill>
              </a:rPr>
              <a:t>Mehanske lastnosti</a:t>
            </a:r>
            <a:r>
              <a:rPr lang="sl-SI" sz="2000" dirty="0"/>
              <a:t> </a:t>
            </a:r>
          </a:p>
          <a:p>
            <a:pPr lvl="1"/>
            <a:r>
              <a:rPr lang="sl-SI" sz="1800" dirty="0"/>
              <a:t>elastična in plastična deformacija</a:t>
            </a:r>
          </a:p>
          <a:p>
            <a:pPr lvl="1"/>
            <a:r>
              <a:rPr lang="sl-SI" sz="1800" dirty="0"/>
              <a:t>visoka žilavost, trdnost in trdota</a:t>
            </a:r>
          </a:p>
          <a:p>
            <a:pPr marL="457200" lvl="1" indent="0">
              <a:buNone/>
            </a:pPr>
            <a:endParaRPr lang="sl-SI" sz="1800" dirty="0"/>
          </a:p>
          <a:p>
            <a:pPr lvl="1"/>
            <a:r>
              <a:rPr lang="sl-SI" sz="1800" dirty="0"/>
              <a:t>Testi trdote:</a:t>
            </a:r>
          </a:p>
          <a:p>
            <a:pPr lvl="2"/>
            <a:r>
              <a:rPr lang="sl-SI" dirty="0" err="1"/>
              <a:t>Brinellov</a:t>
            </a:r>
            <a:r>
              <a:rPr lang="sl-SI" dirty="0"/>
              <a:t> test: </a:t>
            </a:r>
            <a:r>
              <a:rPr lang="sl-SI" dirty="0">
                <a:hlinkClick r:id="rId2"/>
              </a:rPr>
              <a:t>https://www.youtube.com/watch?v=RJXJpeH78iU</a:t>
            </a:r>
            <a:endParaRPr lang="sl-SI" dirty="0"/>
          </a:p>
          <a:p>
            <a:pPr lvl="2"/>
            <a:r>
              <a:rPr lang="sl-SI" dirty="0" err="1"/>
              <a:t>Rockwell</a:t>
            </a:r>
            <a:r>
              <a:rPr lang="sl-SI" dirty="0"/>
              <a:t> test: </a:t>
            </a:r>
            <a:r>
              <a:rPr lang="sl-SI" dirty="0">
                <a:hlinkClick r:id="rId3"/>
              </a:rPr>
              <a:t>https://www.youtube.com/watch?v=G2JGNlIvNC4</a:t>
            </a:r>
            <a:r>
              <a:rPr lang="sl-SI" dirty="0"/>
              <a:t> </a:t>
            </a:r>
          </a:p>
          <a:p>
            <a:pPr lvl="2"/>
            <a:r>
              <a:rPr lang="sl-SI" dirty="0" err="1"/>
              <a:t>Vickrsov</a:t>
            </a:r>
            <a:r>
              <a:rPr lang="sl-SI" dirty="0"/>
              <a:t> test: </a:t>
            </a:r>
            <a:r>
              <a:rPr lang="sl-SI" dirty="0">
                <a:hlinkClick r:id="rId4"/>
              </a:rPr>
              <a:t>https://www.youtube.com/watch?v=7Z90OZ7C2jI</a:t>
            </a:r>
            <a:r>
              <a:rPr lang="sl-SI" dirty="0"/>
              <a:t> </a:t>
            </a:r>
          </a:p>
          <a:p>
            <a:pPr lvl="1"/>
            <a:endParaRPr lang="sl-SI" sz="1800" dirty="0"/>
          </a:p>
          <a:p>
            <a:pPr lvl="1"/>
            <a:r>
              <a:rPr lang="sl-SI" sz="1800" dirty="0" err="1"/>
              <a:t>Nateznostni</a:t>
            </a:r>
            <a:r>
              <a:rPr lang="sl-SI" sz="1800" dirty="0"/>
              <a:t> preizkus: </a:t>
            </a:r>
            <a:r>
              <a:rPr lang="sl-SI" sz="1800" dirty="0">
                <a:hlinkClick r:id="rId5"/>
              </a:rPr>
              <a:t>https://www.youtube.com/watch?v=D8U4G5kcpcM&amp;t</a:t>
            </a:r>
            <a:r>
              <a:rPr lang="sl-SI" sz="1800" dirty="0"/>
              <a:t> </a:t>
            </a:r>
          </a:p>
          <a:p>
            <a:pPr marL="457200" lvl="1" indent="0">
              <a:buNone/>
            </a:pPr>
            <a:endParaRPr lang="sl-SI" sz="1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1463" y="653348"/>
            <a:ext cx="2682103" cy="371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8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885" y="717394"/>
            <a:ext cx="8915400" cy="4043791"/>
          </a:xfrm>
        </p:spPr>
        <p:txBody>
          <a:bodyPr/>
          <a:lstStyle/>
          <a:p>
            <a:r>
              <a:rPr lang="sl-SI" sz="2000" b="1" dirty="0">
                <a:solidFill>
                  <a:srgbClr val="FF0000"/>
                </a:solidFill>
              </a:rPr>
              <a:t>Kemijske lastnosti </a:t>
            </a:r>
          </a:p>
          <a:p>
            <a:pPr lvl="1"/>
            <a:r>
              <a:rPr lang="sl-SI" sz="1800" dirty="0"/>
              <a:t>slaba odpornost proti koroziji; potrebna zaščita – cinkanje, </a:t>
            </a:r>
            <a:r>
              <a:rPr lang="sl-SI" sz="1800" dirty="0" err="1"/>
              <a:t>kositranje</a:t>
            </a:r>
            <a:r>
              <a:rPr lang="sl-SI" sz="1800" dirty="0"/>
              <a:t>, bromiranje, barvanje, lakiranje</a:t>
            </a:r>
          </a:p>
          <a:p>
            <a:pPr lvl="1"/>
            <a:r>
              <a:rPr lang="sl-SI" sz="1800" dirty="0"/>
              <a:t>Aluminij – nastane oksidna plast, ki zaščiti kovino pred nadaljnjo oksidacijo</a:t>
            </a:r>
          </a:p>
          <a:p>
            <a:pPr lvl="1"/>
            <a:r>
              <a:rPr lang="sl-SI" sz="1800" dirty="0"/>
              <a:t>obstojnost pri višjih temperaturah ni optimalna, saj hitreje poteka oksidacija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5" b="-855"/>
          <a:stretch/>
        </p:blipFill>
        <p:spPr>
          <a:xfrm>
            <a:off x="1734847" y="3358759"/>
            <a:ext cx="4135715" cy="3062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116" y="3967858"/>
            <a:ext cx="3271232" cy="245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377635"/>
            <a:ext cx="5946260" cy="4902925"/>
          </a:xfrm>
        </p:spPr>
        <p:txBody>
          <a:bodyPr>
            <a:normAutofit lnSpcReduction="10000"/>
          </a:bodyPr>
          <a:lstStyle/>
          <a:p>
            <a:r>
              <a:rPr lang="sl-SI" sz="2000" b="1" dirty="0">
                <a:solidFill>
                  <a:srgbClr val="FF0000"/>
                </a:solidFill>
              </a:rPr>
              <a:t>Tehnološke lastnosti </a:t>
            </a:r>
            <a:r>
              <a:rPr lang="sl-SI" sz="2000" b="1" dirty="0">
                <a:solidFill>
                  <a:schemeClr val="tx1"/>
                </a:solidFill>
              </a:rPr>
              <a:t>– pomembne so za obdelavo kovin</a:t>
            </a:r>
          </a:p>
          <a:p>
            <a:pPr lvl="1"/>
            <a:r>
              <a:rPr lang="sl-SI" sz="2000" dirty="0"/>
              <a:t>livnost; izdelava ulitkov </a:t>
            </a:r>
          </a:p>
          <a:p>
            <a:pPr lvl="1"/>
            <a:r>
              <a:rPr lang="sl-SI" sz="2000" dirty="0"/>
              <a:t>gnetljivost; možnost obdelave z valjanjem, vlečenjem, iztiskovanjem, kovanjem. Višja temperatura -&gt;  večja gnetljivost</a:t>
            </a:r>
          </a:p>
          <a:p>
            <a:pPr lvl="1"/>
            <a:r>
              <a:rPr lang="sl-SI" sz="2000" dirty="0" err="1"/>
              <a:t>odrezovalnost</a:t>
            </a:r>
            <a:r>
              <a:rPr lang="sl-SI" sz="2000" dirty="0"/>
              <a:t>; mehansko preoblikovanje (žaganje, vrtanje, piljenje, …)</a:t>
            </a:r>
          </a:p>
          <a:p>
            <a:pPr lvl="1"/>
            <a:r>
              <a:rPr lang="sl-SI" sz="2000" dirty="0"/>
              <a:t>kovnost – lahko jih kujemo</a:t>
            </a:r>
          </a:p>
          <a:p>
            <a:pPr lvl="1"/>
            <a:r>
              <a:rPr lang="sl-SI" sz="2000" dirty="0"/>
              <a:t>sposobnost spajanja (varjenje po sestavi podobnih kovin, spajkanje)</a:t>
            </a:r>
          </a:p>
          <a:p>
            <a:pPr lvl="1"/>
            <a:r>
              <a:rPr lang="sl-SI" sz="2000" dirty="0"/>
              <a:t>možnost toplotne obdelave.</a:t>
            </a:r>
          </a:p>
          <a:p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331" y="306038"/>
            <a:ext cx="2678271" cy="2437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456" y="4294508"/>
            <a:ext cx="3648146" cy="2395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37" y="1208696"/>
            <a:ext cx="2822907" cy="30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333" y="1047112"/>
            <a:ext cx="8915400" cy="3777622"/>
          </a:xfrm>
        </p:spPr>
        <p:txBody>
          <a:bodyPr/>
          <a:lstStyle/>
          <a:p>
            <a:r>
              <a:rPr lang="sl-SI" dirty="0"/>
              <a:t>Kovinam lahko izboljšujemo lastnosti. V ta namen jih obdelamo s posebnimi toplotnimi postopki, ki spremenijo strukturo kovine:</a:t>
            </a:r>
          </a:p>
          <a:p>
            <a:pPr lvl="1"/>
            <a:r>
              <a:rPr lang="sl-SI" dirty="0"/>
              <a:t>kaljenje, </a:t>
            </a:r>
            <a:r>
              <a:rPr lang="sl-SI" dirty="0">
                <a:hlinkClick r:id="rId2"/>
              </a:rPr>
              <a:t>https://www.youtube.com/watch?v=b2r5yd2Ci08</a:t>
            </a:r>
            <a:r>
              <a:rPr lang="sl-SI" dirty="0"/>
              <a:t> </a:t>
            </a:r>
          </a:p>
          <a:p>
            <a:pPr lvl="1"/>
            <a:r>
              <a:rPr lang="sl-SI" dirty="0"/>
              <a:t>žarjenje,</a:t>
            </a:r>
          </a:p>
          <a:p>
            <a:pPr lvl="1"/>
            <a:r>
              <a:rPr lang="sl-SI" dirty="0"/>
              <a:t>normalizacija. </a:t>
            </a:r>
          </a:p>
          <a:p>
            <a:pPr marL="57150" indent="0">
              <a:buNone/>
            </a:pPr>
            <a:r>
              <a:rPr lang="sl-SI" dirty="0"/>
              <a:t>Pri vseh treh naštetih postopkih gre za segrevanje kovine in hitro ohlajanje.</a:t>
            </a:r>
          </a:p>
          <a:p>
            <a:pPr marL="57150" indent="0">
              <a:buNone/>
            </a:pPr>
            <a:endParaRPr lang="sl-SI" dirty="0"/>
          </a:p>
          <a:p>
            <a:pPr marL="57150" indent="0">
              <a:buNone/>
            </a:pPr>
            <a:r>
              <a:rPr lang="sl-SI" dirty="0"/>
              <a:t>Kaljenje konice rezila sekire, s čimer ji povečamo trdnost: </a:t>
            </a:r>
            <a:r>
              <a:rPr lang="sl-SI" dirty="0">
                <a:hlinkClick r:id="rId3"/>
              </a:rPr>
              <a:t>https://www.youtube.com/watch?v=t4rtu53UafA</a:t>
            </a:r>
            <a:r>
              <a:rPr lang="sl-SI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01980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028" y="3058217"/>
            <a:ext cx="9192322" cy="1280890"/>
          </a:xfrm>
        </p:spPr>
        <p:txBody>
          <a:bodyPr/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ZANIMIVOSTI – preberi, ne rabiš izpisovat  </a:t>
            </a:r>
          </a:p>
        </p:txBody>
      </p:sp>
    </p:spTree>
    <p:extLst>
      <p:ext uri="{BB962C8B-B14F-4D97-AF65-F5344CB8AC3E}">
        <p14:creationId xmlns:p14="http://schemas.microsoft.com/office/powerpoint/2010/main" val="80738248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1224</TotalTime>
  <Words>809</Words>
  <Application>Microsoft Office PowerPoint</Application>
  <PresentationFormat>Širokozaslonsko</PresentationFormat>
  <Paragraphs>68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Wisp</vt:lpstr>
      <vt:lpstr>KOVINE </vt:lpstr>
      <vt:lpstr>PowerPointova predstavitev</vt:lpstr>
      <vt:lpstr>Lastnosti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ZANIMIVOSTI – preberi, ne rabiš izpisovat  </vt:lpstr>
      <vt:lpstr>Kovinska pena</vt:lpstr>
      <vt:lpstr>Magnezij namesto jekla</vt:lpstr>
      <vt:lpstr>UNIOR</vt:lpstr>
      <vt:lpstr>Vodni razrez</vt:lpstr>
      <vt:lpstr>Kovinsko steklo za 3D tisk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Kovine</dc:title>
  <dc:creator>Spela</dc:creator>
  <cp:lastModifiedBy>OŠ Koseze</cp:lastModifiedBy>
  <cp:revision>70</cp:revision>
  <dcterms:created xsi:type="dcterms:W3CDTF">2019-01-04T13:09:13Z</dcterms:created>
  <dcterms:modified xsi:type="dcterms:W3CDTF">2022-01-17T07:04:39Z</dcterms:modified>
</cp:coreProperties>
</file>