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8"/>
  </p:notesMasterIdLst>
  <p:sldIdLst>
    <p:sldId id="259" r:id="rId2"/>
    <p:sldId id="256" r:id="rId3"/>
    <p:sldId id="257" r:id="rId4"/>
    <p:sldId id="258" r:id="rId5"/>
    <p:sldId id="260" r:id="rId6"/>
    <p:sldId id="261" r:id="rId7"/>
    <p:sldId id="263" r:id="rId8"/>
    <p:sldId id="265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3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21"/>
    <p:restoredTop sz="94624"/>
  </p:normalViewPr>
  <p:slideViewPr>
    <p:cSldViewPr snapToGrid="0" snapToObjects="1">
      <p:cViewPr varScale="1">
        <p:scale>
          <a:sx n="113" d="100"/>
          <a:sy n="113" d="100"/>
        </p:scale>
        <p:origin x="28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ACF598-A180-2444-862F-BE6A94D58EBA}" type="datetimeFigureOut">
              <a:rPr lang="en-US" smtClean="0"/>
              <a:t>11/18/21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869D14-9688-5B4C-84B7-275ABC4B6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773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11/18/21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11/18/21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uciteljska.net/kvizi/HotPot/fi_kol/index_fizikalne_kolicine.htm" TargetMode="External"/><Relationship Id="rId2" Type="http://schemas.openxmlformats.org/officeDocument/2006/relationships/hyperlink" Target="https://interaktivne-vaje.si/index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92FCC-5209-4947-AE87-36417BF89B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835326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latin typeface="Comic Sans MS" panose="030F0902030302020204" pitchFamily="66" charset="0"/>
              </a:rPr>
              <a:t>FIZIKALNE KOLIČINE</a:t>
            </a:r>
            <a:br>
              <a:rPr lang="en-US" sz="4400" dirty="0">
                <a:latin typeface="Comic Sans MS" panose="030F0902030302020204" pitchFamily="66" charset="0"/>
              </a:rPr>
            </a:br>
            <a:br>
              <a:rPr lang="en-US" sz="4400" dirty="0">
                <a:latin typeface="Comic Sans MS" panose="030F0902030302020204" pitchFamily="66" charset="0"/>
              </a:rPr>
            </a:br>
            <a:r>
              <a:rPr lang="en-US" sz="2400" dirty="0">
                <a:latin typeface="Comic Sans MS" panose="030F0902030302020204" pitchFamily="66" charset="0"/>
              </a:rPr>
              <a:t>7. </a:t>
            </a:r>
            <a:r>
              <a:rPr lang="en-US" sz="2400" dirty="0" err="1">
                <a:latin typeface="Comic Sans MS" panose="030F0902030302020204" pitchFamily="66" charset="0"/>
              </a:rPr>
              <a:t>razred</a:t>
            </a:r>
            <a:r>
              <a:rPr lang="en-US" sz="2400" dirty="0">
                <a:latin typeface="Comic Sans MS" panose="030F0902030302020204" pitchFamily="66" charset="0"/>
              </a:rPr>
              <a:t> – </a:t>
            </a:r>
            <a:r>
              <a:rPr lang="en-US" sz="1600" b="1" dirty="0">
                <a:solidFill>
                  <a:srgbClr val="FF0000"/>
                </a:solidFill>
                <a:latin typeface="Comic Sans MS" panose="030F0902030302020204" pitchFamily="66" charset="0"/>
              </a:rPr>
              <a:t>4. </a:t>
            </a:r>
            <a:r>
              <a:rPr lang="en-US" sz="1600" b="1" dirty="0" err="1">
                <a:solidFill>
                  <a:srgbClr val="FF0000"/>
                </a:solidFill>
                <a:latin typeface="Comic Sans MS" panose="030F0902030302020204" pitchFamily="66" charset="0"/>
              </a:rPr>
              <a:t>šolska</a:t>
            </a:r>
            <a:r>
              <a:rPr lang="en-US" sz="1600" b="1" dirty="0">
                <a:solidFill>
                  <a:srgbClr val="FF0000"/>
                </a:solidFill>
                <a:latin typeface="Comic Sans MS" panose="030F0902030302020204" pitchFamily="66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Comic Sans MS" panose="030F0902030302020204" pitchFamily="66" charset="0"/>
              </a:rPr>
              <a:t>ura</a:t>
            </a:r>
            <a:endParaRPr lang="en-US" sz="1600" b="1" dirty="0">
              <a:solidFill>
                <a:srgbClr val="FF0000"/>
              </a:solidFill>
              <a:latin typeface="Comic Sans MS" panose="030F0902030302020204" pitchFamily="66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50E130-C760-FA41-ACD2-7358ED22B3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7780" y="3531203"/>
            <a:ext cx="8637072" cy="2508649"/>
          </a:xfrm>
        </p:spPr>
        <p:txBody>
          <a:bodyPr>
            <a:normAutofit fontScale="32500" lnSpcReduction="20000"/>
          </a:bodyPr>
          <a:lstStyle/>
          <a:p>
            <a:r>
              <a:rPr lang="en-US" sz="7200" dirty="0">
                <a:latin typeface="Comic Sans MS" panose="030F0902030302020204" pitchFamily="66" charset="0"/>
              </a:rPr>
              <a:t>NARAVOSLOVNI DAN </a:t>
            </a:r>
            <a:r>
              <a:rPr lang="en-US" sz="3700" dirty="0">
                <a:latin typeface="Comic Sans MS" panose="030F0902030302020204" pitchFamily="66" charset="0"/>
              </a:rPr>
              <a:t>“</a:t>
            </a:r>
            <a:r>
              <a:rPr lang="en-US" sz="3700" dirty="0" err="1">
                <a:latin typeface="Comic Sans MS" panose="030F0902030302020204" pitchFamily="66" charset="0"/>
              </a:rPr>
              <a:t>na</a:t>
            </a:r>
            <a:r>
              <a:rPr lang="en-US" sz="3700" dirty="0">
                <a:latin typeface="Comic Sans MS" panose="030F0902030302020204" pitchFamily="66" charset="0"/>
              </a:rPr>
              <a:t> </a:t>
            </a:r>
            <a:r>
              <a:rPr lang="en-US" sz="3700" dirty="0" err="1">
                <a:latin typeface="Comic Sans MS" panose="030F0902030302020204" pitchFamily="66" charset="0"/>
              </a:rPr>
              <a:t>daljavo</a:t>
            </a:r>
            <a:r>
              <a:rPr lang="en-US" sz="3700" dirty="0">
                <a:latin typeface="Comic Sans MS" panose="030F0902030302020204" pitchFamily="66" charset="0"/>
              </a:rPr>
              <a:t>” </a:t>
            </a:r>
            <a:r>
              <a:rPr lang="en-US" sz="7200" dirty="0">
                <a:latin typeface="Comic Sans MS" panose="030F0902030302020204" pitchFamily="66" charset="0"/>
              </a:rPr>
              <a:t>- 19. 11. 2021</a:t>
            </a:r>
          </a:p>
          <a:p>
            <a:endParaRPr lang="en-US" sz="7200" dirty="0">
              <a:latin typeface="Comic Sans MS" panose="030F0902030302020204" pitchFamily="66" charset="0"/>
            </a:endParaRPr>
          </a:p>
          <a:p>
            <a:r>
              <a:rPr lang="en-US" sz="7200" dirty="0">
                <a:latin typeface="Comic Sans MS" panose="030F0902030302020204" pitchFamily="66" charset="0"/>
              </a:rPr>
              <a:t>DAN SLOVENSKE HRANE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3000" dirty="0" err="1">
                <a:latin typeface="Comic Sans MS" panose="030F0902030302020204" pitchFamily="66" charset="0"/>
              </a:rPr>
              <a:t>Pripravil</a:t>
            </a:r>
            <a:r>
              <a:rPr lang="en-US" sz="3000" dirty="0">
                <a:latin typeface="Comic Sans MS" panose="030F0902030302020204" pitchFamily="66" charset="0"/>
              </a:rPr>
              <a:t>: </a:t>
            </a:r>
            <a:r>
              <a:rPr lang="en-US" sz="3000" dirty="0" err="1">
                <a:latin typeface="Comic Sans MS" panose="030F0902030302020204" pitchFamily="66" charset="0"/>
              </a:rPr>
              <a:t>Boštjan</a:t>
            </a:r>
            <a:r>
              <a:rPr lang="en-US" sz="3000" dirty="0">
                <a:latin typeface="Comic Sans MS" panose="030F0902030302020204" pitchFamily="66" charset="0"/>
              </a:rPr>
              <a:t> </a:t>
            </a:r>
            <a:r>
              <a:rPr lang="en-US" sz="3000" dirty="0" err="1">
                <a:latin typeface="Comic Sans MS" panose="030F0902030302020204" pitchFamily="66" charset="0"/>
              </a:rPr>
              <a:t>železnik</a:t>
            </a:r>
            <a:endParaRPr lang="en-US" sz="3000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884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11566E9-11AE-EF43-A325-A6BE4352A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8082"/>
            <a:ext cx="12192000" cy="617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150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B595A-F46C-874E-8EAD-4D4EAFC86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NA KRATKO: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78AFD-2CCD-8745-80ED-202B823BE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945" y="2015732"/>
            <a:ext cx="11246069" cy="3450613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n-US" dirty="0"/>
              <a:t>•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Svet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okrog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nas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vrednotimo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z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merjenjem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fizikalnih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količin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razdalja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masa,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čas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moč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temperatura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idr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.). </a:t>
            </a:r>
          </a:p>
          <a:p>
            <a:pPr marL="0" indent="0" algn="just"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Merske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enote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so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natančno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določene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in so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enake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vsem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svetu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Poznamo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osnovne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enote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kot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so meter, kilogram,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sekunda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amper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in kelvin.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Večina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enot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je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izpeljana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iz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osnovnih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indent="0" algn="just"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• V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vsakdanjem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življenju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pogosto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srečujemo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enote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so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manjše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ali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večje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od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osnovnih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enot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Enote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pretvarjamo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tako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da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jih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pomnožimo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ali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delimo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s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pretvorniki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indent="0" algn="just"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Količine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so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sestavljene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iz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merskega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števila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merske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enote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Mersko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število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določimo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z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meritvijo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26952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20EE7-B3D0-0141-A585-F05B92F93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599" y="1"/>
            <a:ext cx="9603275" cy="47296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NALOGE: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618390-E1A2-5B45-A46F-5FC3FAE9E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0" y="704193"/>
            <a:ext cx="11874500" cy="553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302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078940A-9F02-9448-B70D-3BA77ADFB0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5833" y="346841"/>
            <a:ext cx="9722069" cy="611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075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B56D0-9D1F-D045-9796-35A6EA26D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8" y="436657"/>
            <a:ext cx="9603275" cy="1049235"/>
          </a:xfrm>
        </p:spPr>
        <p:txBody>
          <a:bodyPr/>
          <a:lstStyle/>
          <a:p>
            <a:pPr algn="ctr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Reši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naloge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77177F-FCCF-8745-932C-97D087B18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206392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200000"/>
              </a:lnSpc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1. V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testo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za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peko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kruha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zamesimo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1.1 kg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moke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, 23 g soli, 67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dag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vode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in 34 g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kvasa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Koliko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kilogramov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kruha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bo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pečenega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0" indent="0" algn="just">
              <a:lnSpc>
                <a:spcPct val="200000"/>
              </a:lnSpc>
              <a:buNone/>
            </a:pP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Račun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indent="0" algn="just">
              <a:lnSpc>
                <a:spcPct val="200000"/>
              </a:lnSpc>
              <a:buNone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200000"/>
              </a:lnSpc>
              <a:buNone/>
            </a:pP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Rešitev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indent="0" algn="just">
              <a:lnSpc>
                <a:spcPct val="200000"/>
              </a:lnSpc>
              <a:buNone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6726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B9794D-FC1A-034C-8D66-81E5528CE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111799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Stehtali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smo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8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učencev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dobili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naslednje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mase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v kg: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Račun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Rešitev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BF698D-5E2A-9F43-BF14-CCA705283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9867" y="2774075"/>
            <a:ext cx="3644900" cy="3429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D1C4141-584B-2243-944F-61C3269F1225}"/>
              </a:ext>
            </a:extLst>
          </p:cNvPr>
          <p:cNvSpPr/>
          <p:nvPr/>
        </p:nvSpPr>
        <p:spPr>
          <a:xfrm>
            <a:off x="1451579" y="3263490"/>
            <a:ext cx="96032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Kolikšna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je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povprečna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masa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učenca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Rezultat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smiselno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zaokroži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195183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25B8B-57B7-004C-9D24-685400A57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9077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dirty="0"/>
              <a:t>3.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Da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zamesimo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testo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za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pico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potrebujemo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i="1" dirty="0">
                <a:latin typeface="Calibri" panose="020F0502020204030204" pitchFamily="34" charset="0"/>
                <a:cs typeface="Calibri" panose="020F0502020204030204" pitchFamily="34" charset="0"/>
              </a:rPr>
              <a:t>10 g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sladkorja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i="1" dirty="0">
                <a:latin typeface="Calibri" panose="020F0502020204030204" pitchFamily="34" charset="0"/>
                <a:cs typeface="Calibri" panose="020F0502020204030204" pitchFamily="34" charset="0"/>
              </a:rPr>
              <a:t>0,8 kg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moke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i="1" dirty="0">
                <a:latin typeface="Calibri" panose="020F0502020204030204" pitchFamily="34" charset="0"/>
                <a:cs typeface="Calibri" panose="020F0502020204030204" pitchFamily="34" charset="0"/>
              </a:rPr>
              <a:t>4 </a:t>
            </a:r>
            <a:r>
              <a:rPr lang="en-US" sz="2800" i="1" dirty="0" err="1">
                <a:latin typeface="Calibri" panose="020F0502020204030204" pitchFamily="34" charset="0"/>
                <a:cs typeface="Calibri" panose="020F0502020204030204" pitchFamily="34" charset="0"/>
              </a:rPr>
              <a:t>dag</a:t>
            </a:r>
            <a:r>
              <a:rPr lang="en-US" sz="28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kvasa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US" sz="2800" i="1" dirty="0">
                <a:latin typeface="Calibri" panose="020F0502020204030204" pitchFamily="34" charset="0"/>
                <a:cs typeface="Calibri" panose="020F0502020204030204" pitchFamily="34" charset="0"/>
              </a:rPr>
              <a:t>60g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vode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Kolikor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namerimo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sladkorja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moramo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dodati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tudi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soli.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Koliko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gramov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testa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dobimo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0" indent="0" algn="just">
              <a:buNone/>
            </a:pP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Račun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indent="0" algn="just">
              <a:buNone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Rešitev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5B3629-8BBA-B94F-8D1A-922373C2AEF5}"/>
              </a:ext>
            </a:extLst>
          </p:cNvPr>
          <p:cNvSpPr txBox="1"/>
          <p:nvPr/>
        </p:nvSpPr>
        <p:spPr>
          <a:xfrm>
            <a:off x="1648178" y="1320800"/>
            <a:ext cx="1625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6. </a:t>
            </a:r>
            <a:r>
              <a:rPr lang="en-US" b="1" dirty="0" err="1">
                <a:solidFill>
                  <a:srgbClr val="FF0000"/>
                </a:solidFill>
              </a:rPr>
              <a:t>šolska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ura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7033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0FC4A-0234-8A49-98B0-F5718FF99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37264"/>
            <a:ext cx="9603275" cy="782543"/>
          </a:xfrm>
        </p:spPr>
        <p:txBody>
          <a:bodyPr>
            <a:noAutofit/>
          </a:bodyPr>
          <a:lstStyle/>
          <a:p>
            <a:pPr algn="ctr"/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Reši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naloge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V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zvezek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napiši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samo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številko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naloge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rešitev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naloge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E60AD0-86E5-434F-AB6B-C850324DCD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9271" y="819807"/>
            <a:ext cx="6064522" cy="594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1218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39DAAB7-F5B5-774D-AAF4-B9DDB48F6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7223" y="0"/>
            <a:ext cx="69775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5613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BD9E5E9-0F42-9945-A4F2-309D17EF99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711200"/>
            <a:ext cx="8763000" cy="5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855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615878-AD0B-BA4A-AEE4-FECDD6B974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5333"/>
            <a:ext cx="12192000" cy="428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2364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8C81638-4E3A-0C43-8911-835B3C711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800" y="825500"/>
            <a:ext cx="9042400" cy="520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0495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516A532-E90D-9A48-BAA6-7DE712DB56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00" y="552450"/>
            <a:ext cx="9677400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105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47714-660B-8244-8BFE-2EF09C89E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382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Doma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izmeri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telesno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višino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vseh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članov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vase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družine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Izračunaj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kolikšna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je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povprečna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višina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vseh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članov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vaše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družine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0" indent="0">
              <a:buNone/>
            </a:pP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Račun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indent="0">
              <a:buNone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Rešitev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0898596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706D2E7-0E31-A648-9384-950F5281F8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4444778"/>
              </p:ext>
            </p:extLst>
          </p:nvPr>
        </p:nvGraphicFramePr>
        <p:xfrm>
          <a:off x="1114097" y="706344"/>
          <a:ext cx="9909722" cy="1203960"/>
        </p:xfrm>
        <a:graphic>
          <a:graphicData uri="http://schemas.openxmlformats.org/drawingml/2006/table">
            <a:tbl>
              <a:tblPr/>
              <a:tblGrid>
                <a:gridCol w="9909722">
                  <a:extLst>
                    <a:ext uri="{9D8B030D-6E8A-4147-A177-3AD203B41FA5}">
                      <a16:colId xmlns:a16="http://schemas.microsoft.com/office/drawing/2014/main" val="153609968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</a:t>
                      </a:r>
                      <a:r>
                        <a:rPr lang="en-US" sz="2800" dirty="0">
                          <a:solidFill>
                            <a:srgbClr val="99999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Kos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kruha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doma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zmelji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v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mlinčku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za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drobtine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Kakšna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je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masa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kosa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kruha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v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primerjavi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z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maso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drobtin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510315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999999"/>
                        </a:solidFill>
                        <a:effectLst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185942"/>
                  </a:ext>
                </a:extLst>
              </a:tr>
            </a:tbl>
          </a:graphicData>
        </a:graphic>
      </p:graphicFrame>
      <p:pic>
        <p:nvPicPr>
          <p:cNvPr id="3073" name="Picture 1" descr="drobtine.jpg">
            <a:extLst>
              <a:ext uri="{FF2B5EF4-FFF2-40B4-BE49-F238E27FC236}">
                <a16:creationId xmlns:a16="http://schemas.microsoft.com/office/drawing/2014/main" id="{94BCE71E-6F7C-A647-BE27-D5570FABA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009" y="2083677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A9CD7FE-6B8E-D540-83B4-FBECAABD8AC9}"/>
              </a:ext>
            </a:extLst>
          </p:cNvPr>
          <p:cNvSpPr txBox="1"/>
          <p:nvPr/>
        </p:nvSpPr>
        <p:spPr>
          <a:xfrm>
            <a:off x="1114097" y="5423337"/>
            <a:ext cx="97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Rešitev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13050994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AB9053E4-5E50-0447-8561-9D12012E8B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5324" y="1870126"/>
            <a:ext cx="7138429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6.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Izmeri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olikšna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je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debelina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kovanca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1 EUR?</a:t>
            </a:r>
            <a:b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endParaRPr kumimoji="0" lang="en-US" altLang="en-US" sz="5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098" name="Picture 2" descr="evro.jpg">
            <a:extLst>
              <a:ext uri="{FF2B5EF4-FFF2-40B4-BE49-F238E27FC236}">
                <a16:creationId xmlns:a16="http://schemas.microsoft.com/office/drawing/2014/main" id="{04911A56-A8E6-EF4D-A19E-112D17921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365" y="2749714"/>
            <a:ext cx="1324303" cy="132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187E85-54EA-BC49-BCAE-91ED39AD96F1}"/>
              </a:ext>
            </a:extLst>
          </p:cNvPr>
          <p:cNvSpPr txBox="1"/>
          <p:nvPr/>
        </p:nvSpPr>
        <p:spPr>
          <a:xfrm>
            <a:off x="1502979" y="4929352"/>
            <a:ext cx="91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Rešitev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1220297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56DFA-D8BA-6440-B045-BE0837AB8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786" y="123869"/>
            <a:ext cx="9603275" cy="5898559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7. Leta 1933 so v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Ljubljani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zgradili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nebotičnik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ki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ga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vidiš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sliki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 V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tistem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času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je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bila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najvišja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stanovanjska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stavba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v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Evropi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indent="0" algn="just"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V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literaturi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poišči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kolikšna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je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višina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nebotičnika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0" indent="0">
              <a:buNone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Rešitev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indent="0">
              <a:buNone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8.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Izmeri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kolikšna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je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dolžina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vašega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družinskega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avtomobila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Rešitev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229F55-1369-7940-9517-C674AF8550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4522" y="743980"/>
            <a:ext cx="1698889" cy="27874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587AA9-8D56-344E-AB61-98C3827F22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3834" y="4686452"/>
            <a:ext cx="3739653" cy="174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4766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902F9-802F-DC49-8B72-3CA80EEF6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ZAKLJUČEK: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F16636-BB49-8E45-95F9-EA0472D81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831615"/>
          </a:xfrm>
        </p:spPr>
        <p:txBody>
          <a:bodyPr/>
          <a:lstStyle/>
          <a:p>
            <a:r>
              <a:rPr lang="en-US" dirty="0" err="1"/>
              <a:t>Rešene</a:t>
            </a:r>
            <a:r>
              <a:rPr lang="en-US" dirty="0"/>
              <a:t> </a:t>
            </a:r>
            <a:r>
              <a:rPr lang="en-US" dirty="0" err="1"/>
              <a:t>naloge</a:t>
            </a:r>
            <a:r>
              <a:rPr lang="en-US" dirty="0"/>
              <a:t> in </a:t>
            </a:r>
            <a:r>
              <a:rPr lang="en-US" dirty="0" err="1"/>
              <a:t>odgovori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vprašanja</a:t>
            </a:r>
            <a:r>
              <a:rPr lang="en-US" dirty="0"/>
              <a:t> </a:t>
            </a:r>
            <a:r>
              <a:rPr lang="en-US" dirty="0" err="1"/>
              <a:t>bodo</a:t>
            </a:r>
            <a:r>
              <a:rPr lang="en-US" dirty="0"/>
              <a:t> </a:t>
            </a:r>
            <a:r>
              <a:rPr lang="en-US" dirty="0" err="1"/>
              <a:t>sestavni</a:t>
            </a:r>
            <a:r>
              <a:rPr lang="en-US" dirty="0"/>
              <a:t> del </a:t>
            </a:r>
            <a:r>
              <a:rPr lang="en-US" dirty="0" err="1"/>
              <a:t>zaključne</a:t>
            </a:r>
            <a:r>
              <a:rPr lang="en-US" dirty="0"/>
              <a:t> </a:t>
            </a:r>
            <a:r>
              <a:rPr lang="en-US" dirty="0" err="1"/>
              <a:t>ocene</a:t>
            </a:r>
            <a:r>
              <a:rPr lang="en-US" dirty="0"/>
              <a:t>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predmetu</a:t>
            </a:r>
            <a:r>
              <a:rPr lang="en-US" dirty="0"/>
              <a:t> </a:t>
            </a:r>
            <a:r>
              <a:rPr lang="en-US" dirty="0" err="1"/>
              <a:t>naravoslovje</a:t>
            </a:r>
            <a:r>
              <a:rPr lang="en-US" dirty="0"/>
              <a:t>, </a:t>
            </a:r>
            <a:r>
              <a:rPr lang="en-US" dirty="0" err="1"/>
              <a:t>zato</a:t>
            </a:r>
            <a:r>
              <a:rPr lang="en-US" dirty="0"/>
              <a:t> se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delu</a:t>
            </a:r>
            <a:r>
              <a:rPr lang="en-US" dirty="0"/>
              <a:t> </a:t>
            </a:r>
            <a:r>
              <a:rPr lang="en-US" dirty="0" err="1"/>
              <a:t>potrudi</a:t>
            </a:r>
            <a:r>
              <a:rPr lang="en-US" dirty="0"/>
              <a:t>. </a:t>
            </a:r>
          </a:p>
          <a:p>
            <a:r>
              <a:rPr lang="en-US" dirty="0" err="1"/>
              <a:t>Rezultate</a:t>
            </a:r>
            <a:r>
              <a:rPr lang="en-US" dirty="0"/>
              <a:t> </a:t>
            </a:r>
            <a:r>
              <a:rPr lang="en-US" dirty="0" err="1"/>
              <a:t>svojega</a:t>
            </a:r>
            <a:r>
              <a:rPr lang="en-US" dirty="0"/>
              <a:t> </a:t>
            </a:r>
            <a:r>
              <a:rPr lang="en-US" dirty="0" err="1"/>
              <a:t>dela</a:t>
            </a:r>
            <a:r>
              <a:rPr lang="en-US" dirty="0"/>
              <a:t> </a:t>
            </a:r>
            <a:r>
              <a:rPr lang="en-US" dirty="0" err="1"/>
              <a:t>boste</a:t>
            </a:r>
            <a:r>
              <a:rPr lang="en-US" dirty="0"/>
              <a:t> </a:t>
            </a:r>
            <a:r>
              <a:rPr lang="en-US" dirty="0" err="1"/>
              <a:t>prinesli</a:t>
            </a:r>
            <a:r>
              <a:rPr lang="en-US" dirty="0"/>
              <a:t> v </a:t>
            </a:r>
            <a:r>
              <a:rPr lang="en-US" dirty="0" err="1"/>
              <a:t>šolo</a:t>
            </a:r>
            <a:r>
              <a:rPr lang="en-US" dirty="0"/>
              <a:t> (</a:t>
            </a:r>
            <a:r>
              <a:rPr lang="en-US" dirty="0" err="1"/>
              <a:t>ko</a:t>
            </a:r>
            <a:r>
              <a:rPr lang="en-US" dirty="0"/>
              <a:t> </a:t>
            </a:r>
            <a:r>
              <a:rPr lang="en-US" dirty="0" err="1"/>
              <a:t>pridemo</a:t>
            </a:r>
            <a:r>
              <a:rPr lang="en-US" dirty="0"/>
              <a:t> </a:t>
            </a:r>
            <a:r>
              <a:rPr lang="en-US" dirty="0" err="1"/>
              <a:t>nazaj</a:t>
            </a:r>
            <a:r>
              <a:rPr lang="en-US" dirty="0"/>
              <a:t>!) in </a:t>
            </a:r>
            <a:r>
              <a:rPr lang="en-US" dirty="0" err="1"/>
              <a:t>jih</a:t>
            </a:r>
            <a:r>
              <a:rPr lang="en-US" dirty="0"/>
              <a:t> </a:t>
            </a:r>
            <a:r>
              <a:rPr lang="en-US" dirty="0" err="1"/>
              <a:t>pokazali</a:t>
            </a:r>
            <a:r>
              <a:rPr lang="en-US" dirty="0"/>
              <a:t>, </a:t>
            </a:r>
            <a:r>
              <a:rPr lang="en-US" dirty="0" err="1"/>
              <a:t>kjer</a:t>
            </a:r>
            <a:r>
              <a:rPr lang="en-US" dirty="0"/>
              <a:t> </a:t>
            </a:r>
            <a:r>
              <a:rPr lang="en-US" dirty="0" err="1"/>
              <a:t>jih</a:t>
            </a:r>
            <a:r>
              <a:rPr lang="en-US" dirty="0"/>
              <a:t> </a:t>
            </a:r>
            <a:r>
              <a:rPr lang="en-US" dirty="0" err="1"/>
              <a:t>bomo</a:t>
            </a:r>
            <a:r>
              <a:rPr lang="en-US" dirty="0"/>
              <a:t> </a:t>
            </a:r>
            <a:r>
              <a:rPr lang="en-US" dirty="0" err="1"/>
              <a:t>ovrednotili</a:t>
            </a:r>
            <a:r>
              <a:rPr lang="en-US" dirty="0"/>
              <a:t>.</a:t>
            </a:r>
          </a:p>
          <a:p>
            <a:r>
              <a:rPr lang="en-US" dirty="0" err="1"/>
              <a:t>Še</a:t>
            </a:r>
            <a:r>
              <a:rPr lang="en-US" dirty="0"/>
              <a:t> </a:t>
            </a:r>
            <a:r>
              <a:rPr lang="en-US" dirty="0" err="1"/>
              <a:t>nekaj</a:t>
            </a:r>
            <a:r>
              <a:rPr lang="en-US" dirty="0"/>
              <a:t> </a:t>
            </a:r>
            <a:r>
              <a:rPr lang="en-US" dirty="0" err="1"/>
              <a:t>povezav</a:t>
            </a:r>
            <a:r>
              <a:rPr lang="en-US" dirty="0"/>
              <a:t>, </a:t>
            </a:r>
            <a:r>
              <a:rPr lang="en-US" dirty="0" err="1"/>
              <a:t>kjer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lahko</a:t>
            </a:r>
            <a:r>
              <a:rPr lang="en-US" dirty="0"/>
              <a:t> </a:t>
            </a:r>
            <a:r>
              <a:rPr lang="en-US" dirty="0" err="1"/>
              <a:t>pomagate</a:t>
            </a:r>
            <a:r>
              <a:rPr lang="en-US" dirty="0"/>
              <a:t>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svojem</a:t>
            </a:r>
            <a:r>
              <a:rPr lang="en-US" dirty="0"/>
              <a:t> </a:t>
            </a:r>
            <a:r>
              <a:rPr lang="en-US" dirty="0" err="1"/>
              <a:t>delu</a:t>
            </a:r>
            <a:r>
              <a:rPr lang="en-US" dirty="0"/>
              <a:t>:</a:t>
            </a:r>
          </a:p>
          <a:p>
            <a:r>
              <a:rPr lang="en-US" dirty="0">
                <a:hlinkClick r:id="rId2"/>
              </a:rPr>
              <a:t>https://interaktivne-vaje.si/index.html</a:t>
            </a:r>
            <a:endParaRPr lang="en-US" dirty="0"/>
          </a:p>
          <a:p>
            <a:r>
              <a:rPr lang="en-US" dirty="0">
                <a:hlinkClick r:id="rId3"/>
              </a:rPr>
              <a:t>https://uciteljska.net/kvizi/HotPot/fi_kol/index_fizikalne_kolicine.htm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4861F4-7959-2541-9CC5-DF272BB349CA}"/>
              </a:ext>
            </a:extLst>
          </p:cNvPr>
          <p:cNvSpPr/>
          <p:nvPr/>
        </p:nvSpPr>
        <p:spPr>
          <a:xfrm>
            <a:off x="3506761" y="5662681"/>
            <a:ext cx="45688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omic Sans MS" panose="030F0902030302020204" pitchFamily="66" charset="0"/>
              </a:rPr>
              <a:t>VELIKO UŽIVANJA PRI DELU ŽELIM!!</a:t>
            </a:r>
          </a:p>
        </p:txBody>
      </p:sp>
    </p:spTree>
    <p:extLst>
      <p:ext uri="{BB962C8B-B14F-4D97-AF65-F5344CB8AC3E}">
        <p14:creationId xmlns:p14="http://schemas.microsoft.com/office/powerpoint/2010/main" val="4266416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583FE7-1815-1949-8E93-933440ECF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9244"/>
            <a:ext cx="12192000" cy="484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103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66D0E-54A7-4A48-96D5-E626CB381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Poskus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1: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Izmeri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svojo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sobo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s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čevlji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C059A-088F-9348-B98F-4F229359D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458642"/>
            <a:ext cx="9603275" cy="4011793"/>
          </a:xfrm>
        </p:spPr>
        <p:txBody>
          <a:bodyPr>
            <a:normAutofit/>
          </a:bodyPr>
          <a:lstStyle/>
          <a:p>
            <a:pPr algn="just"/>
            <a:r>
              <a:rPr lang="en-US" dirty="0" err="1"/>
              <a:t>Navodilo</a:t>
            </a:r>
            <a:r>
              <a:rPr lang="en-US" dirty="0"/>
              <a:t>: </a:t>
            </a:r>
          </a:p>
          <a:p>
            <a:pPr marL="457200" indent="-457200" algn="just">
              <a:buAutoNum type="arabicPeriod"/>
            </a:pPr>
            <a:r>
              <a:rPr lang="en-US" dirty="0" err="1"/>
              <a:t>Ti</a:t>
            </a:r>
            <a:r>
              <a:rPr lang="en-US" dirty="0"/>
              <a:t> in </a:t>
            </a:r>
            <a:r>
              <a:rPr lang="en-US" dirty="0" err="1"/>
              <a:t>tvoj</a:t>
            </a:r>
            <a:r>
              <a:rPr lang="en-US" dirty="0"/>
              <a:t> </a:t>
            </a:r>
            <a:r>
              <a:rPr lang="en-US" dirty="0" err="1"/>
              <a:t>oči</a:t>
            </a:r>
            <a:r>
              <a:rPr lang="en-US" dirty="0"/>
              <a:t> </a:t>
            </a:r>
            <a:r>
              <a:rPr lang="en-US" dirty="0" err="1"/>
              <a:t>izmerita</a:t>
            </a:r>
            <a:r>
              <a:rPr lang="en-US" dirty="0"/>
              <a:t> z </a:t>
            </a:r>
            <a:r>
              <a:rPr lang="en-US" dirty="0" err="1"/>
              <a:t>različno</a:t>
            </a:r>
            <a:r>
              <a:rPr lang="en-US" dirty="0"/>
              <a:t> </a:t>
            </a:r>
            <a:r>
              <a:rPr lang="en-US" dirty="0" err="1"/>
              <a:t>velikimi</a:t>
            </a:r>
            <a:r>
              <a:rPr lang="en-US" dirty="0"/>
              <a:t> </a:t>
            </a:r>
            <a:r>
              <a:rPr lang="en-US" dirty="0" err="1"/>
              <a:t>čevlji</a:t>
            </a:r>
            <a:r>
              <a:rPr lang="en-US" dirty="0"/>
              <a:t>, </a:t>
            </a:r>
            <a:r>
              <a:rPr lang="en-US" dirty="0" err="1"/>
              <a:t>dolžino</a:t>
            </a:r>
            <a:r>
              <a:rPr lang="en-US" dirty="0"/>
              <a:t> in </a:t>
            </a:r>
            <a:r>
              <a:rPr lang="en-US" dirty="0" err="1"/>
              <a:t>širino</a:t>
            </a:r>
            <a:r>
              <a:rPr lang="en-US" dirty="0"/>
              <a:t> </a:t>
            </a:r>
            <a:r>
              <a:rPr lang="en-US" dirty="0" err="1"/>
              <a:t>tvoje</a:t>
            </a:r>
            <a:r>
              <a:rPr lang="en-US" dirty="0"/>
              <a:t> </a:t>
            </a:r>
            <a:r>
              <a:rPr lang="en-US" dirty="0" err="1"/>
              <a:t>sobe</a:t>
            </a:r>
            <a:r>
              <a:rPr lang="en-US" dirty="0"/>
              <a:t>.</a:t>
            </a:r>
          </a:p>
          <a:p>
            <a:pPr marL="457200" indent="-457200" algn="just">
              <a:buAutoNum type="arabicPeriod"/>
            </a:pPr>
            <a:r>
              <a:rPr lang="en-US" dirty="0" err="1"/>
              <a:t>Rezultate</a:t>
            </a:r>
            <a:r>
              <a:rPr lang="en-US" dirty="0"/>
              <a:t> </a:t>
            </a:r>
            <a:r>
              <a:rPr lang="en-US" dirty="0" err="1"/>
              <a:t>zaokrožimo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celo</a:t>
            </a:r>
            <a:r>
              <a:rPr lang="en-US" dirty="0"/>
              <a:t> </a:t>
            </a:r>
            <a:r>
              <a:rPr lang="en-US" dirty="0" err="1"/>
              <a:t>število</a:t>
            </a:r>
            <a:r>
              <a:rPr lang="en-US" dirty="0"/>
              <a:t> (</a:t>
            </a:r>
            <a:r>
              <a:rPr lang="en-US" dirty="0" err="1"/>
              <a:t>če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</a:t>
            </a:r>
            <a:r>
              <a:rPr lang="en-US" dirty="0" err="1"/>
              <a:t>pred</a:t>
            </a:r>
            <a:r>
              <a:rPr lang="en-US" dirty="0"/>
              <a:t> </a:t>
            </a:r>
            <a:r>
              <a:rPr lang="en-US" dirty="0" err="1"/>
              <a:t>zadnjim</a:t>
            </a:r>
            <a:r>
              <a:rPr lang="en-US" dirty="0"/>
              <a:t> </a:t>
            </a:r>
            <a:r>
              <a:rPr lang="en-US" dirty="0" err="1"/>
              <a:t>korakom</a:t>
            </a:r>
            <a:r>
              <a:rPr lang="en-US" dirty="0"/>
              <a:t> </a:t>
            </a:r>
            <a:r>
              <a:rPr lang="en-US" dirty="0" err="1"/>
              <a:t>ostalo</a:t>
            </a:r>
            <a:r>
              <a:rPr lang="en-US" dirty="0"/>
              <a:t> </a:t>
            </a:r>
            <a:r>
              <a:rPr lang="en-US" dirty="0" err="1"/>
              <a:t>več</a:t>
            </a:r>
            <a:r>
              <a:rPr lang="en-US" dirty="0"/>
              <a:t> </a:t>
            </a:r>
            <a:r>
              <a:rPr lang="en-US" dirty="0" err="1"/>
              <a:t>kot</a:t>
            </a:r>
            <a:r>
              <a:rPr lang="en-US" dirty="0"/>
              <a:t> pol </a:t>
            </a:r>
            <a:r>
              <a:rPr lang="en-US" dirty="0" err="1"/>
              <a:t>čevlja</a:t>
            </a:r>
            <a:r>
              <a:rPr lang="en-US" dirty="0"/>
              <a:t>, </a:t>
            </a:r>
            <a:r>
              <a:rPr lang="en-US" dirty="0" err="1"/>
              <a:t>potem</a:t>
            </a:r>
            <a:r>
              <a:rPr lang="en-US" dirty="0"/>
              <a:t> </a:t>
            </a:r>
            <a:r>
              <a:rPr lang="en-US" dirty="0" err="1"/>
              <a:t>ga</a:t>
            </a:r>
            <a:r>
              <a:rPr lang="en-US" dirty="0"/>
              <a:t> </a:t>
            </a:r>
            <a:r>
              <a:rPr lang="en-US" dirty="0" err="1"/>
              <a:t>štejemo</a:t>
            </a:r>
            <a:r>
              <a:rPr lang="en-US" dirty="0"/>
              <a:t> </a:t>
            </a:r>
            <a:r>
              <a:rPr lang="en-US" dirty="0" err="1"/>
              <a:t>kot</a:t>
            </a:r>
            <a:r>
              <a:rPr lang="en-US" dirty="0"/>
              <a:t> </a:t>
            </a:r>
            <a:r>
              <a:rPr lang="en-US" dirty="0" err="1"/>
              <a:t>celega</a:t>
            </a:r>
            <a:r>
              <a:rPr lang="en-US" dirty="0"/>
              <a:t>, </a:t>
            </a:r>
            <a:r>
              <a:rPr lang="en-US" dirty="0" err="1"/>
              <a:t>sicer</a:t>
            </a:r>
            <a:r>
              <a:rPr lang="en-US" dirty="0"/>
              <a:t> pa </a:t>
            </a:r>
            <a:r>
              <a:rPr lang="en-US" dirty="0" err="1"/>
              <a:t>ga</a:t>
            </a:r>
            <a:r>
              <a:rPr lang="en-US" dirty="0"/>
              <a:t> ne </a:t>
            </a:r>
            <a:r>
              <a:rPr lang="en-US" dirty="0" err="1"/>
              <a:t>štejemo</a:t>
            </a:r>
            <a:r>
              <a:rPr lang="en-US" dirty="0"/>
              <a:t>) in </a:t>
            </a:r>
            <a:r>
              <a:rPr lang="en-US" dirty="0" err="1"/>
              <a:t>jih</a:t>
            </a:r>
            <a:r>
              <a:rPr lang="en-US" dirty="0"/>
              <a:t> </a:t>
            </a:r>
            <a:r>
              <a:rPr lang="en-US" dirty="0" err="1"/>
              <a:t>vpišemo</a:t>
            </a:r>
            <a:r>
              <a:rPr lang="en-US" dirty="0"/>
              <a:t> v </a:t>
            </a:r>
            <a:r>
              <a:rPr lang="en-US" dirty="0" err="1"/>
              <a:t>zvezek</a:t>
            </a:r>
            <a:r>
              <a:rPr lang="en-US" dirty="0"/>
              <a:t> v </a:t>
            </a:r>
            <a:r>
              <a:rPr lang="en-US" dirty="0" err="1"/>
              <a:t>razpredelnico</a:t>
            </a:r>
            <a:r>
              <a:rPr lang="en-US" dirty="0"/>
              <a:t>, </a:t>
            </a:r>
            <a:r>
              <a:rPr lang="en-US" dirty="0" err="1"/>
              <a:t>podobno</a:t>
            </a:r>
            <a:r>
              <a:rPr lang="en-US" dirty="0"/>
              <a:t> </a:t>
            </a:r>
            <a:r>
              <a:rPr lang="en-US" dirty="0" err="1"/>
              <a:t>spodnji</a:t>
            </a:r>
            <a:r>
              <a:rPr lang="en-US" dirty="0"/>
              <a:t>.</a:t>
            </a:r>
          </a:p>
          <a:p>
            <a:pPr marL="457200" indent="-457200" algn="just">
              <a:buAutoNum type="arabicPeriod"/>
            </a:pP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vsako</a:t>
            </a:r>
            <a:r>
              <a:rPr lang="en-US" dirty="0"/>
              <a:t> </a:t>
            </a:r>
            <a:r>
              <a:rPr lang="en-US" dirty="0" err="1"/>
              <a:t>meritev</a:t>
            </a:r>
            <a:r>
              <a:rPr lang="en-US" dirty="0"/>
              <a:t> </a:t>
            </a:r>
            <a:r>
              <a:rPr lang="en-US" dirty="0" err="1"/>
              <a:t>posebej</a:t>
            </a:r>
            <a:r>
              <a:rPr lang="en-US" dirty="0"/>
              <a:t> </a:t>
            </a:r>
            <a:r>
              <a:rPr lang="en-US" dirty="0" err="1"/>
              <a:t>izračunaj</a:t>
            </a:r>
            <a:r>
              <a:rPr lang="en-US" dirty="0"/>
              <a:t> </a:t>
            </a:r>
            <a:r>
              <a:rPr lang="en-US" dirty="0" err="1"/>
              <a:t>še</a:t>
            </a:r>
            <a:r>
              <a:rPr lang="en-US" dirty="0"/>
              <a:t> </a:t>
            </a:r>
            <a:r>
              <a:rPr lang="en-US" dirty="0" err="1"/>
              <a:t>ploščino</a:t>
            </a:r>
            <a:r>
              <a:rPr lang="en-US" dirty="0"/>
              <a:t>, </a:t>
            </a:r>
            <a:r>
              <a:rPr lang="en-US" dirty="0" err="1"/>
              <a:t>tako</a:t>
            </a:r>
            <a:r>
              <a:rPr lang="en-US" dirty="0"/>
              <a:t> da </a:t>
            </a:r>
            <a:r>
              <a:rPr lang="en-US" dirty="0" err="1"/>
              <a:t>pomnožiš</a:t>
            </a:r>
            <a:r>
              <a:rPr lang="en-US" dirty="0"/>
              <a:t> </a:t>
            </a:r>
            <a:r>
              <a:rPr lang="en-US" dirty="0" err="1"/>
              <a:t>dolžino</a:t>
            </a:r>
            <a:r>
              <a:rPr lang="en-US" dirty="0"/>
              <a:t> in </a:t>
            </a:r>
            <a:r>
              <a:rPr lang="en-US" dirty="0" err="1"/>
              <a:t>širino</a:t>
            </a:r>
            <a:r>
              <a:rPr lang="en-US" dirty="0"/>
              <a:t>, in jo </a:t>
            </a:r>
            <a:r>
              <a:rPr lang="en-US" dirty="0" err="1"/>
              <a:t>vpiši</a:t>
            </a:r>
            <a:r>
              <a:rPr lang="en-US" dirty="0"/>
              <a:t> v </a:t>
            </a:r>
            <a:r>
              <a:rPr lang="en-US" dirty="0" err="1"/>
              <a:t>zadnji</a:t>
            </a:r>
            <a:r>
              <a:rPr lang="en-US" dirty="0"/>
              <a:t> </a:t>
            </a:r>
            <a:r>
              <a:rPr lang="en-US" dirty="0" err="1"/>
              <a:t>stolpec</a:t>
            </a:r>
            <a:r>
              <a:rPr lang="en-US" dirty="0"/>
              <a:t> </a:t>
            </a:r>
            <a:r>
              <a:rPr lang="en-US" dirty="0" err="1"/>
              <a:t>preglednice</a:t>
            </a:r>
            <a:r>
              <a:rPr lang="en-US" dirty="0"/>
              <a:t>.</a:t>
            </a:r>
          </a:p>
          <a:p>
            <a:pPr marL="0" indent="0" algn="just">
              <a:buNone/>
            </a:pPr>
            <a:r>
              <a:rPr lang="en-US" dirty="0" err="1"/>
              <a:t>Preglednica</a:t>
            </a:r>
            <a:r>
              <a:rPr lang="en-US" dirty="0"/>
              <a:t>: </a:t>
            </a:r>
          </a:p>
          <a:p>
            <a:pPr marL="0" indent="0" algn="just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FAF0B8-B91A-BC4D-8A61-7FC82145C3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7916" y="4447033"/>
            <a:ext cx="7665155" cy="7493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C1D566B-E90B-904E-8F9F-C08686A93054}"/>
              </a:ext>
            </a:extLst>
          </p:cNvPr>
          <p:cNvSpPr/>
          <p:nvPr/>
        </p:nvSpPr>
        <p:spPr>
          <a:xfrm>
            <a:off x="2020712" y="5470436"/>
            <a:ext cx="95195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Ali </a:t>
            </a:r>
            <a:r>
              <a:rPr lang="en-US" b="1" dirty="0" err="1"/>
              <a:t>sta</a:t>
            </a:r>
            <a:r>
              <a:rPr lang="en-US" b="1" dirty="0"/>
              <a:t> z </a:t>
            </a:r>
            <a:r>
              <a:rPr lang="en-US" b="1" dirty="0" err="1"/>
              <a:t>očijem</a:t>
            </a:r>
            <a:r>
              <a:rPr lang="en-US" b="1" dirty="0"/>
              <a:t> </a:t>
            </a:r>
            <a:r>
              <a:rPr lang="en-US" b="1" dirty="0" err="1"/>
              <a:t>dobila</a:t>
            </a:r>
            <a:r>
              <a:rPr lang="en-US" b="1" dirty="0"/>
              <a:t> </a:t>
            </a:r>
            <a:r>
              <a:rPr lang="en-US" b="1" dirty="0" err="1"/>
              <a:t>enak</a:t>
            </a:r>
            <a:r>
              <a:rPr lang="en-US" b="1" dirty="0"/>
              <a:t> </a:t>
            </a:r>
            <a:r>
              <a:rPr lang="en-US" b="1" dirty="0" err="1"/>
              <a:t>rezultat</a:t>
            </a:r>
            <a:r>
              <a:rPr lang="en-US" b="1" dirty="0"/>
              <a:t>? Ali </a:t>
            </a:r>
            <a:r>
              <a:rPr lang="en-US" b="1" dirty="0" err="1"/>
              <a:t>dolžina</a:t>
            </a:r>
            <a:r>
              <a:rPr lang="en-US" b="1" dirty="0"/>
              <a:t> </a:t>
            </a:r>
            <a:r>
              <a:rPr lang="en-US" b="1" dirty="0" err="1"/>
              <a:t>stopala</a:t>
            </a:r>
            <a:r>
              <a:rPr lang="en-US" b="1" dirty="0"/>
              <a:t> </a:t>
            </a:r>
            <a:r>
              <a:rPr lang="en-US" b="1" dirty="0" err="1"/>
              <a:t>vpliva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rezultat</a:t>
            </a:r>
            <a:r>
              <a:rPr lang="en-US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0305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0A7D56-4A63-CE43-BA64-D6370A833B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0578"/>
            <a:ext cx="12192000" cy="328301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7F3CC69-E9EE-E942-9F7D-E180A069D569}"/>
              </a:ext>
            </a:extLst>
          </p:cNvPr>
          <p:cNvSpPr/>
          <p:nvPr/>
        </p:nvSpPr>
        <p:spPr>
          <a:xfrm>
            <a:off x="135467" y="3917793"/>
            <a:ext cx="11943644" cy="2251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Osnovne</a:t>
            </a:r>
            <a:r>
              <a:rPr lang="en-US" sz="2400" b="1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fizikalne</a:t>
            </a:r>
            <a:r>
              <a:rPr lang="en-US" sz="2400" b="1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količine</a:t>
            </a:r>
            <a:r>
              <a:rPr lang="en-US" sz="24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24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imajo</a:t>
            </a:r>
            <a:r>
              <a:rPr lang="en-US" sz="24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temeljni</a:t>
            </a:r>
            <a:r>
              <a:rPr lang="en-US" sz="24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pomen</a:t>
            </a:r>
            <a:r>
              <a:rPr lang="en-US" sz="24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</a:t>
            </a:r>
            <a:r>
              <a:rPr lang="en-US" sz="24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celotno</a:t>
            </a:r>
            <a:r>
              <a:rPr lang="en-US" sz="24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fiziko</a:t>
            </a:r>
            <a:r>
              <a:rPr lang="en-US" sz="24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Z </a:t>
            </a:r>
            <a:r>
              <a:rPr lang="en-US" sz="24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definicijami</a:t>
            </a:r>
            <a:r>
              <a:rPr lang="en-US" sz="24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US" sz="24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zakoni</a:t>
            </a:r>
            <a:r>
              <a:rPr lang="en-US" sz="24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lahko</a:t>
            </a:r>
            <a:r>
              <a:rPr lang="en-US" sz="24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iz</a:t>
            </a:r>
            <a:r>
              <a:rPr lang="en-US" sz="24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osnovnih</a:t>
            </a:r>
            <a:r>
              <a:rPr lang="en-US" sz="24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fizikalnih</a:t>
            </a:r>
            <a:r>
              <a:rPr lang="en-US" sz="24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količin</a:t>
            </a:r>
            <a:r>
              <a:rPr lang="en-US" sz="24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sestavimo</a:t>
            </a:r>
            <a:r>
              <a:rPr lang="en-US" sz="24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</a:t>
            </a:r>
            <a:r>
              <a:rPr lang="en-US" sz="24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izpeljemo</a:t>
            </a:r>
            <a:r>
              <a:rPr lang="en-US" sz="24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vse</a:t>
            </a:r>
            <a:r>
              <a:rPr lang="en-US" sz="24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ostale</a:t>
            </a:r>
            <a:r>
              <a:rPr lang="en-US" sz="24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fizikalne</a:t>
            </a:r>
            <a:r>
              <a:rPr lang="en-US" sz="24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količine</a:t>
            </a:r>
            <a:r>
              <a:rPr lang="en-US" sz="24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Na </a:t>
            </a:r>
            <a:r>
              <a:rPr lang="en-US" sz="24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mednarodni</a:t>
            </a:r>
            <a:r>
              <a:rPr lang="en-US" sz="24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ravni</a:t>
            </a:r>
            <a:r>
              <a:rPr lang="en-US" sz="24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osnovne</a:t>
            </a:r>
            <a:r>
              <a:rPr lang="en-US" sz="24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fizikalne</a:t>
            </a:r>
            <a:r>
              <a:rPr lang="en-US" sz="24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količine</a:t>
            </a:r>
            <a:r>
              <a:rPr lang="en-US" sz="24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določa</a:t>
            </a:r>
            <a:r>
              <a:rPr lang="en-US" sz="24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2400" b="1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SI-</a:t>
            </a:r>
            <a:r>
              <a:rPr lang="en-US" sz="2400" b="1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sistem</a:t>
            </a:r>
            <a:r>
              <a:rPr lang="en-US" sz="2400" b="1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merskih</a:t>
            </a:r>
            <a:r>
              <a:rPr lang="en-US" sz="2400" b="1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enot</a:t>
            </a:r>
            <a:r>
              <a:rPr lang="en-US" sz="24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(SI - System International):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973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EAFEC60-383F-8A47-B764-4E2772D7CB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6400"/>
            <a:ext cx="12192000" cy="602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170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26539B4-2D6D-BF41-B3CE-0F7EFB1098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5689"/>
            <a:ext cx="12192000" cy="463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887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56D299-13B0-9548-9A2B-CD8E484CBB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517" y="270227"/>
            <a:ext cx="5397500" cy="2705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F83600-637B-6B40-BF89-6109B2DB4D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9812" y="270227"/>
            <a:ext cx="3835400" cy="3200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163C258-1911-4246-A094-E64427ED57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3607" y="2707732"/>
            <a:ext cx="2910819" cy="40204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2C607A6-E08E-B84A-8E42-B2F1811150F6}"/>
              </a:ext>
            </a:extLst>
          </p:cNvPr>
          <p:cNvSpPr txBox="1"/>
          <p:nvPr/>
        </p:nvSpPr>
        <p:spPr>
          <a:xfrm>
            <a:off x="8071556" y="4730044"/>
            <a:ext cx="1907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5.</a:t>
            </a:r>
            <a:r>
              <a:rPr lang="en-US" b="1" dirty="0">
                <a:solidFill>
                  <a:srgbClr val="FF0000"/>
                </a:solidFill>
                <a:latin typeface="Comic Sans MS" panose="030F0902030302020204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mic Sans MS" panose="030F0902030302020204" pitchFamily="66" charset="0"/>
              </a:rPr>
              <a:t>šolska</a:t>
            </a:r>
            <a:r>
              <a:rPr lang="en-US" b="1" dirty="0">
                <a:solidFill>
                  <a:srgbClr val="FF0000"/>
                </a:solidFill>
                <a:latin typeface="Comic Sans MS" panose="030F0902030302020204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mic Sans MS" panose="030F0902030302020204" pitchFamily="66" charset="0"/>
              </a:rPr>
              <a:t>ura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251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E78DD6B-7DD8-7844-A3C2-C39E611F84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334"/>
            <a:ext cx="12192000" cy="38492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97058FA-19D3-2D41-BA16-5F68E2B833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65598"/>
            <a:ext cx="12192000" cy="197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472698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2271</TotalTime>
  <Words>628</Words>
  <Application>Microsoft Macintosh PowerPoint</Application>
  <PresentationFormat>Widescreen</PresentationFormat>
  <Paragraphs>70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Comic Sans MS</vt:lpstr>
      <vt:lpstr>Gill Sans MT</vt:lpstr>
      <vt:lpstr>Gallery</vt:lpstr>
      <vt:lpstr>FIZIKALNE KOLIČINE  7. razred – 4. šolska ura</vt:lpstr>
      <vt:lpstr>PowerPoint Presentation</vt:lpstr>
      <vt:lpstr>PowerPoint Presentation</vt:lpstr>
      <vt:lpstr>Poskus 1: Izmeri svojo sobo s čevlji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NA KRATKO: </vt:lpstr>
      <vt:lpstr>NALOGE:</vt:lpstr>
      <vt:lpstr>PowerPoint Presentation</vt:lpstr>
      <vt:lpstr>Reši naloge:</vt:lpstr>
      <vt:lpstr>PowerPoint Presentation</vt:lpstr>
      <vt:lpstr>PowerPoint Presentation</vt:lpstr>
      <vt:lpstr>Reši naloge.  V zvezek napiši samo številko naloge in rešitev te naloge.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ZAKLJUČEK: 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FIZIKALNE KOLIČINE  7. razred</dc:title>
  <dc:creator>Microsoft Office User</dc:creator>
  <cp:lastModifiedBy>Microsoft Office User</cp:lastModifiedBy>
  <cp:revision>63</cp:revision>
  <dcterms:created xsi:type="dcterms:W3CDTF">2020-11-15T10:51:48Z</dcterms:created>
  <dcterms:modified xsi:type="dcterms:W3CDTF">2021-11-18T12:43:34Z</dcterms:modified>
</cp:coreProperties>
</file>