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2" r:id="rId3"/>
    <p:sldId id="259" r:id="rId4"/>
    <p:sldId id="278" r:id="rId5"/>
    <p:sldId id="273" r:id="rId6"/>
    <p:sldId id="279" r:id="rId7"/>
    <p:sldId id="260" r:id="rId8"/>
    <p:sldId id="261" r:id="rId9"/>
    <p:sldId id="269" r:id="rId10"/>
    <p:sldId id="274" r:id="rId11"/>
    <p:sldId id="264" r:id="rId12"/>
    <p:sldId id="270" r:id="rId13"/>
    <p:sldId id="283" r:id="rId14"/>
    <p:sldId id="291" r:id="rId15"/>
    <p:sldId id="297" r:id="rId16"/>
    <p:sldId id="298" r:id="rId17"/>
    <p:sldId id="300" r:id="rId18"/>
    <p:sldId id="299" r:id="rId19"/>
    <p:sldId id="265" r:id="rId20"/>
    <p:sldId id="268" r:id="rId21"/>
    <p:sldId id="266" r:id="rId22"/>
    <p:sldId id="275" r:id="rId23"/>
    <p:sldId id="267" r:id="rId24"/>
    <p:sldId id="287" r:id="rId25"/>
    <p:sldId id="290" r:id="rId26"/>
    <p:sldId id="286" r:id="rId27"/>
    <p:sldId id="288" r:id="rId28"/>
    <p:sldId id="304" r:id="rId29"/>
    <p:sldId id="305" r:id="rId30"/>
    <p:sldId id="306" r:id="rId31"/>
    <p:sldId id="307" r:id="rId32"/>
    <p:sldId id="308" r:id="rId33"/>
    <p:sldId id="292" r:id="rId34"/>
    <p:sldId id="282" r:id="rId35"/>
    <p:sldId id="276" r:id="rId36"/>
    <p:sldId id="277" r:id="rId37"/>
    <p:sldId id="263" r:id="rId3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24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9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4C991-CB38-4282-9170-A7E95BE5E89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4BE4C2-AA11-4222-BA09-DD99D763DEAC}">
      <dgm:prSet phldrT="[besedil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30 </a:t>
          </a:r>
          <a:r>
            <a:rPr lang="en-US" dirty="0" err="1">
              <a:solidFill>
                <a:schemeClr val="tx1"/>
              </a:solidFill>
            </a:rPr>
            <a:t>fonetično</a:t>
          </a:r>
          <a:r>
            <a:rPr lang="en-US" dirty="0">
              <a:solidFill>
                <a:schemeClr val="tx1"/>
              </a:solidFill>
            </a:rPr>
            <a:t> in </a:t>
          </a:r>
          <a:r>
            <a:rPr lang="en-US" dirty="0" err="1">
              <a:solidFill>
                <a:schemeClr val="tx1"/>
              </a:solidFill>
            </a:rPr>
            <a:t>prozodično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različnih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parov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stavkov</a:t>
          </a:r>
          <a:r>
            <a:rPr lang="en-US" dirty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2CB5FE06-9F3F-422B-ACF6-DF36A30907F7}" type="parTrans" cxnId="{4FBFE865-6618-4E78-BC45-16C2C0CA2DA5}">
      <dgm:prSet/>
      <dgm:spPr/>
      <dgm:t>
        <a:bodyPr/>
        <a:lstStyle/>
        <a:p>
          <a:endParaRPr lang="en-GB"/>
        </a:p>
      </dgm:t>
    </dgm:pt>
    <dgm:pt modelId="{51BDDF43-EEB7-46BF-80F6-6E821135E72C}" type="sibTrans" cxnId="{4FBFE865-6618-4E78-BC45-16C2C0CA2DA5}">
      <dgm:prSet/>
      <dgm:spPr/>
      <dgm:t>
        <a:bodyPr/>
        <a:lstStyle/>
        <a:p>
          <a:endParaRPr lang="en-GB"/>
        </a:p>
      </dgm:t>
    </dgm:pt>
    <dgm:pt modelId="{0BF7083D-4EC6-40C4-8780-499ACAFEC2DC}">
      <dgm:prSet phldrT="[besedil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30 </a:t>
          </a:r>
          <a:r>
            <a:rPr lang="en-US" dirty="0" err="1">
              <a:solidFill>
                <a:schemeClr val="tx1"/>
              </a:solidFill>
            </a:rPr>
            <a:t>fonetično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identičnih</a:t>
          </a:r>
          <a:r>
            <a:rPr lang="en-US" dirty="0">
              <a:solidFill>
                <a:schemeClr val="tx1"/>
              </a:solidFill>
            </a:rPr>
            <a:t>, a </a:t>
          </a:r>
          <a:r>
            <a:rPr lang="en-US" dirty="0" err="1">
              <a:solidFill>
                <a:schemeClr val="tx1"/>
              </a:solidFill>
            </a:rPr>
            <a:t>prozodično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različnih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parov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stavkov</a:t>
          </a:r>
          <a:r>
            <a:rPr lang="en-US" dirty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FA3D509D-468F-484A-A808-BFED5507D4BE}" type="parTrans" cxnId="{E68E5021-5366-4169-9CBD-D08BEF47C099}">
      <dgm:prSet/>
      <dgm:spPr/>
      <dgm:t>
        <a:bodyPr/>
        <a:lstStyle/>
        <a:p>
          <a:endParaRPr lang="en-GB"/>
        </a:p>
      </dgm:t>
    </dgm:pt>
    <dgm:pt modelId="{323716DF-D1AA-4BBC-B0C9-CD732C5652D8}" type="sibTrans" cxnId="{E68E5021-5366-4169-9CBD-D08BEF47C099}">
      <dgm:prSet/>
      <dgm:spPr/>
      <dgm:t>
        <a:bodyPr/>
        <a:lstStyle/>
        <a:p>
          <a:endParaRPr lang="en-GB"/>
        </a:p>
      </dgm:t>
    </dgm:pt>
    <dgm:pt modelId="{B67ECA55-782F-4471-AF6D-9DD86AFA2249}">
      <dgm:prSet phldrT="[besedil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60 </a:t>
          </a:r>
          <a:r>
            <a:rPr lang="en-US" dirty="0" err="1">
              <a:solidFill>
                <a:schemeClr val="tx1"/>
              </a:solidFill>
            </a:rPr>
            <a:t>fonetično</a:t>
          </a:r>
          <a:r>
            <a:rPr lang="en-US" dirty="0">
              <a:solidFill>
                <a:schemeClr val="tx1"/>
              </a:solidFill>
            </a:rPr>
            <a:t> in </a:t>
          </a:r>
          <a:r>
            <a:rPr lang="en-US" dirty="0" err="1">
              <a:solidFill>
                <a:schemeClr val="tx1"/>
              </a:solidFill>
            </a:rPr>
            <a:t>prozodično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identičnih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parov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stavkov</a:t>
          </a:r>
          <a:endParaRPr lang="en-GB" dirty="0">
            <a:solidFill>
              <a:schemeClr val="tx1"/>
            </a:solidFill>
          </a:endParaRPr>
        </a:p>
      </dgm:t>
    </dgm:pt>
    <dgm:pt modelId="{0DB98B4E-41D6-43EE-8315-DF03C9D6C56C}" type="parTrans" cxnId="{3B6D3C90-A97C-42F5-BE94-271ABBA353CA}">
      <dgm:prSet/>
      <dgm:spPr/>
      <dgm:t>
        <a:bodyPr/>
        <a:lstStyle/>
        <a:p>
          <a:endParaRPr lang="en-GB"/>
        </a:p>
      </dgm:t>
    </dgm:pt>
    <dgm:pt modelId="{4EFEFF5D-850F-474A-A9E2-F5EC92EB9A5E}" type="sibTrans" cxnId="{3B6D3C90-A97C-42F5-BE94-271ABBA353CA}">
      <dgm:prSet/>
      <dgm:spPr/>
      <dgm:t>
        <a:bodyPr/>
        <a:lstStyle/>
        <a:p>
          <a:endParaRPr lang="en-GB"/>
        </a:p>
      </dgm:t>
    </dgm:pt>
    <dgm:pt modelId="{DBC550E8-04B1-4B17-9FE4-48810A71B8A7}">
      <dgm:prSet phldrT="[besedilo]"/>
      <dgm:spPr/>
      <dgm:t>
        <a:bodyPr/>
        <a:lstStyle/>
        <a:p>
          <a:r>
            <a:rPr lang="en-US" dirty="0"/>
            <a:t>120 </a:t>
          </a:r>
          <a:r>
            <a:rPr lang="en-US" dirty="0" err="1"/>
            <a:t>parov</a:t>
          </a:r>
          <a:r>
            <a:rPr lang="en-US" dirty="0"/>
            <a:t> </a:t>
          </a:r>
          <a:r>
            <a:rPr lang="en-US" dirty="0" err="1"/>
            <a:t>stavkov</a:t>
          </a:r>
          <a:endParaRPr lang="en-GB" dirty="0"/>
        </a:p>
      </dgm:t>
    </dgm:pt>
    <dgm:pt modelId="{9BE379FA-57E0-4E83-801C-F4AF4817BA41}" type="parTrans" cxnId="{F785388D-29D8-46A9-BFF2-6757181C728D}">
      <dgm:prSet/>
      <dgm:spPr/>
      <dgm:t>
        <a:bodyPr/>
        <a:lstStyle/>
        <a:p>
          <a:endParaRPr lang="en-GB"/>
        </a:p>
      </dgm:t>
    </dgm:pt>
    <dgm:pt modelId="{11BA4807-2876-40F8-A3AB-6EEE6694D148}" type="sibTrans" cxnId="{F785388D-29D8-46A9-BFF2-6757181C728D}">
      <dgm:prSet/>
      <dgm:spPr/>
      <dgm:t>
        <a:bodyPr/>
        <a:lstStyle/>
        <a:p>
          <a:endParaRPr lang="en-GB"/>
        </a:p>
      </dgm:t>
    </dgm:pt>
    <dgm:pt modelId="{8FA2BD77-8E41-499B-8DBE-570632086A81}">
      <dgm:prSet/>
      <dgm:spPr/>
    </dgm:pt>
    <dgm:pt modelId="{80D61C60-1763-4A5B-BED7-7754BDDA63A7}" type="parTrans" cxnId="{80392C6F-08D1-4B6B-95F5-08E4AF35C2DA}">
      <dgm:prSet/>
      <dgm:spPr/>
      <dgm:t>
        <a:bodyPr/>
        <a:lstStyle/>
        <a:p>
          <a:endParaRPr lang="en-GB"/>
        </a:p>
      </dgm:t>
    </dgm:pt>
    <dgm:pt modelId="{7F8F0269-FC38-4AD4-AB81-8000F3EB949F}" type="sibTrans" cxnId="{80392C6F-08D1-4B6B-95F5-08E4AF35C2DA}">
      <dgm:prSet/>
      <dgm:spPr/>
      <dgm:t>
        <a:bodyPr/>
        <a:lstStyle/>
        <a:p>
          <a:endParaRPr lang="en-GB"/>
        </a:p>
      </dgm:t>
    </dgm:pt>
    <dgm:pt modelId="{2BF443BA-0DFF-445F-97B1-18A6164423AC}" type="pres">
      <dgm:prSet presAssocID="{80F4C991-CB38-4282-9170-A7E95BE5E895}" presName="Name0" presStyleCnt="0">
        <dgm:presLayoutVars>
          <dgm:chMax val="4"/>
          <dgm:resizeHandles val="exact"/>
        </dgm:presLayoutVars>
      </dgm:prSet>
      <dgm:spPr/>
    </dgm:pt>
    <dgm:pt modelId="{3C9367D1-9604-44DE-A474-330C9F1E475C}" type="pres">
      <dgm:prSet presAssocID="{80F4C991-CB38-4282-9170-A7E95BE5E895}" presName="ellipse" presStyleLbl="trBgShp" presStyleIdx="0" presStyleCnt="1"/>
      <dgm:spPr/>
    </dgm:pt>
    <dgm:pt modelId="{6E619654-2DB2-473C-9D97-9DCDB4ADF713}" type="pres">
      <dgm:prSet presAssocID="{80F4C991-CB38-4282-9170-A7E95BE5E895}" presName="arrow1" presStyleLbl="fgShp" presStyleIdx="0" presStyleCnt="1"/>
      <dgm:spPr/>
    </dgm:pt>
    <dgm:pt modelId="{7C8F80CB-2564-4A5A-AECF-4E7ADDAE7497}" type="pres">
      <dgm:prSet presAssocID="{80F4C991-CB38-4282-9170-A7E95BE5E895}" presName="rectangle" presStyleLbl="revTx" presStyleIdx="0" presStyleCnt="1" custLinFactNeighborX="-2332" custLinFactNeighborY="-29132">
        <dgm:presLayoutVars>
          <dgm:bulletEnabled val="1"/>
        </dgm:presLayoutVars>
      </dgm:prSet>
      <dgm:spPr/>
    </dgm:pt>
    <dgm:pt modelId="{9E6969F2-8B1D-4754-A0BB-09B4F9EA7C98}" type="pres">
      <dgm:prSet presAssocID="{0BF7083D-4EC6-40C4-8780-499ACAFEC2DC}" presName="item1" presStyleLbl="node1" presStyleIdx="0" presStyleCnt="3" custScaleX="209177" custScaleY="127211">
        <dgm:presLayoutVars>
          <dgm:bulletEnabled val="1"/>
        </dgm:presLayoutVars>
      </dgm:prSet>
      <dgm:spPr/>
    </dgm:pt>
    <dgm:pt modelId="{8DAECCD1-11A0-4A52-BE8F-0DE64800B93D}" type="pres">
      <dgm:prSet presAssocID="{B67ECA55-782F-4471-AF6D-9DD86AFA2249}" presName="item2" presStyleLbl="node1" presStyleIdx="1" presStyleCnt="3" custScaleX="212418" custScaleY="141307" custLinFactNeighborX="-36601" custLinFactNeighborY="-20784">
        <dgm:presLayoutVars>
          <dgm:bulletEnabled val="1"/>
        </dgm:presLayoutVars>
      </dgm:prSet>
      <dgm:spPr/>
    </dgm:pt>
    <dgm:pt modelId="{ADA9D784-3225-4612-A912-1A25051B2052}" type="pres">
      <dgm:prSet presAssocID="{DBC550E8-04B1-4B17-9FE4-48810A71B8A7}" presName="item3" presStyleLbl="node1" presStyleIdx="2" presStyleCnt="3" custScaleX="210588" custScaleY="121841" custLinFactNeighborX="64470" custLinFactNeighborY="-6340">
        <dgm:presLayoutVars>
          <dgm:bulletEnabled val="1"/>
        </dgm:presLayoutVars>
      </dgm:prSet>
      <dgm:spPr/>
    </dgm:pt>
    <dgm:pt modelId="{09890D52-41BD-471C-BA57-F4E3C95EA28E}" type="pres">
      <dgm:prSet presAssocID="{80F4C991-CB38-4282-9170-A7E95BE5E895}" presName="funnel" presStyleLbl="trAlignAcc1" presStyleIdx="0" presStyleCnt="1" custFlipHor="1" custScaleX="168067"/>
      <dgm:spPr/>
    </dgm:pt>
  </dgm:ptLst>
  <dgm:cxnLst>
    <dgm:cxn modelId="{2F506210-A02F-496D-B05C-4BB9C6FFF70A}" type="presOf" srcId="{DBC550E8-04B1-4B17-9FE4-48810A71B8A7}" destId="{7C8F80CB-2564-4A5A-AECF-4E7ADDAE7497}" srcOrd="0" destOrd="0" presId="urn:microsoft.com/office/officeart/2005/8/layout/funnel1"/>
    <dgm:cxn modelId="{E68E5021-5366-4169-9CBD-D08BEF47C099}" srcId="{80F4C991-CB38-4282-9170-A7E95BE5E895}" destId="{0BF7083D-4EC6-40C4-8780-499ACAFEC2DC}" srcOrd="1" destOrd="0" parTransId="{FA3D509D-468F-484A-A808-BFED5507D4BE}" sibTransId="{323716DF-D1AA-4BBC-B0C9-CD732C5652D8}"/>
    <dgm:cxn modelId="{7642F531-3DE7-4458-B304-21981F410862}" type="presOf" srcId="{0BF7083D-4EC6-40C4-8780-499ACAFEC2DC}" destId="{8DAECCD1-11A0-4A52-BE8F-0DE64800B93D}" srcOrd="0" destOrd="0" presId="urn:microsoft.com/office/officeart/2005/8/layout/funnel1"/>
    <dgm:cxn modelId="{4FBFE865-6618-4E78-BC45-16C2C0CA2DA5}" srcId="{80F4C991-CB38-4282-9170-A7E95BE5E895}" destId="{294BE4C2-AA11-4222-BA09-DD99D763DEAC}" srcOrd="0" destOrd="0" parTransId="{2CB5FE06-9F3F-422B-ACF6-DF36A30907F7}" sibTransId="{51BDDF43-EEB7-46BF-80F6-6E821135E72C}"/>
    <dgm:cxn modelId="{80392C6F-08D1-4B6B-95F5-08E4AF35C2DA}" srcId="{80F4C991-CB38-4282-9170-A7E95BE5E895}" destId="{8FA2BD77-8E41-499B-8DBE-570632086A81}" srcOrd="4" destOrd="0" parTransId="{80D61C60-1763-4A5B-BED7-7754BDDA63A7}" sibTransId="{7F8F0269-FC38-4AD4-AB81-8000F3EB949F}"/>
    <dgm:cxn modelId="{F785388D-29D8-46A9-BFF2-6757181C728D}" srcId="{80F4C991-CB38-4282-9170-A7E95BE5E895}" destId="{DBC550E8-04B1-4B17-9FE4-48810A71B8A7}" srcOrd="3" destOrd="0" parTransId="{9BE379FA-57E0-4E83-801C-F4AF4817BA41}" sibTransId="{11BA4807-2876-40F8-A3AB-6EEE6694D148}"/>
    <dgm:cxn modelId="{3B6D3C90-A97C-42F5-BE94-271ABBA353CA}" srcId="{80F4C991-CB38-4282-9170-A7E95BE5E895}" destId="{B67ECA55-782F-4471-AF6D-9DD86AFA2249}" srcOrd="2" destOrd="0" parTransId="{0DB98B4E-41D6-43EE-8315-DF03C9D6C56C}" sibTransId="{4EFEFF5D-850F-474A-A9E2-F5EC92EB9A5E}"/>
    <dgm:cxn modelId="{5C06E89F-4674-47A9-86BE-0EDBD183125A}" type="presOf" srcId="{B67ECA55-782F-4471-AF6D-9DD86AFA2249}" destId="{9E6969F2-8B1D-4754-A0BB-09B4F9EA7C98}" srcOrd="0" destOrd="0" presId="urn:microsoft.com/office/officeart/2005/8/layout/funnel1"/>
    <dgm:cxn modelId="{92CD3BBD-1C52-4D97-9834-50B7808C3768}" type="presOf" srcId="{80F4C991-CB38-4282-9170-A7E95BE5E895}" destId="{2BF443BA-0DFF-445F-97B1-18A6164423AC}" srcOrd="0" destOrd="0" presId="urn:microsoft.com/office/officeart/2005/8/layout/funnel1"/>
    <dgm:cxn modelId="{7D3EF3EE-8DF7-486E-8FB2-5859AAA6F9B4}" type="presOf" srcId="{294BE4C2-AA11-4222-BA09-DD99D763DEAC}" destId="{ADA9D784-3225-4612-A912-1A25051B2052}" srcOrd="0" destOrd="0" presId="urn:microsoft.com/office/officeart/2005/8/layout/funnel1"/>
    <dgm:cxn modelId="{AAC1C85E-ABBB-4F74-ADAA-282AE88EB25A}" type="presParOf" srcId="{2BF443BA-0DFF-445F-97B1-18A6164423AC}" destId="{3C9367D1-9604-44DE-A474-330C9F1E475C}" srcOrd="0" destOrd="0" presId="urn:microsoft.com/office/officeart/2005/8/layout/funnel1"/>
    <dgm:cxn modelId="{DE0CA176-A067-4F2E-9A6F-71458E50DF21}" type="presParOf" srcId="{2BF443BA-0DFF-445F-97B1-18A6164423AC}" destId="{6E619654-2DB2-473C-9D97-9DCDB4ADF713}" srcOrd="1" destOrd="0" presId="urn:microsoft.com/office/officeart/2005/8/layout/funnel1"/>
    <dgm:cxn modelId="{B73641F9-BFFB-4635-B146-1BA1EC262618}" type="presParOf" srcId="{2BF443BA-0DFF-445F-97B1-18A6164423AC}" destId="{7C8F80CB-2564-4A5A-AECF-4E7ADDAE7497}" srcOrd="2" destOrd="0" presId="urn:microsoft.com/office/officeart/2005/8/layout/funnel1"/>
    <dgm:cxn modelId="{4765A90C-89D1-4DF9-91D8-C16320A0AEDF}" type="presParOf" srcId="{2BF443BA-0DFF-445F-97B1-18A6164423AC}" destId="{9E6969F2-8B1D-4754-A0BB-09B4F9EA7C98}" srcOrd="3" destOrd="0" presId="urn:microsoft.com/office/officeart/2005/8/layout/funnel1"/>
    <dgm:cxn modelId="{C975A321-AD8C-4F92-B63A-88426B5384D6}" type="presParOf" srcId="{2BF443BA-0DFF-445F-97B1-18A6164423AC}" destId="{8DAECCD1-11A0-4A52-BE8F-0DE64800B93D}" srcOrd="4" destOrd="0" presId="urn:microsoft.com/office/officeart/2005/8/layout/funnel1"/>
    <dgm:cxn modelId="{6ED66CAF-4B20-4BA5-889B-8A9B897D68C2}" type="presParOf" srcId="{2BF443BA-0DFF-445F-97B1-18A6164423AC}" destId="{ADA9D784-3225-4612-A912-1A25051B2052}" srcOrd="5" destOrd="0" presId="urn:microsoft.com/office/officeart/2005/8/layout/funnel1"/>
    <dgm:cxn modelId="{D0890620-C1E5-4278-AA96-5A1C3939E310}" type="presParOf" srcId="{2BF443BA-0DFF-445F-97B1-18A6164423AC}" destId="{09890D52-41BD-471C-BA57-F4E3C95EA28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3C4346-B02F-B94C-8194-908DD30220D1}" type="doc">
      <dgm:prSet loTypeId="urn:microsoft.com/office/officeart/2005/8/layout/radial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3F2A06-1C02-4A46-B40F-0508112EC8FF}">
      <dgm:prSet phldrT="[Text]"/>
      <dgm:spPr/>
      <dgm:t>
        <a:bodyPr/>
        <a:lstStyle/>
        <a:p>
          <a:r>
            <a:rPr lang="en-US" dirty="0" err="1"/>
            <a:t>Centralni</a:t>
          </a:r>
          <a:r>
            <a:rPr lang="en-US" dirty="0"/>
            <a:t> </a:t>
          </a:r>
          <a:r>
            <a:rPr lang="en-US" dirty="0" err="1"/>
            <a:t>Izvršitelj</a:t>
          </a:r>
          <a:endParaRPr lang="en-US" dirty="0"/>
        </a:p>
      </dgm:t>
    </dgm:pt>
    <dgm:pt modelId="{AF2D9D58-C8EB-A345-BA8C-059AE6E5A5E0}" type="parTrans" cxnId="{C1104C32-2155-A14C-B4B7-B96DCE42A489}">
      <dgm:prSet/>
      <dgm:spPr/>
      <dgm:t>
        <a:bodyPr/>
        <a:lstStyle/>
        <a:p>
          <a:endParaRPr lang="en-US"/>
        </a:p>
      </dgm:t>
    </dgm:pt>
    <dgm:pt modelId="{26126CAE-471C-A441-B59C-BAF2E1F3F29D}" type="sibTrans" cxnId="{C1104C32-2155-A14C-B4B7-B96DCE42A489}">
      <dgm:prSet/>
      <dgm:spPr/>
      <dgm:t>
        <a:bodyPr/>
        <a:lstStyle/>
        <a:p>
          <a:endParaRPr lang="en-US"/>
        </a:p>
      </dgm:t>
    </dgm:pt>
    <dgm:pt modelId="{008808EA-6E41-EB47-9220-8431B76C8D08}">
      <dgm:prSet phldrT="[Text]"/>
      <dgm:spPr/>
      <dgm:t>
        <a:bodyPr/>
        <a:lstStyle/>
        <a:p>
          <a:r>
            <a:rPr lang="en-US" dirty="0" err="1"/>
            <a:t>Fonološka</a:t>
          </a:r>
          <a:r>
            <a:rPr lang="en-US" dirty="0"/>
            <a:t> </a:t>
          </a:r>
          <a:r>
            <a:rPr lang="en-US" dirty="0" err="1"/>
            <a:t>zanka</a:t>
          </a:r>
          <a:endParaRPr lang="en-US" dirty="0"/>
        </a:p>
      </dgm:t>
    </dgm:pt>
    <dgm:pt modelId="{A0E9EF76-F1F1-CF47-9EFD-BB9B17CDDC1E}" type="parTrans" cxnId="{E9B8E7DD-8284-B74A-8E2B-E30356CFAAE6}">
      <dgm:prSet/>
      <dgm:spPr/>
      <dgm:t>
        <a:bodyPr/>
        <a:lstStyle/>
        <a:p>
          <a:endParaRPr lang="en-US"/>
        </a:p>
      </dgm:t>
    </dgm:pt>
    <dgm:pt modelId="{338E82C3-15C7-8445-B73C-47343E305D94}" type="sibTrans" cxnId="{E9B8E7DD-8284-B74A-8E2B-E30356CFAAE6}">
      <dgm:prSet/>
      <dgm:spPr/>
      <dgm:t>
        <a:bodyPr/>
        <a:lstStyle/>
        <a:p>
          <a:endParaRPr lang="en-US"/>
        </a:p>
      </dgm:t>
    </dgm:pt>
    <dgm:pt modelId="{DF1E85D3-A71F-5F48-ACA1-2E0DDC3647E2}">
      <dgm:prSet phldrT="[Text]"/>
      <dgm:spPr/>
      <dgm:t>
        <a:bodyPr/>
        <a:lstStyle/>
        <a:p>
          <a:r>
            <a:rPr lang="en-US" dirty="0" err="1"/>
            <a:t>Vidno-prostorska</a:t>
          </a:r>
          <a:r>
            <a:rPr lang="en-US" dirty="0"/>
            <a:t> </a:t>
          </a:r>
          <a:r>
            <a:rPr lang="en-US" dirty="0" err="1"/>
            <a:t>skicirka</a:t>
          </a:r>
          <a:endParaRPr lang="en-US" dirty="0"/>
        </a:p>
      </dgm:t>
    </dgm:pt>
    <dgm:pt modelId="{8791A17D-A06C-3343-BCF9-B9EE21BAF058}" type="parTrans" cxnId="{8CE5FE88-E92A-9F42-9D32-14EB026FA4FD}">
      <dgm:prSet/>
      <dgm:spPr/>
      <dgm:t>
        <a:bodyPr/>
        <a:lstStyle/>
        <a:p>
          <a:endParaRPr lang="en-US"/>
        </a:p>
      </dgm:t>
    </dgm:pt>
    <dgm:pt modelId="{C4FC6733-FF88-004A-862A-803F71683BD5}" type="sibTrans" cxnId="{8CE5FE88-E92A-9F42-9D32-14EB026FA4FD}">
      <dgm:prSet/>
      <dgm:spPr/>
      <dgm:t>
        <a:bodyPr/>
        <a:lstStyle/>
        <a:p>
          <a:endParaRPr lang="en-US"/>
        </a:p>
      </dgm:t>
    </dgm:pt>
    <dgm:pt modelId="{5F062C83-7F16-914A-8A40-EC63A63DCD8A}">
      <dgm:prSet phldrT="[Text]"/>
      <dgm:spPr/>
      <dgm:t>
        <a:bodyPr/>
        <a:lstStyle/>
        <a:p>
          <a:r>
            <a:rPr lang="en-US" dirty="0" err="1"/>
            <a:t>Epizodični</a:t>
          </a:r>
          <a:r>
            <a:rPr lang="en-US" dirty="0"/>
            <a:t> </a:t>
          </a:r>
          <a:r>
            <a:rPr lang="en-US" dirty="0" err="1"/>
            <a:t>medpomnilnik</a:t>
          </a:r>
          <a:endParaRPr lang="en-US" dirty="0"/>
        </a:p>
      </dgm:t>
    </dgm:pt>
    <dgm:pt modelId="{B62C0DD1-578C-5549-8FF1-9B8FFD610186}" type="parTrans" cxnId="{14AFBB88-A09E-1544-9EAA-1C2BB984FCE5}">
      <dgm:prSet/>
      <dgm:spPr/>
      <dgm:t>
        <a:bodyPr/>
        <a:lstStyle/>
        <a:p>
          <a:endParaRPr lang="en-US"/>
        </a:p>
      </dgm:t>
    </dgm:pt>
    <dgm:pt modelId="{B74A4727-A11D-DD46-9FF0-36696DDA3427}" type="sibTrans" cxnId="{14AFBB88-A09E-1544-9EAA-1C2BB984FCE5}">
      <dgm:prSet/>
      <dgm:spPr/>
      <dgm:t>
        <a:bodyPr/>
        <a:lstStyle/>
        <a:p>
          <a:endParaRPr lang="en-US"/>
        </a:p>
      </dgm:t>
    </dgm:pt>
    <dgm:pt modelId="{5E8E7661-3B1C-9044-A966-13A0A94E5F18}" type="pres">
      <dgm:prSet presAssocID="{083C4346-B02F-B94C-8194-908DD30220D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EED1E3-E5D6-EB4E-AF6F-E2E8C606B9D3}" type="pres">
      <dgm:prSet presAssocID="{A63F2A06-1C02-4A46-B40F-0508112EC8FF}" presName="centerShape" presStyleLbl="node0" presStyleIdx="0" presStyleCnt="1" custLinFactNeighborX="-41" custLinFactNeighborY="-42814"/>
      <dgm:spPr/>
    </dgm:pt>
    <dgm:pt modelId="{EF6B99F7-27A6-4A4A-90B0-A8E151CEDCB3}" type="pres">
      <dgm:prSet presAssocID="{A0E9EF76-F1F1-CF47-9EFD-BB9B17CDDC1E}" presName="parTrans" presStyleLbl="bgSibTrans2D1" presStyleIdx="0" presStyleCnt="3" custScaleX="73285" custLinFactY="-6639" custLinFactNeighborX="519" custLinFactNeighborY="-100000"/>
      <dgm:spPr>
        <a:prstGeom prst="leftRightArrow">
          <a:avLst/>
        </a:prstGeom>
      </dgm:spPr>
    </dgm:pt>
    <dgm:pt modelId="{7CC9E546-2013-C34C-8A76-D7583756EA7D}" type="pres">
      <dgm:prSet presAssocID="{008808EA-6E41-EB47-9220-8431B76C8D08}" presName="node" presStyleLbl="node1" presStyleIdx="0" presStyleCnt="3" custRadScaleRad="84726" custRadScaleInc="-55958">
        <dgm:presLayoutVars>
          <dgm:bulletEnabled val="1"/>
        </dgm:presLayoutVars>
      </dgm:prSet>
      <dgm:spPr/>
    </dgm:pt>
    <dgm:pt modelId="{C430A7F0-BAA3-254C-AF14-AD5D3F5611B8}" type="pres">
      <dgm:prSet presAssocID="{8791A17D-A06C-3343-BCF9-B9EE21BAF058}" presName="parTrans" presStyleLbl="bgSibTrans2D1" presStyleIdx="1" presStyleCnt="3" custAng="19841" custScaleX="53725" custLinFactNeighborX="-3777" custLinFactNeighborY="-72104"/>
      <dgm:spPr>
        <a:prstGeom prst="leftRightArrow">
          <a:avLst/>
        </a:prstGeom>
      </dgm:spPr>
    </dgm:pt>
    <dgm:pt modelId="{8CA3D5B4-D193-614B-BA8D-BC4F7A5D64AD}" type="pres">
      <dgm:prSet presAssocID="{DF1E85D3-A71F-5F48-ACA1-2E0DDC3647E2}" presName="node" presStyleLbl="node1" presStyleIdx="1" presStyleCnt="3" custScaleX="111980" custRadScaleRad="10124" custRadScaleInc="272957">
        <dgm:presLayoutVars>
          <dgm:bulletEnabled val="1"/>
        </dgm:presLayoutVars>
      </dgm:prSet>
      <dgm:spPr/>
    </dgm:pt>
    <dgm:pt modelId="{F6A99CC3-6BD6-C34B-A2BD-52FDBDF2EAF0}" type="pres">
      <dgm:prSet presAssocID="{B62C0DD1-578C-5549-8FF1-9B8FFD610186}" presName="parTrans" presStyleLbl="bgSibTrans2D1" presStyleIdx="2" presStyleCnt="3" custScaleX="75597" custLinFactY="-6540" custLinFactNeighborX="-950" custLinFactNeighborY="-100000"/>
      <dgm:spPr>
        <a:prstGeom prst="leftRightArrow">
          <a:avLst/>
        </a:prstGeom>
      </dgm:spPr>
    </dgm:pt>
    <dgm:pt modelId="{2855E422-21E1-D74C-8FC4-00B333BF5680}" type="pres">
      <dgm:prSet presAssocID="{5F062C83-7F16-914A-8A40-EC63A63DCD8A}" presName="node" presStyleLbl="node1" presStyleIdx="2" presStyleCnt="3" custRadScaleRad="85653" custRadScaleInc="55984">
        <dgm:presLayoutVars>
          <dgm:bulletEnabled val="1"/>
        </dgm:presLayoutVars>
      </dgm:prSet>
      <dgm:spPr/>
    </dgm:pt>
  </dgm:ptLst>
  <dgm:cxnLst>
    <dgm:cxn modelId="{0FB69804-891C-C448-88D6-560EDFE42716}" type="presOf" srcId="{5F062C83-7F16-914A-8A40-EC63A63DCD8A}" destId="{2855E422-21E1-D74C-8FC4-00B333BF5680}" srcOrd="0" destOrd="0" presId="urn:microsoft.com/office/officeart/2005/8/layout/radial4"/>
    <dgm:cxn modelId="{6AFB3608-89E9-A841-A72C-F9619B1C2D3C}" type="presOf" srcId="{A63F2A06-1C02-4A46-B40F-0508112EC8FF}" destId="{B5EED1E3-E5D6-EB4E-AF6F-E2E8C606B9D3}" srcOrd="0" destOrd="0" presId="urn:microsoft.com/office/officeart/2005/8/layout/radial4"/>
    <dgm:cxn modelId="{2CEE4310-4E25-4E46-A9F9-AD3A035688D6}" type="presOf" srcId="{083C4346-B02F-B94C-8194-908DD30220D1}" destId="{5E8E7661-3B1C-9044-A966-13A0A94E5F18}" srcOrd="0" destOrd="0" presId="urn:microsoft.com/office/officeart/2005/8/layout/radial4"/>
    <dgm:cxn modelId="{C1104C32-2155-A14C-B4B7-B96DCE42A489}" srcId="{083C4346-B02F-B94C-8194-908DD30220D1}" destId="{A63F2A06-1C02-4A46-B40F-0508112EC8FF}" srcOrd="0" destOrd="0" parTransId="{AF2D9D58-C8EB-A345-BA8C-059AE6E5A5E0}" sibTransId="{26126CAE-471C-A441-B59C-BAF2E1F3F29D}"/>
    <dgm:cxn modelId="{6A58F349-553C-2B48-BF22-A8158E3F789A}" type="presOf" srcId="{008808EA-6E41-EB47-9220-8431B76C8D08}" destId="{7CC9E546-2013-C34C-8A76-D7583756EA7D}" srcOrd="0" destOrd="0" presId="urn:microsoft.com/office/officeart/2005/8/layout/radial4"/>
    <dgm:cxn modelId="{14AFBB88-A09E-1544-9EAA-1C2BB984FCE5}" srcId="{A63F2A06-1C02-4A46-B40F-0508112EC8FF}" destId="{5F062C83-7F16-914A-8A40-EC63A63DCD8A}" srcOrd="2" destOrd="0" parTransId="{B62C0DD1-578C-5549-8FF1-9B8FFD610186}" sibTransId="{B74A4727-A11D-DD46-9FF0-36696DDA3427}"/>
    <dgm:cxn modelId="{8CE5FE88-E92A-9F42-9D32-14EB026FA4FD}" srcId="{A63F2A06-1C02-4A46-B40F-0508112EC8FF}" destId="{DF1E85D3-A71F-5F48-ACA1-2E0DDC3647E2}" srcOrd="1" destOrd="0" parTransId="{8791A17D-A06C-3343-BCF9-B9EE21BAF058}" sibTransId="{C4FC6733-FF88-004A-862A-803F71683BD5}"/>
    <dgm:cxn modelId="{065F9291-5A44-8748-ADE9-D83E3BC315C8}" type="presOf" srcId="{B62C0DD1-578C-5549-8FF1-9B8FFD610186}" destId="{F6A99CC3-6BD6-C34B-A2BD-52FDBDF2EAF0}" srcOrd="0" destOrd="0" presId="urn:microsoft.com/office/officeart/2005/8/layout/radial4"/>
    <dgm:cxn modelId="{5DEB609A-7A5E-AB42-A443-E252AB50BD18}" type="presOf" srcId="{A0E9EF76-F1F1-CF47-9EFD-BB9B17CDDC1E}" destId="{EF6B99F7-27A6-4A4A-90B0-A8E151CEDCB3}" srcOrd="0" destOrd="0" presId="urn:microsoft.com/office/officeart/2005/8/layout/radial4"/>
    <dgm:cxn modelId="{10303BB4-C77E-F349-9947-086FCBEAA05B}" type="presOf" srcId="{DF1E85D3-A71F-5F48-ACA1-2E0DDC3647E2}" destId="{8CA3D5B4-D193-614B-BA8D-BC4F7A5D64AD}" srcOrd="0" destOrd="0" presId="urn:microsoft.com/office/officeart/2005/8/layout/radial4"/>
    <dgm:cxn modelId="{90D600CE-93B5-E043-BE87-6FD93E54177A}" type="presOf" srcId="{8791A17D-A06C-3343-BCF9-B9EE21BAF058}" destId="{C430A7F0-BAA3-254C-AF14-AD5D3F5611B8}" srcOrd="0" destOrd="0" presId="urn:microsoft.com/office/officeart/2005/8/layout/radial4"/>
    <dgm:cxn modelId="{E9B8E7DD-8284-B74A-8E2B-E30356CFAAE6}" srcId="{A63F2A06-1C02-4A46-B40F-0508112EC8FF}" destId="{008808EA-6E41-EB47-9220-8431B76C8D08}" srcOrd="0" destOrd="0" parTransId="{A0E9EF76-F1F1-CF47-9EFD-BB9B17CDDC1E}" sibTransId="{338E82C3-15C7-8445-B73C-47343E305D94}"/>
    <dgm:cxn modelId="{9CFFB522-0750-E64F-B96B-251CCD3FB7CA}" type="presParOf" srcId="{5E8E7661-3B1C-9044-A966-13A0A94E5F18}" destId="{B5EED1E3-E5D6-EB4E-AF6F-E2E8C606B9D3}" srcOrd="0" destOrd="0" presId="urn:microsoft.com/office/officeart/2005/8/layout/radial4"/>
    <dgm:cxn modelId="{02CF35C1-690B-9F46-877B-41DC900E3D32}" type="presParOf" srcId="{5E8E7661-3B1C-9044-A966-13A0A94E5F18}" destId="{EF6B99F7-27A6-4A4A-90B0-A8E151CEDCB3}" srcOrd="1" destOrd="0" presId="urn:microsoft.com/office/officeart/2005/8/layout/radial4"/>
    <dgm:cxn modelId="{87543972-F763-D54C-8CDA-99E8F9920249}" type="presParOf" srcId="{5E8E7661-3B1C-9044-A966-13A0A94E5F18}" destId="{7CC9E546-2013-C34C-8A76-D7583756EA7D}" srcOrd="2" destOrd="0" presId="urn:microsoft.com/office/officeart/2005/8/layout/radial4"/>
    <dgm:cxn modelId="{ABFB91A3-6AD0-084A-9BAD-F16CBF6EB55A}" type="presParOf" srcId="{5E8E7661-3B1C-9044-A966-13A0A94E5F18}" destId="{C430A7F0-BAA3-254C-AF14-AD5D3F5611B8}" srcOrd="3" destOrd="0" presId="urn:microsoft.com/office/officeart/2005/8/layout/radial4"/>
    <dgm:cxn modelId="{EC638A2D-2D3B-AA45-B754-420E21747335}" type="presParOf" srcId="{5E8E7661-3B1C-9044-A966-13A0A94E5F18}" destId="{8CA3D5B4-D193-614B-BA8D-BC4F7A5D64AD}" srcOrd="4" destOrd="0" presId="urn:microsoft.com/office/officeart/2005/8/layout/radial4"/>
    <dgm:cxn modelId="{83431796-25E3-814B-B9FF-E26C1444FE75}" type="presParOf" srcId="{5E8E7661-3B1C-9044-A966-13A0A94E5F18}" destId="{F6A99CC3-6BD6-C34B-A2BD-52FDBDF2EAF0}" srcOrd="5" destOrd="0" presId="urn:microsoft.com/office/officeart/2005/8/layout/radial4"/>
    <dgm:cxn modelId="{F5D6764D-3333-3E46-97B1-B0EAD687883F}" type="presParOf" srcId="{5E8E7661-3B1C-9044-A966-13A0A94E5F18}" destId="{2855E422-21E1-D74C-8FC4-00B333BF568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367D1-9604-44DE-A474-330C9F1E475C}">
      <dsp:nvSpPr>
        <dsp:cNvPr id="0" name=""/>
        <dsp:cNvSpPr/>
      </dsp:nvSpPr>
      <dsp:spPr>
        <a:xfrm>
          <a:off x="1910089" y="231801"/>
          <a:ext cx="4600359" cy="15976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19654-2DB2-473C-9D97-9DCDB4ADF713}">
      <dsp:nvSpPr>
        <dsp:cNvPr id="0" name=""/>
        <dsp:cNvSpPr/>
      </dsp:nvSpPr>
      <dsp:spPr>
        <a:xfrm>
          <a:off x="3771629" y="4143889"/>
          <a:ext cx="891542" cy="57058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F80CB-2564-4A5A-AECF-4E7ADDAE7497}">
      <dsp:nvSpPr>
        <dsp:cNvPr id="0" name=""/>
        <dsp:cNvSpPr/>
      </dsp:nvSpPr>
      <dsp:spPr>
        <a:xfrm>
          <a:off x="1977903" y="4288690"/>
          <a:ext cx="4279404" cy="1069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120 </a:t>
          </a:r>
          <a:r>
            <a:rPr lang="en-US" sz="3700" kern="1200" dirty="0" err="1"/>
            <a:t>parov</a:t>
          </a:r>
          <a:r>
            <a:rPr lang="en-US" sz="3700" kern="1200" dirty="0"/>
            <a:t> </a:t>
          </a:r>
          <a:r>
            <a:rPr lang="en-US" sz="3700" kern="1200" dirty="0" err="1"/>
            <a:t>stavkov</a:t>
          </a:r>
          <a:endParaRPr lang="en-GB" sz="3700" kern="1200" dirty="0"/>
        </a:p>
      </dsp:txBody>
      <dsp:txXfrm>
        <a:off x="1977903" y="4288690"/>
        <a:ext cx="4279404" cy="1069851"/>
      </dsp:txXfrm>
    </dsp:sp>
    <dsp:sp modelId="{9E6969F2-8B1D-4754-A0BB-09B4F9EA7C98}">
      <dsp:nvSpPr>
        <dsp:cNvPr id="0" name=""/>
        <dsp:cNvSpPr/>
      </dsp:nvSpPr>
      <dsp:spPr>
        <a:xfrm>
          <a:off x="2706599" y="1734496"/>
          <a:ext cx="3356823" cy="2041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60 </a:t>
          </a:r>
          <a:r>
            <a:rPr lang="en-US" sz="2200" kern="1200" dirty="0" err="1">
              <a:solidFill>
                <a:schemeClr val="tx1"/>
              </a:solidFill>
            </a:rPr>
            <a:t>fonetično</a:t>
          </a:r>
          <a:r>
            <a:rPr lang="en-US" sz="2200" kern="1200" dirty="0">
              <a:solidFill>
                <a:schemeClr val="tx1"/>
              </a:solidFill>
            </a:rPr>
            <a:t> in </a:t>
          </a:r>
          <a:r>
            <a:rPr lang="en-US" sz="2200" kern="1200" dirty="0" err="1">
              <a:solidFill>
                <a:schemeClr val="tx1"/>
              </a:solidFill>
            </a:rPr>
            <a:t>prozodično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identičnih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parov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stavkov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3198194" y="2033460"/>
        <a:ext cx="2373633" cy="1443524"/>
      </dsp:txXfrm>
    </dsp:sp>
    <dsp:sp modelId="{8DAECCD1-11A0-4A52-BE8F-0DE64800B93D}">
      <dsp:nvSpPr>
        <dsp:cNvPr id="0" name=""/>
        <dsp:cNvSpPr/>
      </dsp:nvSpPr>
      <dsp:spPr>
        <a:xfrm>
          <a:off x="944922" y="83916"/>
          <a:ext cx="3408834" cy="226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30 </a:t>
          </a:r>
          <a:r>
            <a:rPr lang="en-US" sz="2200" kern="1200" dirty="0" err="1">
              <a:solidFill>
                <a:schemeClr val="tx1"/>
              </a:solidFill>
            </a:rPr>
            <a:t>fonetično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identičnih</a:t>
          </a:r>
          <a:r>
            <a:rPr lang="en-US" sz="2200" kern="1200" dirty="0">
              <a:solidFill>
                <a:schemeClr val="tx1"/>
              </a:solidFill>
            </a:rPr>
            <a:t>, a </a:t>
          </a:r>
          <a:r>
            <a:rPr lang="en-US" sz="2200" kern="1200" dirty="0" err="1">
              <a:solidFill>
                <a:schemeClr val="tx1"/>
              </a:solidFill>
            </a:rPr>
            <a:t>prozodično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različnih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parov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stavkov</a:t>
          </a:r>
          <a:r>
            <a:rPr lang="en-US" sz="2200" kern="1200" dirty="0">
              <a:solidFill>
                <a:schemeClr val="tx1"/>
              </a:solidFill>
            </a:rPr>
            <a:t> 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1444134" y="416007"/>
        <a:ext cx="2410410" cy="1603479"/>
      </dsp:txXfrm>
    </dsp:sp>
    <dsp:sp modelId="{ADA9D784-3225-4612-A912-1A25051B2052}">
      <dsp:nvSpPr>
        <dsp:cNvPr id="0" name=""/>
        <dsp:cNvSpPr/>
      </dsp:nvSpPr>
      <dsp:spPr>
        <a:xfrm>
          <a:off x="4222008" y="83903"/>
          <a:ext cx="3379466" cy="1955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30 </a:t>
          </a:r>
          <a:r>
            <a:rPr lang="en-US" sz="2100" kern="1200" dirty="0" err="1">
              <a:solidFill>
                <a:schemeClr val="tx1"/>
              </a:solidFill>
            </a:rPr>
            <a:t>fonetično</a:t>
          </a:r>
          <a:r>
            <a:rPr lang="en-US" sz="2100" kern="1200" dirty="0">
              <a:solidFill>
                <a:schemeClr val="tx1"/>
              </a:solidFill>
            </a:rPr>
            <a:t> in </a:t>
          </a:r>
          <a:r>
            <a:rPr lang="en-US" sz="2100" kern="1200" dirty="0" err="1">
              <a:solidFill>
                <a:schemeClr val="tx1"/>
              </a:solidFill>
            </a:rPr>
            <a:t>prozodično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različnih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parov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stavkov</a:t>
          </a:r>
          <a:r>
            <a:rPr lang="en-US" sz="2100" kern="1200" dirty="0">
              <a:solidFill>
                <a:schemeClr val="tx1"/>
              </a:solidFill>
            </a:rPr>
            <a:t> 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4716919" y="370246"/>
        <a:ext cx="2389644" cy="1382589"/>
      </dsp:txXfrm>
    </dsp:sp>
    <dsp:sp modelId="{09890D52-41BD-471C-BA57-F4E3C95EA28E}">
      <dsp:nvSpPr>
        <dsp:cNvPr id="0" name=""/>
        <dsp:cNvSpPr/>
      </dsp:nvSpPr>
      <dsp:spPr>
        <a:xfrm flipH="1">
          <a:off x="21912" y="35661"/>
          <a:ext cx="8390976" cy="399411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ED1E3-E5D6-EB4E-AF6F-E2E8C606B9D3}">
      <dsp:nvSpPr>
        <dsp:cNvPr id="0" name=""/>
        <dsp:cNvSpPr/>
      </dsp:nvSpPr>
      <dsp:spPr>
        <a:xfrm>
          <a:off x="2674627" y="172612"/>
          <a:ext cx="2216937" cy="2216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Centralni</a:t>
          </a:r>
          <a:r>
            <a:rPr lang="en-US" sz="3000" kern="1200" dirty="0"/>
            <a:t> </a:t>
          </a:r>
          <a:r>
            <a:rPr lang="en-US" sz="3000" kern="1200" dirty="0" err="1"/>
            <a:t>Izvršitelj</a:t>
          </a:r>
          <a:endParaRPr lang="en-US" sz="3000" kern="1200" dirty="0"/>
        </a:p>
      </dsp:txBody>
      <dsp:txXfrm>
        <a:off x="2999290" y="497275"/>
        <a:ext cx="1567611" cy="1567611"/>
      </dsp:txXfrm>
    </dsp:sp>
    <dsp:sp modelId="{EF6B99F7-27A6-4A4A-90B0-A8E151CEDCB3}">
      <dsp:nvSpPr>
        <dsp:cNvPr id="0" name=""/>
        <dsp:cNvSpPr/>
      </dsp:nvSpPr>
      <dsp:spPr>
        <a:xfrm rot="8122431">
          <a:off x="1194650" y="2000371"/>
          <a:ext cx="1738664" cy="63182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C9E546-2013-C34C-8A76-D7583756EA7D}">
      <dsp:nvSpPr>
        <dsp:cNvPr id="0" name=""/>
        <dsp:cNvSpPr/>
      </dsp:nvSpPr>
      <dsp:spPr>
        <a:xfrm>
          <a:off x="154375" y="2980926"/>
          <a:ext cx="2106090" cy="16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Fonološka</a:t>
          </a:r>
          <a:r>
            <a:rPr lang="en-US" sz="2400" kern="1200" dirty="0"/>
            <a:t> </a:t>
          </a:r>
          <a:r>
            <a:rPr lang="en-US" sz="2400" kern="1200" dirty="0" err="1"/>
            <a:t>zanka</a:t>
          </a:r>
          <a:endParaRPr lang="en-US" sz="2400" kern="1200" dirty="0"/>
        </a:p>
      </dsp:txBody>
      <dsp:txXfrm>
        <a:off x="203723" y="3030274"/>
        <a:ext cx="2007394" cy="1586176"/>
      </dsp:txXfrm>
    </dsp:sp>
    <dsp:sp modelId="{C430A7F0-BAA3-254C-AF14-AD5D3F5611B8}">
      <dsp:nvSpPr>
        <dsp:cNvPr id="0" name=""/>
        <dsp:cNvSpPr/>
      </dsp:nvSpPr>
      <dsp:spPr>
        <a:xfrm rot="5313877">
          <a:off x="3334488" y="2548939"/>
          <a:ext cx="896870" cy="63182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3D5B4-D193-614B-BA8D-BC4F7A5D64AD}">
      <dsp:nvSpPr>
        <dsp:cNvPr id="0" name=""/>
        <dsp:cNvSpPr/>
      </dsp:nvSpPr>
      <dsp:spPr>
        <a:xfrm>
          <a:off x="2692500" y="3312279"/>
          <a:ext cx="2358400" cy="16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Vidno-prostorska</a:t>
          </a:r>
          <a:r>
            <a:rPr lang="en-US" sz="2400" kern="1200" dirty="0"/>
            <a:t> </a:t>
          </a:r>
          <a:r>
            <a:rPr lang="en-US" sz="2400" kern="1200" dirty="0" err="1"/>
            <a:t>skicirka</a:t>
          </a:r>
          <a:endParaRPr lang="en-US" sz="2400" kern="1200" dirty="0"/>
        </a:p>
      </dsp:txBody>
      <dsp:txXfrm>
        <a:off x="2741848" y="3361627"/>
        <a:ext cx="2259704" cy="1586176"/>
      </dsp:txXfrm>
    </dsp:sp>
    <dsp:sp modelId="{F6A99CC3-6BD6-C34B-A2BD-52FDBDF2EAF0}">
      <dsp:nvSpPr>
        <dsp:cNvPr id="0" name=""/>
        <dsp:cNvSpPr/>
      </dsp:nvSpPr>
      <dsp:spPr>
        <a:xfrm rot="2655553">
          <a:off x="4606409" y="1998605"/>
          <a:ext cx="1810462" cy="63182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5E422-21E1-D74C-8FC4-00B333BF5680}">
      <dsp:nvSpPr>
        <dsp:cNvPr id="0" name=""/>
        <dsp:cNvSpPr/>
      </dsp:nvSpPr>
      <dsp:spPr>
        <a:xfrm>
          <a:off x="5338944" y="2980934"/>
          <a:ext cx="2106090" cy="1684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Epizodični</a:t>
          </a:r>
          <a:r>
            <a:rPr lang="en-US" sz="2400" kern="1200" dirty="0"/>
            <a:t> </a:t>
          </a:r>
          <a:r>
            <a:rPr lang="en-US" sz="2400" kern="1200" dirty="0" err="1"/>
            <a:t>medpomnilnik</a:t>
          </a:r>
          <a:endParaRPr lang="en-US" sz="2400" kern="1200" dirty="0"/>
        </a:p>
      </dsp:txBody>
      <dsp:txXfrm>
        <a:off x="5388292" y="3030282"/>
        <a:ext cx="2007394" cy="1586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E05A1-126D-8C47-B4D4-AC43D14CB65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CE79-7978-1D48-944A-7F1EF89E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7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A42D54-D72C-A343-B8CA-C83028526BAB}" type="slidenum">
              <a:rPr lang="ru-RU" sz="1200"/>
              <a:pPr eaLnBrk="1" hangingPunct="1"/>
              <a:t>26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3EB9E6C4-B08F-4E32-B1EC-41815669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11" name="Označba mesta datuma 10">
            <a:extLst>
              <a:ext uri="{FF2B5EF4-FFF2-40B4-BE49-F238E27FC236}">
                <a16:creationId xmlns:a16="http://schemas.microsoft.com/office/drawing/2014/main" id="{03AD6195-1D0F-4EFE-918B-36FBB64B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12" name="Označba mesta noge 11">
            <a:extLst>
              <a:ext uri="{FF2B5EF4-FFF2-40B4-BE49-F238E27FC236}">
                <a16:creationId xmlns:a16="http://schemas.microsoft.com/office/drawing/2014/main" id="{0ABB92E3-89D2-41A1-A70D-BB089574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Zaznava govora</a:t>
            </a:r>
          </a:p>
        </p:txBody>
      </p:sp>
      <p:sp>
        <p:nvSpPr>
          <p:cNvPr id="13" name="Označba mesta številke diapozitiva 12">
            <a:extLst>
              <a:ext uri="{FF2B5EF4-FFF2-40B4-BE49-F238E27FC236}">
                <a16:creationId xmlns:a16="http://schemas.microsoft.com/office/drawing/2014/main" id="{A5D7B781-D74F-4749-9894-38C560CC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3649-DC4B-4759-999E-129746C1D14E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70000" t="5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12. 10. 2022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citation.aip.org/content/asa/journal/jasa/143/1/10.1121/1.5019700?aemail=autho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/>
          <a:lstStyle/>
          <a:p>
            <a:r>
              <a:rPr lang="sl-SI" sz="6000" noProof="0" dirty="0"/>
              <a:t>Imajo večjezični in glasbeniki boljša ušesa?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126560" cy="1665312"/>
          </a:xfrm>
        </p:spPr>
        <p:txBody>
          <a:bodyPr>
            <a:normAutofit fontScale="92500" lnSpcReduction="20000"/>
          </a:bodyPr>
          <a:lstStyle/>
          <a:p>
            <a:r>
              <a:rPr lang="sl-SI" b="1" noProof="0" dirty="0"/>
              <a:t>Matic Pavlič</a:t>
            </a:r>
          </a:p>
          <a:p>
            <a:r>
              <a:rPr lang="sl-SI" sz="1800" noProof="0" dirty="0"/>
              <a:t>Pedagoška fakulteta Univerze v Ljubljani</a:t>
            </a:r>
          </a:p>
          <a:p>
            <a:endParaRPr lang="sl-SI" sz="1800" noProof="0" dirty="0"/>
          </a:p>
          <a:p>
            <a:r>
              <a:rPr lang="sl-SI" sz="1800" b="1" noProof="0" dirty="0"/>
              <a:t>V sodelovanju z Arthur Stepanov*, Penka </a:t>
            </a:r>
            <a:r>
              <a:rPr lang="sl-SI" sz="1800" b="1" noProof="0" dirty="0" err="1"/>
              <a:t>Stateva</a:t>
            </a:r>
            <a:r>
              <a:rPr lang="sl-SI" sz="1800" b="1" noProof="0" dirty="0"/>
              <a:t>*, Anne </a:t>
            </a:r>
            <a:r>
              <a:rPr lang="sl-SI" sz="1800" b="1" noProof="0" dirty="0" err="1"/>
              <a:t>Reboul</a:t>
            </a:r>
            <a:r>
              <a:rPr lang="sl-SI" sz="1800" b="1" noProof="0" dirty="0"/>
              <a:t>**)</a:t>
            </a:r>
          </a:p>
          <a:p>
            <a:r>
              <a:rPr lang="sl-SI" sz="1800" noProof="0" dirty="0"/>
              <a:t>*Center za kognitivne znanosti jezika Univerze v Novi Gorici</a:t>
            </a:r>
          </a:p>
          <a:p>
            <a:r>
              <a:rPr lang="sl-SI" sz="1800" noProof="0" dirty="0"/>
              <a:t>**Institute </a:t>
            </a:r>
            <a:r>
              <a:rPr lang="sl-SI" sz="1800" noProof="0" dirty="0" err="1"/>
              <a:t>for</a:t>
            </a:r>
            <a:r>
              <a:rPr lang="sl-SI" sz="1800" noProof="0" dirty="0"/>
              <a:t> </a:t>
            </a:r>
            <a:r>
              <a:rPr lang="sl-SI" sz="1800" noProof="0" dirty="0" err="1"/>
              <a:t>Cognitive</a:t>
            </a:r>
            <a:r>
              <a:rPr lang="sl-SI" sz="1800" noProof="0" dirty="0"/>
              <a:t> </a:t>
            </a:r>
            <a:r>
              <a:rPr lang="sl-SI" sz="1800" noProof="0" dirty="0" err="1"/>
              <a:t>Sciences</a:t>
            </a:r>
            <a:r>
              <a:rPr lang="sl-SI" sz="1800" noProof="0" dirty="0"/>
              <a:t>-Marc </a:t>
            </a:r>
            <a:r>
              <a:rPr lang="sl-SI" sz="1800" noProof="0" dirty="0" err="1"/>
              <a:t>Jeannerod</a:t>
            </a:r>
            <a:r>
              <a:rPr lang="sl-SI" sz="1800" noProof="0" dirty="0"/>
              <a:t>(Lyon, Francija)</a:t>
            </a:r>
          </a:p>
        </p:txBody>
      </p:sp>
    </p:spTree>
    <p:extLst>
      <p:ext uri="{BB962C8B-B14F-4D97-AF65-F5344CB8AC3E}">
        <p14:creationId xmlns:p14="http://schemas.microsoft.com/office/powerpoint/2010/main" val="407323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3.2 Metodologija: sodelujoči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3657600" cy="639762"/>
          </a:xfrm>
        </p:spPr>
        <p:txBody>
          <a:bodyPr/>
          <a:lstStyle/>
          <a:p>
            <a:r>
              <a:rPr lang="sl-SI" noProof="0" dirty="0"/>
              <a:t>DVOJEZIČNEŽI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2"/>
          </p:nvPr>
        </p:nvSpPr>
        <p:spPr>
          <a:xfrm>
            <a:off x="457200" y="1772817"/>
            <a:ext cx="3657600" cy="3024336"/>
          </a:xfrm>
        </p:spPr>
        <p:txBody>
          <a:bodyPr>
            <a:normAutofit fontScale="92500" lnSpcReduction="20000"/>
          </a:bodyPr>
          <a:lstStyle/>
          <a:p>
            <a:r>
              <a:rPr lang="sl-SI" noProof="0" dirty="0"/>
              <a:t>Iz dvojezičnih družin </a:t>
            </a:r>
            <a:r>
              <a:rPr lang="sl-SI" noProof="0" dirty="0">
                <a:sym typeface="Wingdings" panose="05000000000000000000" pitchFamily="2" charset="2"/>
              </a:rPr>
              <a:t> dva jezika od rojstva (68%=34)</a:t>
            </a:r>
          </a:p>
          <a:p>
            <a:r>
              <a:rPr lang="sl-SI" noProof="0" dirty="0">
                <a:sym typeface="Wingdings" panose="05000000000000000000" pitchFamily="2" charset="2"/>
              </a:rPr>
              <a:t>Iz enojezičnih družin, preseljeni v novo jezikovno okolje pred 3. letom starosti (32%=16)</a:t>
            </a:r>
          </a:p>
          <a:p>
            <a:r>
              <a:rPr lang="sl-SI" noProof="0" dirty="0"/>
              <a:t>Eden od jezikov slovenščina</a:t>
            </a:r>
          </a:p>
          <a:p>
            <a:r>
              <a:rPr lang="sl-SI" noProof="0" dirty="0"/>
              <a:t>Drugi jeziki različni: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419600" y="1124744"/>
            <a:ext cx="3657600" cy="639762"/>
          </a:xfrm>
        </p:spPr>
        <p:txBody>
          <a:bodyPr/>
          <a:lstStyle/>
          <a:p>
            <a:r>
              <a:rPr lang="sl-SI" noProof="0" dirty="0"/>
              <a:t>GLASBENIKI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419600" y="1772816"/>
            <a:ext cx="3657600" cy="4810546"/>
          </a:xfrm>
        </p:spPr>
        <p:txBody>
          <a:bodyPr>
            <a:normAutofit fontScale="92500" lnSpcReduction="20000"/>
          </a:bodyPr>
          <a:lstStyle/>
          <a:p>
            <a:r>
              <a:rPr lang="sl-SI" sz="2600" b="1" noProof="0" dirty="0"/>
              <a:t>Glasbeniki</a:t>
            </a:r>
            <a:r>
              <a:rPr lang="sl-SI" sz="2600" noProof="0" dirty="0"/>
              <a:t> neprekinjeno glasbeno izobraževanje vsaj enega inštrumenta in glasbene teorije:</a:t>
            </a:r>
          </a:p>
          <a:p>
            <a:pPr marL="754380" lvl="1" indent="-342900">
              <a:buFont typeface="+mj-lt"/>
              <a:buAutoNum type="alphaLcParenR"/>
            </a:pPr>
            <a:r>
              <a:rPr lang="sl-SI" sz="1900" noProof="0" dirty="0"/>
              <a:t>enojezični 5,23 let (</a:t>
            </a:r>
            <a:r>
              <a:rPr lang="sl-SI" sz="1900" i="1" noProof="0" dirty="0"/>
              <a:t>SD</a:t>
            </a:r>
            <a:r>
              <a:rPr lang="sl-SI" sz="1900" noProof="0" dirty="0"/>
              <a:t>=0.96)</a:t>
            </a:r>
          </a:p>
          <a:p>
            <a:pPr marL="754380" lvl="1" indent="-342900">
              <a:buFont typeface="+mj-lt"/>
              <a:buAutoNum type="alphaLcParenR"/>
            </a:pPr>
            <a:r>
              <a:rPr lang="sl-SI" sz="1900" noProof="0" dirty="0"/>
              <a:t>večjezični 5,35 let (</a:t>
            </a:r>
            <a:r>
              <a:rPr lang="sl-SI" sz="1900" i="1" noProof="0" dirty="0"/>
              <a:t>SD</a:t>
            </a:r>
            <a:r>
              <a:rPr lang="sl-SI" sz="1900" noProof="0" dirty="0"/>
              <a:t>=1.09)</a:t>
            </a:r>
          </a:p>
          <a:p>
            <a:r>
              <a:rPr lang="sl-SI" sz="2600" b="1" noProof="0" dirty="0" err="1"/>
              <a:t>Neglasbeniki</a:t>
            </a:r>
            <a:r>
              <a:rPr lang="sl-SI" sz="2600" noProof="0" dirty="0"/>
              <a:t> nikoli redno vključeni v glasbeno izobraževanje</a:t>
            </a:r>
          </a:p>
          <a:p>
            <a:endParaRPr lang="sl-SI" noProof="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3102327-1C6F-40B0-BB17-4976AE1F1B0B}"/>
              </a:ext>
            </a:extLst>
          </p:cNvPr>
          <p:cNvSpPr txBox="1"/>
          <p:nvPr/>
        </p:nvSpPr>
        <p:spPr>
          <a:xfrm>
            <a:off x="940030" y="472514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</a:t>
            </a:r>
            <a:r>
              <a:rPr lang="en-US" dirty="0" err="1"/>
              <a:t>lban</a:t>
            </a:r>
            <a:r>
              <a:rPr lang="sl-SI" dirty="0"/>
              <a:t>ščina</a:t>
            </a:r>
            <a:r>
              <a:rPr lang="en-US" dirty="0"/>
              <a:t>, </a:t>
            </a:r>
            <a:r>
              <a:rPr lang="sl-SI" dirty="0" err="1"/>
              <a:t>bosanščina</a:t>
            </a:r>
            <a:r>
              <a:rPr lang="sl-SI" dirty="0"/>
              <a:t>/hrvaščina/srbščina, bolgarščina, makedonščina, </a:t>
            </a:r>
          </a:p>
          <a:p>
            <a:r>
              <a:rPr lang="sl-SI" dirty="0"/>
              <a:t>furlanščina, italijanščina, </a:t>
            </a:r>
          </a:p>
          <a:p>
            <a:r>
              <a:rPr lang="sl-SI" dirty="0"/>
              <a:t>nemščina, ruščina, španščina, tamilščina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75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70000" t="5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3.3 Metodologija: stimuli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012496" cy="2380362"/>
          </a:xfrm>
        </p:spPr>
        <p:txBody>
          <a:bodyPr>
            <a:normAutofit fontScale="92500" lnSpcReduction="10000"/>
          </a:bodyPr>
          <a:lstStyle/>
          <a:p>
            <a:r>
              <a:rPr lang="sl-SI" noProof="0" dirty="0"/>
              <a:t>Pari kratkih stavkov v francoščini (7± 2 zloga)</a:t>
            </a:r>
          </a:p>
          <a:p>
            <a:r>
              <a:rPr lang="sl-SI" noProof="0" dirty="0"/>
              <a:t>Ni bogate glagolske/samostalniške morfologije </a:t>
            </a:r>
            <a:r>
              <a:rPr lang="sl-SI" noProof="0" dirty="0">
                <a:sym typeface="Wingdings" panose="05000000000000000000" pitchFamily="2" charset="2"/>
              </a:rPr>
              <a:t> osnovne oblike besed, ne razkrivajo besedne vrste (glagol, samostalnik, pridevnik</a:t>
            </a:r>
            <a:endParaRPr lang="sl-SI" dirty="0">
              <a:sym typeface="Wingdings" panose="05000000000000000000" pitchFamily="2" charset="2"/>
            </a:endParaRPr>
          </a:p>
          <a:p>
            <a:r>
              <a:rPr lang="sl-SI" noProof="0" dirty="0">
                <a:sym typeface="Wingdings" panose="05000000000000000000" pitchFamily="2" charset="2"/>
              </a:rPr>
              <a:t>Veliko enakoglasnic (ista beseda, dva različna pomena)</a:t>
            </a:r>
          </a:p>
          <a:p>
            <a:r>
              <a:rPr lang="sl-SI" b="1" noProof="0" dirty="0"/>
              <a:t>Dvoumne besede </a:t>
            </a:r>
            <a:r>
              <a:rPr lang="sl-SI" b="1" noProof="0" dirty="0">
                <a:sym typeface="Wingdings" panose="05000000000000000000" pitchFamily="2" charset="2"/>
              </a:rPr>
              <a:t> dvoumni stavki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i="1" dirty="0"/>
              <a:t>f</a:t>
            </a:r>
            <a:r>
              <a:rPr lang="sl-SI" i="1" noProof="0" dirty="0"/>
              <a:t>r. garde = </a:t>
            </a:r>
            <a:r>
              <a:rPr lang="sl-SI" noProof="0" dirty="0"/>
              <a:t>“stražarka” / “čuva”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i="1" dirty="0"/>
              <a:t>f</a:t>
            </a:r>
            <a:r>
              <a:rPr lang="sl-SI" i="1" noProof="0" dirty="0"/>
              <a:t>r. </a:t>
            </a:r>
            <a:r>
              <a:rPr lang="sl-SI" i="1" dirty="0"/>
              <a:t>l</a:t>
            </a:r>
            <a:r>
              <a:rPr lang="sl-SI" i="1" noProof="0" dirty="0"/>
              <a:t>a = določni člen za ženski spol / osebni zaimek „ona“</a:t>
            </a:r>
            <a:endParaRPr lang="sl-SI" noProof="0" dirty="0"/>
          </a:p>
          <a:p>
            <a:endParaRPr lang="sl-SI" b="1" noProof="0" dirty="0">
              <a:sym typeface="Wingdings" panose="05000000000000000000" pitchFamily="2" charset="2"/>
            </a:endParaRPr>
          </a:p>
        </p:txBody>
      </p:sp>
      <p:pic>
        <p:nvPicPr>
          <p:cNvPr id="6146" name="Picture 2" descr="C:\Users\matic\Dropbox\cross-center_research 2016\Prosodic ambiguities\Experiments - Photos\DSC038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24438" r="-1" b="14078"/>
          <a:stretch/>
        </p:blipFill>
        <p:spPr bwMode="auto">
          <a:xfrm>
            <a:off x="0" y="3798000"/>
            <a:ext cx="8469696" cy="2943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3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3.3 Metodologija: stimuli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522461"/>
              </p:ext>
            </p:extLst>
          </p:nvPr>
        </p:nvGraphicFramePr>
        <p:xfrm>
          <a:off x="355952" y="1521414"/>
          <a:ext cx="7744440" cy="1331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15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r-FR" sz="1400" dirty="0">
                          <a:effectLst/>
                        </a:rPr>
                        <a:t>a. [</a:t>
                      </a:r>
                      <a:r>
                        <a:rPr lang="fr-FR" sz="1400" baseline="-25000" dirty="0">
                          <a:effectLst/>
                        </a:rPr>
                        <a:t>NP </a:t>
                      </a:r>
                      <a:r>
                        <a:rPr lang="fr-FR" sz="1400" dirty="0">
                          <a:effectLst/>
                        </a:rPr>
                        <a:t>La      </a:t>
                      </a:r>
                      <a:r>
                        <a:rPr lang="sl-SI" sz="1400" dirty="0">
                          <a:effectLst/>
                        </a:rPr>
                        <a:t>jeune</a:t>
                      </a:r>
                      <a:r>
                        <a:rPr lang="fr-FR" sz="1400" dirty="0">
                          <a:effectLst/>
                        </a:rPr>
                        <a:t>        </a:t>
                      </a:r>
                      <a:r>
                        <a:rPr lang="sl-SI" sz="1400" dirty="0">
                          <a:effectLst/>
                        </a:rPr>
                        <a:t>garde</a:t>
                      </a:r>
                      <a:r>
                        <a:rPr lang="fr-FR" sz="1400" dirty="0">
                          <a:effectLst/>
                        </a:rPr>
                        <a:t>]</a:t>
                      </a:r>
                      <a:r>
                        <a:rPr lang="sl-SI" sz="1400" dirty="0">
                          <a:effectLst/>
                        </a:rPr>
                        <a:t>   </a:t>
                      </a:r>
                      <a:r>
                        <a:rPr lang="fr-FR" sz="1400" dirty="0">
                          <a:effectLst/>
                        </a:rPr>
                        <a:t> [</a:t>
                      </a:r>
                      <a:r>
                        <a:rPr lang="fr-FR" sz="1400" baseline="-25000" dirty="0">
                          <a:effectLst/>
                        </a:rPr>
                        <a:t>VP </a:t>
                      </a:r>
                      <a:r>
                        <a:rPr lang="fr-FR" sz="1400" dirty="0">
                          <a:effectLst/>
                        </a:rPr>
                        <a:t>l</a:t>
                      </a:r>
                      <a:r>
                        <a:rPr lang="sl-SI" sz="1400" dirty="0">
                          <a:effectLst/>
                        </a:rPr>
                        <a:t>a   </a:t>
                      </a:r>
                      <a:r>
                        <a:rPr lang="fr-FR" sz="1400" dirty="0">
                          <a:effectLst/>
                        </a:rPr>
                        <a:t> voi</a:t>
                      </a:r>
                      <a:r>
                        <a:rPr lang="sl-SI" sz="1400" dirty="0">
                          <a:effectLst/>
                        </a:rPr>
                        <a:t>t</a:t>
                      </a:r>
                      <a:r>
                        <a:rPr lang="fr-FR" sz="1400" dirty="0">
                          <a:effectLst/>
                        </a:rPr>
                        <a:t>]. </a:t>
                      </a:r>
                      <a:endParaRPr lang="sl-SI" sz="14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                </a:t>
                      </a:r>
                      <a:r>
                        <a:rPr lang="sl-SI" sz="1400" dirty="0">
                          <a:effectLst/>
                        </a:rPr>
                        <a:t>ČLEN</a:t>
                      </a:r>
                      <a:r>
                        <a:rPr lang="en-US" sz="1400" dirty="0">
                          <a:effectLst/>
                        </a:rPr>
                        <a:t>   </a:t>
                      </a:r>
                      <a:r>
                        <a:rPr lang="sl-SI" sz="1400" dirty="0">
                          <a:effectLst/>
                        </a:rPr>
                        <a:t>mlada      stražarka</a:t>
                      </a:r>
                      <a:r>
                        <a:rPr lang="en-US" sz="1400" dirty="0">
                          <a:effectLst/>
                        </a:rPr>
                        <a:t>   </a:t>
                      </a:r>
                      <a:r>
                        <a:rPr lang="sl-SI" sz="1400" dirty="0">
                          <a:effectLst/>
                        </a:rPr>
                        <a:t>jo    </a:t>
                      </a:r>
                      <a:r>
                        <a:rPr lang="sl-SI" sz="1400" baseline="0" dirty="0">
                          <a:effectLst/>
                        </a:rPr>
                        <a:t> </a:t>
                      </a:r>
                      <a:r>
                        <a:rPr lang="sl-SI" sz="1400" dirty="0">
                          <a:effectLst/>
                        </a:rPr>
                        <a:t>vidi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“</a:t>
                      </a:r>
                      <a:r>
                        <a:rPr lang="sl-SI" sz="1400" dirty="0">
                          <a:effectLst/>
                        </a:rPr>
                        <a:t>Mlada stražarka jo vidi</a:t>
                      </a:r>
                      <a:r>
                        <a:rPr lang="en-US" sz="1400" dirty="0">
                          <a:effectLst/>
                        </a:rPr>
                        <a:t>.”</a:t>
                      </a:r>
                      <a:endParaRPr lang="sl-SI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b. [</a:t>
                      </a:r>
                      <a:r>
                        <a:rPr lang="fr-FR" sz="1400" baseline="-25000" dirty="0">
                          <a:effectLst/>
                        </a:rPr>
                        <a:t>NP </a:t>
                      </a:r>
                      <a:r>
                        <a:rPr lang="fr-FR" sz="1400" dirty="0">
                          <a:effectLst/>
                        </a:rPr>
                        <a:t>La</a:t>
                      </a:r>
                      <a:r>
                        <a:rPr lang="sl-SI" sz="1400" dirty="0">
                          <a:effectLst/>
                        </a:rPr>
                        <a:t>    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sl-SI" sz="1400" dirty="0">
                          <a:effectLst/>
                        </a:rPr>
                        <a:t>jeune</a:t>
                      </a:r>
                      <a:r>
                        <a:rPr lang="fr-FR" sz="1400" dirty="0">
                          <a:effectLst/>
                        </a:rPr>
                        <a:t>]        </a:t>
                      </a:r>
                      <a:r>
                        <a:rPr lang="sl-SI" sz="1400" dirty="0">
                          <a:effectLst/>
                        </a:rPr>
                        <a:t>  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sl-SI" sz="1400" dirty="0">
                          <a:effectLst/>
                        </a:rPr>
                        <a:t>  </a:t>
                      </a:r>
                      <a:r>
                        <a:rPr lang="fr-FR" sz="1400" dirty="0">
                          <a:effectLst/>
                        </a:rPr>
                        <a:t> [</a:t>
                      </a:r>
                      <a:r>
                        <a:rPr lang="fr-FR" sz="1400" baseline="-25000" dirty="0">
                          <a:effectLst/>
                        </a:rPr>
                        <a:t>VP </a:t>
                      </a:r>
                      <a:r>
                        <a:rPr lang="sl-SI" sz="1400" baseline="0" dirty="0">
                          <a:effectLst/>
                        </a:rPr>
                        <a:t>garde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sl-SI" sz="1400" dirty="0">
                          <a:effectLst/>
                        </a:rPr>
                        <a:t>  </a:t>
                      </a:r>
                      <a:r>
                        <a:rPr lang="fr-FR" sz="1400" dirty="0">
                          <a:effectLst/>
                        </a:rPr>
                        <a:t>la   </a:t>
                      </a:r>
                      <a:r>
                        <a:rPr lang="sl-SI" sz="1400" dirty="0">
                          <a:effectLst/>
                        </a:rPr>
                        <a:t>    </a:t>
                      </a:r>
                      <a:r>
                        <a:rPr lang="fr-FR" sz="1400" dirty="0">
                          <a:effectLst/>
                        </a:rPr>
                        <a:t>voie].</a:t>
                      </a:r>
                      <a:endParaRPr lang="sl-SI" sz="14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  </a:t>
                      </a:r>
                      <a:r>
                        <a:rPr lang="sl-SI" sz="1400" dirty="0">
                          <a:effectLst/>
                        </a:rPr>
                        <a:t>     ČLEN  mlada</a:t>
                      </a:r>
                      <a:r>
                        <a:rPr lang="sl-SI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sl-SI" sz="1400" dirty="0">
                          <a:effectLst/>
                        </a:rPr>
                        <a:t>ženska</a:t>
                      </a:r>
                      <a:r>
                        <a:rPr lang="en-US" sz="1400" dirty="0">
                          <a:effectLst/>
                        </a:rPr>
                        <a:t>) </a:t>
                      </a:r>
                      <a:r>
                        <a:rPr lang="sl-SI" sz="1400" baseline="0" dirty="0">
                          <a:effectLst/>
                        </a:rPr>
                        <a:t> čuva     </a:t>
                      </a:r>
                      <a:r>
                        <a:rPr lang="sl-SI" sz="1400" dirty="0">
                          <a:effectLst/>
                        </a:rPr>
                        <a:t>ČLEN  pot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sl-SI" sz="14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“</a:t>
                      </a:r>
                      <a:r>
                        <a:rPr lang="sl-SI" sz="1400" dirty="0">
                          <a:effectLst/>
                        </a:rPr>
                        <a:t>Mladenka čuva pot</a:t>
                      </a:r>
                      <a:r>
                        <a:rPr lang="en-US" sz="1400" dirty="0">
                          <a:effectLst/>
                        </a:rPr>
                        <a:t>.”</a:t>
                      </a:r>
                      <a:endParaRPr lang="sl-SI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395536" y="2996952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Besede v (1a) in (1b) so enake, enako se jih izgovori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Se pa razlika v pomenu med (1a) in (1b) odraža v stavčni prozodiji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15 x tip 1a + 15 x tip 1b = 30 tarčnih primerov</a:t>
            </a:r>
          </a:p>
          <a:p>
            <a:pPr marL="114300"/>
            <a:endParaRPr lang="sl-SI" noProof="0" dirty="0"/>
          </a:p>
          <a:p>
            <a:pPr marL="114300"/>
            <a:r>
              <a:rPr lang="sl-SI" b="1" noProof="0" dirty="0"/>
              <a:t>Slovenski primer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[</a:t>
            </a:r>
            <a:r>
              <a:rPr lang="sl-SI" sz="1000" dirty="0"/>
              <a:t>PP </a:t>
            </a:r>
            <a:r>
              <a:rPr lang="sl-SI" noProof="0" dirty="0"/>
              <a:t>Čez cesto] </a:t>
            </a:r>
            <a:r>
              <a:rPr lang="sl-SI" i="1" noProof="0" dirty="0"/>
              <a:t>je stekla </a:t>
            </a:r>
            <a:r>
              <a:rPr lang="sl-SI" noProof="0" dirty="0"/>
              <a:t>[</a:t>
            </a:r>
            <a:r>
              <a:rPr lang="sl-SI" sz="1000" noProof="0" dirty="0"/>
              <a:t>NP </a:t>
            </a:r>
            <a:r>
              <a:rPr lang="sl-SI" noProof="0" dirty="0"/>
              <a:t>lisica].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[</a:t>
            </a:r>
            <a:r>
              <a:rPr lang="sl-SI" sz="1000" dirty="0"/>
              <a:t>PP </a:t>
            </a:r>
            <a:r>
              <a:rPr lang="sl-SI" noProof="0" dirty="0"/>
              <a:t>Čez cesto] </a:t>
            </a:r>
            <a:r>
              <a:rPr lang="sl-SI" i="1" noProof="0" dirty="0"/>
              <a:t>je</a:t>
            </a:r>
            <a:r>
              <a:rPr lang="sl-SI" noProof="0" dirty="0"/>
              <a:t> [</a:t>
            </a:r>
            <a:r>
              <a:rPr lang="sl-SI" sz="1000" noProof="0" dirty="0"/>
              <a:t>NP </a:t>
            </a:r>
            <a:r>
              <a:rPr lang="sl-SI" noProof="0" dirty="0"/>
              <a:t>stekla lisica].</a:t>
            </a:r>
          </a:p>
          <a:p>
            <a:pPr marL="868680" lvl="1" indent="-457200">
              <a:buFont typeface="+mj-lt"/>
              <a:buAutoNum type="alphaLcParenR"/>
            </a:pPr>
            <a:endParaRPr lang="sl-SI" noProof="0" dirty="0"/>
          </a:p>
          <a:p>
            <a:pPr marL="868680" lvl="1" indent="-457200">
              <a:buFont typeface="+mj-lt"/>
              <a:buAutoNum type="alphaLcParenR"/>
            </a:pPr>
            <a:endParaRPr lang="sl-SI" noProof="0" dirty="0"/>
          </a:p>
          <a:p>
            <a:pPr marL="868680" lvl="1" indent="-457200">
              <a:buFont typeface="+mj-lt"/>
              <a:buAutoNum type="alphaLcParenR"/>
            </a:pPr>
            <a:endParaRPr lang="sl-SI" noProof="0" dirty="0"/>
          </a:p>
          <a:p>
            <a:pPr marL="868680" lvl="1" indent="-457200">
              <a:buFont typeface="+mj-lt"/>
              <a:buAutoNum type="alphaLcParenR"/>
            </a:pPr>
            <a:endParaRPr lang="sl-SI" noProof="0" dirty="0"/>
          </a:p>
          <a:p>
            <a:pPr marL="868680" lvl="1" indent="-457200">
              <a:buFont typeface="+mj-lt"/>
              <a:buAutoNum type="alphaLcParenR"/>
            </a:pPr>
            <a:endParaRPr lang="sl-SI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8" name="Picture 2" descr="C:\Users\matic\Dropbox\cross-center_research 2016\bilingualismmatters\Researchers Night 2017\fox1.jpg">
            <a:extLst>
              <a:ext uri="{FF2B5EF4-FFF2-40B4-BE49-F238E27FC236}">
                <a16:creationId xmlns:a16="http://schemas.microsoft.com/office/drawing/2014/main" id="{DFB4C0A2-9B71-4B39-B3CD-7E6E6D4F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70305"/>
            <a:ext cx="2232248" cy="14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tic\Dropbox\cross-center_research 2016\bilingualismmatters\Researchers Night 2017\fox2.jpg">
            <a:extLst>
              <a:ext uri="{FF2B5EF4-FFF2-40B4-BE49-F238E27FC236}">
                <a16:creationId xmlns:a16="http://schemas.microsoft.com/office/drawing/2014/main" id="{00B0EE35-01B4-418D-BB6E-EBEE1AC1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70305"/>
            <a:ext cx="2238062" cy="14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8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3.3 Metodologija: stimuli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8706A3-8B1F-459E-A8AE-D1EBE9340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566147"/>
              </p:ext>
            </p:extLst>
          </p:nvPr>
        </p:nvGraphicFramePr>
        <p:xfrm>
          <a:off x="1821" y="1372562"/>
          <a:ext cx="8434802" cy="570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74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3.4 Metodologija: analiza tarčnih primerov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19008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b="1" noProof="0" dirty="0"/>
              <a:t>Prozodične ključi, ki so lahko v pomoč udeležencem pri nalogi razlikovanja </a:t>
            </a:r>
          </a:p>
          <a:p>
            <a:pPr marL="868680" lvl="1" indent="-457200">
              <a:buFont typeface="+mj-lt"/>
              <a:buAutoNum type="arabicPeriod"/>
            </a:pPr>
            <a:r>
              <a:rPr lang="sl-SI" noProof="0" dirty="0"/>
              <a:t>premor, ki se nahaja na meji besednih zvez</a:t>
            </a:r>
          </a:p>
          <a:p>
            <a:pPr marL="868680" lvl="1" indent="-457200">
              <a:buFont typeface="+mj-lt"/>
              <a:buAutoNum type="arabicPeriod"/>
            </a:pPr>
            <a:r>
              <a:rPr lang="sl-SI" noProof="0" dirty="0"/>
              <a:t>podaljšanje zadnjega fonološkega segmenta besedne zveze</a:t>
            </a:r>
          </a:p>
          <a:p>
            <a:pPr marL="868680" lvl="1" indent="-457200">
              <a:buFont typeface="+mj-lt"/>
              <a:buAutoNum type="arabicPeriod"/>
            </a:pPr>
            <a:r>
              <a:rPr lang="sl-SI" noProof="0" dirty="0"/>
              <a:t>razlike v višini (in spremembah višine) osnovnega tona</a:t>
            </a:r>
          </a:p>
          <a:p>
            <a:endParaRPr lang="sl-SI" noProof="0" dirty="0"/>
          </a:p>
          <a:p>
            <a:pPr marL="114300" indent="0">
              <a:buNone/>
            </a:pPr>
            <a:endParaRPr lang="sl-SI" noProof="0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98ED8F1-FB57-4F8B-BD69-F16A44D9884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r="2693"/>
          <a:stretch/>
        </p:blipFill>
        <p:spPr bwMode="auto">
          <a:xfrm>
            <a:off x="143000" y="3580108"/>
            <a:ext cx="9001000" cy="3277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30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sl-SI" noProof="0" dirty="0"/>
              <a:t>3.4.1 Metodologija: analiza trajanja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7624936" cy="2852936"/>
          </a:xfrm>
        </p:spPr>
        <p:txBody>
          <a:bodyPr>
            <a:normAutofit/>
          </a:bodyPr>
          <a:lstStyle/>
          <a:p>
            <a:r>
              <a:rPr lang="sl-SI" b="1" noProof="0" dirty="0"/>
              <a:t>Stavki se po dolžini niso razlikovali glede na pogoj 1 oziroma 2 </a:t>
            </a:r>
            <a:r>
              <a:rPr lang="en-US" noProof="0" dirty="0"/>
              <a:t>[</a:t>
            </a:r>
            <a:r>
              <a:rPr lang="en-US" noProof="0" dirty="0" err="1"/>
              <a:t>Mnoun</a:t>
            </a:r>
            <a:r>
              <a:rPr lang="en-US" noProof="0" dirty="0"/>
              <a:t>=2235ms, </a:t>
            </a:r>
            <a:r>
              <a:rPr lang="en-US" noProof="0" dirty="0" err="1"/>
              <a:t>SDverb</a:t>
            </a:r>
            <a:r>
              <a:rPr lang="en-US" noProof="0" dirty="0"/>
              <a:t>=33 vs </a:t>
            </a:r>
            <a:r>
              <a:rPr lang="en-US" noProof="0" dirty="0" err="1"/>
              <a:t>Mverb</a:t>
            </a:r>
            <a:r>
              <a:rPr lang="en-US" noProof="0" dirty="0"/>
              <a:t>=2315ms, </a:t>
            </a:r>
            <a:r>
              <a:rPr lang="en-US" noProof="0" dirty="0" err="1"/>
              <a:t>SDverb</a:t>
            </a:r>
            <a:r>
              <a:rPr lang="en-US" noProof="0" dirty="0"/>
              <a:t>=25; t(58)=1.04, ns].</a:t>
            </a:r>
            <a:endParaRPr lang="sl-SI" noProof="0" dirty="0"/>
          </a:p>
          <a:p>
            <a:r>
              <a:rPr lang="sl-SI" b="1" noProof="0" dirty="0"/>
              <a:t>Čas od začetka stavka do prozodičnega premora se je razlikoval glede na pogoj 1 oziroma 2</a:t>
            </a:r>
            <a:r>
              <a:rPr lang="sl-SI" noProof="0" dirty="0"/>
              <a:t> </a:t>
            </a:r>
            <a:r>
              <a:rPr lang="en-US" noProof="0" dirty="0"/>
              <a:t>[</a:t>
            </a:r>
            <a:r>
              <a:rPr lang="en-US" noProof="0" dirty="0" err="1"/>
              <a:t>Mnoun</a:t>
            </a:r>
            <a:r>
              <a:rPr lang="en-US" noProof="0" dirty="0"/>
              <a:t>=1141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SDverb</a:t>
            </a:r>
            <a:r>
              <a:rPr lang="en-US" noProof="0" dirty="0"/>
              <a:t>=180 vs </a:t>
            </a:r>
            <a:r>
              <a:rPr lang="en-US" noProof="0" dirty="0" err="1"/>
              <a:t>Mverb</a:t>
            </a:r>
            <a:r>
              <a:rPr lang="sl-SI" noProof="0" dirty="0"/>
              <a:t> </a:t>
            </a:r>
            <a:r>
              <a:rPr lang="en-US" noProof="0" dirty="0"/>
              <a:t>=705 </a:t>
            </a:r>
            <a:r>
              <a:rPr lang="en-US" noProof="0" dirty="0" err="1"/>
              <a:t>ms</a:t>
            </a:r>
            <a:r>
              <a:rPr lang="sl-SI" dirty="0"/>
              <a:t>, </a:t>
            </a:r>
            <a:r>
              <a:rPr lang="en-US" noProof="0" dirty="0" err="1"/>
              <a:t>SDverb</a:t>
            </a:r>
            <a:r>
              <a:rPr lang="en-US" noProof="0" dirty="0"/>
              <a:t>=149;</a:t>
            </a:r>
            <a:r>
              <a:rPr lang="sl-SI" noProof="0" dirty="0"/>
              <a:t> </a:t>
            </a:r>
            <a:r>
              <a:rPr lang="en-US" noProof="0" dirty="0"/>
              <a:t>t(58)=10.17, p&lt;0.001].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98ED8F1-FB57-4F8B-BD69-F16A44D9884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r="2693"/>
          <a:stretch/>
        </p:blipFill>
        <p:spPr bwMode="auto">
          <a:xfrm>
            <a:off x="392088" y="1128933"/>
            <a:ext cx="7690048" cy="2849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88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sl-SI" noProof="0" dirty="0"/>
              <a:t>3.4 Metodologija: analiza primerov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284984"/>
            <a:ext cx="8280920" cy="3456384"/>
          </a:xfrm>
        </p:spPr>
        <p:txBody>
          <a:bodyPr>
            <a:normAutofit fontScale="85000" lnSpcReduction="20000"/>
          </a:bodyPr>
          <a:lstStyle/>
          <a:p>
            <a:r>
              <a:rPr lang="sl-SI" b="1" noProof="0" dirty="0"/>
              <a:t>V francoščini se podaljšuje zadnji zlog pred koncem prozodične enote</a:t>
            </a:r>
            <a:r>
              <a:rPr lang="sl-SI" dirty="0"/>
              <a:t> </a:t>
            </a:r>
            <a:r>
              <a:rPr lang="en-US" noProof="0" dirty="0"/>
              <a:t>(Jun and</a:t>
            </a:r>
            <a:r>
              <a:rPr lang="sl-SI" noProof="0" dirty="0"/>
              <a:t> </a:t>
            </a:r>
            <a:r>
              <a:rPr lang="en-US" noProof="0" dirty="0" err="1"/>
              <a:t>Fougeron</a:t>
            </a:r>
            <a:r>
              <a:rPr lang="en-US" noProof="0" dirty="0"/>
              <a:t>, 2002).</a:t>
            </a:r>
            <a:endParaRPr lang="sl-SI" noProof="0" dirty="0"/>
          </a:p>
          <a:p>
            <a:pPr marL="925830" lvl="1" indent="-514350">
              <a:buFont typeface="+mj-lt"/>
              <a:buAutoNum type="romanLcPeriod"/>
            </a:pPr>
            <a:r>
              <a:rPr lang="sl-SI" noProof="0" dirty="0"/>
              <a:t>Zadnji zlog zadnje besede v pogoju 1</a:t>
            </a:r>
            <a:r>
              <a:rPr lang="en-US" noProof="0" dirty="0"/>
              <a:t> (</a:t>
            </a:r>
            <a:r>
              <a:rPr lang="sl-SI" noProof="0" dirty="0" err="1"/>
              <a:t>npr</a:t>
            </a:r>
            <a:r>
              <a:rPr lang="en-US" noProof="0" dirty="0"/>
              <a:t>., </a:t>
            </a:r>
            <a:r>
              <a:rPr lang="en-US" noProof="0" dirty="0" err="1"/>
              <a:t>garde</a:t>
            </a:r>
            <a:r>
              <a:rPr lang="en-US" noProof="0" dirty="0"/>
              <a:t>) </a:t>
            </a:r>
            <a:r>
              <a:rPr lang="sl-SI" noProof="0" dirty="0"/>
              <a:t>je za 25 % podaljšan v primerjavi z istim zlogom iste besede v pogoju 2</a:t>
            </a:r>
            <a:r>
              <a:rPr lang="en-US" noProof="0" dirty="0"/>
              <a:t> [</a:t>
            </a:r>
            <a:r>
              <a:rPr lang="en-US" noProof="0" dirty="0" err="1"/>
              <a:t>Mnoun</a:t>
            </a:r>
            <a:r>
              <a:rPr lang="en-US" noProof="0" dirty="0"/>
              <a:t>=375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SDverb</a:t>
            </a:r>
            <a:r>
              <a:rPr lang="en-US" noProof="0" dirty="0"/>
              <a:t>=94 vs </a:t>
            </a:r>
            <a:r>
              <a:rPr lang="en-US" noProof="0" dirty="0" err="1"/>
              <a:t>Mverb</a:t>
            </a:r>
            <a:r>
              <a:rPr lang="en-US" noProof="0" dirty="0"/>
              <a:t>=300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SDverb</a:t>
            </a:r>
            <a:r>
              <a:rPr lang="en-US" noProof="0" dirty="0"/>
              <a:t>=88;</a:t>
            </a:r>
            <a:r>
              <a:rPr lang="sl-SI" noProof="0" dirty="0"/>
              <a:t> </a:t>
            </a:r>
            <a:r>
              <a:rPr lang="en-US" noProof="0" dirty="0"/>
              <a:t>t(58)=2.974, p=0.004].</a:t>
            </a:r>
          </a:p>
          <a:p>
            <a:pPr marL="925830" lvl="1" indent="-514350">
              <a:buFont typeface="+mj-lt"/>
              <a:buAutoNum type="romanLcPeriod"/>
            </a:pPr>
            <a:r>
              <a:rPr lang="sl-SI" noProof="0" dirty="0"/>
              <a:t>Zadnji zlog zadnje besede v pogoju 2</a:t>
            </a:r>
            <a:r>
              <a:rPr lang="en-US" noProof="0" dirty="0"/>
              <a:t> (</a:t>
            </a:r>
            <a:r>
              <a:rPr lang="sl-SI" noProof="0" dirty="0" err="1"/>
              <a:t>npr</a:t>
            </a:r>
            <a:r>
              <a:rPr lang="en-US" noProof="0" dirty="0"/>
              <a:t>., </a:t>
            </a:r>
            <a:r>
              <a:rPr lang="sl-SI" noProof="0" dirty="0" err="1"/>
              <a:t>jeune</a:t>
            </a:r>
            <a:r>
              <a:rPr lang="en-US" noProof="0" dirty="0"/>
              <a:t>) </a:t>
            </a:r>
            <a:r>
              <a:rPr lang="sl-SI" noProof="0" dirty="0"/>
              <a:t>je za 49 % podaljšan v primerjavi z istim zlogom iste besede v pogoju 1</a:t>
            </a:r>
            <a:r>
              <a:rPr lang="en-US" noProof="0" dirty="0"/>
              <a:t> [</a:t>
            </a:r>
            <a:r>
              <a:rPr lang="en-US" noProof="0" dirty="0" err="1"/>
              <a:t>Mverb</a:t>
            </a:r>
            <a:r>
              <a:rPr lang="en-US" noProof="0" dirty="0"/>
              <a:t>=400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SDverb</a:t>
            </a:r>
            <a:r>
              <a:rPr lang="en-US" noProof="0" dirty="0"/>
              <a:t>=84 vs </a:t>
            </a:r>
            <a:r>
              <a:rPr lang="en-US" noProof="0" dirty="0" err="1"/>
              <a:t>Mnoun</a:t>
            </a:r>
            <a:r>
              <a:rPr lang="en-US" noProof="0" dirty="0"/>
              <a:t>=269 </a:t>
            </a:r>
            <a:r>
              <a:rPr lang="en-US" noProof="0" dirty="0" err="1"/>
              <a:t>ms</a:t>
            </a:r>
            <a:r>
              <a:rPr lang="en-US" noProof="0" dirty="0"/>
              <a:t>,</a:t>
            </a:r>
            <a:r>
              <a:rPr lang="sl-SI" noProof="0" dirty="0"/>
              <a:t> </a:t>
            </a:r>
            <a:r>
              <a:rPr lang="en-US" noProof="0" dirty="0" err="1"/>
              <a:t>SDverb</a:t>
            </a:r>
            <a:r>
              <a:rPr lang="en-US" noProof="0" dirty="0"/>
              <a:t>=66; t(58)=6.62, p&lt;0.0001].</a:t>
            </a:r>
          </a:p>
          <a:p>
            <a:endParaRPr lang="sl-SI" noProof="0" dirty="0"/>
          </a:p>
          <a:p>
            <a:r>
              <a:rPr lang="sl-SI" b="1" noProof="0" dirty="0"/>
              <a:t>V francoščini se podaljšuje prvi zlog nove prozodične enote</a:t>
            </a:r>
            <a:r>
              <a:rPr lang="sl-SI" noProof="0" dirty="0"/>
              <a:t> </a:t>
            </a:r>
            <a:r>
              <a:rPr lang="en-US" noProof="0" dirty="0"/>
              <a:t>(</a:t>
            </a:r>
            <a:r>
              <a:rPr lang="en-US" noProof="0" dirty="0" err="1"/>
              <a:t>Fougeron</a:t>
            </a:r>
            <a:r>
              <a:rPr lang="en-US" noProof="0" dirty="0"/>
              <a:t> and Keating, 1997)</a:t>
            </a:r>
            <a:r>
              <a:rPr lang="sl-SI" noProof="0" dirty="0"/>
              <a:t>.</a:t>
            </a:r>
          </a:p>
          <a:p>
            <a:pPr marL="925830" lvl="1" indent="-514350">
              <a:buFont typeface="+mj-lt"/>
              <a:buAutoNum type="romanLcPeriod"/>
            </a:pPr>
            <a:r>
              <a:rPr lang="sl-SI" noProof="0" dirty="0"/>
              <a:t>Prvi zlog prve besede v novi prozodični enoti v pogoju 2</a:t>
            </a:r>
            <a:r>
              <a:rPr lang="en-US" noProof="0" dirty="0"/>
              <a:t> (</a:t>
            </a:r>
            <a:r>
              <a:rPr lang="sl-SI" noProof="0" dirty="0" err="1"/>
              <a:t>npr</a:t>
            </a:r>
            <a:r>
              <a:rPr lang="en-US" noProof="0" dirty="0"/>
              <a:t>., </a:t>
            </a:r>
            <a:r>
              <a:rPr lang="sl-SI" noProof="0" dirty="0" err="1"/>
              <a:t>jeune</a:t>
            </a:r>
            <a:r>
              <a:rPr lang="en-US" noProof="0" dirty="0"/>
              <a:t>) </a:t>
            </a:r>
            <a:r>
              <a:rPr lang="sl-SI" noProof="0" dirty="0"/>
              <a:t>je za 33 % podaljšan v primerjavi z istim zlogom iste besede v pogoju 1</a:t>
            </a:r>
            <a:r>
              <a:rPr lang="en-US" noProof="0" dirty="0"/>
              <a:t> [</a:t>
            </a:r>
            <a:r>
              <a:rPr lang="en-US" noProof="0" dirty="0" err="1"/>
              <a:t>Mverb</a:t>
            </a:r>
            <a:r>
              <a:rPr lang="en-US" noProof="0" dirty="0"/>
              <a:t>=130.8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SDverb</a:t>
            </a:r>
            <a:r>
              <a:rPr lang="en-US" noProof="0" dirty="0"/>
              <a:t>=53.4 vs</a:t>
            </a:r>
            <a:r>
              <a:rPr lang="sl-SI" noProof="0" dirty="0"/>
              <a:t> </a:t>
            </a:r>
            <a:r>
              <a:rPr lang="en-US" noProof="0" dirty="0" err="1"/>
              <a:t>Mnoun</a:t>
            </a:r>
            <a:r>
              <a:rPr lang="en-US" noProof="0" dirty="0"/>
              <a:t>=98.2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SDnoun</a:t>
            </a:r>
            <a:r>
              <a:rPr lang="en-US" noProof="0" dirty="0"/>
              <a:t>=47.3; t(58)=2.50, p=0.015].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98ED8F1-FB57-4F8B-BD69-F16A44D9884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r="2693"/>
          <a:stretch/>
        </p:blipFill>
        <p:spPr bwMode="auto">
          <a:xfrm>
            <a:off x="1182452" y="1196752"/>
            <a:ext cx="6480720" cy="198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25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sl-SI" noProof="0" dirty="0"/>
              <a:t>3.4 Metodologija: analiza primerov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75888"/>
            <a:ext cx="7620000" cy="2724911"/>
          </a:xfrm>
        </p:spPr>
        <p:txBody>
          <a:bodyPr>
            <a:normAutofit/>
          </a:bodyPr>
          <a:lstStyle/>
          <a:p>
            <a:r>
              <a:rPr lang="sl-SI" noProof="0" dirty="0"/>
              <a:t>Dolžina prozodičnega premora se ni razlikovala glede na pogoj 1 oziroma 2</a:t>
            </a:r>
            <a:r>
              <a:rPr lang="en-US" noProof="0" dirty="0"/>
              <a:t> [</a:t>
            </a:r>
            <a:r>
              <a:rPr lang="en-US" noProof="0" dirty="0" err="1"/>
              <a:t>Mnoun</a:t>
            </a:r>
            <a:r>
              <a:rPr lang="en-US" noProof="0" dirty="0"/>
              <a:t>=490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SDnoun</a:t>
            </a:r>
            <a:r>
              <a:rPr lang="en-US" noProof="0" dirty="0"/>
              <a:t>=174 vs</a:t>
            </a:r>
            <a:r>
              <a:rPr lang="sl-SI" noProof="0" dirty="0"/>
              <a:t> </a:t>
            </a:r>
            <a:r>
              <a:rPr lang="en-US" noProof="0" dirty="0" err="1"/>
              <a:t>Mverb</a:t>
            </a:r>
            <a:r>
              <a:rPr lang="en-US" noProof="0" dirty="0"/>
              <a:t>=534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SDverb</a:t>
            </a:r>
            <a:r>
              <a:rPr lang="en-US" noProof="0" dirty="0"/>
              <a:t>=116; t(58)=1.14, ns].</a:t>
            </a:r>
            <a:endParaRPr lang="sl-SI" noProof="0" dirty="0"/>
          </a:p>
          <a:p>
            <a:r>
              <a:rPr lang="sl-SI" noProof="0" dirty="0"/>
              <a:t>Glede na pogoj 1 oziroma 2 se je razlikovala dolžina premora med drugo in tretjo zaporedno besedo v stavku</a:t>
            </a:r>
            <a:r>
              <a:rPr lang="sl-SI" dirty="0"/>
              <a:t> </a:t>
            </a:r>
            <a:r>
              <a:rPr lang="en-US" noProof="0" dirty="0"/>
              <a:t>[</a:t>
            </a:r>
            <a:r>
              <a:rPr lang="en-US" noProof="0" dirty="0" err="1"/>
              <a:t>Mnoun</a:t>
            </a:r>
            <a:r>
              <a:rPr lang="en-US" noProof="0" dirty="0"/>
              <a:t>=0.021 </a:t>
            </a:r>
            <a:r>
              <a:rPr lang="en-US" noProof="0" dirty="0" err="1"/>
              <a:t>ms</a:t>
            </a:r>
            <a:r>
              <a:rPr lang="en-US" noProof="0" dirty="0"/>
              <a:t>, </a:t>
            </a:r>
            <a:r>
              <a:rPr lang="en-US" noProof="0" dirty="0" err="1"/>
              <a:t>SDnoun</a:t>
            </a:r>
            <a:r>
              <a:rPr lang="en-US" noProof="0" dirty="0"/>
              <a:t>=0.04 vs </a:t>
            </a:r>
            <a:r>
              <a:rPr lang="en-US" noProof="0" dirty="0" err="1"/>
              <a:t>Mverb</a:t>
            </a:r>
            <a:r>
              <a:rPr lang="en-US" noProof="0" dirty="0"/>
              <a:t>=534 </a:t>
            </a:r>
            <a:r>
              <a:rPr lang="en-US" noProof="0" dirty="0" err="1"/>
              <a:t>ms</a:t>
            </a:r>
            <a:r>
              <a:rPr lang="en-US" noProof="0" dirty="0"/>
              <a:t>,</a:t>
            </a:r>
            <a:r>
              <a:rPr lang="sl-SI" dirty="0"/>
              <a:t> </a:t>
            </a:r>
            <a:r>
              <a:rPr lang="en-US" noProof="0" dirty="0" err="1"/>
              <a:t>SDverb</a:t>
            </a:r>
            <a:r>
              <a:rPr lang="en-US" noProof="0" dirty="0"/>
              <a:t>=116; t(58)=22.36,</a:t>
            </a:r>
            <a:r>
              <a:rPr lang="sl-SI" noProof="0" dirty="0"/>
              <a:t> </a:t>
            </a:r>
            <a:r>
              <a:rPr lang="en-US" noProof="0" dirty="0"/>
              <a:t>p&lt;0.001].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98ED8F1-FB57-4F8B-BD69-F16A44D9884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r="2693"/>
          <a:stretch/>
        </p:blipFill>
        <p:spPr bwMode="auto">
          <a:xfrm>
            <a:off x="1182452" y="1196752"/>
            <a:ext cx="6480720" cy="198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48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sl-SI" noProof="0" dirty="0"/>
              <a:t>3.4 Metodologija: analiza primerov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7931224" cy="295232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sl-SI" b="1" noProof="0" dirty="0"/>
              <a:t>V francoščini se višina osnovnega tona (F0) dvigne proti koncu prozodične enote</a:t>
            </a:r>
          </a:p>
          <a:p>
            <a:pPr marL="571500" indent="-457200">
              <a:buFont typeface="+mj-lt"/>
              <a:buAutoNum type="arabicPeriod"/>
            </a:pPr>
            <a:r>
              <a:rPr lang="sl-SI" noProof="0" dirty="0"/>
              <a:t>Razlika v višini osnovnega tona pri drugi zaporedni besedi v stavku glede na pogoj 1 in 2 </a:t>
            </a:r>
            <a:r>
              <a:rPr lang="en-US" noProof="0" dirty="0"/>
              <a:t>[F0max (</a:t>
            </a:r>
            <a:r>
              <a:rPr lang="sl-SI" noProof="0" dirty="0"/>
              <a:t>pogoj 1</a:t>
            </a:r>
            <a:r>
              <a:rPr lang="en-US" noProof="0" dirty="0"/>
              <a:t>)</a:t>
            </a:r>
            <a:r>
              <a:rPr lang="sl-SI" noProof="0" dirty="0"/>
              <a:t> </a:t>
            </a:r>
            <a:r>
              <a:rPr lang="en-US" noProof="0" dirty="0"/>
              <a:t>=139.31 Hz, F0max (</a:t>
            </a:r>
            <a:r>
              <a:rPr lang="sl-SI" noProof="0" dirty="0"/>
              <a:t>pogoj 2</a:t>
            </a:r>
            <a:r>
              <a:rPr lang="en-US" noProof="0" dirty="0"/>
              <a:t>)=155.49 Hz, t(58)=3.86, p&lt;0.001</a:t>
            </a:r>
            <a:r>
              <a:rPr lang="sl-SI" noProof="0" dirty="0"/>
              <a:t>]</a:t>
            </a:r>
          </a:p>
          <a:p>
            <a:pPr marL="571500" indent="-457200">
              <a:buFont typeface="+mj-lt"/>
              <a:buAutoNum type="arabicPeriod"/>
            </a:pPr>
            <a:r>
              <a:rPr lang="sl-SI" noProof="0" dirty="0"/>
              <a:t>Razlika v višini osnovnega tona pri tretji zaporedni besedi v stavku glede na pogoj 1 in 2 [</a:t>
            </a:r>
            <a:r>
              <a:rPr lang="en-US" noProof="0" dirty="0"/>
              <a:t>F0max (</a:t>
            </a:r>
            <a:r>
              <a:rPr lang="sl-SI" noProof="0" dirty="0"/>
              <a:t>pogoj 2</a:t>
            </a:r>
            <a:r>
              <a:rPr lang="en-US" noProof="0" dirty="0"/>
              <a:t>)=128.56Hz, F0max (</a:t>
            </a:r>
            <a:r>
              <a:rPr lang="sl-SI" noProof="0" dirty="0"/>
              <a:t>pogoj 1</a:t>
            </a:r>
            <a:r>
              <a:rPr lang="en-US" noProof="0" dirty="0"/>
              <a:t>)=150.73 Hz, t(58)=2.29,</a:t>
            </a:r>
            <a:r>
              <a:rPr lang="sl-SI" noProof="0" dirty="0"/>
              <a:t> </a:t>
            </a:r>
            <a:r>
              <a:rPr lang="en-US" noProof="0" dirty="0"/>
              <a:t>p=0.025]. </a:t>
            </a:r>
            <a:endParaRPr lang="sl-SI" noProof="0" dirty="0"/>
          </a:p>
          <a:p>
            <a:pPr marL="571500" indent="-457200">
              <a:buFont typeface="+mj-lt"/>
              <a:buAutoNum type="arabicPeriod"/>
            </a:pPr>
            <a:r>
              <a:rPr lang="sl-SI" noProof="0" dirty="0"/>
              <a:t>Znotraj pogoja 1 je osnovni ton tretje zaporedne besede v stavku za</a:t>
            </a:r>
            <a:r>
              <a:rPr lang="en-US" noProof="0" dirty="0"/>
              <a:t>11.42Hz </a:t>
            </a:r>
            <a:r>
              <a:rPr lang="sl-SI" noProof="0" dirty="0"/>
              <a:t>višji od druge besede v stavku</a:t>
            </a:r>
            <a:r>
              <a:rPr lang="en-US" noProof="0" dirty="0"/>
              <a:t> [t(58)=1.91, p=0.03], </a:t>
            </a:r>
            <a:r>
              <a:rPr lang="sl-SI" noProof="0" dirty="0"/>
              <a:t>vendar za </a:t>
            </a:r>
            <a:r>
              <a:rPr lang="en-US" noProof="0" dirty="0"/>
              <a:t>26.93Hz </a:t>
            </a:r>
            <a:r>
              <a:rPr lang="sl-SI" noProof="0" dirty="0"/>
              <a:t>nižji od osnovnega tona druge besede v pogoju 2</a:t>
            </a:r>
            <a:r>
              <a:rPr lang="en-US" noProof="0" dirty="0"/>
              <a:t> [t(58)=3.92, p=0.0002].</a:t>
            </a:r>
            <a:endParaRPr lang="sl-SI" noProof="0" dirty="0"/>
          </a:p>
          <a:p>
            <a:pPr marL="114300" indent="0">
              <a:buNone/>
            </a:pPr>
            <a:endParaRPr lang="sl-SI" noProof="0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98ED8F1-FB57-4F8B-BD69-F16A44D9884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r="2693"/>
          <a:stretch/>
        </p:blipFill>
        <p:spPr bwMode="auto">
          <a:xfrm>
            <a:off x="1182452" y="1196752"/>
            <a:ext cx="6480720" cy="198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302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3.5 Metodologija: oprema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C:\Users\matic\Dropbox\cross-center_research 2016\Prosodic ambiguities\Experiments - Photos\DSC03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1780"/>
            <a:ext cx="2538644" cy="3385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ic\Dropbox\cross-center_research 2016\Prosodic ambiguities\Experiments - Photos\DSC03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18" y="1601780"/>
            <a:ext cx="2948100" cy="2210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tic\Dropbox\cross-center_research 2016\Prosodic ambiguities\Experiments - Photos\DSC037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0" y="4293096"/>
            <a:ext cx="2400376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5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1.1 Uvod: Zaznava govora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>
            <a:normAutofit/>
          </a:bodyPr>
          <a:lstStyle/>
          <a:p>
            <a:r>
              <a:rPr lang="sl-SI" b="1" noProof="0" dirty="0"/>
              <a:t>Govor je zvočno valovanje</a:t>
            </a:r>
            <a:r>
              <a:rPr lang="sl-SI" noProof="0" dirty="0"/>
              <a:t>, ki ga fiziki analizirajo takole:</a:t>
            </a:r>
          </a:p>
          <a:p>
            <a:endParaRPr lang="sl-SI" noProof="0" dirty="0"/>
          </a:p>
          <a:p>
            <a:pPr marL="114300" indent="0">
              <a:buNone/>
            </a:pPr>
            <a:endParaRPr lang="sl-SI" noProof="0" dirty="0"/>
          </a:p>
          <a:p>
            <a:r>
              <a:rPr lang="sl-SI" noProof="0" dirty="0"/>
              <a:t>Kako človeški možgani uspejo iz govorne verige izluščiti besede, besedne zveze in stavke?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Nespor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Vogel, 1986)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Zmožnost poslušanja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Delovni spomin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Občutljivost na </a:t>
            </a:r>
            <a:r>
              <a:rPr lang="sl-SI" noProof="0" dirty="0" err="1"/>
              <a:t>nadsegmentalne</a:t>
            </a:r>
            <a:r>
              <a:rPr lang="sl-SI" noProof="0" dirty="0"/>
              <a:t> ključe – prozodija</a:t>
            </a:r>
          </a:p>
          <a:p>
            <a:r>
              <a:rPr lang="sl-SI" b="1" noProof="0" dirty="0"/>
              <a:t>Kaj je prozodija?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Višina, amplituda, jakost in trajanje segmentov govora</a:t>
            </a:r>
            <a:endParaRPr lang="sl-SI" b="1" noProof="0" dirty="0"/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Torej: višina tona, naglas, premori in ritem 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Prozodija se pokriva s skladnjo</a:t>
            </a:r>
          </a:p>
          <a:p>
            <a:pPr marL="411480" lvl="1" indent="0">
              <a:buNone/>
            </a:pPr>
            <a:endParaRPr lang="sl-SI" noProof="0" dirty="0"/>
          </a:p>
          <a:p>
            <a:pPr lvl="1"/>
            <a:endParaRPr lang="sl-SI" noProof="0" dirty="0"/>
          </a:p>
          <a:p>
            <a:pPr lvl="1"/>
            <a:endParaRPr lang="sl-SI" noProof="0" dirty="0"/>
          </a:p>
          <a:p>
            <a:pPr marL="114300" indent="0">
              <a:buNone/>
            </a:pPr>
            <a:endParaRPr lang="sl-SI" noProof="0" dirty="0"/>
          </a:p>
        </p:txBody>
      </p:sp>
      <p:pic>
        <p:nvPicPr>
          <p:cNvPr id="5" name="Picture 2" descr="C:\Users\matic\Desktop\tinamaze.jpg">
            <a:extLst>
              <a:ext uri="{FF2B5EF4-FFF2-40B4-BE49-F238E27FC236}">
                <a16:creationId xmlns:a16="http://schemas.microsoft.com/office/drawing/2014/main" id="{C5B9F7A0-985E-45F5-A9F3-EDF5E7E46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7263" r="7664" b="74577"/>
          <a:stretch/>
        </p:blipFill>
        <p:spPr bwMode="auto">
          <a:xfrm>
            <a:off x="1331640" y="2132856"/>
            <a:ext cx="622149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61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3.5 Metodologija: postopek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00600"/>
          </a:xfrm>
        </p:spPr>
        <p:txBody>
          <a:bodyPr>
            <a:normAutofit fontScale="85000" lnSpcReduction="20000"/>
          </a:bodyPr>
          <a:lstStyle/>
          <a:p>
            <a:r>
              <a:rPr lang="sl-SI" noProof="0" dirty="0"/>
              <a:t>Eksperiment v tihi sobi na šoli.</a:t>
            </a:r>
          </a:p>
          <a:p>
            <a:r>
              <a:rPr lang="sl-SI" noProof="0" dirty="0"/>
              <a:t>Poslušali 120 parov stavkov po slušalkah.</a:t>
            </a:r>
          </a:p>
          <a:p>
            <a:r>
              <a:rPr lang="sl-SI" noProof="0" dirty="0" err="1"/>
              <a:t>Psevdo</a:t>
            </a:r>
            <a:r>
              <a:rPr lang="sl-SI" noProof="0" dirty="0"/>
              <a:t>-naključen vrstni red.</a:t>
            </a:r>
          </a:p>
          <a:p>
            <a:r>
              <a:rPr lang="sl-SI" noProof="0" dirty="0"/>
              <a:t>Ali stavka zvenita enako ali različno?</a:t>
            </a:r>
          </a:p>
          <a:p>
            <a:pPr lvl="1"/>
            <a:r>
              <a:rPr lang="sl-SI" noProof="0" dirty="0"/>
              <a:t>STAVKA STA ENAKA</a:t>
            </a:r>
          </a:p>
          <a:p>
            <a:pPr lvl="1"/>
            <a:r>
              <a:rPr lang="sl-SI" noProof="0" dirty="0"/>
              <a:t>STAVKA STA RAZLIČNA</a:t>
            </a:r>
          </a:p>
          <a:p>
            <a:r>
              <a:rPr lang="sl-SI" noProof="0" dirty="0"/>
              <a:t>Pavza na vsakih 40 primerov.</a:t>
            </a:r>
          </a:p>
          <a:p>
            <a:r>
              <a:rPr lang="sl-SI" noProof="0" dirty="0"/>
              <a:t>Pred začetkom: spoznavni del:</a:t>
            </a:r>
          </a:p>
          <a:p>
            <a:pPr lvl="1"/>
            <a:r>
              <a:rPr lang="sl-SI" noProof="0" dirty="0"/>
              <a:t>2 primera identičnih stavkov + 2 primera fonetično različnih stavkov</a:t>
            </a:r>
          </a:p>
          <a:p>
            <a:pPr lvl="1"/>
            <a:r>
              <a:rPr lang="sl-SI" noProof="0" dirty="0"/>
              <a:t>3 primeri fonetično identičnih in prozodični različnih stavkov + 3primeri fonetično različnih stavkov</a:t>
            </a:r>
          </a:p>
          <a:p>
            <a:r>
              <a:rPr lang="sl-SI" noProof="0" dirty="0"/>
              <a:t>Nagrada: nalepka/kuli</a:t>
            </a:r>
          </a:p>
        </p:txBody>
      </p:sp>
      <p:pic>
        <p:nvPicPr>
          <p:cNvPr id="4098" name="Picture 2" descr="C:\Users\matic\Dropbox\cross-center_research 2016\Prosodic ambiguities\Experiments - Photos\DSC03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543300" cy="472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4. Rezultati: podatki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noProof="0" dirty="0"/>
              <a:t>2 otroka izključena pred začetkom testiranja zaradi slušnih težav oziroma težav s pozornostjo</a:t>
            </a:r>
          </a:p>
          <a:p>
            <a:r>
              <a:rPr lang="sl-SI" noProof="0" dirty="0"/>
              <a:t>1 otrok ponesreči izključil program med testiranjem, a njegovi podatki obdelani</a:t>
            </a:r>
          </a:p>
          <a:p>
            <a:r>
              <a:rPr lang="sl-SI" noProof="0" dirty="0"/>
              <a:t>6 otrok izključenih, ker niso dosegli 50-odstotne uspešnosti pri kontrolnih primerih (fonetično in prozodično identičnih stavkih, fonetično in prozodično različnih stavkih)</a:t>
            </a:r>
          </a:p>
          <a:p>
            <a:r>
              <a:rPr lang="sl-SI" noProof="0" dirty="0"/>
              <a:t>108 otrok analiziranih. </a:t>
            </a:r>
          </a:p>
          <a:p>
            <a:r>
              <a:rPr lang="sl-SI" noProof="0" dirty="0"/>
              <a:t>Celotna uspešnost </a:t>
            </a:r>
            <a:r>
              <a:rPr lang="sl-SI" b="1" noProof="0" dirty="0"/>
              <a:t>ni naključna </a:t>
            </a:r>
            <a:r>
              <a:rPr lang="sl-SI" sz="2000" b="1" noProof="0" dirty="0"/>
              <a:t>[t(107)=30,81, p&lt;0.0001]</a:t>
            </a:r>
            <a:endParaRPr lang="sl-SI" noProof="0" dirty="0">
              <a:solidFill>
                <a:srgbClr val="FF0000"/>
              </a:solidFill>
            </a:endParaRPr>
          </a:p>
          <a:p>
            <a:r>
              <a:rPr lang="sl-SI" noProof="0" dirty="0"/>
              <a:t>Celotna uspešnost več kot </a:t>
            </a:r>
            <a:r>
              <a:rPr lang="sl-SI" b="1" noProof="0" dirty="0"/>
              <a:t>75 % </a:t>
            </a:r>
            <a:r>
              <a:rPr lang="sl-SI" sz="2000" b="1" noProof="0" dirty="0"/>
              <a:t>[t(107)=14,78, p&lt;0.0001] </a:t>
            </a:r>
            <a:endParaRPr lang="sl-SI" b="1" noProof="0" dirty="0"/>
          </a:p>
          <a:p>
            <a:pPr lvl="1"/>
            <a:r>
              <a:rPr lang="sl-SI" b="1" noProof="0" dirty="0"/>
              <a:t>98,4 % </a:t>
            </a:r>
            <a:r>
              <a:rPr lang="sl-SI" noProof="0" dirty="0"/>
              <a:t>uspešni pri fonetično in prozodično različnih stavkih</a:t>
            </a:r>
          </a:p>
          <a:p>
            <a:pPr lvl="1"/>
            <a:r>
              <a:rPr lang="sl-SI" b="1" noProof="0" dirty="0"/>
              <a:t>88,2 %</a:t>
            </a:r>
            <a:r>
              <a:rPr lang="sl-SI" noProof="0" dirty="0"/>
              <a:t> fonetično in prozodično identičnih stavkih</a:t>
            </a:r>
          </a:p>
          <a:p>
            <a:pPr lvl="1"/>
            <a:r>
              <a:rPr lang="sl-SI" b="1" noProof="0" dirty="0"/>
              <a:t>70,9 %</a:t>
            </a:r>
            <a:r>
              <a:rPr lang="sl-SI" noProof="0" dirty="0"/>
              <a:t> fonetično identičnih, a prozodično različnih stavkih</a:t>
            </a:r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5050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460432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4. Rezultati: graf</a:t>
            </a:r>
          </a:p>
        </p:txBody>
      </p:sp>
    </p:spTree>
    <p:extLst>
      <p:ext uri="{BB962C8B-B14F-4D97-AF65-F5344CB8AC3E}">
        <p14:creationId xmlns:p14="http://schemas.microsoft.com/office/powerpoint/2010/main" val="157286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5. Diskusija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noProof="0" dirty="0"/>
              <a:t>Tako večjezični kot tudi glasbeno izobraženi otroci so </a:t>
            </a:r>
            <a:r>
              <a:rPr lang="sl-SI" b="1" noProof="0" dirty="0"/>
              <a:t>bolj dojemljivi</a:t>
            </a:r>
            <a:r>
              <a:rPr lang="sl-SI" noProof="0" dirty="0"/>
              <a:t> za prozodične ključe, ki razlikujejo skladenjske strukture dveh </a:t>
            </a:r>
            <a:r>
              <a:rPr lang="sl-SI" noProof="0" dirty="0" err="1"/>
              <a:t>fonetičnoidentičnih</a:t>
            </a:r>
            <a:r>
              <a:rPr lang="sl-SI" noProof="0" dirty="0"/>
              <a:t> stavkov v neznanem jeziku (v primerjavi z enojezičnimi in glasbeno ne-izobraženimi vrstniki).</a:t>
            </a:r>
          </a:p>
          <a:p>
            <a:r>
              <a:rPr lang="sl-SI" noProof="0" dirty="0"/>
              <a:t>Glasbeniki so </a:t>
            </a:r>
            <a:r>
              <a:rPr lang="sl-SI" b="1" noProof="0" dirty="0"/>
              <a:t>hitreje</a:t>
            </a:r>
            <a:r>
              <a:rPr lang="sl-SI" noProof="0" dirty="0"/>
              <a:t> prepoznali pravilen odgovor kot ne-glasbeniki.</a:t>
            </a:r>
          </a:p>
          <a:p>
            <a:r>
              <a:rPr lang="sl-SI" noProof="0" dirty="0"/>
              <a:t>Glasbena izobrazba in večjezičnost </a:t>
            </a:r>
            <a:r>
              <a:rPr lang="sl-SI" b="1" noProof="0" dirty="0"/>
              <a:t>nista </a:t>
            </a:r>
            <a:r>
              <a:rPr lang="sl-SI" noProof="0" dirty="0"/>
              <a:t>imela dvojnega učinka.</a:t>
            </a:r>
          </a:p>
          <a:p>
            <a:r>
              <a:rPr lang="sl-SI" noProof="0" dirty="0"/>
              <a:t>Jezikovno in glasbeno procesiranje torej morda koristita </a:t>
            </a:r>
            <a:r>
              <a:rPr lang="sl-SI" b="1" noProof="0" dirty="0"/>
              <a:t>podobne ali celo enake </a:t>
            </a:r>
            <a:r>
              <a:rPr lang="sl-SI" noProof="0" dirty="0"/>
              <a:t>kognitivne resurse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Fedorenko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. 2009].</a:t>
            </a:r>
            <a:endParaRPr lang="sl-SI" noProof="0" dirty="0">
              <a:solidFill>
                <a:schemeClr val="accent3">
                  <a:lumMod val="75000"/>
                </a:schemeClr>
              </a:solidFill>
              <a:sym typeface="Wingdings"/>
            </a:endParaRPr>
          </a:p>
          <a:p>
            <a:r>
              <a:rPr lang="sl-SI" noProof="0" dirty="0"/>
              <a:t>Boljše delovanje </a:t>
            </a:r>
            <a:r>
              <a:rPr lang="sl-SI" b="1" noProof="0" dirty="0"/>
              <a:t>delovnega spomina </a:t>
            </a:r>
            <a:r>
              <a:rPr lang="sl-SI" noProof="0" dirty="0"/>
              <a:t>pri večjezičnih in glasbenikih</a:t>
            </a:r>
            <a:endParaRPr lang="sl-SI" b="1" noProof="0" dirty="0"/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01410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5.1 Diskusija: delovni spomin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00600"/>
          </a:xfrm>
        </p:spPr>
        <p:txBody>
          <a:bodyPr>
            <a:normAutofit/>
          </a:bodyPr>
          <a:lstStyle/>
          <a:p>
            <a:r>
              <a:rPr lang="sl-SI" noProof="0" dirty="0"/>
              <a:t>DS je del kratkoročnega spomina, ki se uporablja za operacije oziroma za miselno obravnavo simbolov, na primer: </a:t>
            </a:r>
          </a:p>
          <a:p>
            <a:endParaRPr lang="sl-SI" noProof="0" dirty="0"/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Računske operacije (seštevanje, odštevanje itd.),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Primerjanje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Logično sklepanje itd. </a:t>
            </a:r>
          </a:p>
          <a:p>
            <a:pPr lvl="1"/>
            <a:endParaRPr lang="sl-SI" noProof="0" dirty="0"/>
          </a:p>
          <a:p>
            <a:r>
              <a:rPr lang="sl-SI" noProof="0" dirty="0" err="1"/>
              <a:t>Baddeley</a:t>
            </a:r>
            <a:r>
              <a:rPr lang="sl-SI" noProof="0" dirty="0"/>
              <a:t> in </a:t>
            </a:r>
            <a:r>
              <a:rPr lang="sl-SI" noProof="0" dirty="0" err="1"/>
              <a:t>Hitch</a:t>
            </a:r>
            <a:r>
              <a:rPr lang="sl-SI" noProof="0" dirty="0"/>
              <a:t> (1974): jezikovni procesi prav tako sodijo med procese v kratkoročnem spominu</a:t>
            </a:r>
          </a:p>
          <a:p>
            <a:endParaRPr lang="sl-SI" noProof="0" dirty="0"/>
          </a:p>
          <a:p>
            <a:r>
              <a:rPr lang="sl-SI" b="1" noProof="0" dirty="0"/>
              <a:t>Shranjevanje </a:t>
            </a:r>
            <a:r>
              <a:rPr lang="sl-SI" noProof="0" dirty="0"/>
              <a:t>in </a:t>
            </a:r>
            <a:r>
              <a:rPr lang="sl-SI" b="1" noProof="0" dirty="0"/>
              <a:t>procesne enote </a:t>
            </a:r>
            <a:r>
              <a:rPr lang="sl-SI" noProof="0" dirty="0"/>
              <a:t>kratkoročnega spomina tvorijo </a:t>
            </a:r>
            <a:r>
              <a:rPr lang="sl-SI" b="1" noProof="0" dirty="0"/>
              <a:t>delovni spomin</a:t>
            </a:r>
            <a:r>
              <a:rPr lang="sl-S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6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143000"/>
          </a:xfrm>
        </p:spPr>
        <p:txBody>
          <a:bodyPr/>
          <a:lstStyle/>
          <a:p>
            <a:r>
              <a:rPr lang="sl-SI" sz="4000" noProof="0" dirty="0"/>
              <a:t>5.2 Model delovnega spomina</a:t>
            </a:r>
            <a:br>
              <a:rPr lang="sl-SI" sz="4000" noProof="0" dirty="0"/>
            </a:br>
            <a:r>
              <a:rPr lang="sl-SI" sz="4000" noProof="0" dirty="0"/>
              <a:t>(</a:t>
            </a:r>
            <a:r>
              <a:rPr lang="sl-SI" sz="4000" noProof="0" dirty="0" err="1"/>
              <a:t>Baddeley</a:t>
            </a:r>
            <a:r>
              <a:rPr lang="sl-SI" sz="4000" noProof="0" dirty="0"/>
              <a:t> 2000)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272995"/>
              </p:ext>
            </p:extLst>
          </p:nvPr>
        </p:nvGraphicFramePr>
        <p:xfrm>
          <a:off x="457200" y="1600200"/>
          <a:ext cx="757118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2 (Accent Bar) 5"/>
          <p:cNvSpPr/>
          <p:nvPr/>
        </p:nvSpPr>
        <p:spPr>
          <a:xfrm>
            <a:off x="6618451" y="1340768"/>
            <a:ext cx="2303630" cy="244827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1885"/>
              <a:gd name="adj6" fmla="val -3540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dirty="0">
                <a:latin typeface="Calibri" charset="0"/>
                <a:ea typeface="ＭＳ Ｐゴシック" charset="0"/>
                <a:cs typeface="ＭＳ Ｐゴシック" charset="0"/>
              </a:rPr>
              <a:t>Veže informacije na ustrezne doživljaje </a:t>
            </a:r>
          </a:p>
          <a:p>
            <a:r>
              <a:rPr lang="sl-SI" sz="1600" dirty="0">
                <a:latin typeface="Calibri" charset="0"/>
                <a:ea typeface="ＭＳ Ｐゴシック" charset="0"/>
                <a:cs typeface="ＭＳ Ｐゴシック" charset="0"/>
              </a:rPr>
              <a:t>Usklajuje delovanje odvisnih sistemov</a:t>
            </a:r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sl-SI" sz="1600" dirty="0">
                <a:latin typeface="Calibri" charset="0"/>
                <a:ea typeface="ＭＳ Ｐゴシック" charset="0"/>
                <a:cs typeface="ＭＳ Ｐゴシック" charset="0"/>
              </a:rPr>
              <a:t>Prekljaplja med nalogami ali med načini priklica</a:t>
            </a:r>
          </a:p>
          <a:p>
            <a:r>
              <a:rPr lang="sl-SI" sz="1600" dirty="0">
                <a:latin typeface="Calibri" charset="0"/>
                <a:ea typeface="ＭＳ Ｐゴシック" charset="0"/>
                <a:cs typeface="ＭＳ Ｐゴシック" charset="0"/>
              </a:rPr>
              <a:t>Selektivna </a:t>
            </a:r>
            <a:r>
              <a:rPr lang="sl-SI" sz="1600" i="1" dirty="0">
                <a:latin typeface="Calibri" charset="0"/>
                <a:ea typeface="ＭＳ Ｐゴシック" charset="0"/>
                <a:cs typeface="ＭＳ Ｐゴシック" charset="0"/>
              </a:rPr>
              <a:t>pozornost</a:t>
            </a:r>
            <a:r>
              <a:rPr lang="sl-SI" sz="1600" dirty="0">
                <a:latin typeface="Calibri" charset="0"/>
                <a:ea typeface="ＭＳ Ｐゴシック" charset="0"/>
                <a:cs typeface="ＭＳ Ｐゴシック" charset="0"/>
              </a:rPr>
              <a:t> in upočasnjevanje (=inhibicijska nadzor)</a:t>
            </a:r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13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/>
            <a:r>
              <a:rPr lang="sl-SI" noProof="0" dirty="0"/>
              <a:t>5.3 Fonološka zanka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noProof="0" dirty="0">
                <a:latin typeface="Calibri" charset="0"/>
                <a:ea typeface="ＭＳ Ｐゴシック" charset="0"/>
                <a:cs typeface="ＭＳ Ｐゴシック" charset="0"/>
              </a:rPr>
              <a:t>Shranjuje in obdeluje avditivne informacije (tudi vizualne informacije pri tihi izgovarjavi)</a:t>
            </a:r>
          </a:p>
          <a:p>
            <a:r>
              <a:rPr lang="sl-SI" noProof="0" dirty="0">
                <a:latin typeface="Calibri" charset="0"/>
                <a:ea typeface="ＭＳ Ｐゴシック" charset="0"/>
                <a:cs typeface="ＭＳ Ｐゴシック" charset="0"/>
              </a:rPr>
              <a:t>Ima dve komponenti:</a:t>
            </a:r>
          </a:p>
          <a:p>
            <a:pPr lvl="1"/>
            <a:r>
              <a:rPr lang="sl-SI" noProof="0" dirty="0">
                <a:latin typeface="Calibri" charset="0"/>
                <a:ea typeface="ＭＳ Ｐゴシック" charset="0"/>
              </a:rPr>
              <a:t>Kratkoročno </a:t>
            </a:r>
            <a:r>
              <a:rPr lang="sl-SI" i="1" noProof="0" dirty="0">
                <a:latin typeface="Calibri" charset="0"/>
                <a:ea typeface="ＭＳ Ｐゴシック" charset="0"/>
              </a:rPr>
              <a:t>fonološko shranjevanje </a:t>
            </a:r>
            <a:r>
              <a:rPr lang="sl-SI" noProof="0" dirty="0">
                <a:latin typeface="Calibri" charset="0"/>
                <a:ea typeface="ＭＳ Ｐゴシック" charset="0"/>
              </a:rPr>
              <a:t>avditivnih informacij, ki hitro bledijo (</a:t>
            </a:r>
            <a:r>
              <a:rPr lang="sl-SI" altLang="ja-JP" noProof="0" dirty="0">
                <a:latin typeface="Calibri" charset="0"/>
                <a:ea typeface="ＭＳ Ｐゴシック" charset="0"/>
              </a:rPr>
              <a:t>“</a:t>
            </a:r>
            <a:r>
              <a:rPr lang="sl-SI" noProof="0" dirty="0">
                <a:latin typeface="Calibri" charset="0"/>
                <a:ea typeface="ＭＳ Ｐゴシック" charset="0"/>
              </a:rPr>
              <a:t>notranje uho</a:t>
            </a:r>
            <a:r>
              <a:rPr lang="sl-SI" altLang="ja-JP" noProof="0" dirty="0">
                <a:latin typeface="Calibri" charset="0"/>
                <a:ea typeface="ＭＳ Ｐゴシック" charset="0"/>
              </a:rPr>
              <a:t>”</a:t>
            </a:r>
            <a:r>
              <a:rPr lang="sl-SI" noProof="0" dirty="0">
                <a:latin typeface="Calibri" charset="0"/>
                <a:ea typeface="ＭＳ Ｐゴシック" charset="0"/>
              </a:rPr>
              <a:t>)</a:t>
            </a:r>
          </a:p>
          <a:p>
            <a:pPr lvl="1"/>
            <a:r>
              <a:rPr lang="sl-SI" noProof="0" dirty="0">
                <a:latin typeface="Calibri" charset="0"/>
                <a:ea typeface="ＭＳ Ｐゴシック" charset="0"/>
              </a:rPr>
              <a:t>Komponento </a:t>
            </a:r>
            <a:r>
              <a:rPr lang="sl-SI" i="1" noProof="0" dirty="0">
                <a:latin typeface="Calibri" charset="0"/>
                <a:ea typeface="ＭＳ Ｐゴシック" charset="0"/>
              </a:rPr>
              <a:t>artikulacijskega vežbanja</a:t>
            </a:r>
            <a:r>
              <a:rPr lang="sl-SI" noProof="0" dirty="0">
                <a:latin typeface="Calibri" charset="0"/>
                <a:ea typeface="ＭＳ Ｐゴシック" charset="0"/>
              </a:rPr>
              <a:t>, ki pripomore k osvežitvi avditivnih informacij (</a:t>
            </a:r>
            <a:r>
              <a:rPr lang="sl-SI" altLang="ja-JP" noProof="0" dirty="0">
                <a:latin typeface="Calibri" charset="0"/>
                <a:ea typeface="ＭＳ Ｐゴシック" charset="0"/>
              </a:rPr>
              <a:t>“</a:t>
            </a:r>
            <a:r>
              <a:rPr lang="sl-SI" noProof="0" dirty="0">
                <a:latin typeface="Calibri" charset="0"/>
                <a:ea typeface="ＭＳ Ｐゴシック" charset="0"/>
              </a:rPr>
              <a:t>notranji glas</a:t>
            </a:r>
            <a:r>
              <a:rPr lang="sl-SI" altLang="ja-JP" noProof="0" dirty="0">
                <a:latin typeface="Calibri" charset="0"/>
                <a:ea typeface="ＭＳ Ｐゴシック" charset="0"/>
              </a:rPr>
              <a:t>”</a:t>
            </a:r>
            <a:r>
              <a:rPr lang="sl-SI" noProof="0" dirty="0">
                <a:latin typeface="Calibri" charset="0"/>
                <a:ea typeface="ＭＳ Ｐゴシック" charset="0"/>
              </a:rPr>
              <a:t>) </a:t>
            </a:r>
          </a:p>
          <a:p>
            <a:pPr marL="1120140" lvl="2" indent="-342900">
              <a:buFont typeface="+mj-lt"/>
              <a:buAutoNum type="alphaLcParenR"/>
            </a:pPr>
            <a:r>
              <a:rPr lang="sl-SI" noProof="0" dirty="0">
                <a:latin typeface="Calibri" charset="0"/>
                <a:ea typeface="ＭＳ Ｐゴシック" charset="0"/>
              </a:rPr>
              <a:t>Lažje si je zapomniti zaporedje fonološko bolj različnih glasov (npr. J, A, P, R) kot fonološko podobnih glasov (npr. M, N, L)</a:t>
            </a:r>
          </a:p>
          <a:p>
            <a:pPr marL="1120140" lvl="2" indent="-342900">
              <a:buFont typeface="+mj-lt"/>
              <a:buAutoNum type="alphaLcParenR"/>
            </a:pPr>
            <a:r>
              <a:rPr lang="sl-SI" noProof="0" dirty="0">
                <a:latin typeface="Calibri" charset="0"/>
                <a:ea typeface="ＭＳ Ｐゴシック" charset="0"/>
              </a:rPr>
              <a:t>Enako velja za besede (ne glede na njihov pomen)</a:t>
            </a:r>
          </a:p>
          <a:p>
            <a:pPr marL="1120140" lvl="2" indent="-342900">
              <a:buFont typeface="+mj-lt"/>
              <a:buAutoNum type="alphaLcParenR"/>
            </a:pPr>
            <a:r>
              <a:rPr lang="sl-SI" noProof="0" dirty="0">
                <a:latin typeface="Calibri" charset="0"/>
                <a:ea typeface="ＭＳ Ｐゴシック" charset="0"/>
              </a:rPr>
              <a:t>Daljše besede potrebujejo daljši čas vežbanja  (posledično se jih zapomnimo manj)</a:t>
            </a:r>
          </a:p>
        </p:txBody>
      </p:sp>
    </p:spTree>
    <p:extLst>
      <p:ext uri="{BB962C8B-B14F-4D97-AF65-F5344CB8AC3E}">
        <p14:creationId xmlns:p14="http://schemas.microsoft.com/office/powerpoint/2010/main" val="19302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5.4 Zaključki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Pri nalogi razlikovanja, ki vključuje par avdio dražljajev v obliki dveh stavkov, mora udeleženec začasno shranjevati in / ali </a:t>
            </a:r>
            <a:r>
              <a:rPr lang="sl-SI" i="1" noProof="0" dirty="0" err="1"/>
              <a:t>artikuljacijsko</a:t>
            </a:r>
            <a:r>
              <a:rPr lang="sl-SI" i="1" noProof="0" dirty="0"/>
              <a:t> vežbati </a:t>
            </a:r>
            <a:r>
              <a:rPr lang="sl-SI" noProof="0" dirty="0"/>
              <a:t>oba stavka, s ciljem primerjave stavkov med sabo. </a:t>
            </a:r>
          </a:p>
          <a:p>
            <a:endParaRPr lang="sl-SI" noProof="0" dirty="0"/>
          </a:p>
          <a:p>
            <a:r>
              <a:rPr lang="sl-SI" noProof="0" dirty="0"/>
              <a:t>Večja zmogljivost za vežbanje, ki tudi omogoča ohranjanje natančnejših podrobnosti o dražljaju, je zato lahko koristna za to nalogo (skupaj z drugimi relevantnimi vidiki delovnega spomina).</a:t>
            </a:r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2767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92A51B-8A70-48C6-A6EB-7D850521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7.1 Študija v slovenščini: stimuli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B8C8ED-0BB4-43E7-896F-4335D4697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sl-SI" dirty="0"/>
              <a:t>Enakoglasnice z različnimi pomeni?</a:t>
            </a:r>
          </a:p>
          <a:p>
            <a:pPr lvl="1"/>
            <a:r>
              <a:rPr lang="sl-SI" dirty="0"/>
              <a:t>Različne oblike iste besede, npr. samostalnika</a:t>
            </a:r>
          </a:p>
          <a:p>
            <a:pPr marL="1234440" lvl="2" indent="-457200">
              <a:buFont typeface="+mj-lt"/>
              <a:buAutoNum type="alphaLcParenR"/>
            </a:pPr>
            <a:r>
              <a:rPr lang="sl-SI" dirty="0"/>
              <a:t>Mame = </a:t>
            </a:r>
            <a:r>
              <a:rPr lang="sl-SI" dirty="0" err="1"/>
              <a:t>rod.ed</a:t>
            </a:r>
            <a:r>
              <a:rPr lang="sl-SI" dirty="0"/>
              <a:t>. ali im.mn</a:t>
            </a:r>
          </a:p>
          <a:p>
            <a:pPr marL="1234440" lvl="2" indent="-457200">
              <a:buFont typeface="+mj-lt"/>
              <a:buAutoNum type="alphaLcParenR"/>
            </a:pPr>
            <a:r>
              <a:rPr lang="sl-SI" dirty="0"/>
              <a:t>Mami = </a:t>
            </a:r>
            <a:r>
              <a:rPr lang="sl-SI" dirty="0" err="1"/>
              <a:t>daj.ed</a:t>
            </a:r>
            <a:r>
              <a:rPr lang="sl-SI" dirty="0"/>
              <a:t> ali </a:t>
            </a:r>
            <a:r>
              <a:rPr lang="sl-SI" dirty="0" err="1"/>
              <a:t>im.dv</a:t>
            </a:r>
            <a:endParaRPr lang="sl-SI" dirty="0"/>
          </a:p>
          <a:p>
            <a:pPr marL="1234440" lvl="2" indent="-457200">
              <a:buFont typeface="+mj-lt"/>
              <a:buAutoNum type="alphaLcParenR"/>
            </a:pPr>
            <a:endParaRPr lang="sl-SI" dirty="0"/>
          </a:p>
          <a:p>
            <a:pPr marL="571500" indent="-457200">
              <a:buFont typeface="+mj-lt"/>
              <a:buAutoNum type="arabicPeriod"/>
            </a:pPr>
            <a:r>
              <a:rPr lang="sl-SI" dirty="0"/>
              <a:t>Potrebujemo stavek z več samostalniki v različnih sklonih</a:t>
            </a:r>
          </a:p>
          <a:p>
            <a:pPr lvl="1"/>
            <a:r>
              <a:rPr lang="sl-SI" dirty="0"/>
              <a:t>Prehodni stavek: imenovalnik in tožilnik</a:t>
            </a:r>
          </a:p>
          <a:p>
            <a:pPr lvl="1"/>
            <a:endParaRPr lang="sl-SI" dirty="0"/>
          </a:p>
          <a:p>
            <a:pPr marL="571500" indent="-457200">
              <a:buFont typeface="+mj-lt"/>
              <a:buAutoNum type="arabicPeriod"/>
            </a:pPr>
            <a:r>
              <a:rPr lang="sl-SI" dirty="0"/>
              <a:t>Potrebujemo reverzibilni glagol</a:t>
            </a:r>
          </a:p>
          <a:p>
            <a:pPr lvl="1"/>
            <a:r>
              <a:rPr lang="sl-SI" dirty="0"/>
              <a:t>Več kot en udeleženec lahko opravlja udeležensko vlogo vršilca</a:t>
            </a:r>
          </a:p>
          <a:p>
            <a:pPr lvl="1"/>
            <a:r>
              <a:rPr lang="sl-SI" dirty="0"/>
              <a:t>Več kot en udeleženec lahko opravlja udeležensko vlogo prizadetega</a:t>
            </a:r>
          </a:p>
          <a:p>
            <a:pPr marL="1120140" lvl="2" indent="-342900">
              <a:buFont typeface="+mj-lt"/>
              <a:buAutoNum type="alphaLcParenR"/>
            </a:pPr>
            <a:r>
              <a:rPr lang="sl-SI" dirty="0"/>
              <a:t>prezirati</a:t>
            </a:r>
          </a:p>
          <a:p>
            <a:pPr marL="1120140" lvl="2" indent="-342900">
              <a:buFont typeface="+mj-lt"/>
              <a:buAutoNum type="alphaLcParenR"/>
            </a:pPr>
            <a:r>
              <a:rPr lang="sl-SI" dirty="0"/>
              <a:t>zamenjati</a:t>
            </a:r>
          </a:p>
          <a:p>
            <a:pPr marL="777240" lvl="2" indent="0">
              <a:buNone/>
            </a:pPr>
            <a:endParaRPr lang="sl-SI" dirty="0"/>
          </a:p>
          <a:p>
            <a:pPr marL="571500" indent="-457200">
              <a:buFont typeface="+mj-lt"/>
              <a:buAutoNum type="arabicPeriod"/>
            </a:pPr>
            <a:r>
              <a:rPr lang="sl-SI" dirty="0"/>
              <a:t>Potrebujemo sklanjatev, ki ima v izbranem številu enak imenovalnik in tožilnik</a:t>
            </a:r>
          </a:p>
          <a:p>
            <a:pPr lvl="1"/>
            <a:r>
              <a:rPr lang="sl-SI" dirty="0"/>
              <a:t>Moška za neživo v ednini (npr. zakon in odlok)</a:t>
            </a:r>
          </a:p>
          <a:p>
            <a:pPr lvl="1"/>
            <a:r>
              <a:rPr lang="sl-SI" dirty="0"/>
              <a:t>Ženska za živo v množini (npr. zmagovalke in poraženke)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082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92A51B-8A70-48C6-A6EB-7D850521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7.1 Študija v slovenščini: stimuli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B8C8ED-0BB4-43E7-896F-4335D4697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 startAt="5"/>
            </a:pPr>
            <a:r>
              <a:rPr lang="sl-SI" dirty="0"/>
              <a:t>Potrebujemo dva besedna reda</a:t>
            </a:r>
          </a:p>
          <a:p>
            <a:pPr lvl="1"/>
            <a:r>
              <a:rPr lang="sl-SI" dirty="0"/>
              <a:t>SVO: Zmagovalec prezira poraženca (ne pa sodnika).</a:t>
            </a:r>
          </a:p>
          <a:p>
            <a:pPr lvl="1"/>
            <a:r>
              <a:rPr lang="sl-SI" dirty="0"/>
              <a:t>OVS: Zmagovalca prezira poraženec (ne pa sodnik).</a:t>
            </a:r>
          </a:p>
          <a:p>
            <a:pPr lvl="1"/>
            <a:endParaRPr lang="sl-SI" dirty="0"/>
          </a:p>
          <a:p>
            <a:pPr marL="571500" indent="-457200">
              <a:buFont typeface="+mj-lt"/>
              <a:buAutoNum type="arabicPeriod" startAt="5"/>
            </a:pPr>
            <a:r>
              <a:rPr lang="sl-SI" dirty="0"/>
              <a:t>PRIMER 1</a:t>
            </a:r>
          </a:p>
          <a:p>
            <a:pPr lvl="1"/>
            <a:r>
              <a:rPr lang="sl-SI" dirty="0"/>
              <a:t>SVO: Zmagovalke prezirajo poraženke (ne pa sodnika).</a:t>
            </a:r>
          </a:p>
          <a:p>
            <a:pPr lvl="1"/>
            <a:r>
              <a:rPr lang="sl-SI" dirty="0"/>
              <a:t>OVS: Zmagovalke prezirajo poraženke (ne pa sodnik).</a:t>
            </a:r>
          </a:p>
          <a:p>
            <a:pPr marL="571500" indent="-457200">
              <a:buFont typeface="+mj-lt"/>
              <a:buAutoNum type="arabicPeriod" startAt="5"/>
            </a:pPr>
            <a:endParaRPr lang="sl-SI" dirty="0"/>
          </a:p>
          <a:p>
            <a:pPr marL="571500" indent="-457200">
              <a:buFont typeface="+mj-lt"/>
              <a:buAutoNum type="arabicPeriod" startAt="5"/>
            </a:pPr>
            <a:r>
              <a:rPr lang="sl-SI" dirty="0"/>
              <a:t>PRIMER 2</a:t>
            </a:r>
          </a:p>
          <a:p>
            <a:pPr lvl="1"/>
            <a:r>
              <a:rPr lang="sl-SI" dirty="0"/>
              <a:t>SVO: Zakon o nalezljivih boleznih nadomešča odlok o izrednih razmerah (ne pa uredbe o obveznem cepljenju).</a:t>
            </a:r>
          </a:p>
          <a:p>
            <a:pPr lvl="1"/>
            <a:r>
              <a:rPr lang="sl-SI" dirty="0"/>
              <a:t>OVS: Zakon o nalezljivih boleznih nadomešča odlok o izrednih razmerah (ne pa uredba o obveznem cepljenju).</a:t>
            </a:r>
          </a:p>
          <a:p>
            <a:pPr lvl="1"/>
            <a:endParaRPr lang="sl-SI" dirty="0"/>
          </a:p>
          <a:p>
            <a:pPr marL="571500" indent="-457200">
              <a:buFont typeface="+mj-lt"/>
              <a:buAutoNum type="arabicPeriod" startAt="5"/>
            </a:pPr>
            <a:r>
              <a:rPr lang="sl-SI" dirty="0"/>
              <a:t>Predhodni kontekst bolje kot dodatno/nedokončano podredje.</a:t>
            </a:r>
            <a:endParaRPr lang="en-GB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704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tic\Documents\Delo\Zveza\slike\prirocnik15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262212" cy="1856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1.2 Prozodija in usvajanje jezikov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noProof="0" dirty="0"/>
              <a:t>Prozodija igra bistveno vlogo pri usvajanju jezika v najzgodnejšem otroštvu [Morgan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Demuth</a:t>
            </a:r>
            <a:r>
              <a:rPr lang="sl-SI" noProof="0" dirty="0"/>
              <a:t>, 1996].</a:t>
            </a:r>
          </a:p>
          <a:p>
            <a:r>
              <a:rPr lang="sl-SI" noProof="0" dirty="0"/>
              <a:t>Prozodijo zaznava otrok </a:t>
            </a:r>
            <a:r>
              <a:rPr lang="sl-SI" b="1" noProof="0" dirty="0"/>
              <a:t>še v maternici </a:t>
            </a:r>
            <a:r>
              <a:rPr lang="sl-SI" noProof="0" dirty="0"/>
              <a:t>od trenutka, ko se mu razvije sluh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Abboub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., 2016)</a:t>
            </a:r>
            <a:r>
              <a:rPr lang="sl-SI" noProof="0" dirty="0"/>
              <a:t>.</a:t>
            </a:r>
          </a:p>
          <a:p>
            <a:r>
              <a:rPr lang="sl-SI" noProof="0" dirty="0"/>
              <a:t>Na podlagi prozodične informacije, otroci stari </a:t>
            </a:r>
            <a:r>
              <a:rPr lang="sl-SI" b="1" noProof="0" dirty="0"/>
              <a:t>že</a:t>
            </a:r>
            <a:r>
              <a:rPr lang="sl-SI" noProof="0" dirty="0"/>
              <a:t> </a:t>
            </a:r>
            <a:r>
              <a:rPr lang="sl-SI" b="1" noProof="0" dirty="0"/>
              <a:t>do 2 let </a:t>
            </a:r>
            <a:r>
              <a:rPr lang="sl-SI" noProof="0" dirty="0"/>
              <a:t>zmorejo 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predvideti skladenjsko kategorijo prihajajoče besede v naravnem govoru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(de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Carvalho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., 2017)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segmentirati besedne zveze v umetnem jeziku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Hawthorne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., 2015)</a:t>
            </a:r>
          </a:p>
          <a:p>
            <a:pPr marL="868680" lvl="1" indent="-457200">
              <a:buFont typeface="+mj-lt"/>
              <a:buAutoNum type="alphaLcParenR"/>
            </a:pPr>
            <a:r>
              <a:rPr lang="sl-SI" noProof="0" dirty="0"/>
              <a:t>Razločiti skladenjsko strukturo prvih treh besed v stavkih, kot sta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(de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Carvalho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., 2016)</a:t>
            </a:r>
            <a:r>
              <a:rPr lang="sl-SI" noProof="0" dirty="0"/>
              <a:t>:</a:t>
            </a:r>
          </a:p>
          <a:p>
            <a:pPr marL="1234440" lvl="2" indent="-457200">
              <a:buFont typeface="+mj-lt"/>
              <a:buAutoNum type="romanLcPeriod"/>
            </a:pPr>
            <a:r>
              <a:rPr lang="sl-SI" noProof="0" dirty="0"/>
              <a:t>[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baby</a:t>
            </a:r>
            <a:r>
              <a:rPr lang="sl-SI" noProof="0" dirty="0"/>
              <a:t> </a:t>
            </a:r>
            <a:r>
              <a:rPr lang="sl-SI" noProof="0" dirty="0" err="1"/>
              <a:t>flies</a:t>
            </a:r>
            <a:r>
              <a:rPr lang="sl-SI" noProof="0" dirty="0"/>
              <a:t>] [</a:t>
            </a:r>
            <a:r>
              <a:rPr lang="sl-SI" noProof="0" dirty="0" err="1"/>
              <a:t>hide</a:t>
            </a:r>
            <a:r>
              <a:rPr lang="sl-SI" noProof="0" dirty="0"/>
              <a:t> in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shadows</a:t>
            </a:r>
            <a:r>
              <a:rPr lang="sl-SI" noProof="0" dirty="0"/>
              <a:t>]</a:t>
            </a:r>
          </a:p>
          <a:p>
            <a:pPr marL="1234440" lvl="2" indent="-457200">
              <a:buFont typeface="+mj-lt"/>
              <a:buAutoNum type="romanLcPeriod"/>
            </a:pPr>
            <a:r>
              <a:rPr lang="sl-SI" noProof="0" dirty="0"/>
              <a:t>[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baby</a:t>
            </a:r>
            <a:r>
              <a:rPr lang="sl-SI" noProof="0" dirty="0"/>
              <a:t>] [</a:t>
            </a:r>
            <a:r>
              <a:rPr lang="sl-SI" noProof="0" dirty="0" err="1"/>
              <a:t>flies</a:t>
            </a:r>
            <a:r>
              <a:rPr lang="sl-SI" noProof="0" dirty="0"/>
              <a:t> his kite </a:t>
            </a:r>
            <a:r>
              <a:rPr lang="sl-SI" noProof="0" dirty="0" err="1"/>
              <a:t>all</a:t>
            </a:r>
            <a:r>
              <a:rPr lang="sl-SI" noProof="0" dirty="0"/>
              <a:t> </a:t>
            </a:r>
            <a:r>
              <a:rPr lang="sl-SI" noProof="0" dirty="0" err="1"/>
              <a:t>day</a:t>
            </a:r>
            <a:r>
              <a:rPr lang="sl-SI" noProof="0" dirty="0"/>
              <a:t> </a:t>
            </a:r>
            <a:r>
              <a:rPr lang="sl-SI" noProof="0" dirty="0" err="1"/>
              <a:t>long</a:t>
            </a:r>
            <a:r>
              <a:rPr lang="sl-SI" noProof="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1570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92A51B-8A70-48C6-A6EB-7D850521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7.1 Študija v slovenščini: stimuli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B8C8ED-0BB4-43E7-896F-4335D4697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sl-SI" dirty="0"/>
              <a:t>PRIMER 1</a:t>
            </a:r>
          </a:p>
          <a:p>
            <a:pPr lvl="1"/>
            <a:r>
              <a:rPr lang="sl-SI" dirty="0"/>
              <a:t>SVO: Zmagovalke običajno čestitajo poraženkam. Vendar ne ob zaključku današnjega tekmovanja. Danes zmagovalke več kot očitno prezirajo poraženke.</a:t>
            </a:r>
          </a:p>
          <a:p>
            <a:pPr lvl="1"/>
            <a:r>
              <a:rPr lang="sl-SI" dirty="0"/>
              <a:t>OVS: Zmagovalke običajno prezirajo le najbolj primitivni navijači nasprotne ekipe. Vendar ne ob zaključku današnjega tekmovanja. Danes zmagovalke več kot očitno prezirajo poraženke.</a:t>
            </a:r>
          </a:p>
          <a:p>
            <a:pPr marL="571500" indent="-457200">
              <a:buFont typeface="+mj-lt"/>
              <a:buAutoNum type="arabicPeriod" startAt="5"/>
            </a:pPr>
            <a:endParaRPr lang="sl-SI" dirty="0"/>
          </a:p>
          <a:p>
            <a:pPr marL="114300" indent="0">
              <a:buNone/>
            </a:pPr>
            <a:r>
              <a:rPr lang="sl-SI" dirty="0"/>
              <a:t>PRIMER 2</a:t>
            </a:r>
          </a:p>
          <a:p>
            <a:pPr lvl="1"/>
            <a:r>
              <a:rPr lang="sl-SI" dirty="0"/>
              <a:t>SVO: Zakon običajno nadomešča posamične uredbe. Vendar ne vedno. V času korone zakon o nalezljivih boleznih nadomešča odlok o razrednih razmerah.</a:t>
            </a:r>
          </a:p>
          <a:p>
            <a:pPr lvl="1"/>
            <a:r>
              <a:rPr lang="sl-SI" dirty="0"/>
              <a:t>OVS: Zakon običajno nadomeščajo posamične uredbe. Vendar ne vedno. V času korone zakon o nalezljivih boleznih nadomešča odlok o razrednih razmerah.</a:t>
            </a:r>
          </a:p>
        </p:txBody>
      </p:sp>
    </p:spTree>
    <p:extLst>
      <p:ext uri="{BB962C8B-B14F-4D97-AF65-F5344CB8AC3E}">
        <p14:creationId xmlns:p14="http://schemas.microsoft.com/office/powerpoint/2010/main" val="2177285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A42A5F-D905-439C-8348-641E53CC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7.2 Študija v slovenščini: sestava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DE78F4-C12A-44AF-926A-107F549D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sl-SI" dirty="0"/>
              <a:t>Tarčni primeri – različni pari stavkov</a:t>
            </a:r>
          </a:p>
          <a:p>
            <a:pPr lvl="1"/>
            <a:r>
              <a:rPr lang="sl-SI" dirty="0"/>
              <a:t>10 parov (SVO+OVS) </a:t>
            </a:r>
            <a:r>
              <a:rPr lang="sl-SI" dirty="0" err="1"/>
              <a:t>m.sp.ed</a:t>
            </a:r>
            <a:r>
              <a:rPr lang="sl-SI" dirty="0"/>
              <a:t> neživo</a:t>
            </a:r>
          </a:p>
          <a:p>
            <a:pPr lvl="1"/>
            <a:r>
              <a:rPr lang="sl-SI" dirty="0"/>
              <a:t>10 parov (SVO+OVS) ž.sp.mn živo</a:t>
            </a:r>
          </a:p>
          <a:p>
            <a:pPr lvl="1"/>
            <a:endParaRPr lang="sl-SI" dirty="0"/>
          </a:p>
          <a:p>
            <a:pPr marL="571500" indent="-457200">
              <a:buFont typeface="+mj-lt"/>
              <a:buAutoNum type="arabicPeriod"/>
            </a:pPr>
            <a:r>
              <a:rPr lang="sl-SI" dirty="0"/>
              <a:t>Mašilni primeri – različni pari stavkov</a:t>
            </a:r>
          </a:p>
          <a:p>
            <a:pPr lvl="1"/>
            <a:r>
              <a:rPr lang="sl-SI" dirty="0"/>
              <a:t>10 parov (SVO+OVS) m.sp.mn neživo</a:t>
            </a:r>
          </a:p>
          <a:p>
            <a:pPr lvl="1"/>
            <a:r>
              <a:rPr lang="sl-SI" dirty="0"/>
              <a:t>10 parov (SVO+OVS) </a:t>
            </a:r>
            <a:r>
              <a:rPr lang="sl-SI" dirty="0" err="1"/>
              <a:t>ž.sp.ed</a:t>
            </a:r>
            <a:r>
              <a:rPr lang="sl-SI" dirty="0"/>
              <a:t> živo</a:t>
            </a:r>
          </a:p>
          <a:p>
            <a:pPr lvl="1"/>
            <a:endParaRPr lang="sl-SI" dirty="0"/>
          </a:p>
          <a:p>
            <a:pPr marL="571500" indent="-457200">
              <a:buFont typeface="+mj-lt"/>
              <a:buAutoNum type="arabicPeriod"/>
            </a:pPr>
            <a:r>
              <a:rPr lang="sl-SI" dirty="0"/>
              <a:t>Mašilni primeri – identični pari stavkov</a:t>
            </a:r>
          </a:p>
          <a:p>
            <a:pPr lvl="1"/>
            <a:r>
              <a:rPr lang="sl-SI" dirty="0"/>
              <a:t>5 parov (SVO+SVO) </a:t>
            </a:r>
            <a:r>
              <a:rPr lang="sl-SI" dirty="0" err="1"/>
              <a:t>m.sp.ed</a:t>
            </a:r>
            <a:r>
              <a:rPr lang="sl-SI" dirty="0"/>
              <a:t> neživo</a:t>
            </a:r>
          </a:p>
          <a:p>
            <a:pPr lvl="1"/>
            <a:r>
              <a:rPr lang="sl-SI" dirty="0"/>
              <a:t>5 parov (SVO+SVO) ž.sp.mn živo</a:t>
            </a:r>
          </a:p>
          <a:p>
            <a:pPr lvl="1"/>
            <a:r>
              <a:rPr lang="sl-SI" dirty="0"/>
              <a:t>5 parov (SVO+SVO) m.sp.mn neživo</a:t>
            </a:r>
          </a:p>
          <a:p>
            <a:pPr lvl="1"/>
            <a:r>
              <a:rPr lang="sl-SI" dirty="0"/>
              <a:t>5 parov (SVO+SVO) </a:t>
            </a:r>
            <a:r>
              <a:rPr lang="sl-SI" dirty="0" err="1"/>
              <a:t>ž.sp.ed</a:t>
            </a:r>
            <a:r>
              <a:rPr lang="sl-SI" dirty="0"/>
              <a:t> živo</a:t>
            </a:r>
          </a:p>
          <a:p>
            <a:pPr lvl="1"/>
            <a:endParaRPr lang="sl-SI" dirty="0"/>
          </a:p>
          <a:p>
            <a:pPr marL="571500" indent="-457200">
              <a:buFont typeface="+mj-lt"/>
              <a:buAutoNum type="arabicPeriod"/>
            </a:pPr>
            <a:r>
              <a:rPr lang="sl-SI" dirty="0"/>
              <a:t>Mašilni primeri – identični pari stavkov</a:t>
            </a:r>
          </a:p>
          <a:p>
            <a:pPr lvl="1"/>
            <a:r>
              <a:rPr lang="sl-SI" dirty="0"/>
              <a:t>5 parov (OVS+OVS) </a:t>
            </a:r>
            <a:r>
              <a:rPr lang="sl-SI" dirty="0" err="1"/>
              <a:t>m.sp.ed</a:t>
            </a:r>
            <a:r>
              <a:rPr lang="sl-SI" dirty="0"/>
              <a:t> neživo</a:t>
            </a:r>
          </a:p>
          <a:p>
            <a:pPr lvl="1"/>
            <a:r>
              <a:rPr lang="sl-SI" dirty="0"/>
              <a:t>5 parov (OVS+OVS) ž.sp.mn živo</a:t>
            </a:r>
          </a:p>
          <a:p>
            <a:pPr lvl="1"/>
            <a:r>
              <a:rPr lang="sl-SI" dirty="0"/>
              <a:t>5 parov (SVO+SVO) m.sp.mn neživo</a:t>
            </a:r>
          </a:p>
          <a:p>
            <a:pPr lvl="1"/>
            <a:r>
              <a:rPr lang="sl-SI" dirty="0"/>
              <a:t>5 parov (SVO+SVO) </a:t>
            </a:r>
            <a:r>
              <a:rPr lang="sl-SI" dirty="0" err="1"/>
              <a:t>ž.sp.ed</a:t>
            </a:r>
            <a:r>
              <a:rPr lang="sl-SI" dirty="0"/>
              <a:t> živo</a:t>
            </a:r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marL="571500" indent="-457200">
              <a:buFont typeface="+mj-lt"/>
              <a:buAutoNum type="arabicPeriod"/>
            </a:pPr>
            <a:endParaRPr lang="sl-SI" dirty="0"/>
          </a:p>
          <a:p>
            <a:pPr marL="571500" indent="-457200">
              <a:buFont typeface="+mj-lt"/>
              <a:buAutoNum type="arabicPeriod"/>
            </a:pPr>
            <a:endParaRPr lang="sl-SI" dirty="0"/>
          </a:p>
          <a:p>
            <a:pPr marL="571500" indent="-457200">
              <a:buFont typeface="+mj-lt"/>
              <a:buAutoNum type="arabicPeriod"/>
            </a:pPr>
            <a:endParaRPr lang="sl-SI" dirty="0"/>
          </a:p>
          <a:p>
            <a:pPr marL="5715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392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81DDA8-FEE0-4B0F-BC0B-3395B6F8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sl-SI" dirty="0"/>
              <a:t>7.2 Študija v slovenščini: testiranci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C58CF1-995B-411E-8E4E-E104C5499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sl-SI" dirty="0"/>
              <a:t>Starost</a:t>
            </a:r>
          </a:p>
          <a:p>
            <a:pPr lvl="1"/>
            <a:r>
              <a:rPr lang="sl-SI" dirty="0"/>
              <a:t>Otroci?</a:t>
            </a:r>
          </a:p>
          <a:p>
            <a:pPr lvl="1"/>
            <a:r>
              <a:rPr lang="sl-SI" dirty="0"/>
              <a:t>Odrasli?</a:t>
            </a:r>
          </a:p>
          <a:p>
            <a:pPr lvl="1"/>
            <a:endParaRPr lang="sl-SI" dirty="0"/>
          </a:p>
          <a:p>
            <a:pPr marL="571500" indent="-457200">
              <a:buFont typeface="+mj-lt"/>
              <a:buAutoNum type="arabicPeriod"/>
            </a:pPr>
            <a:r>
              <a:rPr lang="sl-SI" dirty="0"/>
              <a:t>Drugi faktorji</a:t>
            </a:r>
          </a:p>
          <a:p>
            <a:pPr marL="868680" lvl="1" indent="-457200">
              <a:buFont typeface="+mj-lt"/>
              <a:buAutoNum type="arabicPeriod"/>
            </a:pPr>
            <a:r>
              <a:rPr lang="sl-SI" dirty="0"/>
              <a:t>Glasba</a:t>
            </a:r>
          </a:p>
          <a:p>
            <a:pPr marL="868680" lvl="1" indent="-457200">
              <a:buFont typeface="+mj-lt"/>
              <a:buAutoNum type="arabicPeriod"/>
            </a:pPr>
            <a:r>
              <a:rPr lang="sl-SI" dirty="0"/>
              <a:t>Motnje (GJM, afazije)</a:t>
            </a:r>
          </a:p>
          <a:p>
            <a:pPr marL="868680" lvl="1" indent="-457200">
              <a:buFont typeface="+mj-lt"/>
              <a:buAutoNum type="arabicPeriod"/>
            </a:pPr>
            <a:r>
              <a:rPr lang="sl-SI" dirty="0"/>
              <a:t>Dvojezičnost</a:t>
            </a:r>
          </a:p>
          <a:p>
            <a:pPr lvl="1"/>
            <a:endParaRPr lang="sl-SI" dirty="0"/>
          </a:p>
          <a:p>
            <a:pPr marL="571500" indent="-457200">
              <a:buFont typeface="+mj-lt"/>
              <a:buAutoNum type="arabicPeriod"/>
            </a:pPr>
            <a:r>
              <a:rPr lang="sl-SI" dirty="0"/>
              <a:t>Izvedba</a:t>
            </a:r>
          </a:p>
          <a:p>
            <a:pPr lvl="1"/>
            <a:r>
              <a:rPr lang="sl-SI" dirty="0"/>
              <a:t>V živo</a:t>
            </a:r>
          </a:p>
          <a:p>
            <a:pPr lvl="1"/>
            <a:r>
              <a:rPr lang="sl-SI" dirty="0"/>
              <a:t>Na daljavo</a:t>
            </a:r>
          </a:p>
          <a:p>
            <a:pPr marL="571500" indent="-457200">
              <a:buFont typeface="+mj-lt"/>
              <a:buAutoNum type="arabicPeriod"/>
            </a:pPr>
            <a:endParaRPr lang="sl-SI" dirty="0"/>
          </a:p>
          <a:p>
            <a:pPr marL="571500" indent="-457200">
              <a:buFont typeface="+mj-lt"/>
              <a:buAutoNum type="arabicPeriod"/>
            </a:pPr>
            <a:r>
              <a:rPr lang="sl-SI" dirty="0"/>
              <a:t>Jeziki</a:t>
            </a:r>
          </a:p>
          <a:p>
            <a:pPr lvl="1"/>
            <a:r>
              <a:rPr lang="sl-SI" dirty="0"/>
              <a:t>L1 slovenščina</a:t>
            </a:r>
          </a:p>
          <a:p>
            <a:pPr lvl="1"/>
            <a:r>
              <a:rPr lang="sl-SI" dirty="0"/>
              <a:t>L2 slovenščina</a:t>
            </a:r>
          </a:p>
          <a:p>
            <a:pPr lvl="1"/>
            <a:r>
              <a:rPr lang="sl-SI" dirty="0"/>
              <a:t>Brez slovenščine?</a:t>
            </a:r>
          </a:p>
        </p:txBody>
      </p:sp>
    </p:spTree>
    <p:extLst>
      <p:ext uri="{BB962C8B-B14F-4D97-AF65-F5344CB8AC3E}">
        <p14:creationId xmlns:p14="http://schemas.microsoft.com/office/powerpoint/2010/main" val="3867688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 err="1"/>
              <a:t>Appendix</a:t>
            </a:r>
            <a:r>
              <a:rPr lang="sl-SI" noProof="0" dirty="0"/>
              <a:t>: Povezava do revije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noProof="0" dirty="0">
                <a:hlinkClick r:id="rId2"/>
              </a:rPr>
              <a:t>http://scitation.aip.org/content/asa/journal/jasa/143/1/10.1121/1.5019700?aemail=author</a:t>
            </a:r>
            <a:endParaRPr lang="sl-SI" u="sng" noProof="0" dirty="0"/>
          </a:p>
          <a:p>
            <a:endParaRPr lang="sl-SI" noProof="0" dirty="0"/>
          </a:p>
          <a:p>
            <a:r>
              <a:rPr lang="sl-SI" noProof="0" dirty="0"/>
              <a:t>Stepanov, A., Pavlič, M., </a:t>
            </a:r>
            <a:r>
              <a:rPr lang="sl-SI" noProof="0" dirty="0" err="1"/>
              <a:t>Stateva</a:t>
            </a:r>
            <a:r>
              <a:rPr lang="sl-SI" noProof="0" dirty="0"/>
              <a:t>, P.,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Reboul</a:t>
            </a:r>
            <a:r>
              <a:rPr lang="sl-SI" noProof="0" dirty="0"/>
              <a:t>, A. (</a:t>
            </a:r>
            <a:r>
              <a:rPr lang="sl-SI" b="1" noProof="0" dirty="0"/>
              <a:t>2018</a:t>
            </a:r>
            <a:r>
              <a:rPr lang="sl-SI" noProof="0" dirty="0"/>
              <a:t>). “</a:t>
            </a:r>
            <a:r>
              <a:rPr lang="sl-SI" noProof="0" dirty="0" err="1"/>
              <a:t>Children’s</a:t>
            </a:r>
            <a:r>
              <a:rPr lang="sl-SI" noProof="0" dirty="0"/>
              <a:t> </a:t>
            </a:r>
            <a:r>
              <a:rPr lang="sl-SI" noProof="0" dirty="0" err="1"/>
              <a:t>early</a:t>
            </a:r>
            <a:r>
              <a:rPr lang="sl-SI" noProof="0" dirty="0"/>
              <a:t> </a:t>
            </a:r>
            <a:r>
              <a:rPr lang="sl-SI" noProof="0" dirty="0" err="1"/>
              <a:t>bilingualism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musical </a:t>
            </a:r>
            <a:r>
              <a:rPr lang="sl-SI" noProof="0" dirty="0" err="1"/>
              <a:t>training</a:t>
            </a:r>
            <a:r>
              <a:rPr lang="sl-SI" noProof="0" dirty="0"/>
              <a:t> influence </a:t>
            </a:r>
            <a:r>
              <a:rPr lang="sl-SI" noProof="0" dirty="0" err="1"/>
              <a:t>prosodic</a:t>
            </a:r>
            <a:r>
              <a:rPr lang="sl-SI" noProof="0" dirty="0"/>
              <a:t> </a:t>
            </a:r>
            <a:r>
              <a:rPr lang="sl-SI" noProof="0" dirty="0" err="1"/>
              <a:t>discrimination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sentences</a:t>
            </a:r>
            <a:r>
              <a:rPr lang="sl-SI" noProof="0" dirty="0"/>
              <a:t> in </a:t>
            </a:r>
            <a:r>
              <a:rPr lang="sl-SI" noProof="0" dirty="0" err="1"/>
              <a:t>an</a:t>
            </a:r>
            <a:r>
              <a:rPr lang="sl-SI" noProof="0" dirty="0"/>
              <a:t> </a:t>
            </a:r>
            <a:r>
              <a:rPr lang="sl-SI" noProof="0" dirty="0" err="1"/>
              <a:t>unknown</a:t>
            </a:r>
            <a:r>
              <a:rPr lang="sl-SI" noProof="0" dirty="0"/>
              <a:t> </a:t>
            </a:r>
            <a:r>
              <a:rPr lang="sl-SI" noProof="0" dirty="0" err="1"/>
              <a:t>language</a:t>
            </a:r>
            <a:r>
              <a:rPr lang="sl-SI" noProof="0" dirty="0"/>
              <a:t>,”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Journal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Acoustical</a:t>
            </a:r>
            <a:r>
              <a:rPr lang="sl-SI" noProof="0" dirty="0"/>
              <a:t> </a:t>
            </a:r>
            <a:r>
              <a:rPr lang="sl-SI" noProof="0" dirty="0" err="1"/>
              <a:t>Society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America</a:t>
            </a:r>
            <a:r>
              <a:rPr lang="sl-SI" noProof="0" dirty="0"/>
              <a:t>, </a:t>
            </a:r>
            <a:r>
              <a:rPr lang="sl-SI" b="1" noProof="0" dirty="0"/>
              <a:t>143</a:t>
            </a:r>
            <a:r>
              <a:rPr lang="sl-SI" noProof="0" dirty="0"/>
              <a:t>, EL1-EL7. doi:10.1121/1.5019700</a:t>
            </a:r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00406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 2018-01-08 08.35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9362"/>
          </a:xfrm>
          <a:prstGeom prst="rect">
            <a:avLst/>
          </a:prstGeom>
        </p:spPr>
      </p:pic>
      <p:pic>
        <p:nvPicPr>
          <p:cNvPr id="9" name="Picture 8" descr="Screenshot 2018-01-08 08.4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27" y="6309320"/>
            <a:ext cx="9144000" cy="4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02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 err="1"/>
              <a:t>Appendix</a:t>
            </a:r>
            <a:r>
              <a:rPr lang="sl-SI" noProof="0" dirty="0"/>
              <a:t>: Literatura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08000" indent="-108000">
              <a:buNone/>
            </a:pPr>
            <a:r>
              <a:rPr lang="sl-SI" noProof="0" dirty="0" err="1"/>
              <a:t>Abboub</a:t>
            </a:r>
            <a:r>
              <a:rPr lang="sl-SI" noProof="0" dirty="0"/>
              <a:t>, N., </a:t>
            </a:r>
            <a:r>
              <a:rPr lang="sl-SI" noProof="0" dirty="0" err="1"/>
              <a:t>Nazzi</a:t>
            </a:r>
            <a:r>
              <a:rPr lang="sl-SI" noProof="0" dirty="0"/>
              <a:t>, T.,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Gervain</a:t>
            </a:r>
            <a:r>
              <a:rPr lang="sl-SI" noProof="0" dirty="0"/>
              <a:t>, J. (</a:t>
            </a:r>
            <a:r>
              <a:rPr lang="sl-SI" b="1" noProof="0" dirty="0"/>
              <a:t>2016</a:t>
            </a:r>
            <a:r>
              <a:rPr lang="sl-SI" noProof="0" dirty="0"/>
              <a:t>). “</a:t>
            </a:r>
            <a:r>
              <a:rPr lang="sl-SI" noProof="0" dirty="0" err="1"/>
              <a:t>Prosodic</a:t>
            </a:r>
            <a:r>
              <a:rPr lang="sl-SI" noProof="0" dirty="0"/>
              <a:t> </a:t>
            </a:r>
            <a:r>
              <a:rPr lang="sl-SI" noProof="0" dirty="0" err="1"/>
              <a:t>grouping</a:t>
            </a:r>
            <a:r>
              <a:rPr lang="sl-SI" noProof="0" dirty="0"/>
              <a:t> at </a:t>
            </a:r>
            <a:r>
              <a:rPr lang="sl-SI" noProof="0" dirty="0" err="1"/>
              <a:t>birth</a:t>
            </a:r>
            <a:r>
              <a:rPr lang="sl-SI" noProof="0" dirty="0"/>
              <a:t>,” </a:t>
            </a:r>
            <a:r>
              <a:rPr lang="sl-SI" noProof="0" dirty="0" err="1"/>
              <a:t>Brain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Language</a:t>
            </a:r>
            <a:r>
              <a:rPr lang="sl-SI" noProof="0" dirty="0"/>
              <a:t> </a:t>
            </a:r>
            <a:r>
              <a:rPr lang="sl-SI" b="1" noProof="0" dirty="0"/>
              <a:t>162</a:t>
            </a:r>
            <a:r>
              <a:rPr lang="sl-SI" noProof="0" dirty="0"/>
              <a:t>, 46–59. </a:t>
            </a:r>
          </a:p>
          <a:p>
            <a:pPr marL="108000" indent="-108000">
              <a:buNone/>
            </a:pPr>
            <a:r>
              <a:rPr lang="sl-SI" noProof="0" dirty="0" err="1"/>
              <a:t>Antoniou</a:t>
            </a:r>
            <a:r>
              <a:rPr lang="sl-SI" noProof="0" dirty="0"/>
              <a:t>, M., </a:t>
            </a:r>
            <a:r>
              <a:rPr lang="sl-SI" noProof="0" dirty="0" err="1"/>
              <a:t>Liang</a:t>
            </a:r>
            <a:r>
              <a:rPr lang="sl-SI" noProof="0" dirty="0"/>
              <a:t>, E., </a:t>
            </a:r>
            <a:r>
              <a:rPr lang="sl-SI" noProof="0" dirty="0" err="1"/>
              <a:t>Ettlinger</a:t>
            </a:r>
            <a:r>
              <a:rPr lang="sl-SI" noProof="0" dirty="0"/>
              <a:t>, M.,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Wong</a:t>
            </a:r>
            <a:r>
              <a:rPr lang="sl-SI" noProof="0" dirty="0"/>
              <a:t>, P. C. M. (</a:t>
            </a:r>
            <a:r>
              <a:rPr lang="sl-SI" b="1" noProof="0" dirty="0"/>
              <a:t>2015</a:t>
            </a:r>
            <a:r>
              <a:rPr lang="sl-SI" noProof="0" dirty="0"/>
              <a:t>). “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bilingual</a:t>
            </a:r>
            <a:r>
              <a:rPr lang="sl-SI" noProof="0" dirty="0"/>
              <a:t> </a:t>
            </a:r>
            <a:r>
              <a:rPr lang="sl-SI" noProof="0" dirty="0" err="1"/>
              <a:t>advantage</a:t>
            </a:r>
            <a:r>
              <a:rPr lang="sl-SI" noProof="0" dirty="0"/>
              <a:t> in </a:t>
            </a:r>
            <a:r>
              <a:rPr lang="sl-SI" noProof="0" dirty="0" err="1"/>
              <a:t>phonetic</a:t>
            </a:r>
            <a:r>
              <a:rPr lang="sl-SI" noProof="0" dirty="0"/>
              <a:t> </a:t>
            </a:r>
            <a:r>
              <a:rPr lang="sl-SI" noProof="0" dirty="0" err="1"/>
              <a:t>learning</a:t>
            </a:r>
            <a:r>
              <a:rPr lang="sl-SI" noProof="0" dirty="0"/>
              <a:t>,” </a:t>
            </a:r>
            <a:r>
              <a:rPr lang="sl-SI" noProof="0" dirty="0" err="1"/>
              <a:t>Bilingualism</a:t>
            </a:r>
            <a:r>
              <a:rPr lang="sl-SI" noProof="0" dirty="0"/>
              <a:t>: </a:t>
            </a:r>
            <a:r>
              <a:rPr lang="sl-SI" noProof="0" dirty="0" err="1"/>
              <a:t>Language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Cognition</a:t>
            </a:r>
            <a:r>
              <a:rPr lang="sl-SI" noProof="0" dirty="0"/>
              <a:t> </a:t>
            </a:r>
            <a:r>
              <a:rPr lang="sl-SI" b="1" noProof="0" dirty="0"/>
              <a:t>18</a:t>
            </a:r>
            <a:r>
              <a:rPr lang="sl-SI" noProof="0" dirty="0"/>
              <a:t>, 683–695. </a:t>
            </a:r>
          </a:p>
          <a:p>
            <a:pPr marL="108000" indent="-108000">
              <a:buNone/>
            </a:pPr>
            <a:r>
              <a:rPr lang="sl-SI" noProof="0" dirty="0" err="1"/>
              <a:t>Bialystok</a:t>
            </a:r>
            <a:r>
              <a:rPr lang="sl-SI" noProof="0" dirty="0"/>
              <a:t>, E. (</a:t>
            </a:r>
            <a:r>
              <a:rPr lang="sl-SI" b="1" noProof="0" dirty="0"/>
              <a:t>2010</a:t>
            </a:r>
            <a:r>
              <a:rPr lang="sl-SI" noProof="0" dirty="0"/>
              <a:t>). “</a:t>
            </a:r>
            <a:r>
              <a:rPr lang="sl-SI" noProof="0" dirty="0" err="1"/>
              <a:t>Bilingualism</a:t>
            </a:r>
            <a:r>
              <a:rPr lang="sl-SI" noProof="0" dirty="0"/>
              <a:t>,” </a:t>
            </a:r>
            <a:r>
              <a:rPr lang="sl-SI" i="1" noProof="0" dirty="0" err="1"/>
              <a:t>Wiley</a:t>
            </a:r>
            <a:r>
              <a:rPr lang="sl-SI" i="1" noProof="0" dirty="0"/>
              <a:t> </a:t>
            </a:r>
            <a:r>
              <a:rPr lang="sl-SI" i="1" noProof="0" dirty="0" err="1"/>
              <a:t>interdisciplinary</a:t>
            </a:r>
            <a:r>
              <a:rPr lang="sl-SI" i="1" noProof="0" dirty="0"/>
              <a:t> </a:t>
            </a:r>
            <a:r>
              <a:rPr lang="sl-SI" i="1" noProof="0" dirty="0" err="1"/>
              <a:t>reviews</a:t>
            </a:r>
            <a:r>
              <a:rPr lang="sl-SI" i="1" noProof="0" dirty="0"/>
              <a:t>: </a:t>
            </a:r>
            <a:r>
              <a:rPr lang="sl-SI" i="1" noProof="0" dirty="0" err="1"/>
              <a:t>Cognitive</a:t>
            </a:r>
            <a:r>
              <a:rPr lang="sl-SI" i="1" noProof="0" dirty="0"/>
              <a:t> science 1,</a:t>
            </a:r>
            <a:r>
              <a:rPr lang="sl-SI" noProof="0" dirty="0"/>
              <a:t>559–572.</a:t>
            </a:r>
          </a:p>
          <a:p>
            <a:pPr marL="108000" indent="-108000">
              <a:buNone/>
            </a:pPr>
            <a:r>
              <a:rPr lang="sl-SI" noProof="0" dirty="0" err="1"/>
              <a:t>Bialystok</a:t>
            </a:r>
            <a:r>
              <a:rPr lang="sl-SI" noProof="0" dirty="0"/>
              <a:t>, E.,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DePape</a:t>
            </a:r>
            <a:r>
              <a:rPr lang="sl-SI" noProof="0" dirty="0"/>
              <a:t>, A.-M. </a:t>
            </a:r>
            <a:r>
              <a:rPr lang="sl-SI" b="1" noProof="0" dirty="0"/>
              <a:t>(2009)</a:t>
            </a:r>
            <a:r>
              <a:rPr lang="sl-SI" noProof="0" dirty="0"/>
              <a:t>. “Musical </a:t>
            </a:r>
            <a:r>
              <a:rPr lang="sl-SI" noProof="0" dirty="0" err="1"/>
              <a:t>expertise</a:t>
            </a:r>
            <a:r>
              <a:rPr lang="sl-SI" noProof="0" dirty="0"/>
              <a:t>, </a:t>
            </a:r>
            <a:r>
              <a:rPr lang="sl-SI" noProof="0" dirty="0" err="1"/>
              <a:t>bilingualism</a:t>
            </a:r>
            <a:r>
              <a:rPr lang="sl-SI" noProof="0" dirty="0"/>
              <a:t>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executive</a:t>
            </a:r>
            <a:r>
              <a:rPr lang="sl-SI" noProof="0" dirty="0"/>
              <a:t> </a:t>
            </a:r>
            <a:r>
              <a:rPr lang="sl-SI" noProof="0" dirty="0" err="1"/>
              <a:t>functioning</a:t>
            </a:r>
            <a:r>
              <a:rPr lang="sl-SI" noProof="0" dirty="0"/>
              <a:t>, ” </a:t>
            </a:r>
            <a:r>
              <a:rPr lang="sl-SI" noProof="0" dirty="0" err="1"/>
              <a:t>Journal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Experimental</a:t>
            </a:r>
            <a:r>
              <a:rPr lang="sl-SI" noProof="0" dirty="0"/>
              <a:t> </a:t>
            </a:r>
            <a:r>
              <a:rPr lang="sl-SI" noProof="0" dirty="0" err="1"/>
              <a:t>Psychology</a:t>
            </a:r>
            <a:r>
              <a:rPr lang="sl-SI" noProof="0" dirty="0"/>
              <a:t>: Human </a:t>
            </a:r>
            <a:r>
              <a:rPr lang="sl-SI" noProof="0" dirty="0" err="1"/>
              <a:t>Perception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Performance</a:t>
            </a:r>
            <a:r>
              <a:rPr lang="sl-SI" noProof="0" dirty="0"/>
              <a:t> </a:t>
            </a:r>
            <a:r>
              <a:rPr lang="sl-SI" b="1" noProof="0" dirty="0"/>
              <a:t>35/</a:t>
            </a:r>
            <a:r>
              <a:rPr lang="sl-SI" noProof="0" dirty="0"/>
              <a:t>2, 565-574.</a:t>
            </a:r>
          </a:p>
          <a:p>
            <a:pPr marL="108000" indent="-108000">
              <a:buNone/>
            </a:pPr>
            <a:r>
              <a:rPr lang="sl-SI" noProof="0" dirty="0"/>
              <a:t>de </a:t>
            </a:r>
            <a:r>
              <a:rPr lang="sl-SI" noProof="0" dirty="0" err="1"/>
              <a:t>Carvalho</a:t>
            </a:r>
            <a:r>
              <a:rPr lang="sl-SI" noProof="0" dirty="0"/>
              <a:t>, A., </a:t>
            </a:r>
            <a:r>
              <a:rPr lang="sl-SI" noProof="0" dirty="0" err="1"/>
              <a:t>Dautriche</a:t>
            </a:r>
            <a:r>
              <a:rPr lang="sl-SI" noProof="0" dirty="0"/>
              <a:t>, I.,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Christophe</a:t>
            </a:r>
            <a:r>
              <a:rPr lang="sl-SI" noProof="0" dirty="0"/>
              <a:t>, A. (</a:t>
            </a:r>
            <a:r>
              <a:rPr lang="sl-SI" b="1" noProof="0" dirty="0"/>
              <a:t>2016a</a:t>
            </a:r>
            <a:r>
              <a:rPr lang="sl-SI" noProof="0" dirty="0"/>
              <a:t>). “</a:t>
            </a:r>
            <a:r>
              <a:rPr lang="sl-SI" noProof="0" dirty="0" err="1"/>
              <a:t>Preschoolers</a:t>
            </a:r>
            <a:r>
              <a:rPr lang="sl-SI" noProof="0" dirty="0"/>
              <a:t> </a:t>
            </a:r>
            <a:r>
              <a:rPr lang="sl-SI" noProof="0" dirty="0" err="1"/>
              <a:t>use</a:t>
            </a:r>
            <a:r>
              <a:rPr lang="sl-SI" noProof="0" dirty="0"/>
              <a:t> </a:t>
            </a:r>
            <a:r>
              <a:rPr lang="sl-SI" noProof="0" dirty="0" err="1"/>
              <a:t>phrasal</a:t>
            </a:r>
            <a:r>
              <a:rPr lang="sl-SI" noProof="0" dirty="0"/>
              <a:t> </a:t>
            </a:r>
            <a:r>
              <a:rPr lang="sl-SI" noProof="0" dirty="0" err="1"/>
              <a:t>prosody</a:t>
            </a:r>
            <a:r>
              <a:rPr lang="sl-SI" noProof="0" dirty="0"/>
              <a:t> </a:t>
            </a:r>
            <a:r>
              <a:rPr lang="sl-SI" noProof="0" dirty="0" err="1"/>
              <a:t>online</a:t>
            </a:r>
            <a:r>
              <a:rPr lang="sl-SI" noProof="0" dirty="0"/>
              <a:t> to </a:t>
            </a:r>
            <a:r>
              <a:rPr lang="sl-SI" noProof="0" dirty="0" err="1"/>
              <a:t>constrain</a:t>
            </a:r>
            <a:r>
              <a:rPr lang="sl-SI" noProof="0" dirty="0"/>
              <a:t> </a:t>
            </a:r>
            <a:r>
              <a:rPr lang="sl-SI" noProof="0" dirty="0" err="1"/>
              <a:t>syntactic</a:t>
            </a:r>
            <a:r>
              <a:rPr lang="sl-SI" noProof="0" dirty="0"/>
              <a:t> </a:t>
            </a:r>
            <a:r>
              <a:rPr lang="sl-SI" noProof="0" dirty="0" err="1"/>
              <a:t>analysis</a:t>
            </a:r>
            <a:r>
              <a:rPr lang="sl-SI" noProof="0" dirty="0"/>
              <a:t>,” </a:t>
            </a:r>
            <a:r>
              <a:rPr lang="sl-SI" noProof="0" dirty="0" err="1"/>
              <a:t>Developmental</a:t>
            </a:r>
            <a:r>
              <a:rPr lang="sl-SI" noProof="0" dirty="0"/>
              <a:t> Science </a:t>
            </a:r>
            <a:r>
              <a:rPr lang="sl-SI" b="1" noProof="0" dirty="0"/>
              <a:t>19</a:t>
            </a:r>
            <a:r>
              <a:rPr lang="sl-SI" noProof="0" dirty="0"/>
              <a:t>, 235–250. </a:t>
            </a:r>
          </a:p>
          <a:p>
            <a:pPr marL="108000" indent="-108000">
              <a:buNone/>
            </a:pPr>
            <a:r>
              <a:rPr lang="sl-SI" noProof="0" dirty="0"/>
              <a:t>de </a:t>
            </a:r>
            <a:r>
              <a:rPr lang="sl-SI" noProof="0" dirty="0" err="1"/>
              <a:t>Carvalho</a:t>
            </a:r>
            <a:r>
              <a:rPr lang="sl-SI" noProof="0" dirty="0"/>
              <a:t>, A., </a:t>
            </a:r>
            <a:r>
              <a:rPr lang="sl-SI" noProof="0" dirty="0" err="1"/>
              <a:t>Lidz</a:t>
            </a:r>
            <a:r>
              <a:rPr lang="sl-SI" noProof="0" dirty="0"/>
              <a:t>, J., </a:t>
            </a:r>
            <a:r>
              <a:rPr lang="sl-SI" noProof="0" dirty="0" err="1"/>
              <a:t>Tieu</a:t>
            </a:r>
            <a:r>
              <a:rPr lang="sl-SI" noProof="0" dirty="0"/>
              <a:t>, L., </a:t>
            </a:r>
            <a:r>
              <a:rPr lang="sl-SI" noProof="0" dirty="0" err="1"/>
              <a:t>Bleam</a:t>
            </a:r>
            <a:r>
              <a:rPr lang="sl-SI" noProof="0" dirty="0"/>
              <a:t>, T.,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Christophe</a:t>
            </a:r>
            <a:r>
              <a:rPr lang="sl-SI" noProof="0" dirty="0"/>
              <a:t>, A. (</a:t>
            </a:r>
            <a:r>
              <a:rPr lang="sl-SI" b="1" noProof="0" dirty="0"/>
              <a:t>2016b</a:t>
            </a:r>
            <a:r>
              <a:rPr lang="sl-SI" noProof="0" dirty="0"/>
              <a:t>). “</a:t>
            </a:r>
            <a:r>
              <a:rPr lang="sl-SI" noProof="0" dirty="0" err="1"/>
              <a:t>English-speaking</a:t>
            </a:r>
            <a:r>
              <a:rPr lang="sl-SI" noProof="0" dirty="0"/>
              <a:t> </a:t>
            </a:r>
            <a:r>
              <a:rPr lang="sl-SI" noProof="0" dirty="0" err="1"/>
              <a:t>preschoolers</a:t>
            </a:r>
            <a:r>
              <a:rPr lang="sl-SI" noProof="0" dirty="0"/>
              <a:t> </a:t>
            </a:r>
            <a:r>
              <a:rPr lang="sl-SI" noProof="0" dirty="0" err="1"/>
              <a:t>can</a:t>
            </a:r>
            <a:r>
              <a:rPr lang="sl-SI" noProof="0" dirty="0"/>
              <a:t> </a:t>
            </a:r>
            <a:r>
              <a:rPr lang="sl-SI" noProof="0" dirty="0" err="1"/>
              <a:t>use</a:t>
            </a:r>
            <a:r>
              <a:rPr lang="sl-SI" noProof="0" dirty="0"/>
              <a:t> </a:t>
            </a:r>
            <a:r>
              <a:rPr lang="sl-SI" noProof="0" dirty="0" err="1"/>
              <a:t>phrasal</a:t>
            </a:r>
            <a:r>
              <a:rPr lang="sl-SI" noProof="0" dirty="0"/>
              <a:t> </a:t>
            </a:r>
            <a:r>
              <a:rPr lang="sl-SI" noProof="0" dirty="0" err="1"/>
              <a:t>prosody</a:t>
            </a:r>
            <a:r>
              <a:rPr lang="sl-SI" noProof="0" dirty="0"/>
              <a:t> </a:t>
            </a:r>
            <a:r>
              <a:rPr lang="sl-SI" noProof="0" dirty="0" err="1"/>
              <a:t>for</a:t>
            </a:r>
            <a:r>
              <a:rPr lang="sl-SI" noProof="0" dirty="0"/>
              <a:t> </a:t>
            </a:r>
            <a:r>
              <a:rPr lang="sl-SI" noProof="0" dirty="0" err="1"/>
              <a:t>syntactic</a:t>
            </a:r>
            <a:r>
              <a:rPr lang="sl-SI" noProof="0" dirty="0"/>
              <a:t> </a:t>
            </a:r>
            <a:r>
              <a:rPr lang="sl-SI" noProof="0" dirty="0" err="1"/>
              <a:t>parsing</a:t>
            </a:r>
            <a:r>
              <a:rPr lang="sl-SI" noProof="0" dirty="0"/>
              <a:t>,”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Journal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Acoustical</a:t>
            </a:r>
            <a:r>
              <a:rPr lang="sl-SI" noProof="0" dirty="0"/>
              <a:t> </a:t>
            </a:r>
            <a:r>
              <a:rPr lang="sl-SI" noProof="0" dirty="0" err="1"/>
              <a:t>Society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America</a:t>
            </a:r>
            <a:r>
              <a:rPr lang="sl-SI" noProof="0" dirty="0"/>
              <a:t> </a:t>
            </a:r>
            <a:r>
              <a:rPr lang="sl-SI" b="1" noProof="0" dirty="0"/>
              <a:t>139</a:t>
            </a:r>
            <a:r>
              <a:rPr lang="sl-SI" noProof="0" dirty="0"/>
              <a:t>, EL216–EL222. </a:t>
            </a:r>
          </a:p>
          <a:p>
            <a:pPr marL="108000" indent="-108000">
              <a:buNone/>
            </a:pPr>
            <a:r>
              <a:rPr lang="sl-SI" noProof="0" dirty="0" err="1"/>
              <a:t>Cenoz</a:t>
            </a:r>
            <a:r>
              <a:rPr lang="sl-SI" noProof="0" dirty="0"/>
              <a:t>, J. (</a:t>
            </a:r>
            <a:r>
              <a:rPr lang="sl-SI" b="1" noProof="0" dirty="0"/>
              <a:t>2003</a:t>
            </a:r>
            <a:r>
              <a:rPr lang="sl-SI" noProof="0" dirty="0"/>
              <a:t>). “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additive</a:t>
            </a:r>
            <a:r>
              <a:rPr lang="sl-SI" noProof="0" dirty="0"/>
              <a:t> </a:t>
            </a:r>
            <a:r>
              <a:rPr lang="sl-SI" noProof="0" dirty="0" err="1"/>
              <a:t>effect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bilingualism</a:t>
            </a:r>
            <a:r>
              <a:rPr lang="sl-SI" noProof="0" dirty="0"/>
              <a:t> on </a:t>
            </a:r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language</a:t>
            </a:r>
            <a:r>
              <a:rPr lang="sl-SI" noProof="0" dirty="0"/>
              <a:t> </a:t>
            </a:r>
            <a:r>
              <a:rPr lang="sl-SI" noProof="0" dirty="0" err="1"/>
              <a:t>acquisition</a:t>
            </a:r>
            <a:r>
              <a:rPr lang="sl-SI" noProof="0" dirty="0"/>
              <a:t>: A </a:t>
            </a:r>
            <a:r>
              <a:rPr lang="sl-SI" noProof="0" dirty="0" err="1"/>
              <a:t>review</a:t>
            </a:r>
            <a:r>
              <a:rPr lang="sl-SI" noProof="0" dirty="0"/>
              <a:t>,” </a:t>
            </a:r>
            <a:r>
              <a:rPr lang="sl-SI" noProof="0" dirty="0" err="1"/>
              <a:t>International</a:t>
            </a:r>
            <a:r>
              <a:rPr lang="sl-SI" noProof="0" dirty="0"/>
              <a:t> </a:t>
            </a:r>
            <a:r>
              <a:rPr lang="sl-SI" noProof="0" dirty="0" err="1"/>
              <a:t>Journal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Bilingualism</a:t>
            </a:r>
            <a:r>
              <a:rPr lang="sl-SI" noProof="0" dirty="0"/>
              <a:t> </a:t>
            </a:r>
            <a:r>
              <a:rPr lang="sl-SI" b="1" noProof="0" dirty="0"/>
              <a:t>7</a:t>
            </a:r>
            <a:r>
              <a:rPr lang="sl-SI" noProof="0" dirty="0"/>
              <a:t>, 71–87. </a:t>
            </a:r>
          </a:p>
          <a:p>
            <a:pPr marL="108000" indent="-108000">
              <a:buNone/>
            </a:pPr>
            <a:r>
              <a:rPr lang="sl-SI" noProof="0" dirty="0"/>
              <a:t>Costa, A.,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Sebastián-Gallés</a:t>
            </a:r>
            <a:r>
              <a:rPr lang="sl-SI" noProof="0" dirty="0"/>
              <a:t>, N. (</a:t>
            </a:r>
            <a:r>
              <a:rPr lang="sl-SI" b="1" noProof="0" dirty="0"/>
              <a:t>2014</a:t>
            </a:r>
            <a:r>
              <a:rPr lang="sl-SI" noProof="0" dirty="0"/>
              <a:t>). “How </a:t>
            </a:r>
            <a:r>
              <a:rPr lang="sl-SI" noProof="0" dirty="0" err="1"/>
              <a:t>does</a:t>
            </a:r>
            <a:r>
              <a:rPr lang="sl-SI" noProof="0" dirty="0"/>
              <a:t>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bilingual</a:t>
            </a:r>
            <a:r>
              <a:rPr lang="sl-SI" noProof="0" dirty="0"/>
              <a:t> </a:t>
            </a:r>
            <a:r>
              <a:rPr lang="sl-SI" noProof="0" dirty="0" err="1"/>
              <a:t>experience</a:t>
            </a:r>
            <a:r>
              <a:rPr lang="sl-SI" noProof="0" dirty="0"/>
              <a:t> </a:t>
            </a:r>
            <a:r>
              <a:rPr lang="sl-SI" noProof="0" dirty="0" err="1"/>
              <a:t>sculpt</a:t>
            </a:r>
            <a:r>
              <a:rPr lang="sl-SI" noProof="0" dirty="0"/>
              <a:t>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brain</a:t>
            </a:r>
            <a:r>
              <a:rPr lang="sl-SI" noProof="0" dirty="0"/>
              <a:t>?” Nature </a:t>
            </a:r>
            <a:r>
              <a:rPr lang="sl-SI" noProof="0" dirty="0" err="1"/>
              <a:t>Reviews</a:t>
            </a:r>
            <a:r>
              <a:rPr lang="sl-SI" noProof="0" dirty="0"/>
              <a:t> </a:t>
            </a:r>
            <a:r>
              <a:rPr lang="sl-SI" noProof="0" dirty="0" err="1"/>
              <a:t>Neuroscience</a:t>
            </a:r>
            <a:r>
              <a:rPr lang="sl-SI" noProof="0" dirty="0"/>
              <a:t> </a:t>
            </a:r>
            <a:r>
              <a:rPr lang="sl-SI" b="1" noProof="0" dirty="0"/>
              <a:t>15</a:t>
            </a:r>
            <a:r>
              <a:rPr lang="sl-SI" noProof="0" dirty="0"/>
              <a:t>, 336–345.</a:t>
            </a:r>
          </a:p>
          <a:p>
            <a:pPr marL="108000" indent="-108000">
              <a:buNone/>
            </a:pPr>
            <a:r>
              <a:rPr lang="sl-SI" noProof="0" dirty="0" err="1"/>
              <a:t>Fedorenko</a:t>
            </a:r>
            <a:r>
              <a:rPr lang="sl-SI" noProof="0" dirty="0"/>
              <a:t>, E., </a:t>
            </a:r>
            <a:r>
              <a:rPr lang="sl-SI" noProof="0" dirty="0" err="1"/>
              <a:t>Patel</a:t>
            </a:r>
            <a:r>
              <a:rPr lang="sl-SI" noProof="0" dirty="0"/>
              <a:t>, A., </a:t>
            </a:r>
            <a:r>
              <a:rPr lang="sl-SI" noProof="0" dirty="0" err="1"/>
              <a:t>Casasanto</a:t>
            </a:r>
            <a:r>
              <a:rPr lang="sl-SI" noProof="0" dirty="0"/>
              <a:t>, D., </a:t>
            </a:r>
            <a:r>
              <a:rPr lang="sl-SI" noProof="0" dirty="0" err="1"/>
              <a:t>Winawer</a:t>
            </a:r>
            <a:r>
              <a:rPr lang="sl-SI" noProof="0" dirty="0"/>
              <a:t>, J., </a:t>
            </a:r>
            <a:r>
              <a:rPr lang="sl-SI" noProof="0" dirty="0" err="1"/>
              <a:t>and</a:t>
            </a:r>
            <a:r>
              <a:rPr lang="sl-SI" noProof="0" dirty="0"/>
              <a:t> Gibson, E. (</a:t>
            </a:r>
            <a:r>
              <a:rPr lang="sl-SI" b="1" noProof="0" dirty="0"/>
              <a:t>2009</a:t>
            </a:r>
            <a:r>
              <a:rPr lang="sl-SI" noProof="0" dirty="0"/>
              <a:t>). “</a:t>
            </a:r>
            <a:r>
              <a:rPr lang="sl-SI" noProof="0" dirty="0" err="1"/>
              <a:t>Structural</a:t>
            </a:r>
            <a:r>
              <a:rPr lang="sl-SI" noProof="0" dirty="0"/>
              <a:t> </a:t>
            </a:r>
            <a:r>
              <a:rPr lang="sl-SI" noProof="0" dirty="0" err="1"/>
              <a:t>integration</a:t>
            </a:r>
            <a:r>
              <a:rPr lang="sl-SI" noProof="0" dirty="0"/>
              <a:t> in </a:t>
            </a:r>
            <a:r>
              <a:rPr lang="sl-SI" noProof="0" dirty="0" err="1"/>
              <a:t>language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music</a:t>
            </a:r>
            <a:r>
              <a:rPr lang="sl-SI" noProof="0" dirty="0"/>
              <a:t>: Evidence </a:t>
            </a:r>
            <a:r>
              <a:rPr lang="sl-SI" noProof="0" dirty="0" err="1"/>
              <a:t>for</a:t>
            </a:r>
            <a:r>
              <a:rPr lang="sl-SI" noProof="0" dirty="0"/>
              <a:t> a </a:t>
            </a:r>
            <a:r>
              <a:rPr lang="sl-SI" noProof="0" dirty="0" err="1"/>
              <a:t>shared</a:t>
            </a:r>
            <a:r>
              <a:rPr lang="sl-SI" noProof="0" dirty="0"/>
              <a:t> </a:t>
            </a:r>
            <a:r>
              <a:rPr lang="sl-SI" noProof="0" dirty="0" err="1"/>
              <a:t>system</a:t>
            </a:r>
            <a:r>
              <a:rPr lang="sl-SI" noProof="0" dirty="0"/>
              <a:t>,” </a:t>
            </a:r>
            <a:r>
              <a:rPr lang="sl-SI" noProof="0" dirty="0" err="1"/>
              <a:t>Memory</a:t>
            </a:r>
            <a:r>
              <a:rPr lang="sl-SI" noProof="0" dirty="0"/>
              <a:t> &amp; </a:t>
            </a:r>
            <a:r>
              <a:rPr lang="sl-SI" noProof="0" dirty="0" err="1"/>
              <a:t>Cognition</a:t>
            </a:r>
            <a:r>
              <a:rPr lang="sl-SI" noProof="0" dirty="0"/>
              <a:t> </a:t>
            </a:r>
            <a:r>
              <a:rPr lang="sl-SI" b="1" noProof="0" dirty="0"/>
              <a:t>37</a:t>
            </a:r>
            <a:r>
              <a:rPr lang="sl-SI" noProof="0" dirty="0"/>
              <a:t>, 1–9. </a:t>
            </a:r>
          </a:p>
          <a:p>
            <a:pPr marL="108000" indent="-108000">
              <a:buNone/>
            </a:pPr>
            <a:r>
              <a:rPr lang="sl-SI" noProof="0" dirty="0" err="1"/>
              <a:t>Fougeron</a:t>
            </a:r>
            <a:r>
              <a:rPr lang="sl-SI" noProof="0" dirty="0"/>
              <a:t>, C.,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Keating</a:t>
            </a:r>
            <a:r>
              <a:rPr lang="sl-SI" noProof="0" dirty="0"/>
              <a:t>, P. A. (</a:t>
            </a:r>
            <a:r>
              <a:rPr lang="sl-SI" b="1" noProof="0" dirty="0"/>
              <a:t>1997</a:t>
            </a:r>
            <a:r>
              <a:rPr lang="sl-SI" noProof="0" dirty="0"/>
              <a:t>). “</a:t>
            </a:r>
            <a:r>
              <a:rPr lang="sl-SI" noProof="0" dirty="0" err="1"/>
              <a:t>Articulatory</a:t>
            </a:r>
            <a:r>
              <a:rPr lang="sl-SI" noProof="0" dirty="0"/>
              <a:t> </a:t>
            </a:r>
            <a:r>
              <a:rPr lang="sl-SI" noProof="0" dirty="0" err="1"/>
              <a:t>strengthening</a:t>
            </a:r>
            <a:r>
              <a:rPr lang="sl-SI" noProof="0" dirty="0"/>
              <a:t> at </a:t>
            </a:r>
            <a:r>
              <a:rPr lang="sl-SI" noProof="0" dirty="0" err="1"/>
              <a:t>edges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prosodic</a:t>
            </a:r>
            <a:r>
              <a:rPr lang="sl-SI" noProof="0" dirty="0"/>
              <a:t> </a:t>
            </a:r>
            <a:r>
              <a:rPr lang="sl-SI" noProof="0" dirty="0" err="1"/>
              <a:t>domains</a:t>
            </a:r>
            <a:r>
              <a:rPr lang="sl-SI" noProof="0" dirty="0"/>
              <a:t>,” J. </a:t>
            </a:r>
            <a:r>
              <a:rPr lang="sl-SI" noProof="0" dirty="0" err="1"/>
              <a:t>Acoust</a:t>
            </a:r>
            <a:r>
              <a:rPr lang="sl-SI" noProof="0" dirty="0"/>
              <a:t>. Soc. Am. </a:t>
            </a:r>
            <a:r>
              <a:rPr lang="sl-SI" b="1" noProof="0" dirty="0"/>
              <a:t>101</a:t>
            </a:r>
            <a:r>
              <a:rPr lang="sl-SI" noProof="0" dirty="0"/>
              <a:t>, 3728–3740.</a:t>
            </a:r>
          </a:p>
          <a:p>
            <a:pPr marL="108000" indent="-108000">
              <a:buNone/>
            </a:pPr>
            <a:r>
              <a:rPr lang="sl-SI" noProof="0" dirty="0"/>
              <a:t>van </a:t>
            </a:r>
            <a:r>
              <a:rPr lang="sl-SI" noProof="0" dirty="0" err="1"/>
              <a:t>Gelderen</a:t>
            </a:r>
            <a:r>
              <a:rPr lang="sl-SI" noProof="0" dirty="0"/>
              <a:t>, A., </a:t>
            </a:r>
            <a:r>
              <a:rPr lang="sl-SI" noProof="0" dirty="0" err="1"/>
              <a:t>Schoonen</a:t>
            </a:r>
            <a:r>
              <a:rPr lang="sl-SI" noProof="0" dirty="0"/>
              <a:t>, R., de </a:t>
            </a:r>
            <a:r>
              <a:rPr lang="sl-SI" noProof="0" dirty="0" err="1"/>
              <a:t>Glopper</a:t>
            </a:r>
            <a:r>
              <a:rPr lang="sl-SI" noProof="0" dirty="0"/>
              <a:t>, K., </a:t>
            </a:r>
            <a:r>
              <a:rPr lang="sl-SI" noProof="0" dirty="0" err="1"/>
              <a:t>Hulstijn</a:t>
            </a:r>
            <a:r>
              <a:rPr lang="sl-SI" noProof="0" dirty="0"/>
              <a:t>, J., </a:t>
            </a:r>
            <a:r>
              <a:rPr lang="sl-SI" noProof="0" dirty="0" err="1"/>
              <a:t>Snellings</a:t>
            </a:r>
            <a:r>
              <a:rPr lang="sl-SI" noProof="0" dirty="0"/>
              <a:t>, P., </a:t>
            </a:r>
            <a:r>
              <a:rPr lang="sl-SI" noProof="0" dirty="0" err="1"/>
              <a:t>Simis</a:t>
            </a:r>
            <a:r>
              <a:rPr lang="sl-SI" noProof="0" dirty="0"/>
              <a:t>, A., </a:t>
            </a:r>
            <a:r>
              <a:rPr lang="sl-SI" noProof="0" dirty="0" err="1"/>
              <a:t>and</a:t>
            </a:r>
            <a:r>
              <a:rPr lang="sl-SI" noProof="0" dirty="0"/>
              <a:t> Stevenson, M. (</a:t>
            </a:r>
            <a:r>
              <a:rPr lang="sl-SI" b="1" noProof="0" dirty="0"/>
              <a:t>2003</a:t>
            </a:r>
            <a:r>
              <a:rPr lang="sl-SI" noProof="0" dirty="0"/>
              <a:t>). “</a:t>
            </a:r>
            <a:r>
              <a:rPr lang="sl-SI" noProof="0" dirty="0" err="1"/>
              <a:t>Roles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linguistic</a:t>
            </a:r>
            <a:r>
              <a:rPr lang="sl-SI" noProof="0" dirty="0"/>
              <a:t> </a:t>
            </a:r>
            <a:r>
              <a:rPr lang="sl-SI" noProof="0" dirty="0" err="1"/>
              <a:t>knowledge</a:t>
            </a:r>
            <a:r>
              <a:rPr lang="sl-SI" noProof="0" dirty="0"/>
              <a:t>, </a:t>
            </a:r>
            <a:r>
              <a:rPr lang="sl-SI" noProof="0" dirty="0" err="1"/>
              <a:t>metacognitive</a:t>
            </a:r>
            <a:r>
              <a:rPr lang="sl-SI" noProof="0" dirty="0"/>
              <a:t> </a:t>
            </a:r>
            <a:r>
              <a:rPr lang="sl-SI" noProof="0" dirty="0" err="1"/>
              <a:t>knowledge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processing</a:t>
            </a:r>
            <a:r>
              <a:rPr lang="sl-SI" noProof="0" dirty="0"/>
              <a:t> </a:t>
            </a:r>
            <a:r>
              <a:rPr lang="sl-SI" noProof="0" dirty="0" err="1"/>
              <a:t>speed</a:t>
            </a:r>
            <a:r>
              <a:rPr lang="sl-SI" noProof="0" dirty="0"/>
              <a:t> in L3, L2 </a:t>
            </a:r>
            <a:r>
              <a:rPr lang="sl-SI" noProof="0" dirty="0" err="1"/>
              <a:t>and</a:t>
            </a:r>
            <a:r>
              <a:rPr lang="sl-SI" noProof="0" dirty="0"/>
              <a:t> L1 </a:t>
            </a:r>
            <a:r>
              <a:rPr lang="sl-SI" noProof="0" dirty="0" err="1"/>
              <a:t>reading</a:t>
            </a:r>
            <a:r>
              <a:rPr lang="sl-SI" noProof="0" dirty="0"/>
              <a:t> </a:t>
            </a:r>
            <a:r>
              <a:rPr lang="sl-SI" noProof="0" dirty="0" err="1"/>
              <a:t>comprehension</a:t>
            </a:r>
            <a:r>
              <a:rPr lang="sl-SI" noProof="0" dirty="0"/>
              <a:t>: A </a:t>
            </a:r>
            <a:r>
              <a:rPr lang="sl-SI" noProof="0" dirty="0" err="1"/>
              <a:t>structural</a:t>
            </a:r>
            <a:r>
              <a:rPr lang="sl-SI" noProof="0" dirty="0"/>
              <a:t> </a:t>
            </a:r>
            <a:r>
              <a:rPr lang="sl-SI" noProof="0" dirty="0" err="1"/>
              <a:t>equation</a:t>
            </a:r>
            <a:r>
              <a:rPr lang="sl-SI" noProof="0" dirty="0"/>
              <a:t> </a:t>
            </a:r>
            <a:r>
              <a:rPr lang="sl-SI" noProof="0" dirty="0" err="1"/>
              <a:t>modeling</a:t>
            </a:r>
            <a:r>
              <a:rPr lang="sl-SI" noProof="0" dirty="0"/>
              <a:t> </a:t>
            </a:r>
            <a:r>
              <a:rPr lang="sl-SI" noProof="0" dirty="0" err="1"/>
              <a:t>approach</a:t>
            </a:r>
            <a:r>
              <a:rPr lang="sl-SI" noProof="0" dirty="0"/>
              <a:t>,” </a:t>
            </a:r>
            <a:r>
              <a:rPr lang="sl-SI" noProof="0" dirty="0" err="1"/>
              <a:t>International</a:t>
            </a:r>
            <a:r>
              <a:rPr lang="sl-SI" noProof="0" dirty="0"/>
              <a:t> </a:t>
            </a:r>
            <a:r>
              <a:rPr lang="sl-SI" noProof="0" dirty="0" err="1"/>
              <a:t>Journal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Bilingualism</a:t>
            </a:r>
            <a:r>
              <a:rPr lang="sl-SI" noProof="0" dirty="0"/>
              <a:t> </a:t>
            </a:r>
            <a:r>
              <a:rPr lang="sl-SI" b="1" noProof="0" dirty="0"/>
              <a:t>7</a:t>
            </a:r>
            <a:r>
              <a:rPr lang="sl-SI" noProof="0" dirty="0"/>
              <a:t>, 7–25. </a:t>
            </a:r>
          </a:p>
          <a:p>
            <a:pPr marL="108000" indent="-108000">
              <a:buNone/>
            </a:pPr>
            <a:r>
              <a:rPr lang="sl-SI" noProof="0" dirty="0" err="1"/>
              <a:t>Hausen</a:t>
            </a:r>
            <a:r>
              <a:rPr lang="sl-SI" noProof="0" dirty="0"/>
              <a:t>, M., </a:t>
            </a:r>
            <a:r>
              <a:rPr lang="sl-SI" noProof="0" dirty="0" err="1"/>
              <a:t>Torppa</a:t>
            </a:r>
            <a:r>
              <a:rPr lang="sl-SI" noProof="0" dirty="0"/>
              <a:t>, R., </a:t>
            </a:r>
            <a:r>
              <a:rPr lang="sl-SI" noProof="0" dirty="0" err="1"/>
              <a:t>Salmela</a:t>
            </a:r>
            <a:r>
              <a:rPr lang="sl-SI" noProof="0" dirty="0"/>
              <a:t>, V. R., </a:t>
            </a:r>
            <a:r>
              <a:rPr lang="sl-SI" noProof="0" dirty="0" err="1"/>
              <a:t>Vainio</a:t>
            </a:r>
            <a:r>
              <a:rPr lang="sl-SI" noProof="0" dirty="0"/>
              <a:t>, M.,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Särkämö</a:t>
            </a:r>
            <a:r>
              <a:rPr lang="sl-SI" noProof="0" dirty="0"/>
              <a:t>, T. (</a:t>
            </a:r>
            <a:r>
              <a:rPr lang="sl-SI" b="1" noProof="0" dirty="0"/>
              <a:t>2013</a:t>
            </a:r>
            <a:r>
              <a:rPr lang="sl-SI" noProof="0" dirty="0"/>
              <a:t>). “</a:t>
            </a:r>
            <a:r>
              <a:rPr lang="sl-SI" noProof="0" dirty="0" err="1"/>
              <a:t>Music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speech</a:t>
            </a:r>
            <a:r>
              <a:rPr lang="sl-SI" noProof="0" dirty="0"/>
              <a:t> </a:t>
            </a:r>
            <a:r>
              <a:rPr lang="sl-SI" noProof="0" dirty="0" err="1"/>
              <a:t>prosody</a:t>
            </a:r>
            <a:r>
              <a:rPr lang="sl-SI" noProof="0" dirty="0"/>
              <a:t>: a </a:t>
            </a:r>
            <a:r>
              <a:rPr lang="sl-SI" noProof="0" dirty="0" err="1"/>
              <a:t>common</a:t>
            </a:r>
            <a:r>
              <a:rPr lang="sl-SI" noProof="0" dirty="0"/>
              <a:t> </a:t>
            </a:r>
            <a:r>
              <a:rPr lang="sl-SI" noProof="0" dirty="0" err="1"/>
              <a:t>rhythm</a:t>
            </a:r>
            <a:r>
              <a:rPr lang="sl-SI" noProof="0" dirty="0"/>
              <a:t>,” </a:t>
            </a:r>
            <a:r>
              <a:rPr lang="sl-SI" noProof="0" dirty="0" err="1"/>
              <a:t>Frontiers</a:t>
            </a:r>
            <a:r>
              <a:rPr lang="sl-SI" noProof="0" dirty="0"/>
              <a:t> in </a:t>
            </a:r>
            <a:r>
              <a:rPr lang="sl-SI" noProof="0" dirty="0" err="1"/>
              <a:t>Psychology</a:t>
            </a:r>
            <a:r>
              <a:rPr lang="sl-SI" noProof="0" dirty="0"/>
              <a:t> </a:t>
            </a:r>
            <a:r>
              <a:rPr lang="sl-SI" b="1" noProof="0" dirty="0"/>
              <a:t>4</a:t>
            </a:r>
            <a:r>
              <a:rPr lang="sl-SI" noProof="0" dirty="0"/>
              <a:t>: 566. </a:t>
            </a:r>
            <a:r>
              <a:rPr lang="sl-SI" noProof="0" dirty="0" err="1"/>
              <a:t>doi</a:t>
            </a:r>
            <a:r>
              <a:rPr lang="sl-SI" noProof="0" dirty="0"/>
              <a:t>: 10.3389/fpsyg.2013.00566.</a:t>
            </a:r>
          </a:p>
          <a:p>
            <a:pPr marL="108000" indent="-108000">
              <a:buNone/>
            </a:pPr>
            <a:r>
              <a:rPr lang="sl-SI" noProof="0" dirty="0" err="1"/>
              <a:t>Jaeger</a:t>
            </a:r>
            <a:r>
              <a:rPr lang="sl-SI" noProof="0" dirty="0"/>
              <a:t>, T. F. (</a:t>
            </a:r>
            <a:r>
              <a:rPr lang="sl-SI" b="1" noProof="0" dirty="0"/>
              <a:t>2008</a:t>
            </a:r>
            <a:r>
              <a:rPr lang="sl-SI" noProof="0" dirty="0"/>
              <a:t>). “</a:t>
            </a:r>
            <a:r>
              <a:rPr lang="sl-SI" noProof="0" dirty="0" err="1"/>
              <a:t>Categorical</a:t>
            </a:r>
            <a:r>
              <a:rPr lang="sl-SI" noProof="0" dirty="0"/>
              <a:t> data </a:t>
            </a:r>
            <a:r>
              <a:rPr lang="sl-SI" noProof="0" dirty="0" err="1"/>
              <a:t>analysis</a:t>
            </a:r>
            <a:r>
              <a:rPr lang="sl-SI" noProof="0" dirty="0"/>
              <a:t>: </a:t>
            </a:r>
            <a:r>
              <a:rPr lang="sl-SI" noProof="0" dirty="0" err="1"/>
              <a:t>Away</a:t>
            </a:r>
            <a:r>
              <a:rPr lang="sl-SI" noProof="0" dirty="0"/>
              <a:t> </a:t>
            </a:r>
            <a:r>
              <a:rPr lang="sl-SI" noProof="0" dirty="0" err="1"/>
              <a:t>from</a:t>
            </a:r>
            <a:r>
              <a:rPr lang="sl-SI" noProof="0" dirty="0"/>
              <a:t> </a:t>
            </a:r>
            <a:r>
              <a:rPr lang="sl-SI" noProof="0" dirty="0" err="1"/>
              <a:t>ANOVAs</a:t>
            </a:r>
            <a:r>
              <a:rPr lang="sl-SI" noProof="0" dirty="0"/>
              <a:t> (</a:t>
            </a:r>
            <a:r>
              <a:rPr lang="sl-SI" noProof="0" dirty="0" err="1"/>
              <a:t>transformation</a:t>
            </a:r>
            <a:r>
              <a:rPr lang="sl-SI" noProof="0" dirty="0"/>
              <a:t> </a:t>
            </a:r>
            <a:r>
              <a:rPr lang="sl-SI" noProof="0" dirty="0" err="1"/>
              <a:t>or</a:t>
            </a:r>
            <a:r>
              <a:rPr lang="sl-SI" noProof="0" dirty="0"/>
              <a:t> not)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towards</a:t>
            </a:r>
            <a:r>
              <a:rPr lang="sl-SI" noProof="0" dirty="0"/>
              <a:t> </a:t>
            </a:r>
            <a:r>
              <a:rPr lang="sl-SI" noProof="0" dirty="0" err="1"/>
              <a:t>logit</a:t>
            </a:r>
            <a:r>
              <a:rPr lang="sl-SI" noProof="0" dirty="0"/>
              <a:t> </a:t>
            </a:r>
            <a:r>
              <a:rPr lang="sl-SI" noProof="0" dirty="0" err="1"/>
              <a:t>mixed</a:t>
            </a:r>
            <a:r>
              <a:rPr lang="sl-SI" noProof="0" dirty="0"/>
              <a:t> </a:t>
            </a:r>
            <a:r>
              <a:rPr lang="sl-SI" noProof="0" dirty="0" err="1"/>
              <a:t>models</a:t>
            </a:r>
            <a:r>
              <a:rPr lang="sl-SI" noProof="0" dirty="0"/>
              <a:t>,” </a:t>
            </a:r>
            <a:r>
              <a:rPr lang="sl-SI" noProof="0" dirty="0" err="1"/>
              <a:t>Journal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Memory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Language</a:t>
            </a:r>
            <a:r>
              <a:rPr lang="sl-SI" noProof="0" dirty="0"/>
              <a:t> </a:t>
            </a:r>
            <a:r>
              <a:rPr lang="sl-SI" b="1" noProof="0" dirty="0"/>
              <a:t>59</a:t>
            </a:r>
            <a:r>
              <a:rPr lang="sl-SI" noProof="0" dirty="0"/>
              <a:t>, 434–446. </a:t>
            </a:r>
          </a:p>
          <a:p>
            <a:pPr marL="108000" indent="-108000">
              <a:buNone/>
            </a:pPr>
            <a:r>
              <a:rPr lang="sl-SI" noProof="0" dirty="0"/>
              <a:t>Kraus, N.,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Chandrasekaran</a:t>
            </a:r>
            <a:r>
              <a:rPr lang="sl-SI" noProof="0" dirty="0"/>
              <a:t>, B. (</a:t>
            </a:r>
            <a:r>
              <a:rPr lang="sl-SI" b="1" noProof="0" dirty="0"/>
              <a:t>2010</a:t>
            </a:r>
            <a:r>
              <a:rPr lang="sl-SI" noProof="0" dirty="0"/>
              <a:t>). “</a:t>
            </a:r>
            <a:r>
              <a:rPr lang="sl-SI" noProof="0" dirty="0" err="1"/>
              <a:t>Music</a:t>
            </a:r>
            <a:r>
              <a:rPr lang="sl-SI" noProof="0" dirty="0"/>
              <a:t> </a:t>
            </a:r>
            <a:r>
              <a:rPr lang="sl-SI" noProof="0" dirty="0" err="1"/>
              <a:t>training</a:t>
            </a:r>
            <a:r>
              <a:rPr lang="sl-SI" noProof="0" dirty="0"/>
              <a:t> </a:t>
            </a:r>
            <a:r>
              <a:rPr lang="sl-SI" noProof="0" dirty="0" err="1"/>
              <a:t>for</a:t>
            </a:r>
            <a:r>
              <a:rPr lang="sl-SI" noProof="0" dirty="0"/>
              <a:t>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development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auditory</a:t>
            </a:r>
            <a:r>
              <a:rPr lang="sl-SI" noProof="0" dirty="0"/>
              <a:t> </a:t>
            </a:r>
            <a:r>
              <a:rPr lang="sl-SI" noProof="0" dirty="0" err="1"/>
              <a:t>skills</a:t>
            </a:r>
            <a:r>
              <a:rPr lang="sl-SI" noProof="0" dirty="0"/>
              <a:t>,” Nature </a:t>
            </a:r>
            <a:r>
              <a:rPr lang="sl-SI" noProof="0" dirty="0" err="1"/>
              <a:t>Reviews</a:t>
            </a:r>
            <a:r>
              <a:rPr lang="sl-SI" noProof="0" dirty="0"/>
              <a:t> </a:t>
            </a:r>
            <a:r>
              <a:rPr lang="sl-SI" noProof="0" dirty="0" err="1"/>
              <a:t>Neuroscience</a:t>
            </a:r>
            <a:r>
              <a:rPr lang="sl-SI" noProof="0" dirty="0"/>
              <a:t> </a:t>
            </a:r>
            <a:r>
              <a:rPr lang="sl-SI" b="1" noProof="0" dirty="0"/>
              <a:t>11</a:t>
            </a:r>
            <a:r>
              <a:rPr lang="sl-SI" noProof="0" dirty="0"/>
              <a:t>, 599–605. </a:t>
            </a:r>
          </a:p>
          <a:p>
            <a:pPr marL="108000" indent="-108000">
              <a:buNone/>
            </a:pPr>
            <a:r>
              <a:rPr lang="sl-SI" noProof="0" dirty="0" err="1"/>
              <a:t>Marques</a:t>
            </a:r>
            <a:r>
              <a:rPr lang="sl-SI" noProof="0" dirty="0"/>
              <a:t>, C., Moreno, S., Luís Castro, S.,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Besson</a:t>
            </a:r>
            <a:r>
              <a:rPr lang="sl-SI" noProof="0" dirty="0"/>
              <a:t>, M. (</a:t>
            </a:r>
            <a:r>
              <a:rPr lang="sl-SI" b="1" noProof="0" dirty="0"/>
              <a:t>2007</a:t>
            </a:r>
            <a:r>
              <a:rPr lang="sl-SI" noProof="0" dirty="0"/>
              <a:t>). “</a:t>
            </a:r>
            <a:r>
              <a:rPr lang="sl-SI" noProof="0" dirty="0" err="1"/>
              <a:t>Musicians</a:t>
            </a:r>
            <a:r>
              <a:rPr lang="sl-SI" noProof="0" dirty="0"/>
              <a:t> </a:t>
            </a:r>
            <a:r>
              <a:rPr lang="sl-SI" noProof="0" dirty="0" err="1"/>
              <a:t>Detect</a:t>
            </a:r>
            <a:r>
              <a:rPr lang="sl-SI" noProof="0" dirty="0"/>
              <a:t> </a:t>
            </a:r>
            <a:r>
              <a:rPr lang="sl-SI" noProof="0" dirty="0" err="1"/>
              <a:t>Pitch</a:t>
            </a:r>
            <a:r>
              <a:rPr lang="sl-SI" noProof="0" dirty="0"/>
              <a:t> </a:t>
            </a:r>
            <a:r>
              <a:rPr lang="sl-SI" noProof="0" dirty="0" err="1"/>
              <a:t>Violation</a:t>
            </a:r>
            <a:r>
              <a:rPr lang="sl-SI" noProof="0" dirty="0"/>
              <a:t> in a </a:t>
            </a:r>
            <a:r>
              <a:rPr lang="sl-SI" noProof="0" dirty="0" err="1"/>
              <a:t>Foreign</a:t>
            </a:r>
            <a:r>
              <a:rPr lang="sl-SI" noProof="0" dirty="0"/>
              <a:t> </a:t>
            </a:r>
            <a:r>
              <a:rPr lang="sl-SI" noProof="0" dirty="0" err="1"/>
              <a:t>Language</a:t>
            </a:r>
            <a:r>
              <a:rPr lang="sl-SI" noProof="0" dirty="0"/>
              <a:t> </a:t>
            </a:r>
            <a:r>
              <a:rPr lang="sl-SI" noProof="0" dirty="0" err="1"/>
              <a:t>Better</a:t>
            </a:r>
            <a:r>
              <a:rPr lang="sl-SI" noProof="0" dirty="0"/>
              <a:t> </a:t>
            </a:r>
            <a:r>
              <a:rPr lang="sl-SI" noProof="0" dirty="0" err="1"/>
              <a:t>Than</a:t>
            </a:r>
            <a:r>
              <a:rPr lang="sl-SI" noProof="0" dirty="0"/>
              <a:t> </a:t>
            </a:r>
            <a:r>
              <a:rPr lang="sl-SI" noProof="0" dirty="0" err="1"/>
              <a:t>Nonmusicians</a:t>
            </a:r>
            <a:r>
              <a:rPr lang="sl-SI" noProof="0" dirty="0"/>
              <a:t>: </a:t>
            </a:r>
            <a:r>
              <a:rPr lang="sl-SI" noProof="0" dirty="0" err="1"/>
              <a:t>Behavioral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Electrophysiological</a:t>
            </a:r>
            <a:r>
              <a:rPr lang="sl-SI" noProof="0" dirty="0"/>
              <a:t> Evidence,” </a:t>
            </a:r>
            <a:r>
              <a:rPr lang="sl-SI" noProof="0" dirty="0" err="1"/>
              <a:t>Journal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Cognitive</a:t>
            </a:r>
            <a:r>
              <a:rPr lang="sl-SI" noProof="0" dirty="0"/>
              <a:t> </a:t>
            </a:r>
            <a:r>
              <a:rPr lang="sl-SI" noProof="0" dirty="0" err="1"/>
              <a:t>Neuroscience</a:t>
            </a:r>
            <a:r>
              <a:rPr lang="sl-SI" noProof="0" dirty="0"/>
              <a:t> </a:t>
            </a:r>
            <a:r>
              <a:rPr lang="sl-SI" b="1" noProof="0" dirty="0"/>
              <a:t>19</a:t>
            </a:r>
            <a:r>
              <a:rPr lang="sl-SI" noProof="0" dirty="0"/>
              <a:t>, 1453–1463. </a:t>
            </a:r>
          </a:p>
          <a:p>
            <a:pPr marL="108000" indent="-108000">
              <a:buNone/>
            </a:pPr>
            <a:r>
              <a:rPr lang="sl-SI" noProof="0" dirty="0" err="1"/>
              <a:t>Moradzadeh</a:t>
            </a:r>
            <a:r>
              <a:rPr lang="sl-SI" noProof="0" dirty="0"/>
              <a:t>, L., </a:t>
            </a:r>
            <a:r>
              <a:rPr lang="sl-SI" noProof="0" dirty="0" err="1"/>
              <a:t>Blumenthal</a:t>
            </a:r>
            <a:r>
              <a:rPr lang="sl-SI" noProof="0" dirty="0"/>
              <a:t>, G.,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Wiseheart</a:t>
            </a:r>
            <a:r>
              <a:rPr lang="sl-SI" noProof="0" dirty="0"/>
              <a:t>, M. (</a:t>
            </a:r>
            <a:r>
              <a:rPr lang="sl-SI" b="1" noProof="0" dirty="0"/>
              <a:t>2015</a:t>
            </a:r>
            <a:r>
              <a:rPr lang="sl-SI" noProof="0" dirty="0"/>
              <a:t>). “Musical </a:t>
            </a:r>
            <a:r>
              <a:rPr lang="sl-SI" noProof="0" dirty="0" err="1"/>
              <a:t>Training</a:t>
            </a:r>
            <a:r>
              <a:rPr lang="sl-SI" noProof="0" dirty="0"/>
              <a:t>, </a:t>
            </a:r>
            <a:r>
              <a:rPr lang="sl-SI" noProof="0" dirty="0" err="1"/>
              <a:t>Bilingualism</a:t>
            </a:r>
            <a:r>
              <a:rPr lang="sl-SI" noProof="0" dirty="0"/>
              <a:t>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Executive</a:t>
            </a:r>
            <a:r>
              <a:rPr lang="sl-SI" noProof="0" dirty="0"/>
              <a:t> </a:t>
            </a:r>
            <a:r>
              <a:rPr lang="sl-SI" noProof="0" dirty="0" err="1"/>
              <a:t>Function</a:t>
            </a:r>
            <a:r>
              <a:rPr lang="sl-SI" noProof="0" dirty="0"/>
              <a:t>: A </a:t>
            </a:r>
            <a:r>
              <a:rPr lang="sl-SI" noProof="0" dirty="0" err="1"/>
              <a:t>Closer</a:t>
            </a:r>
            <a:r>
              <a:rPr lang="sl-SI" noProof="0" dirty="0"/>
              <a:t> </a:t>
            </a:r>
            <a:r>
              <a:rPr lang="sl-SI" noProof="0" dirty="0" err="1"/>
              <a:t>Look</a:t>
            </a:r>
            <a:r>
              <a:rPr lang="sl-SI" noProof="0" dirty="0"/>
              <a:t> at </a:t>
            </a:r>
            <a:r>
              <a:rPr lang="sl-SI" noProof="0" dirty="0" err="1"/>
              <a:t>Task</a:t>
            </a:r>
            <a:r>
              <a:rPr lang="sl-SI" noProof="0" dirty="0"/>
              <a:t> </a:t>
            </a:r>
            <a:r>
              <a:rPr lang="sl-SI" noProof="0" dirty="0" err="1"/>
              <a:t>Switching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Dual-</a:t>
            </a:r>
            <a:r>
              <a:rPr lang="sl-SI" noProof="0" dirty="0" err="1"/>
              <a:t>Task</a:t>
            </a:r>
            <a:r>
              <a:rPr lang="sl-SI" noProof="0" dirty="0"/>
              <a:t> </a:t>
            </a:r>
            <a:r>
              <a:rPr lang="sl-SI" noProof="0" dirty="0" err="1"/>
              <a:t>Performance</a:t>
            </a:r>
            <a:r>
              <a:rPr lang="sl-SI" noProof="0" dirty="0"/>
              <a:t>,” </a:t>
            </a:r>
            <a:r>
              <a:rPr lang="sl-SI" noProof="0" dirty="0" err="1"/>
              <a:t>Cognitive</a:t>
            </a:r>
            <a:r>
              <a:rPr lang="sl-SI" noProof="0" dirty="0"/>
              <a:t> Science </a:t>
            </a:r>
            <a:r>
              <a:rPr lang="sl-SI" b="1" noProof="0" dirty="0"/>
              <a:t>39</a:t>
            </a:r>
            <a:r>
              <a:rPr lang="sl-SI" noProof="0" dirty="0"/>
              <a:t>, 992–1020. </a:t>
            </a:r>
          </a:p>
          <a:p>
            <a:pPr marL="108000" indent="-108000">
              <a:buNone/>
            </a:pPr>
            <a:r>
              <a:rPr lang="sl-SI" noProof="0" dirty="0"/>
              <a:t>Morgan, J.,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Demuth</a:t>
            </a:r>
            <a:r>
              <a:rPr lang="sl-SI" noProof="0" dirty="0"/>
              <a:t>, K. (</a:t>
            </a:r>
            <a:r>
              <a:rPr lang="sl-SI" b="1" noProof="0" dirty="0"/>
              <a:t>1996</a:t>
            </a:r>
            <a:r>
              <a:rPr lang="sl-SI" noProof="0" dirty="0"/>
              <a:t>). Signal to </a:t>
            </a:r>
            <a:r>
              <a:rPr lang="sl-SI" noProof="0" dirty="0" err="1"/>
              <a:t>syntax</a:t>
            </a:r>
            <a:r>
              <a:rPr lang="sl-SI" noProof="0" dirty="0"/>
              <a:t>: </a:t>
            </a:r>
            <a:r>
              <a:rPr lang="sl-SI" noProof="0" dirty="0" err="1"/>
              <a:t>an</a:t>
            </a:r>
            <a:r>
              <a:rPr lang="sl-SI" noProof="0" dirty="0"/>
              <a:t> </a:t>
            </a:r>
            <a:r>
              <a:rPr lang="sl-SI" noProof="0" dirty="0" err="1"/>
              <a:t>overview</a:t>
            </a:r>
            <a:r>
              <a:rPr lang="sl-SI" noProof="0" dirty="0"/>
              <a:t>. In </a:t>
            </a:r>
            <a:r>
              <a:rPr lang="sl-SI" i="1" noProof="0" dirty="0"/>
              <a:t>Signal to </a:t>
            </a:r>
            <a:r>
              <a:rPr lang="sl-SI" i="1" noProof="0" dirty="0" err="1"/>
              <a:t>syntax</a:t>
            </a:r>
            <a:r>
              <a:rPr lang="sl-SI" i="1" noProof="0" dirty="0"/>
              <a:t>: </a:t>
            </a:r>
            <a:r>
              <a:rPr lang="sl-SI" i="1" noProof="0" dirty="0" err="1"/>
              <a:t>Bootstrapping</a:t>
            </a:r>
            <a:r>
              <a:rPr lang="sl-SI" i="1" noProof="0" dirty="0"/>
              <a:t> </a:t>
            </a:r>
            <a:r>
              <a:rPr lang="sl-SI" i="1" noProof="0" dirty="0" err="1"/>
              <a:t>from</a:t>
            </a:r>
            <a:r>
              <a:rPr lang="sl-SI" i="1" noProof="0" dirty="0"/>
              <a:t> </a:t>
            </a:r>
            <a:r>
              <a:rPr lang="sl-SI" i="1" noProof="0" dirty="0" err="1"/>
              <a:t>speech</a:t>
            </a:r>
            <a:r>
              <a:rPr lang="sl-SI" i="1" noProof="0" dirty="0"/>
              <a:t> to </a:t>
            </a:r>
            <a:r>
              <a:rPr lang="sl-SI" i="1" noProof="0" dirty="0" err="1"/>
              <a:t>grammar</a:t>
            </a:r>
            <a:r>
              <a:rPr lang="sl-SI" i="1" noProof="0" dirty="0"/>
              <a:t> in </a:t>
            </a:r>
            <a:r>
              <a:rPr lang="sl-SI" i="1" noProof="0" dirty="0" err="1"/>
              <a:t>early</a:t>
            </a:r>
            <a:r>
              <a:rPr lang="sl-SI" i="1" noProof="0" dirty="0"/>
              <a:t> </a:t>
            </a:r>
            <a:r>
              <a:rPr lang="sl-SI" i="1" noProof="0" dirty="0" err="1"/>
              <a:t>acquisition</a:t>
            </a:r>
            <a:r>
              <a:rPr lang="sl-SI" noProof="0" dirty="0"/>
              <a:t>, </a:t>
            </a:r>
            <a:r>
              <a:rPr lang="sl-SI" noProof="0" dirty="0" err="1"/>
              <a:t>edited</a:t>
            </a:r>
            <a:r>
              <a:rPr lang="sl-SI" noProof="0" dirty="0"/>
              <a:t> </a:t>
            </a:r>
            <a:r>
              <a:rPr lang="sl-SI" noProof="0" dirty="0" err="1"/>
              <a:t>by</a:t>
            </a:r>
            <a:r>
              <a:rPr lang="sl-SI" noProof="0" dirty="0"/>
              <a:t> J. Morgan </a:t>
            </a:r>
            <a:r>
              <a:rPr lang="sl-SI" noProof="0" dirty="0" err="1"/>
              <a:t>and</a:t>
            </a:r>
            <a:r>
              <a:rPr lang="sl-SI" noProof="0" dirty="0"/>
              <a:t> K. </a:t>
            </a:r>
            <a:r>
              <a:rPr lang="sl-SI" noProof="0" dirty="0" err="1"/>
              <a:t>Demuth</a:t>
            </a:r>
            <a:r>
              <a:rPr lang="sl-SI" noProof="0" dirty="0"/>
              <a:t> (</a:t>
            </a:r>
            <a:r>
              <a:rPr lang="sl-SI" noProof="0" dirty="0" err="1"/>
              <a:t>Mahwah</a:t>
            </a:r>
            <a:r>
              <a:rPr lang="sl-SI" noProof="0" dirty="0"/>
              <a:t>, NJ: Erlbaum).</a:t>
            </a:r>
          </a:p>
          <a:p>
            <a:pPr marL="108000" indent="-108000">
              <a:buNone/>
            </a:pPr>
            <a:r>
              <a:rPr lang="sl-SI" noProof="0" dirty="0" err="1"/>
              <a:t>Nespor</a:t>
            </a:r>
            <a:r>
              <a:rPr lang="sl-SI" noProof="0" dirty="0"/>
              <a:t>, M., </a:t>
            </a:r>
            <a:r>
              <a:rPr lang="sl-SI" noProof="0" dirty="0" err="1"/>
              <a:t>and</a:t>
            </a:r>
            <a:r>
              <a:rPr lang="sl-SI" noProof="0" dirty="0"/>
              <a:t> Vogel, I. (</a:t>
            </a:r>
            <a:r>
              <a:rPr lang="sl-SI" b="1" noProof="0" dirty="0"/>
              <a:t>1986</a:t>
            </a:r>
            <a:r>
              <a:rPr lang="sl-SI" noProof="0" dirty="0"/>
              <a:t>). </a:t>
            </a:r>
            <a:r>
              <a:rPr lang="sl-SI" i="1" noProof="0" dirty="0" err="1"/>
              <a:t>Prosodic</a:t>
            </a:r>
            <a:r>
              <a:rPr lang="sl-SI" i="1" noProof="0" dirty="0"/>
              <a:t> </a:t>
            </a:r>
            <a:r>
              <a:rPr lang="sl-SI" i="1" noProof="0" dirty="0" err="1"/>
              <a:t>phonology</a:t>
            </a:r>
            <a:r>
              <a:rPr lang="sl-SI" noProof="0" dirty="0"/>
              <a:t> (</a:t>
            </a:r>
            <a:r>
              <a:rPr lang="sl-SI" noProof="0" dirty="0" err="1"/>
              <a:t>Foris</a:t>
            </a:r>
            <a:r>
              <a:rPr lang="sl-SI" noProof="0" dirty="0"/>
              <a:t>, </a:t>
            </a:r>
            <a:r>
              <a:rPr lang="sl-SI" noProof="0" dirty="0" err="1"/>
              <a:t>Dordrecht</a:t>
            </a:r>
            <a:r>
              <a:rPr lang="sl-SI" noProof="0" dirty="0"/>
              <a:t>).</a:t>
            </a:r>
          </a:p>
          <a:p>
            <a:pPr marL="108000" indent="-108000">
              <a:buNone/>
            </a:pPr>
            <a:r>
              <a:rPr lang="sl-SI" noProof="0" dirty="0"/>
              <a:t>Moreno, S., Lee, Y., Janus, M.,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Bialystok</a:t>
            </a:r>
            <a:r>
              <a:rPr lang="sl-SI" noProof="0" dirty="0"/>
              <a:t>, E. (</a:t>
            </a:r>
            <a:r>
              <a:rPr lang="sl-SI" b="1" noProof="0" dirty="0"/>
              <a:t>2015</a:t>
            </a:r>
            <a:r>
              <a:rPr lang="sl-SI" noProof="0" dirty="0"/>
              <a:t>). “Short-Term </a:t>
            </a:r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Language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Music</a:t>
            </a:r>
            <a:r>
              <a:rPr lang="sl-SI" noProof="0" dirty="0"/>
              <a:t> </a:t>
            </a:r>
            <a:r>
              <a:rPr lang="sl-SI" noProof="0" dirty="0" err="1"/>
              <a:t>Training</a:t>
            </a:r>
            <a:r>
              <a:rPr lang="sl-SI" noProof="0" dirty="0"/>
              <a:t> </a:t>
            </a:r>
            <a:r>
              <a:rPr lang="sl-SI" noProof="0" dirty="0" err="1"/>
              <a:t>Induces</a:t>
            </a:r>
            <a:r>
              <a:rPr lang="sl-SI" noProof="0" dirty="0"/>
              <a:t> </a:t>
            </a:r>
            <a:r>
              <a:rPr lang="sl-SI" noProof="0" dirty="0" err="1"/>
              <a:t>Lasting</a:t>
            </a:r>
            <a:r>
              <a:rPr lang="sl-SI" noProof="0" dirty="0"/>
              <a:t> </a:t>
            </a:r>
            <a:r>
              <a:rPr lang="sl-SI" noProof="0" dirty="0" err="1"/>
              <a:t>Functional</a:t>
            </a:r>
            <a:r>
              <a:rPr lang="sl-SI" noProof="0" dirty="0"/>
              <a:t> </a:t>
            </a:r>
            <a:r>
              <a:rPr lang="sl-SI" noProof="0" dirty="0" err="1"/>
              <a:t>Brain</a:t>
            </a:r>
            <a:r>
              <a:rPr lang="sl-SI" noProof="0" dirty="0"/>
              <a:t> </a:t>
            </a:r>
            <a:r>
              <a:rPr lang="sl-SI" noProof="0" dirty="0" err="1"/>
              <a:t>Changes</a:t>
            </a:r>
            <a:r>
              <a:rPr lang="sl-SI" noProof="0" dirty="0"/>
              <a:t> in </a:t>
            </a:r>
            <a:r>
              <a:rPr lang="sl-SI" noProof="0" dirty="0" err="1"/>
              <a:t>Early</a:t>
            </a:r>
            <a:r>
              <a:rPr lang="sl-SI" noProof="0" dirty="0"/>
              <a:t> </a:t>
            </a:r>
            <a:r>
              <a:rPr lang="sl-SI" noProof="0" dirty="0" err="1"/>
              <a:t>Childhood</a:t>
            </a:r>
            <a:r>
              <a:rPr lang="sl-SI" noProof="0" dirty="0"/>
              <a:t>,” </a:t>
            </a:r>
            <a:r>
              <a:rPr lang="sl-SI" noProof="0" dirty="0" err="1"/>
              <a:t>Child</a:t>
            </a:r>
            <a:r>
              <a:rPr lang="sl-SI" noProof="0" dirty="0"/>
              <a:t> </a:t>
            </a:r>
            <a:r>
              <a:rPr lang="sl-SI" noProof="0" dirty="0" err="1"/>
              <a:t>Development</a:t>
            </a:r>
            <a:r>
              <a:rPr lang="sl-SI" noProof="0" dirty="0"/>
              <a:t> </a:t>
            </a:r>
            <a:r>
              <a:rPr lang="sl-SI" b="1" noProof="0" dirty="0"/>
              <a:t>86</a:t>
            </a:r>
            <a:r>
              <a:rPr lang="sl-SI" noProof="0" dirty="0"/>
              <a:t>, 394–406. </a:t>
            </a:r>
          </a:p>
          <a:p>
            <a:pPr marL="108000" indent="-108000">
              <a:buNone/>
            </a:pPr>
            <a:r>
              <a:rPr lang="sl-SI" noProof="0" dirty="0" err="1"/>
              <a:t>Patel</a:t>
            </a:r>
            <a:r>
              <a:rPr lang="sl-SI" noProof="0" dirty="0"/>
              <a:t>, A. D. (</a:t>
            </a:r>
            <a:r>
              <a:rPr lang="sl-SI" b="1" noProof="0" dirty="0"/>
              <a:t>2008</a:t>
            </a:r>
            <a:r>
              <a:rPr lang="sl-SI" noProof="0" dirty="0"/>
              <a:t>). </a:t>
            </a:r>
            <a:r>
              <a:rPr lang="sl-SI" i="1" noProof="0" dirty="0" err="1"/>
              <a:t>Music</a:t>
            </a:r>
            <a:r>
              <a:rPr lang="sl-SI" i="1" noProof="0" dirty="0"/>
              <a:t>, </a:t>
            </a:r>
            <a:r>
              <a:rPr lang="sl-SI" i="1" noProof="0" dirty="0" err="1"/>
              <a:t>language</a:t>
            </a:r>
            <a:r>
              <a:rPr lang="sl-SI" i="1" noProof="0" dirty="0"/>
              <a:t>, </a:t>
            </a:r>
            <a:r>
              <a:rPr lang="sl-SI" i="1" noProof="0" dirty="0" err="1"/>
              <a:t>and</a:t>
            </a:r>
            <a:r>
              <a:rPr lang="sl-SI" i="1" noProof="0" dirty="0"/>
              <a:t> </a:t>
            </a:r>
            <a:r>
              <a:rPr lang="sl-SI" i="1" noProof="0" dirty="0" err="1"/>
              <a:t>the</a:t>
            </a:r>
            <a:r>
              <a:rPr lang="sl-SI" i="1" noProof="0" dirty="0"/>
              <a:t> </a:t>
            </a:r>
            <a:r>
              <a:rPr lang="sl-SI" i="1" noProof="0" dirty="0" err="1"/>
              <a:t>brain</a:t>
            </a:r>
            <a:r>
              <a:rPr lang="sl-SI" noProof="0" dirty="0"/>
              <a:t>, Oxford </a:t>
            </a:r>
            <a:r>
              <a:rPr lang="sl-SI" noProof="0" dirty="0" err="1"/>
              <a:t>University</a:t>
            </a:r>
            <a:r>
              <a:rPr lang="sl-SI" noProof="0" dirty="0"/>
              <a:t> </a:t>
            </a:r>
            <a:r>
              <a:rPr lang="sl-SI" noProof="0" dirty="0" err="1"/>
              <a:t>Press</a:t>
            </a:r>
            <a:r>
              <a:rPr lang="sl-SI" noProof="0" dirty="0"/>
              <a:t>, New York.</a:t>
            </a:r>
          </a:p>
          <a:p>
            <a:pPr marL="108000" indent="-108000">
              <a:buNone/>
            </a:pPr>
            <a:r>
              <a:rPr lang="sl-SI" noProof="0" dirty="0" err="1"/>
              <a:t>Schroeder</a:t>
            </a:r>
            <a:r>
              <a:rPr lang="sl-SI" noProof="0" dirty="0"/>
              <a:t>, S. R., </a:t>
            </a:r>
            <a:r>
              <a:rPr lang="sl-SI" noProof="0" dirty="0" err="1"/>
              <a:t>Marian</a:t>
            </a:r>
            <a:r>
              <a:rPr lang="sl-SI" noProof="0" dirty="0"/>
              <a:t>, V., </a:t>
            </a:r>
            <a:r>
              <a:rPr lang="sl-SI" noProof="0" dirty="0" err="1"/>
              <a:t>Shook</a:t>
            </a:r>
            <a:r>
              <a:rPr lang="sl-SI" noProof="0" dirty="0"/>
              <a:t>, A.,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Bartolotti</a:t>
            </a:r>
            <a:r>
              <a:rPr lang="sl-SI" noProof="0" dirty="0"/>
              <a:t>, J. (</a:t>
            </a:r>
            <a:r>
              <a:rPr lang="sl-SI" b="1" noProof="0" dirty="0"/>
              <a:t>2016</a:t>
            </a:r>
            <a:r>
              <a:rPr lang="sl-SI" noProof="0" dirty="0"/>
              <a:t>). “</a:t>
            </a:r>
            <a:r>
              <a:rPr lang="sl-SI" noProof="0" dirty="0" err="1"/>
              <a:t>Bilingualism</a:t>
            </a:r>
            <a:r>
              <a:rPr lang="sl-SI" noProof="0" dirty="0"/>
              <a:t>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Musicianship</a:t>
            </a:r>
            <a:r>
              <a:rPr lang="sl-SI" noProof="0" dirty="0"/>
              <a:t> </a:t>
            </a:r>
            <a:r>
              <a:rPr lang="sl-SI" noProof="0" dirty="0" err="1"/>
              <a:t>Enhance</a:t>
            </a:r>
            <a:r>
              <a:rPr lang="sl-SI" noProof="0" dirty="0"/>
              <a:t> </a:t>
            </a:r>
            <a:r>
              <a:rPr lang="sl-SI" noProof="0" dirty="0" err="1"/>
              <a:t>Cognitive</a:t>
            </a:r>
            <a:r>
              <a:rPr lang="sl-SI" noProof="0" dirty="0"/>
              <a:t> </a:t>
            </a:r>
            <a:r>
              <a:rPr lang="sl-SI" noProof="0" dirty="0" err="1"/>
              <a:t>Control</a:t>
            </a:r>
            <a:r>
              <a:rPr lang="sl-SI" noProof="0" dirty="0"/>
              <a:t>,” </a:t>
            </a:r>
            <a:r>
              <a:rPr lang="sl-SI" noProof="0" dirty="0" err="1"/>
              <a:t>Neural</a:t>
            </a:r>
            <a:r>
              <a:rPr lang="sl-SI" noProof="0" dirty="0"/>
              <a:t> </a:t>
            </a:r>
            <a:r>
              <a:rPr lang="sl-SI" noProof="0" dirty="0" err="1"/>
              <a:t>Plasticity</a:t>
            </a:r>
            <a:r>
              <a:rPr lang="sl-SI" noProof="0" dirty="0"/>
              <a:t> </a:t>
            </a:r>
            <a:r>
              <a:rPr lang="sl-SI" b="1" noProof="0" dirty="0"/>
              <a:t>2016</a:t>
            </a:r>
            <a:r>
              <a:rPr lang="sl-SI" noProof="0" dirty="0"/>
              <a:t>, 1–11. </a:t>
            </a:r>
          </a:p>
          <a:p>
            <a:pPr marL="108000" indent="-108000">
              <a:buNone/>
            </a:pPr>
            <a:r>
              <a:rPr lang="sl-SI" noProof="0" dirty="0" err="1"/>
              <a:t>Tremblay</a:t>
            </a:r>
            <a:r>
              <a:rPr lang="sl-SI" noProof="0" dirty="0"/>
              <a:t>, A., </a:t>
            </a:r>
            <a:r>
              <a:rPr lang="sl-SI" noProof="0" dirty="0" err="1"/>
              <a:t>Broersma</a:t>
            </a:r>
            <a:r>
              <a:rPr lang="sl-SI" noProof="0" dirty="0"/>
              <a:t>, M., </a:t>
            </a:r>
            <a:r>
              <a:rPr lang="sl-SI" noProof="0" dirty="0" err="1"/>
              <a:t>Coughlin</a:t>
            </a:r>
            <a:r>
              <a:rPr lang="sl-SI" noProof="0" dirty="0"/>
              <a:t>, C. E., </a:t>
            </a:r>
            <a:r>
              <a:rPr lang="sl-SI" noProof="0" dirty="0" err="1"/>
              <a:t>and</a:t>
            </a:r>
            <a:r>
              <a:rPr lang="sl-SI" noProof="0" dirty="0"/>
              <a:t> </a:t>
            </a:r>
            <a:r>
              <a:rPr lang="sl-SI" noProof="0" dirty="0" err="1"/>
              <a:t>Choi</a:t>
            </a:r>
            <a:r>
              <a:rPr lang="sl-SI" noProof="0" dirty="0"/>
              <a:t>, J. (</a:t>
            </a:r>
            <a:r>
              <a:rPr lang="sl-SI" b="1" noProof="0" dirty="0"/>
              <a:t>2016</a:t>
            </a:r>
            <a:r>
              <a:rPr lang="sl-SI" noProof="0" dirty="0"/>
              <a:t>). “</a:t>
            </a:r>
            <a:r>
              <a:rPr lang="sl-SI" noProof="0" dirty="0" err="1"/>
              <a:t>Effects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Native</a:t>
            </a:r>
            <a:r>
              <a:rPr lang="sl-SI" noProof="0" dirty="0"/>
              <a:t> </a:t>
            </a:r>
            <a:r>
              <a:rPr lang="sl-SI" noProof="0" dirty="0" err="1"/>
              <a:t>Language</a:t>
            </a:r>
            <a:r>
              <a:rPr lang="sl-SI" noProof="0" dirty="0"/>
              <a:t> on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Learning</a:t>
            </a:r>
            <a:r>
              <a:rPr lang="sl-SI" noProof="0" dirty="0"/>
              <a:t>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Fundamental</a:t>
            </a:r>
            <a:r>
              <a:rPr lang="sl-SI" noProof="0" dirty="0"/>
              <a:t> </a:t>
            </a:r>
            <a:r>
              <a:rPr lang="sl-SI" noProof="0" dirty="0" err="1"/>
              <a:t>Frequency</a:t>
            </a:r>
            <a:r>
              <a:rPr lang="sl-SI" noProof="0" dirty="0"/>
              <a:t> in </a:t>
            </a:r>
            <a:r>
              <a:rPr lang="sl-SI" noProof="0" dirty="0" err="1"/>
              <a:t>Second-Language</a:t>
            </a:r>
            <a:r>
              <a:rPr lang="sl-SI" noProof="0" dirty="0"/>
              <a:t> </a:t>
            </a:r>
            <a:r>
              <a:rPr lang="sl-SI" noProof="0" dirty="0" err="1"/>
              <a:t>Speech</a:t>
            </a:r>
            <a:r>
              <a:rPr lang="sl-SI" noProof="0" dirty="0"/>
              <a:t> </a:t>
            </a:r>
            <a:r>
              <a:rPr lang="sl-SI" noProof="0" dirty="0" err="1"/>
              <a:t>Segmentation</a:t>
            </a:r>
            <a:r>
              <a:rPr lang="sl-SI" noProof="0" dirty="0"/>
              <a:t>,” </a:t>
            </a:r>
            <a:r>
              <a:rPr lang="sl-SI" noProof="0" dirty="0" err="1"/>
              <a:t>Frontiers</a:t>
            </a:r>
            <a:r>
              <a:rPr lang="sl-SI" noProof="0" dirty="0"/>
              <a:t> in </a:t>
            </a:r>
            <a:r>
              <a:rPr lang="sl-SI" noProof="0" dirty="0" err="1"/>
              <a:t>Psychology</a:t>
            </a:r>
            <a:r>
              <a:rPr lang="sl-SI" noProof="0" dirty="0"/>
              <a:t> 7: 985. </a:t>
            </a:r>
            <a:r>
              <a:rPr lang="sl-SI" noProof="0" dirty="0" err="1"/>
              <a:t>doi</a:t>
            </a:r>
            <a:r>
              <a:rPr lang="sl-SI" noProof="0" dirty="0"/>
              <a:t>: 10.3389/fpsyg.2016.00985.</a:t>
            </a:r>
          </a:p>
        </p:txBody>
      </p:sp>
    </p:spTree>
    <p:extLst>
      <p:ext uri="{BB962C8B-B14F-4D97-AF65-F5344CB8AC3E}">
        <p14:creationId xmlns:p14="http://schemas.microsoft.com/office/powerpoint/2010/main" val="4264931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 err="1"/>
              <a:t>Appendix</a:t>
            </a:r>
            <a:r>
              <a:rPr lang="sl-SI" noProof="0" dirty="0"/>
              <a:t>: Zahvale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noProof="0" dirty="0"/>
              <a:t>Raziskavo je financiral 7. okvirni program Evropske unije za raziskave in tehnološki razvoj (št. 613465).</a:t>
            </a:r>
          </a:p>
          <a:p>
            <a:r>
              <a:rPr lang="sl-SI" noProof="0" dirty="0"/>
              <a:t>Zahvaljujemo se ravnateljicam in ravnateljem, pedagoškim in strokovnim sodelavcem sodelujočih šol:</a:t>
            </a:r>
          </a:p>
          <a:p>
            <a:pPr lvl="1"/>
            <a:r>
              <a:rPr lang="sl-SI" noProof="0" dirty="0" err="1"/>
              <a:t>Elisabetta</a:t>
            </a:r>
            <a:r>
              <a:rPr lang="sl-SI" noProof="0" dirty="0"/>
              <a:t> Kovic in Silvana </a:t>
            </a:r>
            <a:r>
              <a:rPr lang="sl-SI" noProof="0" dirty="0" err="1"/>
              <a:t>Vogric</a:t>
            </a:r>
            <a:r>
              <a:rPr lang="sl-SI" noProof="0" dirty="0"/>
              <a:t>, </a:t>
            </a:r>
            <a:r>
              <a:rPr lang="sl-SI" noProof="0" dirty="0" err="1"/>
              <a:t>Instituto</a:t>
            </a:r>
            <a:r>
              <a:rPr lang="sl-SI" noProof="0" dirty="0"/>
              <a:t> </a:t>
            </a:r>
            <a:r>
              <a:rPr lang="sl-SI" noProof="0" dirty="0" err="1"/>
              <a:t>Comprensivo</a:t>
            </a:r>
            <a:r>
              <a:rPr lang="sl-SI" noProof="0" dirty="0"/>
              <a:t> con </a:t>
            </a:r>
            <a:r>
              <a:rPr lang="sl-SI" noProof="0" dirty="0" err="1"/>
              <a:t>Lingua</a:t>
            </a:r>
            <a:r>
              <a:rPr lang="sl-SI" noProof="0" dirty="0"/>
              <a:t> </a:t>
            </a:r>
            <a:r>
              <a:rPr lang="sl-SI" noProof="0" dirty="0" err="1"/>
              <a:t>D’insegnamento</a:t>
            </a:r>
            <a:r>
              <a:rPr lang="sl-SI" noProof="0" dirty="0"/>
              <a:t> </a:t>
            </a:r>
            <a:r>
              <a:rPr lang="sl-SI" noProof="0" dirty="0" err="1"/>
              <a:t>Slovena</a:t>
            </a:r>
            <a:r>
              <a:rPr lang="sl-SI" noProof="0" dirty="0"/>
              <a:t> di </a:t>
            </a:r>
            <a:r>
              <a:rPr lang="sl-SI" noProof="0" dirty="0" err="1"/>
              <a:t>Gorizia</a:t>
            </a:r>
            <a:endParaRPr lang="sl-SI" noProof="0" dirty="0"/>
          </a:p>
          <a:p>
            <a:pPr lvl="1"/>
            <a:r>
              <a:rPr lang="sl-SI" noProof="0" dirty="0"/>
              <a:t>Sandi Vrabec, in Silvana Vrabec , Glasbena šol Nova Gorica</a:t>
            </a:r>
          </a:p>
          <a:p>
            <a:pPr lvl="1"/>
            <a:r>
              <a:rPr lang="sl-SI" noProof="0" dirty="0" err="1"/>
              <a:t>Alessandra</a:t>
            </a:r>
            <a:r>
              <a:rPr lang="sl-SI" noProof="0" dirty="0"/>
              <a:t> </a:t>
            </a:r>
            <a:r>
              <a:rPr lang="sl-SI" noProof="0" dirty="0" err="1"/>
              <a:t>Scettino</a:t>
            </a:r>
            <a:endParaRPr lang="sl-SI" noProof="0" dirty="0"/>
          </a:p>
          <a:p>
            <a:pPr lvl="1"/>
            <a:r>
              <a:rPr lang="sl-SI" noProof="0" dirty="0"/>
              <a:t>Janez Kobe in Irena Žorž-</a:t>
            </a:r>
            <a:r>
              <a:rPr lang="sl-SI" noProof="0" dirty="0" err="1"/>
              <a:t>Kisilak</a:t>
            </a:r>
            <a:r>
              <a:rPr lang="sl-SI" noProof="0" dirty="0"/>
              <a:t>, OŠ Milojke Štrukelj Nova Gorica</a:t>
            </a:r>
          </a:p>
          <a:p>
            <a:pPr lvl="1"/>
            <a:r>
              <a:rPr lang="sl-SI" noProof="0" dirty="0"/>
              <a:t>Primož Hvala in Nataša Nanut-</a:t>
            </a:r>
            <a:r>
              <a:rPr lang="sl-SI" noProof="0" dirty="0" err="1"/>
              <a:t>Brovc</a:t>
            </a:r>
            <a:r>
              <a:rPr lang="sl-SI" noProof="0" dirty="0"/>
              <a:t>, OŠ Ivana Roba Šempeter</a:t>
            </a:r>
          </a:p>
          <a:p>
            <a:pPr lvl="1"/>
            <a:r>
              <a:rPr lang="sl-SI" noProof="0" dirty="0"/>
              <a:t>Zarja </a:t>
            </a:r>
            <a:r>
              <a:rPr lang="sl-SI" noProof="0" dirty="0" err="1"/>
              <a:t>Hönn</a:t>
            </a:r>
            <a:r>
              <a:rPr lang="sl-SI" noProof="0" dirty="0"/>
              <a:t> Marc in Anja Mokrin, OŠ Šempas</a:t>
            </a:r>
          </a:p>
          <a:p>
            <a:pPr lvl="1"/>
            <a:r>
              <a:rPr lang="sl-SI" noProof="0" dirty="0"/>
              <a:t>Vesna Filej in Nataša Marinič, OŠ Dobrovo</a:t>
            </a:r>
          </a:p>
          <a:p>
            <a:pPr lvl="1"/>
            <a:r>
              <a:rPr lang="sl-SI" noProof="0" dirty="0"/>
              <a:t>Bogomil Furlan in Branka Pregelj Arčon, OŠ Renče</a:t>
            </a:r>
          </a:p>
          <a:p>
            <a:pPr lvl="1"/>
            <a:r>
              <a:rPr lang="sl-SI" noProof="0" dirty="0"/>
              <a:t>Lara Brun in Ana </a:t>
            </a:r>
            <a:r>
              <a:rPr lang="sl-SI" noProof="0" dirty="0" err="1"/>
              <a:t>Raganzini</a:t>
            </a:r>
            <a:r>
              <a:rPr lang="sl-SI" noProof="0" dirty="0"/>
              <a:t>, Mladinski center Nova Gorica</a:t>
            </a:r>
          </a:p>
          <a:p>
            <a:r>
              <a:rPr lang="sl-SI" noProof="0" dirty="0"/>
              <a:t>Zahvaljujemo se Jean-Baptistu Van der </a:t>
            </a:r>
            <a:r>
              <a:rPr lang="sl-SI" noProof="0" dirty="0" err="1"/>
              <a:t>Henstu</a:t>
            </a:r>
            <a:r>
              <a:rPr lang="sl-SI" noProof="0" dirty="0"/>
              <a:t> za snemanje stimulov in Tatjani </a:t>
            </a:r>
            <a:r>
              <a:rPr lang="sl-SI" noProof="0" dirty="0" err="1"/>
              <a:t>Nazir</a:t>
            </a:r>
            <a:r>
              <a:rPr lang="sl-SI" noProof="0" dirty="0"/>
              <a:t> za nasvete glede priprave eksperimenta (oba iz Institute </a:t>
            </a:r>
            <a:r>
              <a:rPr lang="sl-SI" noProof="0" dirty="0" err="1"/>
              <a:t>for</a:t>
            </a:r>
            <a:r>
              <a:rPr lang="sl-SI" noProof="0" dirty="0"/>
              <a:t> </a:t>
            </a:r>
            <a:r>
              <a:rPr lang="sl-SI" noProof="0" dirty="0" err="1"/>
              <a:t>Cognitive</a:t>
            </a:r>
            <a:r>
              <a:rPr lang="sl-SI" noProof="0" dirty="0"/>
              <a:t> </a:t>
            </a:r>
            <a:r>
              <a:rPr lang="sl-SI" noProof="0" dirty="0" err="1"/>
              <a:t>Sciences</a:t>
            </a:r>
            <a:r>
              <a:rPr lang="sl-SI" noProof="0" dirty="0"/>
              <a:t>-Marc </a:t>
            </a:r>
            <a:r>
              <a:rPr lang="sl-SI" noProof="0" dirty="0" err="1"/>
              <a:t>Jeannerod</a:t>
            </a:r>
            <a:r>
              <a:rPr lang="sl-SI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074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 err="1"/>
              <a:t>Appendix</a:t>
            </a:r>
            <a:r>
              <a:rPr lang="sl-SI" noProof="0" dirty="0"/>
              <a:t>: Sodelujoče šole</a:t>
            </a:r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1" y="1600200"/>
            <a:ext cx="6789798" cy="4800600"/>
          </a:xfrm>
        </p:spPr>
      </p:pic>
      <p:sp>
        <p:nvSpPr>
          <p:cNvPr id="3" name="PoljeZBesedilom 2"/>
          <p:cNvSpPr txBox="1"/>
          <p:nvPr/>
        </p:nvSpPr>
        <p:spPr>
          <a:xfrm>
            <a:off x="2555776" y="3000147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solidFill>
                  <a:srgbClr val="FFFF00"/>
                </a:solidFill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56669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1.3 Prozodija in učenje jezikov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Prozodija je bistvena tudi pri učenju tujih jezikov.</a:t>
            </a:r>
          </a:p>
          <a:p>
            <a:r>
              <a:rPr lang="sl-SI" noProof="0" dirty="0"/>
              <a:t>Podobni prozodični ključi za določevanje mej besed v maternem jeziku ovirajo učenje tujega jezika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Tremblay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., 2011]</a:t>
            </a:r>
            <a:r>
              <a:rPr lang="sl-SI" noProof="0" dirty="0"/>
              <a:t>.</a:t>
            </a:r>
          </a:p>
          <a:p>
            <a:r>
              <a:rPr lang="sl-SI" noProof="0" dirty="0"/>
              <a:t>V tem pogledu so torej še posebej zanimivi tisti otroci, ki naj bi bolje zaznavali prozodične ključe: </a:t>
            </a:r>
            <a:r>
              <a:rPr lang="sl-SI" b="1" noProof="0" dirty="0"/>
              <a:t>večjezični</a:t>
            </a:r>
            <a:r>
              <a:rPr lang="sl-SI" noProof="0" dirty="0"/>
              <a:t> in </a:t>
            </a:r>
            <a:r>
              <a:rPr lang="sl-SI" b="1" noProof="0" dirty="0"/>
              <a:t>glasbeniki</a:t>
            </a:r>
            <a:r>
              <a:rPr lang="sl-SI" noProof="0" dirty="0"/>
              <a:t>.</a:t>
            </a:r>
          </a:p>
          <a:p>
            <a:endParaRPr lang="sl-SI" noProof="0" dirty="0"/>
          </a:p>
        </p:txBody>
      </p:sp>
      <p:pic>
        <p:nvPicPr>
          <p:cNvPr id="8194" name="Picture 2" descr="5 Ways Being Bilingual Makes You Smarter | Kaplan Blog">
            <a:extLst>
              <a:ext uri="{FF2B5EF4-FFF2-40B4-BE49-F238E27FC236}">
                <a16:creationId xmlns:a16="http://schemas.microsoft.com/office/drawing/2014/main" id="{459AF0F7-4661-48A9-B5E0-5C9BFF35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4037"/>
            <a:ext cx="40005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0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2.1 </a:t>
            </a:r>
            <a:r>
              <a:rPr lang="sl-SI" noProof="0" dirty="0" err="1"/>
              <a:t>Večjezičneži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l-SI" b="1" noProof="0" dirty="0"/>
              <a:t>Govori se, da se večjezični lažje naučijo novega jezika kot enojezični.</a:t>
            </a:r>
          </a:p>
          <a:p>
            <a:r>
              <a:rPr lang="sl-SI" noProof="0" dirty="0"/>
              <a:t>Ta urbani mit dejansko potrjujejo jezikoslovne raziskave, ko ugotavljajo kognitivne prednosti večjezičnosti:</a:t>
            </a:r>
          </a:p>
          <a:p>
            <a:endParaRPr lang="sl-SI" noProof="0" dirty="0"/>
          </a:p>
          <a:p>
            <a:pPr lvl="1"/>
            <a:r>
              <a:rPr lang="sl-SI" noProof="0" dirty="0"/>
              <a:t>Povečana jezikovna zavest</a:t>
            </a:r>
          </a:p>
          <a:p>
            <a:pPr lvl="1"/>
            <a:r>
              <a:rPr lang="sl-SI" noProof="0" dirty="0"/>
              <a:t>Boljše izvršne funkcije</a:t>
            </a:r>
          </a:p>
          <a:p>
            <a:pPr lvl="1"/>
            <a:r>
              <a:rPr lang="sl-SI" noProof="0" dirty="0"/>
              <a:t>Večji </a:t>
            </a:r>
            <a:r>
              <a:rPr lang="sl-SI" noProof="0" dirty="0" err="1"/>
              <a:t>inhibicijski</a:t>
            </a:r>
            <a:r>
              <a:rPr lang="sl-SI" noProof="0" dirty="0"/>
              <a:t> nadzor.</a:t>
            </a:r>
          </a:p>
          <a:p>
            <a:pPr lvl="1"/>
            <a:endParaRPr lang="sl-SI" noProof="0" dirty="0"/>
          </a:p>
          <a:p>
            <a:pPr marL="411480" lvl="1" indent="0">
              <a:buNone/>
            </a:pP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Bialystok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, 2010]</a:t>
            </a:r>
          </a:p>
        </p:txBody>
      </p:sp>
      <p:pic>
        <p:nvPicPr>
          <p:cNvPr id="3074" name="Picture 2" descr="C:\Users\matic\Dropbox\cross-center_research 2016\bilingualismmatters\Researchers Night 2017\18GRAY-jum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7807"/>
            <a:ext cx="4283968" cy="3484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1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2.1 </a:t>
            </a:r>
            <a:r>
              <a:rPr lang="sl-SI" noProof="0" dirty="0" err="1"/>
              <a:t>Večjezičneži</a:t>
            </a:r>
            <a:endParaRPr lang="sl-S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5069160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sl-SI" b="1" noProof="0" dirty="0"/>
              <a:t>Večjezičnost poveča občutljivost na prozodični lastnosti pri mlajših otrocih: </a:t>
            </a:r>
          </a:p>
          <a:p>
            <a:pPr lvl="1"/>
            <a:r>
              <a:rPr lang="sl-SI" b="1" noProof="0" dirty="0"/>
              <a:t>naglas</a:t>
            </a:r>
            <a:r>
              <a:rPr lang="sl-SI" noProof="0" dirty="0"/>
              <a:t> v jeziku – diskriminacija naglasa na začetku (trohejski) oz. na koncu (</a:t>
            </a:r>
            <a:r>
              <a:rPr lang="sl-SI" noProof="0" dirty="0" err="1"/>
              <a:t>jambični</a:t>
            </a:r>
            <a:r>
              <a:rPr lang="sl-SI" noProof="0" dirty="0"/>
              <a:t>) besede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Bijeljac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-Babic et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., 2016]</a:t>
            </a:r>
          </a:p>
          <a:p>
            <a:pPr lvl="1"/>
            <a:r>
              <a:rPr lang="sl-SI" b="1" noProof="0" dirty="0"/>
              <a:t>ton</a:t>
            </a:r>
            <a:r>
              <a:rPr lang="sl-SI" noProof="0" dirty="0"/>
              <a:t> v jeziku – diskriminacija tonemov tujem jeziku, npr. v kitajščini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Liu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Kager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2013]</a:t>
            </a:r>
          </a:p>
          <a:p>
            <a:pPr lvl="1"/>
            <a:r>
              <a:rPr lang="sl-SI" b="1" dirty="0"/>
              <a:t>t</a:t>
            </a:r>
            <a:r>
              <a:rPr lang="sl-SI" b="1" noProof="0" dirty="0"/>
              <a:t>on in poudarek </a:t>
            </a:r>
            <a:r>
              <a:rPr lang="sl-SI" noProof="0" dirty="0"/>
              <a:t>v glasbi</a:t>
            </a:r>
            <a:r>
              <a:rPr lang="sl-SI" b="1" noProof="0" dirty="0"/>
              <a:t> 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Liu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Kager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2017]</a:t>
            </a:r>
          </a:p>
          <a:p>
            <a:pPr marL="571500" indent="-457200">
              <a:buFont typeface="+mj-lt"/>
              <a:buAutoNum type="arabicPeriod"/>
            </a:pPr>
            <a:r>
              <a:rPr lang="sl-SI" b="1" noProof="0" dirty="0"/>
              <a:t>Večjezični odrasli: različni rezultati</a:t>
            </a:r>
          </a:p>
          <a:p>
            <a:pPr lvl="1"/>
            <a:r>
              <a:rPr lang="sl-SI" noProof="0" dirty="0"/>
              <a:t>izgubijo občutljivost na razlikovalne fonetične lastnosti v tujem jeziku enako kot enojezični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Werker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1986]</a:t>
            </a:r>
          </a:p>
          <a:p>
            <a:pPr lvl="1"/>
            <a:r>
              <a:rPr lang="sl-SI" dirty="0"/>
              <a:t>p</a:t>
            </a:r>
            <a:r>
              <a:rPr lang="sl-SI" noProof="0" dirty="0"/>
              <a:t>o načrtnem zavestnem treningu povečajo občutljivost na razlikovalne fonetične lastnosti v tujem jeziku bolj kot enojezični – in lažje posplošujejo tudi na druge razlikovalne pare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Tremblay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Sabourin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, 2012]</a:t>
            </a:r>
          </a:p>
          <a:p>
            <a:pPr lvl="1"/>
            <a:r>
              <a:rPr lang="sl-SI" noProof="0" dirty="0"/>
              <a:t>so boljši pri učenju razlikovalnih kontrastov v umetnem jeziku, in sicer v odvisnosti od kompleksnosti in podobnosti z domačimi kontrasti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Antoniou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., 2015)</a:t>
            </a:r>
          </a:p>
        </p:txBody>
      </p:sp>
    </p:spTree>
    <p:extLst>
      <p:ext uri="{BB962C8B-B14F-4D97-AF65-F5344CB8AC3E}">
        <p14:creationId xmlns:p14="http://schemas.microsoft.com/office/powerpoint/2010/main" val="372100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tic\Dropbox\cross-center_research 2016\bilingualismmatters\Researchers Night 2017\muzič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" t="8" r="24019" b="22963"/>
          <a:stretch/>
        </p:blipFill>
        <p:spPr bwMode="auto">
          <a:xfrm>
            <a:off x="4716016" y="2242627"/>
            <a:ext cx="3744416" cy="4615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2.2 Glasbeniki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268760"/>
            <a:ext cx="6048672" cy="55892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b="1" noProof="0" dirty="0"/>
              <a:t>Tudi urbani mit, da so </a:t>
            </a:r>
            <a:r>
              <a:rPr lang="sl-SI" b="1" noProof="0" dirty="0" err="1"/>
              <a:t>glsbeniki</a:t>
            </a:r>
            <a:r>
              <a:rPr lang="sl-SI" b="1" noProof="0" dirty="0"/>
              <a:t> boljši v učenju tujih jezikov, se potrjuje:</a:t>
            </a:r>
          </a:p>
          <a:p>
            <a:pPr marL="114300" indent="0">
              <a:buNone/>
            </a:pPr>
            <a:r>
              <a:rPr lang="sl-SI" noProof="0" dirty="0">
                <a:sym typeface="Wingdings" panose="05000000000000000000" pitchFamily="2" charset="2"/>
              </a:rPr>
              <a:t>Študije kažejo, da je procesiranje glasbe in jezika podobno iz </a:t>
            </a:r>
            <a:r>
              <a:rPr lang="sl-SI" noProof="0" dirty="0"/>
              <a:t>behaviorističnega in </a:t>
            </a:r>
            <a:r>
              <a:rPr lang="sl-SI" noProof="0" dirty="0" err="1"/>
              <a:t>nevro</a:t>
            </a:r>
            <a:r>
              <a:rPr lang="sl-SI" noProof="0" dirty="0"/>
              <a:t>-anatomskega vidika.</a:t>
            </a:r>
          </a:p>
          <a:p>
            <a:pPr lvl="1"/>
            <a:r>
              <a:rPr lang="sl-SI" noProof="0" dirty="0"/>
              <a:t>Pri obeh sodeluje </a:t>
            </a:r>
            <a:r>
              <a:rPr lang="sl-SI" noProof="0" dirty="0" err="1"/>
              <a:t>Brocajevo</a:t>
            </a:r>
            <a:r>
              <a:rPr lang="sl-SI" noProof="0" dirty="0"/>
              <a:t> področje          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Patel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, 2008].</a:t>
            </a:r>
          </a:p>
          <a:p>
            <a:pPr lvl="1"/>
            <a:r>
              <a:rPr lang="sl-SI" noProof="0" dirty="0"/>
              <a:t>Pri obeh sodelujejo enaki prozodični ključi   (višina tona, trajanje, ritem)</a:t>
            </a:r>
          </a:p>
          <a:p>
            <a:pPr lvl="1"/>
            <a:r>
              <a:rPr lang="sl-SI" noProof="0" dirty="0"/>
              <a:t>Možgani strukturo glasbenega in strukturo jezikovnega stavka obravnavajo na podoben način </a:t>
            </a:r>
            <a:r>
              <a:rPr lang="sl-SI" sz="1400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sz="1400" noProof="0" dirty="0" err="1">
                <a:solidFill>
                  <a:schemeClr val="accent3">
                    <a:lumMod val="75000"/>
                  </a:schemeClr>
                </a:solidFill>
              </a:rPr>
              <a:t>Fedorenko</a:t>
            </a:r>
            <a:r>
              <a:rPr lang="sl-SI" sz="1400" noProof="0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sl-SI" sz="1400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sz="1400" noProof="0" dirty="0">
                <a:solidFill>
                  <a:schemeClr val="accent3">
                    <a:lumMod val="75000"/>
                  </a:schemeClr>
                </a:solidFill>
              </a:rPr>
              <a:t>., 2009; Kraus </a:t>
            </a:r>
            <a:r>
              <a:rPr lang="sl-SI" sz="1400" noProof="0" dirty="0" err="1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sl-SI" sz="1400" noProof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1400" noProof="0" dirty="0" err="1">
                <a:solidFill>
                  <a:schemeClr val="accent3">
                    <a:lumMod val="75000"/>
                  </a:schemeClr>
                </a:solidFill>
              </a:rPr>
              <a:t>Chandrasekaran</a:t>
            </a:r>
            <a:r>
              <a:rPr lang="sl-SI" sz="1400" noProof="0" dirty="0">
                <a:solidFill>
                  <a:schemeClr val="accent3">
                    <a:lumMod val="75000"/>
                  </a:schemeClr>
                </a:solidFill>
              </a:rPr>
              <a:t>, 2010]</a:t>
            </a:r>
          </a:p>
          <a:p>
            <a:pPr lvl="1"/>
            <a:r>
              <a:rPr lang="sl-SI" dirty="0"/>
              <a:t>G</a:t>
            </a:r>
            <a:r>
              <a:rPr lang="sl-SI" noProof="0" dirty="0" err="1"/>
              <a:t>lasbene</a:t>
            </a:r>
            <a:r>
              <a:rPr lang="sl-SI" noProof="0" dirty="0"/>
              <a:t> izkušnje povečajo občutljivost možganov na posamezni prozodične lastnosti, kot so tonemske razlike v neznanem jeziku 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Marques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sl-SI" noProof="0" dirty="0" err="1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2007]</a:t>
            </a:r>
          </a:p>
          <a:p>
            <a:pPr marL="411480" lvl="1" indent="0">
              <a:buNone/>
            </a:pPr>
            <a:endParaRPr lang="sl-SI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3.1 Metodologija: cilji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Glasbena izobrazba in večjezičnost očitno vplivata na procesiranje jezika, </a:t>
            </a:r>
            <a:r>
              <a:rPr lang="sl-SI" noProof="0" dirty="0">
                <a:sym typeface="Wingdings" panose="05000000000000000000" pitchFamily="2" charset="2"/>
              </a:rPr>
              <a:t>	</a:t>
            </a:r>
            <a:r>
              <a:rPr lang="sl-SI" noProof="0" dirty="0"/>
              <a:t>konkretno na procesiranje prozodije (višina, trajanje, jakost itd.).</a:t>
            </a:r>
          </a:p>
          <a:p>
            <a:r>
              <a:rPr lang="sl-SI" b="1" noProof="0" dirty="0">
                <a:solidFill>
                  <a:schemeClr val="accent3">
                    <a:lumMod val="75000"/>
                  </a:schemeClr>
                </a:solidFill>
              </a:rPr>
              <a:t>Raziskovalno vprašanje: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 Ali so večjezični in glasbeniki res bolj dovzetni za prozodijo, tako da bi lahko, na podlagi le prozodične informacije, razlikovali med pari stavkov, ki vsebujejo iste besede v istem vrstnem redu, a so vseeno skladenjsko in pomensko različni?</a:t>
            </a:r>
          </a:p>
          <a:p>
            <a:r>
              <a:rPr lang="sl-SI" noProof="0" dirty="0"/>
              <a:t>Tak eksperiment deluje le, če otroci besed ne razumejo, zato smo ga izvajali v zanje </a:t>
            </a:r>
            <a:r>
              <a:rPr lang="sl-SI" b="1" noProof="0" dirty="0"/>
              <a:t>neznanem</a:t>
            </a:r>
            <a:r>
              <a:rPr lang="sl-SI" noProof="0" dirty="0"/>
              <a:t> jeziku (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francoščina</a:t>
            </a:r>
            <a:r>
              <a:rPr lang="sl-SI" noProof="0" dirty="0"/>
              <a:t>)</a:t>
            </a:r>
          </a:p>
          <a:p>
            <a:r>
              <a:rPr lang="sl-SI" noProof="0" dirty="0"/>
              <a:t>Pri razlikovanju se bodo otroci torej lahko zanašali le na prozodične lastnosti (</a:t>
            </a:r>
            <a:r>
              <a:rPr lang="sl-SI" noProof="0" dirty="0">
                <a:solidFill>
                  <a:schemeClr val="accent3">
                    <a:lumMod val="75000"/>
                  </a:schemeClr>
                </a:solidFill>
              </a:rPr>
              <a:t>npr. premore, višino in hitrost govora, podaljšanje oz. skrajšanje zlogov itn</a:t>
            </a:r>
            <a:r>
              <a:rPr lang="sl-SI" noProof="0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27638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tic\Dropbox\cross-center_research 2016\Prosodic ambiguities\Experiments - Photos\DSC038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7"/>
          <a:stretch/>
        </p:blipFill>
        <p:spPr bwMode="auto">
          <a:xfrm>
            <a:off x="107504" y="1239060"/>
            <a:ext cx="8375504" cy="5142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3.2 Metodologija: sodelujoči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43808" y="1772816"/>
            <a:ext cx="6156176" cy="35283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noProof="0" dirty="0"/>
              <a:t>Enojezični </a:t>
            </a:r>
            <a:r>
              <a:rPr lang="sl-SI" noProof="0" dirty="0" err="1"/>
              <a:t>neglasbeniki</a:t>
            </a:r>
            <a:r>
              <a:rPr lang="sl-SI" noProof="0" dirty="0"/>
              <a:t> </a:t>
            </a:r>
            <a:r>
              <a:rPr lang="sl-SI" noProof="0" dirty="0">
                <a:solidFill>
                  <a:schemeClr val="bg1"/>
                </a:solidFill>
              </a:rPr>
              <a:t>(</a:t>
            </a:r>
            <a:r>
              <a:rPr lang="sl-SI" i="1" noProof="0" dirty="0">
                <a:solidFill>
                  <a:schemeClr val="bg1"/>
                </a:solidFill>
              </a:rPr>
              <a:t>N=</a:t>
            </a:r>
            <a:r>
              <a:rPr lang="sl-SI" noProof="0" dirty="0">
                <a:solidFill>
                  <a:schemeClr val="bg1"/>
                </a:solidFill>
              </a:rPr>
              <a:t>27, M=11.8, </a:t>
            </a:r>
            <a:r>
              <a:rPr lang="sl-SI" i="1" noProof="0" dirty="0">
                <a:solidFill>
                  <a:schemeClr val="bg1"/>
                </a:solidFill>
              </a:rPr>
              <a:t>SD</a:t>
            </a:r>
            <a:r>
              <a:rPr lang="sl-SI" noProof="0" dirty="0">
                <a:solidFill>
                  <a:schemeClr val="bg1"/>
                </a:solidFill>
              </a:rPr>
              <a:t>=0.86)</a:t>
            </a:r>
          </a:p>
          <a:p>
            <a:pPr marL="114300" indent="0">
              <a:buNone/>
            </a:pPr>
            <a:r>
              <a:rPr lang="sl-SI" noProof="0" dirty="0"/>
              <a:t>Večjezični </a:t>
            </a:r>
            <a:r>
              <a:rPr lang="sl-SI" noProof="0" dirty="0" err="1"/>
              <a:t>neglsbeniki</a:t>
            </a:r>
            <a:r>
              <a:rPr lang="sl-SI" noProof="0" dirty="0">
                <a:solidFill>
                  <a:schemeClr val="bg1"/>
                </a:solidFill>
              </a:rPr>
              <a:t>(</a:t>
            </a:r>
            <a:r>
              <a:rPr lang="sl-SI" i="1" noProof="0" dirty="0">
                <a:solidFill>
                  <a:schemeClr val="bg1"/>
                </a:solidFill>
              </a:rPr>
              <a:t>N=</a:t>
            </a:r>
            <a:r>
              <a:rPr lang="sl-SI" noProof="0" dirty="0">
                <a:solidFill>
                  <a:schemeClr val="bg1"/>
                </a:solidFill>
              </a:rPr>
              <a:t>28, M=11.9, </a:t>
            </a:r>
            <a:r>
              <a:rPr lang="sl-SI" i="1" noProof="0" dirty="0">
                <a:solidFill>
                  <a:schemeClr val="bg1"/>
                </a:solidFill>
              </a:rPr>
              <a:t>SD</a:t>
            </a:r>
            <a:r>
              <a:rPr lang="sl-SI" noProof="0" dirty="0">
                <a:solidFill>
                  <a:schemeClr val="bg1"/>
                </a:solidFill>
              </a:rPr>
              <a:t>=0.96)</a:t>
            </a:r>
          </a:p>
          <a:p>
            <a:pPr marL="114300" indent="0">
              <a:buNone/>
            </a:pPr>
            <a:r>
              <a:rPr lang="sl-SI" noProof="0" dirty="0"/>
              <a:t>Enojezični glasbeniki </a:t>
            </a:r>
            <a:r>
              <a:rPr lang="sl-SI" noProof="0" dirty="0">
                <a:solidFill>
                  <a:schemeClr val="bg1"/>
                </a:solidFill>
              </a:rPr>
              <a:t>(</a:t>
            </a:r>
            <a:r>
              <a:rPr lang="sl-SI" i="1" noProof="0" dirty="0">
                <a:solidFill>
                  <a:schemeClr val="bg1"/>
                </a:solidFill>
              </a:rPr>
              <a:t>N=</a:t>
            </a:r>
            <a:r>
              <a:rPr lang="sl-SI" noProof="0" dirty="0">
                <a:solidFill>
                  <a:schemeClr val="bg1"/>
                </a:solidFill>
              </a:rPr>
              <a:t>31, M=12.1, </a:t>
            </a:r>
            <a:r>
              <a:rPr lang="sl-SI" i="1" noProof="0" dirty="0">
                <a:solidFill>
                  <a:schemeClr val="bg1"/>
                </a:solidFill>
              </a:rPr>
              <a:t>SD</a:t>
            </a:r>
            <a:r>
              <a:rPr lang="sl-SI" noProof="0" dirty="0">
                <a:solidFill>
                  <a:schemeClr val="bg1"/>
                </a:solidFill>
              </a:rPr>
              <a:t>=1.12)</a:t>
            </a:r>
          </a:p>
          <a:p>
            <a:pPr marL="114300" indent="0">
              <a:buNone/>
            </a:pPr>
            <a:r>
              <a:rPr lang="sl-SI" noProof="0" dirty="0"/>
              <a:t>Večjezični </a:t>
            </a:r>
            <a:r>
              <a:rPr lang="sl-SI" noProof="0" dirty="0" err="1"/>
              <a:t>glsbeniki</a:t>
            </a:r>
            <a:r>
              <a:rPr lang="sl-SI" noProof="0" dirty="0"/>
              <a:t> </a:t>
            </a:r>
            <a:r>
              <a:rPr lang="sl-SI" noProof="0" dirty="0">
                <a:solidFill>
                  <a:schemeClr val="bg1"/>
                </a:solidFill>
              </a:rPr>
              <a:t>(</a:t>
            </a:r>
            <a:r>
              <a:rPr lang="sl-SI" i="1" noProof="0" dirty="0">
                <a:solidFill>
                  <a:schemeClr val="bg1"/>
                </a:solidFill>
              </a:rPr>
              <a:t>N=</a:t>
            </a:r>
            <a:r>
              <a:rPr lang="sl-SI" noProof="0" dirty="0">
                <a:solidFill>
                  <a:schemeClr val="bg1"/>
                </a:solidFill>
              </a:rPr>
              <a:t>22, M=12.1, </a:t>
            </a:r>
            <a:r>
              <a:rPr lang="sl-SI" i="1" noProof="0" dirty="0">
                <a:solidFill>
                  <a:schemeClr val="bg1"/>
                </a:solidFill>
              </a:rPr>
              <a:t>SD</a:t>
            </a:r>
            <a:r>
              <a:rPr lang="sl-SI" noProof="0" dirty="0">
                <a:solidFill>
                  <a:schemeClr val="bg1"/>
                </a:solidFill>
              </a:rPr>
              <a:t>=0.78)</a:t>
            </a:r>
          </a:p>
          <a:p>
            <a:pPr marL="114300" indent="0">
              <a:buNone/>
            </a:pPr>
            <a:r>
              <a:rPr lang="sl-SI" b="1" noProof="0" dirty="0">
                <a:solidFill>
                  <a:srgbClr val="2F2B20"/>
                </a:solidFill>
              </a:rPr>
              <a:t>	Skupaj: </a:t>
            </a:r>
            <a:r>
              <a:rPr lang="sl-SI" b="1" noProof="0" dirty="0">
                <a:solidFill>
                  <a:schemeClr val="accent3">
                    <a:lumMod val="75000"/>
                  </a:schemeClr>
                </a:solidFill>
              </a:rPr>
              <a:t>108 </a:t>
            </a:r>
            <a:r>
              <a:rPr lang="sl-SI" b="1" noProof="0" dirty="0"/>
              <a:t>(+ izključenih 6)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DC805BC-7107-4E33-B3BE-55C543669145}"/>
              </a:ext>
            </a:extLst>
          </p:cNvPr>
          <p:cNvSpPr txBox="1"/>
          <p:nvPr/>
        </p:nvSpPr>
        <p:spPr>
          <a:xfrm>
            <a:off x="107504" y="6398696"/>
            <a:ext cx="837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Nihče od sodelujočih se ni učil ali bil izpostavljen francoščini.</a:t>
            </a:r>
          </a:p>
        </p:txBody>
      </p:sp>
    </p:spTree>
    <p:extLst>
      <p:ext uri="{BB962C8B-B14F-4D97-AF65-F5344CB8AC3E}">
        <p14:creationId xmlns:p14="http://schemas.microsoft.com/office/powerpoint/2010/main" val="3501390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olica">
  <a:themeElements>
    <a:clrScheme name="Zeleno-rume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isarn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kolic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3927</Words>
  <Application>Microsoft Office PowerPoint</Application>
  <PresentationFormat>Diaprojekcija na zaslonu (4:3)</PresentationFormat>
  <Paragraphs>324</Paragraphs>
  <Slides>37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</vt:lpstr>
      <vt:lpstr>Okolica</vt:lpstr>
      <vt:lpstr>Imajo večjezični in glasbeniki boljša ušesa?</vt:lpstr>
      <vt:lpstr>1.1 Uvod: Zaznava govora</vt:lpstr>
      <vt:lpstr>1.2 Prozodija in usvajanje jezikov</vt:lpstr>
      <vt:lpstr>1.3 Prozodija in učenje jezikov</vt:lpstr>
      <vt:lpstr>2.1 Večjezičneži</vt:lpstr>
      <vt:lpstr>2.1 Večjezičneži</vt:lpstr>
      <vt:lpstr>2.2 Glasbeniki</vt:lpstr>
      <vt:lpstr>3.1 Metodologija: cilji</vt:lpstr>
      <vt:lpstr>3.2 Metodologija: sodelujoči</vt:lpstr>
      <vt:lpstr>3.2 Metodologija: sodelujoči</vt:lpstr>
      <vt:lpstr>3.3 Metodologija: stimuli</vt:lpstr>
      <vt:lpstr>3.3 Metodologija: stimuli</vt:lpstr>
      <vt:lpstr>3.3 Metodologija: stimuli</vt:lpstr>
      <vt:lpstr>3.4 Metodologija: analiza tarčnih primerov</vt:lpstr>
      <vt:lpstr>3.4.1 Metodologija: analiza trajanja</vt:lpstr>
      <vt:lpstr>3.4 Metodologija: analiza primerov</vt:lpstr>
      <vt:lpstr>3.4 Metodologija: analiza primerov</vt:lpstr>
      <vt:lpstr>3.4 Metodologija: analiza primerov</vt:lpstr>
      <vt:lpstr>3.5 Metodologija: oprema</vt:lpstr>
      <vt:lpstr>3.5 Metodologija: postopek</vt:lpstr>
      <vt:lpstr>4. Rezultati: podatki</vt:lpstr>
      <vt:lpstr>4. Rezultati: graf</vt:lpstr>
      <vt:lpstr>5. Diskusija</vt:lpstr>
      <vt:lpstr>5.1 Diskusija: delovni spomin</vt:lpstr>
      <vt:lpstr>5.2 Model delovnega spomina (Baddeley 2000)</vt:lpstr>
      <vt:lpstr>5.3 Fonološka zanka</vt:lpstr>
      <vt:lpstr>5.4 Zaključki</vt:lpstr>
      <vt:lpstr>7.1 Študija v slovenščini: stimuli</vt:lpstr>
      <vt:lpstr>7.1 Študija v slovenščini: stimuli</vt:lpstr>
      <vt:lpstr>7.1 Študija v slovenščini: stimuli</vt:lpstr>
      <vt:lpstr>7.2 Študija v slovenščini: sestava</vt:lpstr>
      <vt:lpstr>7.2 Študija v slovenščini: testiranci</vt:lpstr>
      <vt:lpstr>Appendix: Povezava do revije</vt:lpstr>
      <vt:lpstr>PowerPointova predstavitev</vt:lpstr>
      <vt:lpstr>Appendix: Literatura</vt:lpstr>
      <vt:lpstr>Appendix: Zahvale</vt:lpstr>
      <vt:lpstr>Appendix: Sodelujoče šole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Imajo večjezični in glasbeniki boljša ušesa?</dc:title>
  <dc:creator>Pavlič, Matic</dc:creator>
  <cp:lastModifiedBy>Pavlič, Matic</cp:lastModifiedBy>
  <cp:revision>9</cp:revision>
  <dcterms:created xsi:type="dcterms:W3CDTF">2020-10-14T09:33:50Z</dcterms:created>
  <dcterms:modified xsi:type="dcterms:W3CDTF">2022-10-12T10:01:12Z</dcterms:modified>
</cp:coreProperties>
</file>