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3" r:id="rId2"/>
    <p:sldId id="320" r:id="rId3"/>
    <p:sldId id="322" r:id="rId4"/>
    <p:sldId id="319" r:id="rId5"/>
    <p:sldId id="318" r:id="rId6"/>
    <p:sldId id="317" r:id="rId7"/>
    <p:sldId id="316" r:id="rId8"/>
    <p:sldId id="315" r:id="rId9"/>
    <p:sldId id="323" r:id="rId10"/>
    <p:sldId id="314" r:id="rId11"/>
    <p:sldId id="330" r:id="rId12"/>
    <p:sldId id="329" r:id="rId13"/>
    <p:sldId id="328" r:id="rId14"/>
    <p:sldId id="327" r:id="rId15"/>
    <p:sldId id="326" r:id="rId16"/>
    <p:sldId id="325" r:id="rId17"/>
    <p:sldId id="331" r:id="rId18"/>
    <p:sldId id="332" r:id="rId19"/>
    <p:sldId id="333" r:id="rId20"/>
    <p:sldId id="324" r:id="rId21"/>
    <p:sldId id="313" r:id="rId22"/>
    <p:sldId id="334" r:id="rId23"/>
    <p:sldId id="335" r:id="rId24"/>
    <p:sldId id="257" r:id="rId25"/>
    <p:sldId id="258" r:id="rId26"/>
    <p:sldId id="268" r:id="rId27"/>
    <p:sldId id="267" r:id="rId28"/>
    <p:sldId id="266" r:id="rId29"/>
    <p:sldId id="265" r:id="rId30"/>
    <p:sldId id="264" r:id="rId31"/>
    <p:sldId id="263" r:id="rId32"/>
    <p:sldId id="273" r:id="rId33"/>
    <p:sldId id="272" r:id="rId34"/>
    <p:sldId id="271" r:id="rId35"/>
    <p:sldId id="270" r:id="rId36"/>
    <p:sldId id="269" r:id="rId37"/>
    <p:sldId id="274" r:id="rId38"/>
    <p:sldId id="262" r:id="rId39"/>
    <p:sldId id="277" r:id="rId40"/>
    <p:sldId id="276" r:id="rId41"/>
    <p:sldId id="275" r:id="rId42"/>
    <p:sldId id="261" r:id="rId43"/>
    <p:sldId id="278" r:id="rId44"/>
    <p:sldId id="588" r:id="rId45"/>
    <p:sldId id="592" r:id="rId46"/>
    <p:sldId id="594" r:id="rId47"/>
    <p:sldId id="593" r:id="rId48"/>
    <p:sldId id="281" r:id="rId49"/>
    <p:sldId id="283" r:id="rId50"/>
    <p:sldId id="288" r:id="rId51"/>
    <p:sldId id="287" r:id="rId52"/>
    <p:sldId id="286" r:id="rId53"/>
    <p:sldId id="285" r:id="rId54"/>
    <p:sldId id="284" r:id="rId55"/>
    <p:sldId id="279" r:id="rId56"/>
    <p:sldId id="581" r:id="rId57"/>
    <p:sldId id="289" r:id="rId58"/>
    <p:sldId id="290" r:id="rId59"/>
    <p:sldId id="291" r:id="rId60"/>
    <p:sldId id="582" r:id="rId61"/>
    <p:sldId id="583" r:id="rId62"/>
    <p:sldId id="584" r:id="rId63"/>
    <p:sldId id="304" r:id="rId64"/>
    <p:sldId id="595" r:id="rId65"/>
    <p:sldId id="299" r:id="rId66"/>
    <p:sldId id="301" r:id="rId67"/>
    <p:sldId id="302" r:id="rId68"/>
    <p:sldId id="300" r:id="rId69"/>
    <p:sldId id="596" r:id="rId70"/>
    <p:sldId id="590" r:id="rId71"/>
    <p:sldId id="589" r:id="rId72"/>
    <p:sldId id="610" r:id="rId73"/>
    <p:sldId id="609" r:id="rId74"/>
    <p:sldId id="608" r:id="rId75"/>
    <p:sldId id="607" r:id="rId76"/>
    <p:sldId id="611" r:id="rId77"/>
    <p:sldId id="482" r:id="rId78"/>
    <p:sldId id="612" r:id="rId79"/>
    <p:sldId id="613" r:id="rId80"/>
    <p:sldId id="614" r:id="rId81"/>
    <p:sldId id="615" r:id="rId82"/>
    <p:sldId id="616" r:id="rId83"/>
    <p:sldId id="617" r:id="rId84"/>
    <p:sldId id="580" r:id="rId85"/>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85" d="100"/>
          <a:sy n="85" d="100"/>
        </p:scale>
        <p:origin x="360"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D57F025-526B-4BAF-8CC1-92CABFCE65F8}"/>
              </a:ext>
            </a:extLst>
          </p:cNvPr>
          <p:cNvSpPr>
            <a:spLocks noGrp="1"/>
          </p:cNvSpPr>
          <p:nvPr>
            <p:ph type="ctrTitle"/>
          </p:nvPr>
        </p:nvSpPr>
        <p:spPr>
          <a:xfrm>
            <a:off x="1524000" y="1122363"/>
            <a:ext cx="9144000" cy="2387600"/>
          </a:xfrm>
        </p:spPr>
        <p:txBody>
          <a:bodyPr anchor="b"/>
          <a:lstStyle>
            <a:lvl1pPr algn="ctr">
              <a:defRPr sz="6000"/>
            </a:lvl1pPr>
          </a:lstStyle>
          <a:p>
            <a:r>
              <a:rPr lang="sl-SI"/>
              <a:t>Kliknite, če želite urediti slog naslova matrice</a:t>
            </a:r>
          </a:p>
        </p:txBody>
      </p:sp>
      <p:sp>
        <p:nvSpPr>
          <p:cNvPr id="3" name="Podnaslov 2">
            <a:extLst>
              <a:ext uri="{FF2B5EF4-FFF2-40B4-BE49-F238E27FC236}">
                <a16:creationId xmlns:a16="http://schemas.microsoft.com/office/drawing/2014/main" id="{80391A5F-EC52-4857-B3B2-2BD29F1256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p>
        </p:txBody>
      </p:sp>
      <p:sp>
        <p:nvSpPr>
          <p:cNvPr id="4" name="Označba mesta datuma 3">
            <a:extLst>
              <a:ext uri="{FF2B5EF4-FFF2-40B4-BE49-F238E27FC236}">
                <a16:creationId xmlns:a16="http://schemas.microsoft.com/office/drawing/2014/main" id="{190DF4F4-B797-4552-9FD4-C6BBC865F9D5}"/>
              </a:ext>
            </a:extLst>
          </p:cNvPr>
          <p:cNvSpPr>
            <a:spLocks noGrp="1"/>
          </p:cNvSpPr>
          <p:nvPr>
            <p:ph type="dt" sz="half" idx="10"/>
          </p:nvPr>
        </p:nvSpPr>
        <p:spPr/>
        <p:txBody>
          <a:bodyPr/>
          <a:lstStyle/>
          <a:p>
            <a:fld id="{A3ED0F13-2358-4282-91B2-38877C9A9020}" type="datetimeFigureOut">
              <a:rPr lang="sl-SI" smtClean="0"/>
              <a:t>8. 04. 2025</a:t>
            </a:fld>
            <a:endParaRPr lang="sl-SI"/>
          </a:p>
        </p:txBody>
      </p:sp>
      <p:sp>
        <p:nvSpPr>
          <p:cNvPr id="5" name="Označba mesta noge 4">
            <a:extLst>
              <a:ext uri="{FF2B5EF4-FFF2-40B4-BE49-F238E27FC236}">
                <a16:creationId xmlns:a16="http://schemas.microsoft.com/office/drawing/2014/main" id="{8D93FA68-C9DD-4A2B-8E27-C91F62C51BF3}"/>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3D11F1B1-FC65-4323-9CA8-C7381FB8F4DC}"/>
              </a:ext>
            </a:extLst>
          </p:cNvPr>
          <p:cNvSpPr>
            <a:spLocks noGrp="1"/>
          </p:cNvSpPr>
          <p:nvPr>
            <p:ph type="sldNum" sz="quarter" idx="12"/>
          </p:nvPr>
        </p:nvSpPr>
        <p:spPr/>
        <p:txBody>
          <a:bodyPr/>
          <a:lstStyle/>
          <a:p>
            <a:fld id="{6D418B77-20C3-47A8-AB1D-C8CFBDFEA179}" type="slidenum">
              <a:rPr lang="sl-SI" smtClean="0"/>
              <a:t>‹#›</a:t>
            </a:fld>
            <a:endParaRPr lang="sl-SI"/>
          </a:p>
        </p:txBody>
      </p:sp>
    </p:spTree>
    <p:extLst>
      <p:ext uri="{BB962C8B-B14F-4D97-AF65-F5344CB8AC3E}">
        <p14:creationId xmlns:p14="http://schemas.microsoft.com/office/powerpoint/2010/main" val="2029019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94AF621-9067-4C40-8812-D64886B29F1D}"/>
              </a:ext>
            </a:extLst>
          </p:cNvPr>
          <p:cNvSpPr>
            <a:spLocks noGrp="1"/>
          </p:cNvSpPr>
          <p:nvPr>
            <p:ph type="title"/>
          </p:nvPr>
        </p:nvSpPr>
        <p:spPr/>
        <p:txBody>
          <a:bodyPr/>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CF475E65-0CB4-492B-AF72-CBAB554BFD9E}"/>
              </a:ext>
            </a:extLst>
          </p:cNvPr>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29C1C571-A4EC-4710-A451-4A21CB48F724}"/>
              </a:ext>
            </a:extLst>
          </p:cNvPr>
          <p:cNvSpPr>
            <a:spLocks noGrp="1"/>
          </p:cNvSpPr>
          <p:nvPr>
            <p:ph type="dt" sz="half" idx="10"/>
          </p:nvPr>
        </p:nvSpPr>
        <p:spPr/>
        <p:txBody>
          <a:bodyPr/>
          <a:lstStyle/>
          <a:p>
            <a:fld id="{A3ED0F13-2358-4282-91B2-38877C9A9020}" type="datetimeFigureOut">
              <a:rPr lang="sl-SI" smtClean="0"/>
              <a:t>8. 04. 2025</a:t>
            </a:fld>
            <a:endParaRPr lang="sl-SI"/>
          </a:p>
        </p:txBody>
      </p:sp>
      <p:sp>
        <p:nvSpPr>
          <p:cNvPr id="5" name="Označba mesta noge 4">
            <a:extLst>
              <a:ext uri="{FF2B5EF4-FFF2-40B4-BE49-F238E27FC236}">
                <a16:creationId xmlns:a16="http://schemas.microsoft.com/office/drawing/2014/main" id="{DBCF12C1-0E3D-4FB7-8CDD-904A6C72D9A1}"/>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2AEAE195-D622-4F69-9013-BD53A7D87EB8}"/>
              </a:ext>
            </a:extLst>
          </p:cNvPr>
          <p:cNvSpPr>
            <a:spLocks noGrp="1"/>
          </p:cNvSpPr>
          <p:nvPr>
            <p:ph type="sldNum" sz="quarter" idx="12"/>
          </p:nvPr>
        </p:nvSpPr>
        <p:spPr/>
        <p:txBody>
          <a:bodyPr/>
          <a:lstStyle/>
          <a:p>
            <a:fld id="{6D418B77-20C3-47A8-AB1D-C8CFBDFEA179}" type="slidenum">
              <a:rPr lang="sl-SI" smtClean="0"/>
              <a:t>‹#›</a:t>
            </a:fld>
            <a:endParaRPr lang="sl-SI"/>
          </a:p>
        </p:txBody>
      </p:sp>
    </p:spTree>
    <p:extLst>
      <p:ext uri="{BB962C8B-B14F-4D97-AF65-F5344CB8AC3E}">
        <p14:creationId xmlns:p14="http://schemas.microsoft.com/office/powerpoint/2010/main" val="1967038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D216FACF-B805-4166-B4DB-030FFF8F0675}"/>
              </a:ext>
            </a:extLst>
          </p:cNvPr>
          <p:cNvSpPr>
            <a:spLocks noGrp="1"/>
          </p:cNvSpPr>
          <p:nvPr>
            <p:ph type="title" orient="vert"/>
          </p:nvPr>
        </p:nvSpPr>
        <p:spPr>
          <a:xfrm>
            <a:off x="8724900" y="365125"/>
            <a:ext cx="2628900" cy="5811838"/>
          </a:xfrm>
        </p:spPr>
        <p:txBody>
          <a:bodyPr vert="eaVert"/>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4A264AEA-8A91-44CD-8869-E4A55FE65872}"/>
              </a:ext>
            </a:extLst>
          </p:cNvPr>
          <p:cNvSpPr>
            <a:spLocks noGrp="1"/>
          </p:cNvSpPr>
          <p:nvPr>
            <p:ph type="body" orient="vert" idx="1"/>
          </p:nvPr>
        </p:nvSpPr>
        <p:spPr>
          <a:xfrm>
            <a:off x="838200" y="365125"/>
            <a:ext cx="7734300" cy="5811838"/>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683516DF-7B6D-490D-B144-E0BE8C1472E5}"/>
              </a:ext>
            </a:extLst>
          </p:cNvPr>
          <p:cNvSpPr>
            <a:spLocks noGrp="1"/>
          </p:cNvSpPr>
          <p:nvPr>
            <p:ph type="dt" sz="half" idx="10"/>
          </p:nvPr>
        </p:nvSpPr>
        <p:spPr/>
        <p:txBody>
          <a:bodyPr/>
          <a:lstStyle/>
          <a:p>
            <a:fld id="{A3ED0F13-2358-4282-91B2-38877C9A9020}" type="datetimeFigureOut">
              <a:rPr lang="sl-SI" smtClean="0"/>
              <a:t>8. 04. 2025</a:t>
            </a:fld>
            <a:endParaRPr lang="sl-SI"/>
          </a:p>
        </p:txBody>
      </p:sp>
      <p:sp>
        <p:nvSpPr>
          <p:cNvPr id="5" name="Označba mesta noge 4">
            <a:extLst>
              <a:ext uri="{FF2B5EF4-FFF2-40B4-BE49-F238E27FC236}">
                <a16:creationId xmlns:a16="http://schemas.microsoft.com/office/drawing/2014/main" id="{28869460-BDD6-417F-AA20-9A405BD4695F}"/>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7B412BD7-254B-4E0C-AEF5-62CD857926B0}"/>
              </a:ext>
            </a:extLst>
          </p:cNvPr>
          <p:cNvSpPr>
            <a:spLocks noGrp="1"/>
          </p:cNvSpPr>
          <p:nvPr>
            <p:ph type="sldNum" sz="quarter" idx="12"/>
          </p:nvPr>
        </p:nvSpPr>
        <p:spPr/>
        <p:txBody>
          <a:bodyPr/>
          <a:lstStyle/>
          <a:p>
            <a:fld id="{6D418B77-20C3-47A8-AB1D-C8CFBDFEA179}" type="slidenum">
              <a:rPr lang="sl-SI" smtClean="0"/>
              <a:t>‹#›</a:t>
            </a:fld>
            <a:endParaRPr lang="sl-SI"/>
          </a:p>
        </p:txBody>
      </p:sp>
    </p:spTree>
    <p:extLst>
      <p:ext uri="{BB962C8B-B14F-4D97-AF65-F5344CB8AC3E}">
        <p14:creationId xmlns:p14="http://schemas.microsoft.com/office/powerpoint/2010/main" val="3050914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Notranji slide 1 B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9550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57E4183-455D-446F-905E-D7C3D68F262D}"/>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9646D53F-8B2B-4F1F-8CF6-80F3BE9F981E}"/>
              </a:ext>
            </a:extLst>
          </p:cNvPr>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BADA5C9C-BD76-46D0-94F2-65333F3731F3}"/>
              </a:ext>
            </a:extLst>
          </p:cNvPr>
          <p:cNvSpPr>
            <a:spLocks noGrp="1"/>
          </p:cNvSpPr>
          <p:nvPr>
            <p:ph type="dt" sz="half" idx="10"/>
          </p:nvPr>
        </p:nvSpPr>
        <p:spPr/>
        <p:txBody>
          <a:bodyPr/>
          <a:lstStyle/>
          <a:p>
            <a:fld id="{A3ED0F13-2358-4282-91B2-38877C9A9020}" type="datetimeFigureOut">
              <a:rPr lang="sl-SI" smtClean="0"/>
              <a:t>8. 04. 2025</a:t>
            </a:fld>
            <a:endParaRPr lang="sl-SI"/>
          </a:p>
        </p:txBody>
      </p:sp>
      <p:sp>
        <p:nvSpPr>
          <p:cNvPr id="5" name="Označba mesta noge 4">
            <a:extLst>
              <a:ext uri="{FF2B5EF4-FFF2-40B4-BE49-F238E27FC236}">
                <a16:creationId xmlns:a16="http://schemas.microsoft.com/office/drawing/2014/main" id="{DA02F5FE-7AEF-43CF-AE99-448CD4484EA9}"/>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238428D1-E4B5-45AF-9CE3-0A5004280F1B}"/>
              </a:ext>
            </a:extLst>
          </p:cNvPr>
          <p:cNvSpPr>
            <a:spLocks noGrp="1"/>
          </p:cNvSpPr>
          <p:nvPr>
            <p:ph type="sldNum" sz="quarter" idx="12"/>
          </p:nvPr>
        </p:nvSpPr>
        <p:spPr/>
        <p:txBody>
          <a:bodyPr/>
          <a:lstStyle/>
          <a:p>
            <a:fld id="{6D418B77-20C3-47A8-AB1D-C8CFBDFEA179}" type="slidenum">
              <a:rPr lang="sl-SI" smtClean="0"/>
              <a:t>‹#›</a:t>
            </a:fld>
            <a:endParaRPr lang="sl-SI"/>
          </a:p>
        </p:txBody>
      </p:sp>
    </p:spTree>
    <p:extLst>
      <p:ext uri="{BB962C8B-B14F-4D97-AF65-F5344CB8AC3E}">
        <p14:creationId xmlns:p14="http://schemas.microsoft.com/office/powerpoint/2010/main" val="264286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5A37393-169E-49EA-84CB-6D09B517271C}"/>
              </a:ext>
            </a:extLst>
          </p:cNvPr>
          <p:cNvSpPr>
            <a:spLocks noGrp="1"/>
          </p:cNvSpPr>
          <p:nvPr>
            <p:ph type="title"/>
          </p:nvPr>
        </p:nvSpPr>
        <p:spPr>
          <a:xfrm>
            <a:off x="831850" y="1709738"/>
            <a:ext cx="10515600" cy="2852737"/>
          </a:xfrm>
        </p:spPr>
        <p:txBody>
          <a:bodyPr anchor="b"/>
          <a:lstStyle>
            <a:lvl1pPr>
              <a:defRPr sz="6000"/>
            </a:lvl1pPr>
          </a:lstStyle>
          <a:p>
            <a:r>
              <a:rPr lang="sl-SI"/>
              <a:t>Kliknite, če želite urediti slog naslova matrice</a:t>
            </a:r>
          </a:p>
        </p:txBody>
      </p:sp>
      <p:sp>
        <p:nvSpPr>
          <p:cNvPr id="3" name="Označba mesta besedila 2">
            <a:extLst>
              <a:ext uri="{FF2B5EF4-FFF2-40B4-BE49-F238E27FC236}">
                <a16:creationId xmlns:a16="http://schemas.microsoft.com/office/drawing/2014/main" id="{A124E513-4E84-4F50-A13F-9C3DABBA54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Uredite sloge besedila matrice</a:t>
            </a:r>
          </a:p>
        </p:txBody>
      </p:sp>
      <p:sp>
        <p:nvSpPr>
          <p:cNvPr id="4" name="Označba mesta datuma 3">
            <a:extLst>
              <a:ext uri="{FF2B5EF4-FFF2-40B4-BE49-F238E27FC236}">
                <a16:creationId xmlns:a16="http://schemas.microsoft.com/office/drawing/2014/main" id="{3F54732A-8CAC-40DB-8082-6789011FE780}"/>
              </a:ext>
            </a:extLst>
          </p:cNvPr>
          <p:cNvSpPr>
            <a:spLocks noGrp="1"/>
          </p:cNvSpPr>
          <p:nvPr>
            <p:ph type="dt" sz="half" idx="10"/>
          </p:nvPr>
        </p:nvSpPr>
        <p:spPr/>
        <p:txBody>
          <a:bodyPr/>
          <a:lstStyle/>
          <a:p>
            <a:fld id="{A3ED0F13-2358-4282-91B2-38877C9A9020}" type="datetimeFigureOut">
              <a:rPr lang="sl-SI" smtClean="0"/>
              <a:t>8. 04. 2025</a:t>
            </a:fld>
            <a:endParaRPr lang="sl-SI"/>
          </a:p>
        </p:txBody>
      </p:sp>
      <p:sp>
        <p:nvSpPr>
          <p:cNvPr id="5" name="Označba mesta noge 4">
            <a:extLst>
              <a:ext uri="{FF2B5EF4-FFF2-40B4-BE49-F238E27FC236}">
                <a16:creationId xmlns:a16="http://schemas.microsoft.com/office/drawing/2014/main" id="{03516D71-A68B-43D6-8380-C3173CF09D32}"/>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76833E87-6B6E-488C-9B0F-48863F1EA666}"/>
              </a:ext>
            </a:extLst>
          </p:cNvPr>
          <p:cNvSpPr>
            <a:spLocks noGrp="1"/>
          </p:cNvSpPr>
          <p:nvPr>
            <p:ph type="sldNum" sz="quarter" idx="12"/>
          </p:nvPr>
        </p:nvSpPr>
        <p:spPr/>
        <p:txBody>
          <a:bodyPr/>
          <a:lstStyle/>
          <a:p>
            <a:fld id="{6D418B77-20C3-47A8-AB1D-C8CFBDFEA179}" type="slidenum">
              <a:rPr lang="sl-SI" smtClean="0"/>
              <a:t>‹#›</a:t>
            </a:fld>
            <a:endParaRPr lang="sl-SI"/>
          </a:p>
        </p:txBody>
      </p:sp>
    </p:spTree>
    <p:extLst>
      <p:ext uri="{BB962C8B-B14F-4D97-AF65-F5344CB8AC3E}">
        <p14:creationId xmlns:p14="http://schemas.microsoft.com/office/powerpoint/2010/main" val="2329929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87079E8-6818-4303-9573-DA4B9940A7AB}"/>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6C167032-5ADC-4512-B644-DD3D4CA804CA}"/>
              </a:ext>
            </a:extLst>
          </p:cNvPr>
          <p:cNvSpPr>
            <a:spLocks noGrp="1"/>
          </p:cNvSpPr>
          <p:nvPr>
            <p:ph sz="half" idx="1"/>
          </p:nvPr>
        </p:nvSpPr>
        <p:spPr>
          <a:xfrm>
            <a:off x="838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4AE0C3FC-A508-4127-97C3-117D57A655FC}"/>
              </a:ext>
            </a:extLst>
          </p:cNvPr>
          <p:cNvSpPr>
            <a:spLocks noGrp="1"/>
          </p:cNvSpPr>
          <p:nvPr>
            <p:ph sz="half" idx="2"/>
          </p:nvPr>
        </p:nvSpPr>
        <p:spPr>
          <a:xfrm>
            <a:off x="6172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89E5E072-8381-4C57-9484-CE2311636F8B}"/>
              </a:ext>
            </a:extLst>
          </p:cNvPr>
          <p:cNvSpPr>
            <a:spLocks noGrp="1"/>
          </p:cNvSpPr>
          <p:nvPr>
            <p:ph type="dt" sz="half" idx="10"/>
          </p:nvPr>
        </p:nvSpPr>
        <p:spPr/>
        <p:txBody>
          <a:bodyPr/>
          <a:lstStyle/>
          <a:p>
            <a:fld id="{A3ED0F13-2358-4282-91B2-38877C9A9020}" type="datetimeFigureOut">
              <a:rPr lang="sl-SI" smtClean="0"/>
              <a:t>8. 04. 2025</a:t>
            </a:fld>
            <a:endParaRPr lang="sl-SI"/>
          </a:p>
        </p:txBody>
      </p:sp>
      <p:sp>
        <p:nvSpPr>
          <p:cNvPr id="6" name="Označba mesta noge 5">
            <a:extLst>
              <a:ext uri="{FF2B5EF4-FFF2-40B4-BE49-F238E27FC236}">
                <a16:creationId xmlns:a16="http://schemas.microsoft.com/office/drawing/2014/main" id="{F11D6339-9058-4F7D-B5A4-891CC2892192}"/>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6CE2023C-937D-49A0-9BEA-A1452F8EB041}"/>
              </a:ext>
            </a:extLst>
          </p:cNvPr>
          <p:cNvSpPr>
            <a:spLocks noGrp="1"/>
          </p:cNvSpPr>
          <p:nvPr>
            <p:ph type="sldNum" sz="quarter" idx="12"/>
          </p:nvPr>
        </p:nvSpPr>
        <p:spPr/>
        <p:txBody>
          <a:bodyPr/>
          <a:lstStyle/>
          <a:p>
            <a:fld id="{6D418B77-20C3-47A8-AB1D-C8CFBDFEA179}" type="slidenum">
              <a:rPr lang="sl-SI" smtClean="0"/>
              <a:t>‹#›</a:t>
            </a:fld>
            <a:endParaRPr lang="sl-SI"/>
          </a:p>
        </p:txBody>
      </p:sp>
    </p:spTree>
    <p:extLst>
      <p:ext uri="{BB962C8B-B14F-4D97-AF65-F5344CB8AC3E}">
        <p14:creationId xmlns:p14="http://schemas.microsoft.com/office/powerpoint/2010/main" val="306887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C44890B-7FB1-4CD3-BA41-2EC2FAA445A4}"/>
              </a:ext>
            </a:extLst>
          </p:cNvPr>
          <p:cNvSpPr>
            <a:spLocks noGrp="1"/>
          </p:cNvSpPr>
          <p:nvPr>
            <p:ph type="title"/>
          </p:nvPr>
        </p:nvSpPr>
        <p:spPr>
          <a:xfrm>
            <a:off x="839788" y="365125"/>
            <a:ext cx="10515600" cy="1325563"/>
          </a:xfrm>
        </p:spPr>
        <p:txBody>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2D277E4C-F556-4C88-BD36-3ECB29C14F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Označba mesta vsebine 3">
            <a:extLst>
              <a:ext uri="{FF2B5EF4-FFF2-40B4-BE49-F238E27FC236}">
                <a16:creationId xmlns:a16="http://schemas.microsoft.com/office/drawing/2014/main" id="{768784E1-77B4-401D-9115-BDDBA818CC8D}"/>
              </a:ext>
            </a:extLst>
          </p:cNvPr>
          <p:cNvSpPr>
            <a:spLocks noGrp="1"/>
          </p:cNvSpPr>
          <p:nvPr>
            <p:ph sz="half" idx="2"/>
          </p:nvPr>
        </p:nvSpPr>
        <p:spPr>
          <a:xfrm>
            <a:off x="839788" y="2505075"/>
            <a:ext cx="5157787"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F906FFCE-C478-4EF2-BD1B-8EF25A226E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Označba mesta vsebine 5">
            <a:extLst>
              <a:ext uri="{FF2B5EF4-FFF2-40B4-BE49-F238E27FC236}">
                <a16:creationId xmlns:a16="http://schemas.microsoft.com/office/drawing/2014/main" id="{3054F227-1588-435E-AAAC-E5AEB3C7BD55}"/>
              </a:ext>
            </a:extLst>
          </p:cNvPr>
          <p:cNvSpPr>
            <a:spLocks noGrp="1"/>
          </p:cNvSpPr>
          <p:nvPr>
            <p:ph sz="quarter" idx="4"/>
          </p:nvPr>
        </p:nvSpPr>
        <p:spPr>
          <a:xfrm>
            <a:off x="6172200" y="2505075"/>
            <a:ext cx="5183188"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606C6EB3-12F6-43EA-948C-0E51AAA18144}"/>
              </a:ext>
            </a:extLst>
          </p:cNvPr>
          <p:cNvSpPr>
            <a:spLocks noGrp="1"/>
          </p:cNvSpPr>
          <p:nvPr>
            <p:ph type="dt" sz="half" idx="10"/>
          </p:nvPr>
        </p:nvSpPr>
        <p:spPr/>
        <p:txBody>
          <a:bodyPr/>
          <a:lstStyle/>
          <a:p>
            <a:fld id="{A3ED0F13-2358-4282-91B2-38877C9A9020}" type="datetimeFigureOut">
              <a:rPr lang="sl-SI" smtClean="0"/>
              <a:t>8. 04. 2025</a:t>
            </a:fld>
            <a:endParaRPr lang="sl-SI"/>
          </a:p>
        </p:txBody>
      </p:sp>
      <p:sp>
        <p:nvSpPr>
          <p:cNvPr id="8" name="Označba mesta noge 7">
            <a:extLst>
              <a:ext uri="{FF2B5EF4-FFF2-40B4-BE49-F238E27FC236}">
                <a16:creationId xmlns:a16="http://schemas.microsoft.com/office/drawing/2014/main" id="{966680AD-AF0D-4BDE-827E-357B7D9623DD}"/>
              </a:ext>
            </a:extLst>
          </p:cNvPr>
          <p:cNvSpPr>
            <a:spLocks noGrp="1"/>
          </p:cNvSpPr>
          <p:nvPr>
            <p:ph type="ftr" sz="quarter" idx="11"/>
          </p:nvPr>
        </p:nvSpPr>
        <p:spPr/>
        <p:txBody>
          <a:bodyPr/>
          <a:lstStyle/>
          <a:p>
            <a:endParaRPr lang="sl-SI"/>
          </a:p>
        </p:txBody>
      </p:sp>
      <p:sp>
        <p:nvSpPr>
          <p:cNvPr id="9" name="Označba mesta številke diapozitiva 8">
            <a:extLst>
              <a:ext uri="{FF2B5EF4-FFF2-40B4-BE49-F238E27FC236}">
                <a16:creationId xmlns:a16="http://schemas.microsoft.com/office/drawing/2014/main" id="{C1C01C1D-2778-41EC-8A6F-07F4F7335413}"/>
              </a:ext>
            </a:extLst>
          </p:cNvPr>
          <p:cNvSpPr>
            <a:spLocks noGrp="1"/>
          </p:cNvSpPr>
          <p:nvPr>
            <p:ph type="sldNum" sz="quarter" idx="12"/>
          </p:nvPr>
        </p:nvSpPr>
        <p:spPr/>
        <p:txBody>
          <a:bodyPr/>
          <a:lstStyle/>
          <a:p>
            <a:fld id="{6D418B77-20C3-47A8-AB1D-C8CFBDFEA179}" type="slidenum">
              <a:rPr lang="sl-SI" smtClean="0"/>
              <a:t>‹#›</a:t>
            </a:fld>
            <a:endParaRPr lang="sl-SI"/>
          </a:p>
        </p:txBody>
      </p:sp>
    </p:spTree>
    <p:extLst>
      <p:ext uri="{BB962C8B-B14F-4D97-AF65-F5344CB8AC3E}">
        <p14:creationId xmlns:p14="http://schemas.microsoft.com/office/powerpoint/2010/main" val="1430005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5EB4ED4-183F-478B-84E9-74E3C4B198F1}"/>
              </a:ext>
            </a:extLst>
          </p:cNvPr>
          <p:cNvSpPr>
            <a:spLocks noGrp="1"/>
          </p:cNvSpPr>
          <p:nvPr>
            <p:ph type="title"/>
          </p:nvPr>
        </p:nvSpPr>
        <p:spPr/>
        <p:txBody>
          <a:bodyPr/>
          <a:lstStyle/>
          <a:p>
            <a:r>
              <a:rPr lang="sl-SI"/>
              <a:t>Kliknite, če želite urediti slog naslova matrice</a:t>
            </a:r>
          </a:p>
        </p:txBody>
      </p:sp>
      <p:sp>
        <p:nvSpPr>
          <p:cNvPr id="3" name="Označba mesta datuma 2">
            <a:extLst>
              <a:ext uri="{FF2B5EF4-FFF2-40B4-BE49-F238E27FC236}">
                <a16:creationId xmlns:a16="http://schemas.microsoft.com/office/drawing/2014/main" id="{FBCFBB8C-307D-44EF-A1F4-B22D44261B7E}"/>
              </a:ext>
            </a:extLst>
          </p:cNvPr>
          <p:cNvSpPr>
            <a:spLocks noGrp="1"/>
          </p:cNvSpPr>
          <p:nvPr>
            <p:ph type="dt" sz="half" idx="10"/>
          </p:nvPr>
        </p:nvSpPr>
        <p:spPr/>
        <p:txBody>
          <a:bodyPr/>
          <a:lstStyle/>
          <a:p>
            <a:fld id="{A3ED0F13-2358-4282-91B2-38877C9A9020}" type="datetimeFigureOut">
              <a:rPr lang="sl-SI" smtClean="0"/>
              <a:t>8. 04. 2025</a:t>
            </a:fld>
            <a:endParaRPr lang="sl-SI"/>
          </a:p>
        </p:txBody>
      </p:sp>
      <p:sp>
        <p:nvSpPr>
          <p:cNvPr id="4" name="Označba mesta noge 3">
            <a:extLst>
              <a:ext uri="{FF2B5EF4-FFF2-40B4-BE49-F238E27FC236}">
                <a16:creationId xmlns:a16="http://schemas.microsoft.com/office/drawing/2014/main" id="{4E8950D9-1270-46E3-BA2C-D858835DC03F}"/>
              </a:ext>
            </a:extLst>
          </p:cNvPr>
          <p:cNvSpPr>
            <a:spLocks noGrp="1"/>
          </p:cNvSpPr>
          <p:nvPr>
            <p:ph type="ftr" sz="quarter" idx="11"/>
          </p:nvPr>
        </p:nvSpPr>
        <p:spPr/>
        <p:txBody>
          <a:bodyPr/>
          <a:lstStyle/>
          <a:p>
            <a:endParaRPr lang="sl-SI"/>
          </a:p>
        </p:txBody>
      </p:sp>
      <p:sp>
        <p:nvSpPr>
          <p:cNvPr id="5" name="Označba mesta številke diapozitiva 4">
            <a:extLst>
              <a:ext uri="{FF2B5EF4-FFF2-40B4-BE49-F238E27FC236}">
                <a16:creationId xmlns:a16="http://schemas.microsoft.com/office/drawing/2014/main" id="{56D93EDE-8569-422C-9FED-FE40A492A80F}"/>
              </a:ext>
            </a:extLst>
          </p:cNvPr>
          <p:cNvSpPr>
            <a:spLocks noGrp="1"/>
          </p:cNvSpPr>
          <p:nvPr>
            <p:ph type="sldNum" sz="quarter" idx="12"/>
          </p:nvPr>
        </p:nvSpPr>
        <p:spPr/>
        <p:txBody>
          <a:bodyPr/>
          <a:lstStyle/>
          <a:p>
            <a:fld id="{6D418B77-20C3-47A8-AB1D-C8CFBDFEA179}" type="slidenum">
              <a:rPr lang="sl-SI" smtClean="0"/>
              <a:t>‹#›</a:t>
            </a:fld>
            <a:endParaRPr lang="sl-SI"/>
          </a:p>
        </p:txBody>
      </p:sp>
    </p:spTree>
    <p:extLst>
      <p:ext uri="{BB962C8B-B14F-4D97-AF65-F5344CB8AC3E}">
        <p14:creationId xmlns:p14="http://schemas.microsoft.com/office/powerpoint/2010/main" val="338236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B743DDB5-3F87-4E8E-86A6-966B1208EB54}"/>
              </a:ext>
            </a:extLst>
          </p:cNvPr>
          <p:cNvSpPr>
            <a:spLocks noGrp="1"/>
          </p:cNvSpPr>
          <p:nvPr>
            <p:ph type="dt" sz="half" idx="10"/>
          </p:nvPr>
        </p:nvSpPr>
        <p:spPr/>
        <p:txBody>
          <a:bodyPr/>
          <a:lstStyle/>
          <a:p>
            <a:fld id="{A3ED0F13-2358-4282-91B2-38877C9A9020}" type="datetimeFigureOut">
              <a:rPr lang="sl-SI" smtClean="0"/>
              <a:t>8. 04. 2025</a:t>
            </a:fld>
            <a:endParaRPr lang="sl-SI"/>
          </a:p>
        </p:txBody>
      </p:sp>
      <p:sp>
        <p:nvSpPr>
          <p:cNvPr id="3" name="Označba mesta noge 2">
            <a:extLst>
              <a:ext uri="{FF2B5EF4-FFF2-40B4-BE49-F238E27FC236}">
                <a16:creationId xmlns:a16="http://schemas.microsoft.com/office/drawing/2014/main" id="{8A88E8FB-3EB5-4308-B888-425EC363DAC5}"/>
              </a:ext>
            </a:extLst>
          </p:cNvPr>
          <p:cNvSpPr>
            <a:spLocks noGrp="1"/>
          </p:cNvSpPr>
          <p:nvPr>
            <p:ph type="ftr" sz="quarter" idx="11"/>
          </p:nvPr>
        </p:nvSpPr>
        <p:spPr/>
        <p:txBody>
          <a:bodyPr/>
          <a:lstStyle/>
          <a:p>
            <a:endParaRPr lang="sl-SI"/>
          </a:p>
        </p:txBody>
      </p:sp>
      <p:sp>
        <p:nvSpPr>
          <p:cNvPr id="4" name="Označba mesta številke diapozitiva 3">
            <a:extLst>
              <a:ext uri="{FF2B5EF4-FFF2-40B4-BE49-F238E27FC236}">
                <a16:creationId xmlns:a16="http://schemas.microsoft.com/office/drawing/2014/main" id="{8DBE19D9-B14A-4529-9E5B-BB162212BEEA}"/>
              </a:ext>
            </a:extLst>
          </p:cNvPr>
          <p:cNvSpPr>
            <a:spLocks noGrp="1"/>
          </p:cNvSpPr>
          <p:nvPr>
            <p:ph type="sldNum" sz="quarter" idx="12"/>
          </p:nvPr>
        </p:nvSpPr>
        <p:spPr/>
        <p:txBody>
          <a:bodyPr/>
          <a:lstStyle/>
          <a:p>
            <a:fld id="{6D418B77-20C3-47A8-AB1D-C8CFBDFEA179}" type="slidenum">
              <a:rPr lang="sl-SI" smtClean="0"/>
              <a:t>‹#›</a:t>
            </a:fld>
            <a:endParaRPr lang="sl-SI"/>
          </a:p>
        </p:txBody>
      </p:sp>
    </p:spTree>
    <p:extLst>
      <p:ext uri="{BB962C8B-B14F-4D97-AF65-F5344CB8AC3E}">
        <p14:creationId xmlns:p14="http://schemas.microsoft.com/office/powerpoint/2010/main" val="3622709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DD9AFE1-5469-4F7A-AA5F-F1B99174691C}"/>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vsebine 2">
            <a:extLst>
              <a:ext uri="{FF2B5EF4-FFF2-40B4-BE49-F238E27FC236}">
                <a16:creationId xmlns:a16="http://schemas.microsoft.com/office/drawing/2014/main" id="{A1E8A77C-7380-4FED-8E11-81B4989550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9E877F51-D8C1-4E71-AE80-15692F0CBF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značba mesta datuma 4">
            <a:extLst>
              <a:ext uri="{FF2B5EF4-FFF2-40B4-BE49-F238E27FC236}">
                <a16:creationId xmlns:a16="http://schemas.microsoft.com/office/drawing/2014/main" id="{2FF4CD59-CAAA-43F2-AFB3-42113AAA6B09}"/>
              </a:ext>
            </a:extLst>
          </p:cNvPr>
          <p:cNvSpPr>
            <a:spLocks noGrp="1"/>
          </p:cNvSpPr>
          <p:nvPr>
            <p:ph type="dt" sz="half" idx="10"/>
          </p:nvPr>
        </p:nvSpPr>
        <p:spPr/>
        <p:txBody>
          <a:bodyPr/>
          <a:lstStyle/>
          <a:p>
            <a:fld id="{A3ED0F13-2358-4282-91B2-38877C9A9020}" type="datetimeFigureOut">
              <a:rPr lang="sl-SI" smtClean="0"/>
              <a:t>8. 04. 2025</a:t>
            </a:fld>
            <a:endParaRPr lang="sl-SI"/>
          </a:p>
        </p:txBody>
      </p:sp>
      <p:sp>
        <p:nvSpPr>
          <p:cNvPr id="6" name="Označba mesta noge 5">
            <a:extLst>
              <a:ext uri="{FF2B5EF4-FFF2-40B4-BE49-F238E27FC236}">
                <a16:creationId xmlns:a16="http://schemas.microsoft.com/office/drawing/2014/main" id="{61769406-969F-4EB5-826A-437E48218627}"/>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39CCA5DE-F2C4-42CD-82E5-B001370A208E}"/>
              </a:ext>
            </a:extLst>
          </p:cNvPr>
          <p:cNvSpPr>
            <a:spLocks noGrp="1"/>
          </p:cNvSpPr>
          <p:nvPr>
            <p:ph type="sldNum" sz="quarter" idx="12"/>
          </p:nvPr>
        </p:nvSpPr>
        <p:spPr/>
        <p:txBody>
          <a:bodyPr/>
          <a:lstStyle/>
          <a:p>
            <a:fld id="{6D418B77-20C3-47A8-AB1D-C8CFBDFEA179}" type="slidenum">
              <a:rPr lang="sl-SI" smtClean="0"/>
              <a:t>‹#›</a:t>
            </a:fld>
            <a:endParaRPr lang="sl-SI"/>
          </a:p>
        </p:txBody>
      </p:sp>
    </p:spTree>
    <p:extLst>
      <p:ext uri="{BB962C8B-B14F-4D97-AF65-F5344CB8AC3E}">
        <p14:creationId xmlns:p14="http://schemas.microsoft.com/office/powerpoint/2010/main" val="1716403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74D08AE-12E6-4275-B2B8-182AB0AE70F6}"/>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slike 2">
            <a:extLst>
              <a:ext uri="{FF2B5EF4-FFF2-40B4-BE49-F238E27FC236}">
                <a16:creationId xmlns:a16="http://schemas.microsoft.com/office/drawing/2014/main" id="{00B215F5-8998-472C-9B89-B1E4000BD3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a:extLst>
              <a:ext uri="{FF2B5EF4-FFF2-40B4-BE49-F238E27FC236}">
                <a16:creationId xmlns:a16="http://schemas.microsoft.com/office/drawing/2014/main" id="{47E8CF25-3C1D-4600-AFD9-25DA811F9B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značba mesta datuma 4">
            <a:extLst>
              <a:ext uri="{FF2B5EF4-FFF2-40B4-BE49-F238E27FC236}">
                <a16:creationId xmlns:a16="http://schemas.microsoft.com/office/drawing/2014/main" id="{B0AF6688-8AFE-4DD3-9576-D8488CE1B463}"/>
              </a:ext>
            </a:extLst>
          </p:cNvPr>
          <p:cNvSpPr>
            <a:spLocks noGrp="1"/>
          </p:cNvSpPr>
          <p:nvPr>
            <p:ph type="dt" sz="half" idx="10"/>
          </p:nvPr>
        </p:nvSpPr>
        <p:spPr/>
        <p:txBody>
          <a:bodyPr/>
          <a:lstStyle/>
          <a:p>
            <a:fld id="{A3ED0F13-2358-4282-91B2-38877C9A9020}" type="datetimeFigureOut">
              <a:rPr lang="sl-SI" smtClean="0"/>
              <a:t>8. 04. 2025</a:t>
            </a:fld>
            <a:endParaRPr lang="sl-SI"/>
          </a:p>
        </p:txBody>
      </p:sp>
      <p:sp>
        <p:nvSpPr>
          <p:cNvPr id="6" name="Označba mesta noge 5">
            <a:extLst>
              <a:ext uri="{FF2B5EF4-FFF2-40B4-BE49-F238E27FC236}">
                <a16:creationId xmlns:a16="http://schemas.microsoft.com/office/drawing/2014/main" id="{176668E1-98C1-4A33-B2E6-F3E1713A0567}"/>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D00590E8-74AE-4DCB-AD70-1B505A77A75A}"/>
              </a:ext>
            </a:extLst>
          </p:cNvPr>
          <p:cNvSpPr>
            <a:spLocks noGrp="1"/>
          </p:cNvSpPr>
          <p:nvPr>
            <p:ph type="sldNum" sz="quarter" idx="12"/>
          </p:nvPr>
        </p:nvSpPr>
        <p:spPr/>
        <p:txBody>
          <a:bodyPr/>
          <a:lstStyle/>
          <a:p>
            <a:fld id="{6D418B77-20C3-47A8-AB1D-C8CFBDFEA179}" type="slidenum">
              <a:rPr lang="sl-SI" smtClean="0"/>
              <a:t>‹#›</a:t>
            </a:fld>
            <a:endParaRPr lang="sl-SI"/>
          </a:p>
        </p:txBody>
      </p:sp>
    </p:spTree>
    <p:extLst>
      <p:ext uri="{BB962C8B-B14F-4D97-AF65-F5344CB8AC3E}">
        <p14:creationId xmlns:p14="http://schemas.microsoft.com/office/powerpoint/2010/main" val="989175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6462CAF9-3540-4CFA-8DA3-CA02398813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C419FB17-8D22-4819-8F86-4235A922D9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BA70236D-8576-4B14-8775-547DCF826C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ED0F13-2358-4282-91B2-38877C9A9020}" type="datetimeFigureOut">
              <a:rPr lang="sl-SI" smtClean="0"/>
              <a:t>8. 04. 2025</a:t>
            </a:fld>
            <a:endParaRPr lang="sl-SI"/>
          </a:p>
        </p:txBody>
      </p:sp>
      <p:sp>
        <p:nvSpPr>
          <p:cNvPr id="5" name="Označba mesta noge 4">
            <a:extLst>
              <a:ext uri="{FF2B5EF4-FFF2-40B4-BE49-F238E27FC236}">
                <a16:creationId xmlns:a16="http://schemas.microsoft.com/office/drawing/2014/main" id="{E7C701F5-A4A3-421E-BD0D-28A2CF52D1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a:extLst>
              <a:ext uri="{FF2B5EF4-FFF2-40B4-BE49-F238E27FC236}">
                <a16:creationId xmlns:a16="http://schemas.microsoft.com/office/drawing/2014/main" id="{48BC5418-45E8-4169-93E8-BA51C707D3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418B77-20C3-47A8-AB1D-C8CFBDFEA179}" type="slidenum">
              <a:rPr lang="sl-SI" smtClean="0"/>
              <a:t>‹#›</a:t>
            </a:fld>
            <a:endParaRPr lang="sl-SI"/>
          </a:p>
        </p:txBody>
      </p:sp>
    </p:spTree>
    <p:extLst>
      <p:ext uri="{BB962C8B-B14F-4D97-AF65-F5344CB8AC3E}">
        <p14:creationId xmlns:p14="http://schemas.microsoft.com/office/powerpoint/2010/main" val="15805897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ww.youtube.com/watch?v=7gceYD2C24c&amp;t=745s" TargetMode="Externa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tiktok.com/@ckanani/video/7291731752995982638?q=Tips%20to%20travel%20Slovenia%202024&amp;t=1709471777925" TargetMode="Externa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ww.tiktok.com/@amycott92/video/7195867060172246277" TargetMode="External"/><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hyperlink" Target="https://www.tiktok.com/@theshayspence/video/7177813656669818154?q=five%20thing%20I%20ate%20as%20a%20tourist%20in%20NYC&amp;t=1709470148139" TargetMode="External"/><Relationship Id="rId4" Type="http://schemas.openxmlformats.org/officeDocument/2006/relationships/hyperlink" Target="https://www.tiktok.com/@evasionsusa/video/7238894959900855578?q=3%20days%20in%20first%20time%20in%20New%20york&amp;t=1709470002948"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26.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hyperlink" Target="https://www.tiktok.com/@therichest.com/video/7132605313068420357?q=khabc%20lame&amp;t=1709472235036" TargetMode="External"/><Relationship Id="rId5" Type="http://schemas.openxmlformats.org/officeDocument/2006/relationships/image" Target="../media/image73.png"/><Relationship Id="rId4" Type="http://schemas.openxmlformats.org/officeDocument/2006/relationships/image" Target="../media/image72.png"/></Relationships>
</file>

<file path=ppt/slides/_rels/slide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hyperlink" Target="https://www.tiktok.com/@visitljubljana/video/7299109564723629345?q=me%20slovenian%20when%20i%20hear%20some%20tourist%20pronounce%20Ljubljana%20wrong&amp;t=1709482301537"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6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7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txBox="1">
            <a:spLocks/>
          </p:cNvSpPr>
          <p:nvPr/>
        </p:nvSpPr>
        <p:spPr>
          <a:xfrm>
            <a:off x="1092200" y="790601"/>
            <a:ext cx="7577395" cy="1945339"/>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defRPr/>
            </a:pPr>
            <a:r>
              <a:rPr lang="sl-SI" sz="4000" b="1" dirty="0">
                <a:solidFill>
                  <a:srgbClr val="002060"/>
                </a:solidFill>
                <a:latin typeface="Verdana" panose="020B0604030504040204" pitchFamily="34" charset="0"/>
                <a:ea typeface="Verdana" panose="020B0604030504040204" pitchFamily="34" charset="0"/>
              </a:rPr>
              <a:t>PAN – TA – 3.predavanje</a:t>
            </a:r>
          </a:p>
          <a:p>
            <a:pPr>
              <a:defRPr/>
            </a:pPr>
            <a:endParaRPr lang="sl-SI" sz="4000" b="1" dirty="0">
              <a:solidFill>
                <a:srgbClr val="002060"/>
              </a:solidFill>
              <a:latin typeface="Verdana" panose="020B0604030504040204" pitchFamily="34" charset="0"/>
              <a:ea typeface="Verdana" panose="020B0604030504040204" pitchFamily="34" charset="0"/>
            </a:endParaRPr>
          </a:p>
        </p:txBody>
      </p:sp>
      <p:sp>
        <p:nvSpPr>
          <p:cNvPr id="3" name="PoljeZBesedilom 2">
            <a:extLst>
              <a:ext uri="{FF2B5EF4-FFF2-40B4-BE49-F238E27FC236}">
                <a16:creationId xmlns:a16="http://schemas.microsoft.com/office/drawing/2014/main" id="{B5DE4D58-D887-49AF-8B96-E4D5FE67C3C7}"/>
              </a:ext>
            </a:extLst>
          </p:cNvPr>
          <p:cNvSpPr txBox="1"/>
          <p:nvPr/>
        </p:nvSpPr>
        <p:spPr>
          <a:xfrm>
            <a:off x="1473201" y="2616200"/>
            <a:ext cx="6019800" cy="369332"/>
          </a:xfrm>
          <a:prstGeom prst="rect">
            <a:avLst/>
          </a:prstGeom>
          <a:noFill/>
        </p:spPr>
        <p:txBody>
          <a:bodyPr wrap="square" rtlCol="0">
            <a:spAutoFit/>
          </a:bodyPr>
          <a:lstStyle/>
          <a:p>
            <a:r>
              <a:rPr lang="sl-SI" dirty="0"/>
              <a:t>Gradivo do str. 35</a:t>
            </a:r>
          </a:p>
        </p:txBody>
      </p:sp>
      <p:pic>
        <p:nvPicPr>
          <p:cNvPr id="4" name="Slika 3">
            <a:extLst>
              <a:ext uri="{FF2B5EF4-FFF2-40B4-BE49-F238E27FC236}">
                <a16:creationId xmlns:a16="http://schemas.microsoft.com/office/drawing/2014/main" id="{F6FF2B6C-2661-425E-817F-0069475229DE}"/>
              </a:ext>
            </a:extLst>
          </p:cNvPr>
          <p:cNvPicPr>
            <a:picLocks noChangeAspect="1"/>
          </p:cNvPicPr>
          <p:nvPr/>
        </p:nvPicPr>
        <p:blipFill>
          <a:blip r:embed="rId2"/>
          <a:stretch>
            <a:fillRect/>
          </a:stretch>
        </p:blipFill>
        <p:spPr>
          <a:xfrm>
            <a:off x="5895445" y="3068056"/>
            <a:ext cx="5204355" cy="3463262"/>
          </a:xfrm>
          <a:prstGeom prst="rect">
            <a:avLst/>
          </a:prstGeom>
        </p:spPr>
      </p:pic>
    </p:spTree>
    <p:extLst>
      <p:ext uri="{BB962C8B-B14F-4D97-AF65-F5344CB8AC3E}">
        <p14:creationId xmlns:p14="http://schemas.microsoft.com/office/powerpoint/2010/main" val="3652138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txBox="1">
            <a:spLocks/>
          </p:cNvSpPr>
          <p:nvPr/>
        </p:nvSpPr>
        <p:spPr>
          <a:xfrm>
            <a:off x="753533" y="772923"/>
            <a:ext cx="7915755"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defRPr/>
            </a:pPr>
            <a:r>
              <a:rPr lang="sl-SI" sz="4000" b="1" dirty="0">
                <a:solidFill>
                  <a:srgbClr val="002060"/>
                </a:solidFill>
                <a:latin typeface="Verdana" panose="020B0604030504040204" pitchFamily="34" charset="0"/>
                <a:ea typeface="Verdana" panose="020B0604030504040204" pitchFamily="34" charset="0"/>
              </a:rPr>
              <a:t>Letalski promet</a:t>
            </a:r>
          </a:p>
          <a:p>
            <a:pPr>
              <a:defRPr/>
            </a:pPr>
            <a:endParaRPr lang="sl-SI" sz="4400" dirty="0">
              <a:solidFill>
                <a:srgbClr val="002060"/>
              </a:solidFill>
              <a:latin typeface="Verdana" panose="020B0604030504040204" pitchFamily="34" charset="0"/>
              <a:ea typeface="Verdana" panose="020B0604030504040204" pitchFamily="34" charset="0"/>
            </a:endParaRPr>
          </a:p>
        </p:txBody>
      </p:sp>
      <p:sp>
        <p:nvSpPr>
          <p:cNvPr id="4" name="Pravokotnik 3">
            <a:extLst>
              <a:ext uri="{FF2B5EF4-FFF2-40B4-BE49-F238E27FC236}">
                <a16:creationId xmlns:a16="http://schemas.microsoft.com/office/drawing/2014/main" id="{62C8EEEC-90BB-480C-8C6F-AB2A62ECC171}"/>
              </a:ext>
            </a:extLst>
          </p:cNvPr>
          <p:cNvSpPr/>
          <p:nvPr/>
        </p:nvSpPr>
        <p:spPr>
          <a:xfrm>
            <a:off x="753533" y="2651036"/>
            <a:ext cx="6096000" cy="1754326"/>
          </a:xfrm>
          <a:prstGeom prst="rect">
            <a:avLst/>
          </a:prstGeom>
        </p:spPr>
        <p:txBody>
          <a:bodyPr>
            <a:spAutoFit/>
          </a:bodyPr>
          <a:lstStyle/>
          <a:p>
            <a:r>
              <a:rPr lang="sl-SI" dirty="0"/>
              <a:t>Zaradi teh razlogov je letalski prevoz ključna komponenta poslovanja turističnih agencij in igra pomembno vlogo pri:</a:t>
            </a:r>
          </a:p>
          <a:p>
            <a:endParaRPr lang="sl-SI" dirty="0"/>
          </a:p>
          <a:p>
            <a:pPr marL="285750" indent="-285750">
              <a:buFont typeface="Arial" panose="020B0604020202020204" pitchFamily="34" charset="0"/>
              <a:buChar char="•"/>
            </a:pPr>
            <a:r>
              <a:rPr lang="sl-SI" b="1" dirty="0"/>
              <a:t>zadovoljevanju potreb in pričakovanj strank</a:t>
            </a:r>
            <a:r>
              <a:rPr lang="sl-SI" dirty="0"/>
              <a:t> ter</a:t>
            </a:r>
          </a:p>
          <a:p>
            <a:endParaRPr lang="sl-SI" dirty="0"/>
          </a:p>
          <a:p>
            <a:pPr marL="285750" indent="-285750">
              <a:buFont typeface="Arial" panose="020B0604020202020204" pitchFamily="34" charset="0"/>
              <a:buChar char="•"/>
            </a:pPr>
            <a:r>
              <a:rPr lang="sl-SI" b="1" dirty="0"/>
              <a:t>ustvarjanju uspešnih in privlačnih turističnih paketov</a:t>
            </a:r>
          </a:p>
        </p:txBody>
      </p:sp>
      <p:pic>
        <p:nvPicPr>
          <p:cNvPr id="5" name="Slika 4">
            <a:extLst>
              <a:ext uri="{FF2B5EF4-FFF2-40B4-BE49-F238E27FC236}">
                <a16:creationId xmlns:a16="http://schemas.microsoft.com/office/drawing/2014/main" id="{7A2A7A97-DC8F-4C1C-BBD1-2F9B84AC5BBB}"/>
              </a:ext>
            </a:extLst>
          </p:cNvPr>
          <p:cNvPicPr>
            <a:picLocks noChangeAspect="1"/>
          </p:cNvPicPr>
          <p:nvPr/>
        </p:nvPicPr>
        <p:blipFill>
          <a:blip r:embed="rId2"/>
          <a:stretch>
            <a:fillRect/>
          </a:stretch>
        </p:blipFill>
        <p:spPr>
          <a:xfrm>
            <a:off x="7473244" y="3547533"/>
            <a:ext cx="4158320" cy="2166070"/>
          </a:xfrm>
          <a:prstGeom prst="rect">
            <a:avLst/>
          </a:prstGeom>
        </p:spPr>
      </p:pic>
    </p:spTree>
    <p:extLst>
      <p:ext uri="{BB962C8B-B14F-4D97-AF65-F5344CB8AC3E}">
        <p14:creationId xmlns:p14="http://schemas.microsoft.com/office/powerpoint/2010/main" val="270979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txBox="1">
            <a:spLocks/>
          </p:cNvSpPr>
          <p:nvPr/>
        </p:nvSpPr>
        <p:spPr>
          <a:xfrm>
            <a:off x="753533" y="772923"/>
            <a:ext cx="7915755"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defRPr/>
            </a:pPr>
            <a:r>
              <a:rPr lang="sl-SI" sz="4000" b="1" dirty="0">
                <a:solidFill>
                  <a:srgbClr val="002060"/>
                </a:solidFill>
                <a:latin typeface="Verdana" panose="020B0604030504040204" pitchFamily="34" charset="0"/>
                <a:ea typeface="Verdana" panose="020B0604030504040204" pitchFamily="34" charset="0"/>
              </a:rPr>
              <a:t>Letalski promet</a:t>
            </a:r>
          </a:p>
          <a:p>
            <a:pPr>
              <a:defRPr/>
            </a:pPr>
            <a:endParaRPr lang="sl-SI" sz="4400" dirty="0">
              <a:solidFill>
                <a:srgbClr val="002060"/>
              </a:solidFill>
              <a:latin typeface="Verdana" panose="020B0604030504040204" pitchFamily="34" charset="0"/>
              <a:ea typeface="Verdana" panose="020B0604030504040204" pitchFamily="34" charset="0"/>
            </a:endParaRPr>
          </a:p>
        </p:txBody>
      </p:sp>
      <p:sp>
        <p:nvSpPr>
          <p:cNvPr id="3" name="Pravokotnik 2">
            <a:extLst>
              <a:ext uri="{FF2B5EF4-FFF2-40B4-BE49-F238E27FC236}">
                <a16:creationId xmlns:a16="http://schemas.microsoft.com/office/drawing/2014/main" id="{3FE9F06F-B5B6-41DA-9073-F59C09DEBBD5}"/>
              </a:ext>
            </a:extLst>
          </p:cNvPr>
          <p:cNvSpPr/>
          <p:nvPr/>
        </p:nvSpPr>
        <p:spPr>
          <a:xfrm>
            <a:off x="660400" y="2221006"/>
            <a:ext cx="6096000" cy="3693319"/>
          </a:xfrm>
          <a:prstGeom prst="rect">
            <a:avLst/>
          </a:prstGeom>
        </p:spPr>
        <p:txBody>
          <a:bodyPr>
            <a:spAutoFit/>
          </a:bodyPr>
          <a:lstStyle/>
          <a:p>
            <a:r>
              <a:rPr lang="sl-SI" dirty="0"/>
              <a:t>Leto </a:t>
            </a:r>
            <a:r>
              <a:rPr lang="sl-SI" b="1" dirty="0"/>
              <a:t>1903</a:t>
            </a:r>
            <a:r>
              <a:rPr lang="sl-SI" dirty="0"/>
              <a:t> pomeni začetek današnjega motornega letalstva:</a:t>
            </a:r>
          </a:p>
          <a:p>
            <a:endParaRPr lang="sl-SI" dirty="0"/>
          </a:p>
          <a:p>
            <a:pPr marL="285750" indent="-285750">
              <a:buFont typeface="Arial" panose="020B0604020202020204" pitchFamily="34" charset="0"/>
              <a:buChar char="•"/>
            </a:pPr>
            <a:r>
              <a:rPr lang="sl-SI" dirty="0"/>
              <a:t>17.decembra 1903 sta ameriška izumitelja, </a:t>
            </a:r>
            <a:r>
              <a:rPr lang="sl-SI" b="1" dirty="0"/>
              <a:t>brata WRIGHT</a:t>
            </a:r>
            <a:r>
              <a:rPr lang="sl-SI" dirty="0"/>
              <a:t>, pilota in konstruktorja prva poletela z motornim letalom v </a:t>
            </a:r>
            <a:r>
              <a:rPr lang="sl-SI" dirty="0" err="1"/>
              <a:t>Kitty</a:t>
            </a:r>
            <a:r>
              <a:rPr lang="sl-SI" dirty="0"/>
              <a:t> </a:t>
            </a:r>
            <a:r>
              <a:rPr lang="sl-SI" dirty="0" err="1"/>
              <a:t>Hawk</a:t>
            </a:r>
            <a:r>
              <a:rPr lang="sl-SI" dirty="0"/>
              <a:t> v Severni Kaliforniji v ZDA</a:t>
            </a:r>
          </a:p>
          <a:p>
            <a:pPr marL="285750" indent="-285750">
              <a:buFont typeface="Arial" panose="020B0604020202020204" pitchFamily="34" charset="0"/>
              <a:buChar char="•"/>
            </a:pPr>
            <a:endParaRPr lang="sl-SI" dirty="0"/>
          </a:p>
          <a:p>
            <a:endParaRPr lang="sl-SI" dirty="0"/>
          </a:p>
          <a:p>
            <a:pPr marL="285750" indent="-285750">
              <a:buFont typeface="Arial" panose="020B0604020202020204" pitchFamily="34" charset="0"/>
              <a:buChar char="•"/>
            </a:pPr>
            <a:r>
              <a:rPr lang="sl-SI" dirty="0"/>
              <a:t>Charles </a:t>
            </a:r>
            <a:r>
              <a:rPr lang="sl-SI" dirty="0" err="1"/>
              <a:t>Avgustus</a:t>
            </a:r>
            <a:r>
              <a:rPr lang="sl-SI" dirty="0"/>
              <a:t> </a:t>
            </a:r>
            <a:r>
              <a:rPr lang="sl-SI" b="1" dirty="0"/>
              <a:t>LINDBERG</a:t>
            </a:r>
            <a:r>
              <a:rPr lang="sl-SI" dirty="0"/>
              <a:t> ameriški pilot pa je prvi preletel Atlantik od New Yorka do Pariza v 33 urah in pol, leta </a:t>
            </a:r>
            <a:r>
              <a:rPr lang="sl-SI" b="1" dirty="0"/>
              <a:t>1927</a:t>
            </a:r>
            <a:r>
              <a:rPr lang="sl-SI" dirty="0"/>
              <a:t> Ime letala: </a:t>
            </a:r>
            <a:r>
              <a:rPr lang="sl-SI" dirty="0" err="1"/>
              <a:t>Spirit</a:t>
            </a:r>
            <a:r>
              <a:rPr lang="sl-SI" dirty="0"/>
              <a:t> </a:t>
            </a:r>
            <a:r>
              <a:rPr lang="sl-SI" dirty="0" err="1"/>
              <a:t>of</a:t>
            </a:r>
            <a:r>
              <a:rPr lang="sl-SI" dirty="0"/>
              <a:t> St. Louis</a:t>
            </a:r>
          </a:p>
          <a:p>
            <a:pPr marL="285750" indent="-285750">
              <a:buFont typeface="Arial" panose="020B0604020202020204" pitchFamily="34" charset="0"/>
              <a:buChar char="•"/>
            </a:pPr>
            <a:endParaRPr lang="sl-SI" dirty="0"/>
          </a:p>
          <a:p>
            <a:endParaRPr lang="sl-SI" dirty="0"/>
          </a:p>
          <a:p>
            <a:r>
              <a:rPr lang="sl-SI" dirty="0"/>
              <a:t>Hiter razvoj letalstva se je začel po obeh svetovnih vojnah</a:t>
            </a:r>
          </a:p>
        </p:txBody>
      </p:sp>
      <p:pic>
        <p:nvPicPr>
          <p:cNvPr id="5" name="Slika 4">
            <a:extLst>
              <a:ext uri="{FF2B5EF4-FFF2-40B4-BE49-F238E27FC236}">
                <a16:creationId xmlns:a16="http://schemas.microsoft.com/office/drawing/2014/main" id="{1239014E-C53B-4DC1-B4A9-3B249C576864}"/>
              </a:ext>
            </a:extLst>
          </p:cNvPr>
          <p:cNvPicPr>
            <a:picLocks noChangeAspect="1"/>
          </p:cNvPicPr>
          <p:nvPr/>
        </p:nvPicPr>
        <p:blipFill>
          <a:blip r:embed="rId2"/>
          <a:stretch>
            <a:fillRect/>
          </a:stretch>
        </p:blipFill>
        <p:spPr>
          <a:xfrm>
            <a:off x="7731946" y="1909697"/>
            <a:ext cx="3272951" cy="1841035"/>
          </a:xfrm>
          <a:prstGeom prst="rect">
            <a:avLst/>
          </a:prstGeom>
        </p:spPr>
      </p:pic>
      <p:pic>
        <p:nvPicPr>
          <p:cNvPr id="6" name="Slika 5">
            <a:extLst>
              <a:ext uri="{FF2B5EF4-FFF2-40B4-BE49-F238E27FC236}">
                <a16:creationId xmlns:a16="http://schemas.microsoft.com/office/drawing/2014/main" id="{52730AAC-46B3-434E-B872-9675F101AE64}"/>
              </a:ext>
            </a:extLst>
          </p:cNvPr>
          <p:cNvPicPr>
            <a:picLocks noChangeAspect="1"/>
          </p:cNvPicPr>
          <p:nvPr/>
        </p:nvPicPr>
        <p:blipFill>
          <a:blip r:embed="rId3"/>
          <a:stretch>
            <a:fillRect/>
          </a:stretch>
        </p:blipFill>
        <p:spPr>
          <a:xfrm>
            <a:off x="7731947" y="4181475"/>
            <a:ext cx="3272952" cy="2051050"/>
          </a:xfrm>
          <a:prstGeom prst="rect">
            <a:avLst/>
          </a:prstGeom>
        </p:spPr>
      </p:pic>
    </p:spTree>
    <p:extLst>
      <p:ext uri="{BB962C8B-B14F-4D97-AF65-F5344CB8AC3E}">
        <p14:creationId xmlns:p14="http://schemas.microsoft.com/office/powerpoint/2010/main" val="4181264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txBox="1">
            <a:spLocks/>
          </p:cNvSpPr>
          <p:nvPr/>
        </p:nvSpPr>
        <p:spPr>
          <a:xfrm>
            <a:off x="753533" y="772923"/>
            <a:ext cx="7915755"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defRPr/>
            </a:pPr>
            <a:r>
              <a:rPr lang="sl-SI" sz="4000" b="1" dirty="0">
                <a:solidFill>
                  <a:srgbClr val="002060"/>
                </a:solidFill>
                <a:latin typeface="Verdana" panose="020B0604030504040204" pitchFamily="34" charset="0"/>
                <a:ea typeface="Verdana" panose="020B0604030504040204" pitchFamily="34" charset="0"/>
              </a:rPr>
              <a:t>Letalski promet</a:t>
            </a:r>
          </a:p>
          <a:p>
            <a:pPr>
              <a:defRPr/>
            </a:pPr>
            <a:endParaRPr lang="sl-SI" sz="4400" dirty="0">
              <a:solidFill>
                <a:srgbClr val="002060"/>
              </a:solidFill>
              <a:latin typeface="Verdana" panose="020B0604030504040204" pitchFamily="34" charset="0"/>
              <a:ea typeface="Verdana" panose="020B0604030504040204" pitchFamily="34" charset="0"/>
            </a:endParaRPr>
          </a:p>
        </p:txBody>
      </p:sp>
      <p:sp>
        <p:nvSpPr>
          <p:cNvPr id="3" name="Pravokotnik 2">
            <a:extLst>
              <a:ext uri="{FF2B5EF4-FFF2-40B4-BE49-F238E27FC236}">
                <a16:creationId xmlns:a16="http://schemas.microsoft.com/office/drawing/2014/main" id="{7CF7B3E3-FAD8-47B9-A267-E194D8D53AE4}"/>
              </a:ext>
            </a:extLst>
          </p:cNvPr>
          <p:cNvSpPr/>
          <p:nvPr/>
        </p:nvSpPr>
        <p:spPr>
          <a:xfrm>
            <a:off x="753533" y="2277239"/>
            <a:ext cx="6096000" cy="3416320"/>
          </a:xfrm>
          <a:prstGeom prst="rect">
            <a:avLst/>
          </a:prstGeom>
        </p:spPr>
        <p:txBody>
          <a:bodyPr>
            <a:spAutoFit/>
          </a:bodyPr>
          <a:lstStyle/>
          <a:p>
            <a:r>
              <a:rPr lang="sl-SI" dirty="0"/>
              <a:t>Leta 1929 se je 32 držav, ki so razvijale letalski promet srečalo v Varšavi z namenom, da uredijo promet v zraku</a:t>
            </a:r>
          </a:p>
          <a:p>
            <a:endParaRPr lang="sl-SI" dirty="0"/>
          </a:p>
          <a:p>
            <a:r>
              <a:rPr lang="sl-SI" dirty="0"/>
              <a:t>Sprejeli so t.im. </a:t>
            </a:r>
            <a:r>
              <a:rPr lang="sl-SI" b="1" dirty="0"/>
              <a:t>VARŠAVSKO KONVENCIJO</a:t>
            </a:r>
            <a:r>
              <a:rPr lang="sl-SI" dirty="0"/>
              <a:t>, ki je uzakonila</a:t>
            </a:r>
          </a:p>
          <a:p>
            <a:r>
              <a:rPr lang="sl-SI" dirty="0"/>
              <a:t>določena pravila:</a:t>
            </a:r>
          </a:p>
          <a:p>
            <a:endParaRPr lang="sl-SI" dirty="0"/>
          </a:p>
          <a:p>
            <a:r>
              <a:rPr lang="sl-SI" dirty="0"/>
              <a:t>- kakšna morajo biti letališča, osebje, vozniki</a:t>
            </a:r>
          </a:p>
          <a:p>
            <a:r>
              <a:rPr lang="sl-SI" dirty="0"/>
              <a:t>- kontrolo letenja</a:t>
            </a:r>
          </a:p>
          <a:p>
            <a:r>
              <a:rPr lang="sl-SI" dirty="0"/>
              <a:t>- odgovornost prevoznika za smrt ali poškodbo potnikov</a:t>
            </a:r>
          </a:p>
          <a:p>
            <a:pPr marL="285750" indent="-285750">
              <a:buFontTx/>
              <a:buChar char="-"/>
            </a:pPr>
            <a:r>
              <a:rPr lang="sl-SI" dirty="0"/>
              <a:t>odgovornost za izgubljeno ali poškodovano prtljago...</a:t>
            </a:r>
          </a:p>
          <a:p>
            <a:endParaRPr lang="sl-SI" dirty="0"/>
          </a:p>
          <a:p>
            <a:r>
              <a:rPr lang="sl-SI" dirty="0"/>
              <a:t>Ta konvencija je bila dopolnjena v Haagu 28.9.1955</a:t>
            </a:r>
          </a:p>
        </p:txBody>
      </p:sp>
      <p:pic>
        <p:nvPicPr>
          <p:cNvPr id="5" name="Slika 4">
            <a:extLst>
              <a:ext uri="{FF2B5EF4-FFF2-40B4-BE49-F238E27FC236}">
                <a16:creationId xmlns:a16="http://schemas.microsoft.com/office/drawing/2014/main" id="{230BBDDC-AD95-4131-82DF-0B65F9409DFF}"/>
              </a:ext>
            </a:extLst>
          </p:cNvPr>
          <p:cNvPicPr>
            <a:picLocks noChangeAspect="1"/>
          </p:cNvPicPr>
          <p:nvPr/>
        </p:nvPicPr>
        <p:blipFill>
          <a:blip r:embed="rId2"/>
          <a:stretch>
            <a:fillRect/>
          </a:stretch>
        </p:blipFill>
        <p:spPr>
          <a:xfrm>
            <a:off x="7328958" y="2277239"/>
            <a:ext cx="4358993" cy="3632494"/>
          </a:xfrm>
          <a:prstGeom prst="rect">
            <a:avLst/>
          </a:prstGeom>
        </p:spPr>
      </p:pic>
    </p:spTree>
    <p:extLst>
      <p:ext uri="{BB962C8B-B14F-4D97-AF65-F5344CB8AC3E}">
        <p14:creationId xmlns:p14="http://schemas.microsoft.com/office/powerpoint/2010/main" val="1186488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txBox="1">
            <a:spLocks/>
          </p:cNvSpPr>
          <p:nvPr/>
        </p:nvSpPr>
        <p:spPr>
          <a:xfrm>
            <a:off x="753533" y="772923"/>
            <a:ext cx="7915755"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defRPr/>
            </a:pPr>
            <a:r>
              <a:rPr lang="sl-SI" sz="4000" b="1" dirty="0">
                <a:solidFill>
                  <a:srgbClr val="002060"/>
                </a:solidFill>
                <a:latin typeface="Verdana" panose="020B0604030504040204" pitchFamily="34" charset="0"/>
                <a:ea typeface="Verdana" panose="020B0604030504040204" pitchFamily="34" charset="0"/>
              </a:rPr>
              <a:t>Letalski promet</a:t>
            </a:r>
          </a:p>
          <a:p>
            <a:pPr>
              <a:defRPr/>
            </a:pPr>
            <a:endParaRPr lang="sl-SI" sz="4400" dirty="0">
              <a:solidFill>
                <a:srgbClr val="002060"/>
              </a:solidFill>
              <a:latin typeface="Verdana" panose="020B0604030504040204" pitchFamily="34" charset="0"/>
              <a:ea typeface="Verdana" panose="020B0604030504040204" pitchFamily="34" charset="0"/>
            </a:endParaRPr>
          </a:p>
        </p:txBody>
      </p:sp>
      <p:sp>
        <p:nvSpPr>
          <p:cNvPr id="3" name="Pravokotnik 2">
            <a:extLst>
              <a:ext uri="{FF2B5EF4-FFF2-40B4-BE49-F238E27FC236}">
                <a16:creationId xmlns:a16="http://schemas.microsoft.com/office/drawing/2014/main" id="{F0CB82A5-0403-4B9F-A91E-8D21B74F52D6}"/>
              </a:ext>
            </a:extLst>
          </p:cNvPr>
          <p:cNvSpPr/>
          <p:nvPr/>
        </p:nvSpPr>
        <p:spPr>
          <a:xfrm>
            <a:off x="846667" y="2079756"/>
            <a:ext cx="6096000" cy="3139321"/>
          </a:xfrm>
          <a:prstGeom prst="rect">
            <a:avLst/>
          </a:prstGeom>
        </p:spPr>
        <p:txBody>
          <a:bodyPr>
            <a:spAutoFit/>
          </a:bodyPr>
          <a:lstStyle/>
          <a:p>
            <a:r>
              <a:rPr lang="sl-SI" dirty="0"/>
              <a:t>Leta 1944 so v Chicagu sprejeli CHICAŠKO KONVENCIJO o mednarodnem civilnem letalstvu, ki je vsebovala še podrobnejša pravila:</a:t>
            </a:r>
          </a:p>
          <a:p>
            <a:endParaRPr lang="sl-SI" dirty="0"/>
          </a:p>
          <a:p>
            <a:r>
              <a:rPr lang="sl-SI" dirty="0"/>
              <a:t>- uradni jezik</a:t>
            </a:r>
          </a:p>
          <a:p>
            <a:r>
              <a:rPr lang="sl-SI" dirty="0"/>
              <a:t>- pravica preleta neke države brez obveznosti ustavitve</a:t>
            </a:r>
          </a:p>
          <a:p>
            <a:r>
              <a:rPr lang="sl-SI" dirty="0"/>
              <a:t>- pravico pristanka v neki tuji deželi iz nekomercialnih namenov, npr. napolnitev tanka</a:t>
            </a:r>
          </a:p>
          <a:p>
            <a:r>
              <a:rPr lang="sl-SI" dirty="0"/>
              <a:t>- pravica vkrcanja in izkrcanja potnikov in njihove prtljage v drugi državi</a:t>
            </a:r>
          </a:p>
          <a:p>
            <a:r>
              <a:rPr lang="sl-SI" dirty="0"/>
              <a:t>- pravica vzdrževanja redne linije znotraj neke države...</a:t>
            </a:r>
          </a:p>
        </p:txBody>
      </p:sp>
      <p:pic>
        <p:nvPicPr>
          <p:cNvPr id="6" name="Slika 5">
            <a:extLst>
              <a:ext uri="{FF2B5EF4-FFF2-40B4-BE49-F238E27FC236}">
                <a16:creationId xmlns:a16="http://schemas.microsoft.com/office/drawing/2014/main" id="{9418AC70-0858-49DF-96D1-7DE6673F5AD0}"/>
              </a:ext>
            </a:extLst>
          </p:cNvPr>
          <p:cNvPicPr>
            <a:picLocks noChangeAspect="1"/>
          </p:cNvPicPr>
          <p:nvPr/>
        </p:nvPicPr>
        <p:blipFill>
          <a:blip r:embed="rId2"/>
          <a:stretch>
            <a:fillRect/>
          </a:stretch>
        </p:blipFill>
        <p:spPr>
          <a:xfrm>
            <a:off x="7504112" y="2276475"/>
            <a:ext cx="4432360" cy="3319992"/>
          </a:xfrm>
          <a:prstGeom prst="rect">
            <a:avLst/>
          </a:prstGeom>
        </p:spPr>
      </p:pic>
    </p:spTree>
    <p:extLst>
      <p:ext uri="{BB962C8B-B14F-4D97-AF65-F5344CB8AC3E}">
        <p14:creationId xmlns:p14="http://schemas.microsoft.com/office/powerpoint/2010/main" val="2655035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txBox="1">
            <a:spLocks/>
          </p:cNvSpPr>
          <p:nvPr/>
        </p:nvSpPr>
        <p:spPr>
          <a:xfrm>
            <a:off x="753533" y="772923"/>
            <a:ext cx="7915755"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defRPr/>
            </a:pPr>
            <a:r>
              <a:rPr lang="sl-SI" sz="4000" b="1" dirty="0">
                <a:solidFill>
                  <a:srgbClr val="002060"/>
                </a:solidFill>
                <a:latin typeface="Verdana" panose="020B0604030504040204" pitchFamily="34" charset="0"/>
                <a:ea typeface="Verdana" panose="020B0604030504040204" pitchFamily="34" charset="0"/>
              </a:rPr>
              <a:t>Letalski promet</a:t>
            </a:r>
          </a:p>
          <a:p>
            <a:pPr>
              <a:defRPr/>
            </a:pPr>
            <a:endParaRPr lang="sl-SI" sz="4400" dirty="0">
              <a:solidFill>
                <a:srgbClr val="002060"/>
              </a:solidFill>
              <a:latin typeface="Verdana" panose="020B0604030504040204" pitchFamily="34" charset="0"/>
              <a:ea typeface="Verdana" panose="020B0604030504040204" pitchFamily="34" charset="0"/>
            </a:endParaRPr>
          </a:p>
        </p:txBody>
      </p:sp>
      <p:sp>
        <p:nvSpPr>
          <p:cNvPr id="3" name="Pravokotnik 2">
            <a:extLst>
              <a:ext uri="{FF2B5EF4-FFF2-40B4-BE49-F238E27FC236}">
                <a16:creationId xmlns:a16="http://schemas.microsoft.com/office/drawing/2014/main" id="{7C2AF61F-BD1E-4799-A001-B4A9DD22CECB}"/>
              </a:ext>
            </a:extLst>
          </p:cNvPr>
          <p:cNvSpPr/>
          <p:nvPr/>
        </p:nvSpPr>
        <p:spPr>
          <a:xfrm>
            <a:off x="694266" y="2210138"/>
            <a:ext cx="6096000" cy="2031325"/>
          </a:xfrm>
          <a:prstGeom prst="rect">
            <a:avLst/>
          </a:prstGeom>
        </p:spPr>
        <p:txBody>
          <a:bodyPr>
            <a:spAutoFit/>
          </a:bodyPr>
          <a:lstStyle/>
          <a:p>
            <a:r>
              <a:rPr lang="sl-SI" dirty="0"/>
              <a:t>S Chicaško konvencijo je bila ustanovljena tudi MEDNARODNA ORGANIZACIJA ZA CIVILNO LETALSTVO - </a:t>
            </a:r>
            <a:r>
              <a:rPr lang="sl-SI" b="1" dirty="0"/>
              <a:t>ICAO</a:t>
            </a:r>
            <a:r>
              <a:rPr lang="sl-SI" dirty="0"/>
              <a:t> (</a:t>
            </a:r>
            <a:r>
              <a:rPr lang="sl-SI" dirty="0" err="1"/>
              <a:t>International</a:t>
            </a:r>
            <a:r>
              <a:rPr lang="sl-SI" dirty="0"/>
              <a:t> Civil </a:t>
            </a:r>
            <a:r>
              <a:rPr lang="sl-SI" dirty="0" err="1"/>
              <a:t>Aviation</a:t>
            </a:r>
            <a:r>
              <a:rPr lang="sl-SI" dirty="0"/>
              <a:t> </a:t>
            </a:r>
            <a:r>
              <a:rPr lang="sl-SI" dirty="0" err="1"/>
              <a:t>Organization</a:t>
            </a:r>
            <a:r>
              <a:rPr lang="sl-SI" dirty="0"/>
              <a:t>)</a:t>
            </a:r>
          </a:p>
          <a:p>
            <a:endParaRPr lang="sl-SI" dirty="0"/>
          </a:p>
          <a:p>
            <a:r>
              <a:rPr lang="sl-SI" dirty="0"/>
              <a:t>Leta 1945 pa je bila ustanovljena MEDNARODNA ORGANIZACIJA LETALSKIH PREVOZNIKOV - </a:t>
            </a:r>
            <a:r>
              <a:rPr lang="sl-SI" b="1" dirty="0"/>
              <a:t>IATA</a:t>
            </a:r>
            <a:r>
              <a:rPr lang="sl-SI" dirty="0"/>
              <a:t> (</a:t>
            </a:r>
            <a:r>
              <a:rPr lang="sl-SI" dirty="0" err="1"/>
              <a:t>International</a:t>
            </a:r>
            <a:r>
              <a:rPr lang="sl-SI" dirty="0"/>
              <a:t> </a:t>
            </a:r>
            <a:r>
              <a:rPr lang="sl-SI" dirty="0" err="1"/>
              <a:t>Air</a:t>
            </a:r>
            <a:r>
              <a:rPr lang="sl-SI" dirty="0"/>
              <a:t> </a:t>
            </a:r>
            <a:r>
              <a:rPr lang="sl-SI" dirty="0" err="1"/>
              <a:t>Transtport</a:t>
            </a:r>
            <a:r>
              <a:rPr lang="sl-SI" dirty="0"/>
              <a:t> </a:t>
            </a:r>
            <a:r>
              <a:rPr lang="sl-SI" dirty="0" err="1"/>
              <a:t>Asociation</a:t>
            </a:r>
            <a:r>
              <a:rPr lang="sl-SI" dirty="0"/>
              <a:t>)</a:t>
            </a:r>
          </a:p>
        </p:txBody>
      </p:sp>
      <p:pic>
        <p:nvPicPr>
          <p:cNvPr id="6" name="Slika 5">
            <a:extLst>
              <a:ext uri="{FF2B5EF4-FFF2-40B4-BE49-F238E27FC236}">
                <a16:creationId xmlns:a16="http://schemas.microsoft.com/office/drawing/2014/main" id="{9B43DDE4-BF94-4D18-BBA7-177A47064453}"/>
              </a:ext>
            </a:extLst>
          </p:cNvPr>
          <p:cNvPicPr>
            <a:picLocks noChangeAspect="1"/>
          </p:cNvPicPr>
          <p:nvPr/>
        </p:nvPicPr>
        <p:blipFill>
          <a:blip r:embed="rId2"/>
          <a:stretch>
            <a:fillRect/>
          </a:stretch>
        </p:blipFill>
        <p:spPr>
          <a:xfrm>
            <a:off x="7746999" y="4143034"/>
            <a:ext cx="2887133" cy="1921256"/>
          </a:xfrm>
          <a:prstGeom prst="rect">
            <a:avLst/>
          </a:prstGeom>
        </p:spPr>
      </p:pic>
      <p:pic>
        <p:nvPicPr>
          <p:cNvPr id="7" name="Slika 6">
            <a:extLst>
              <a:ext uri="{FF2B5EF4-FFF2-40B4-BE49-F238E27FC236}">
                <a16:creationId xmlns:a16="http://schemas.microsoft.com/office/drawing/2014/main" id="{DEC2968E-5687-43FE-8FED-66FC7782D135}"/>
              </a:ext>
            </a:extLst>
          </p:cNvPr>
          <p:cNvPicPr>
            <a:picLocks noChangeAspect="1"/>
          </p:cNvPicPr>
          <p:nvPr/>
        </p:nvPicPr>
        <p:blipFill rotWithShape="1">
          <a:blip r:embed="rId3"/>
          <a:srcRect l="13512" t="7895" r="11506" b="13613"/>
          <a:stretch/>
        </p:blipFill>
        <p:spPr>
          <a:xfrm>
            <a:off x="7746999" y="2150533"/>
            <a:ext cx="2887133" cy="1757891"/>
          </a:xfrm>
          <a:prstGeom prst="rect">
            <a:avLst/>
          </a:prstGeom>
        </p:spPr>
      </p:pic>
    </p:spTree>
    <p:extLst>
      <p:ext uri="{BB962C8B-B14F-4D97-AF65-F5344CB8AC3E}">
        <p14:creationId xmlns:p14="http://schemas.microsoft.com/office/powerpoint/2010/main" val="1668233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txBox="1">
            <a:spLocks/>
          </p:cNvSpPr>
          <p:nvPr/>
        </p:nvSpPr>
        <p:spPr>
          <a:xfrm>
            <a:off x="753533" y="772923"/>
            <a:ext cx="7915755" cy="1143000"/>
          </a:xfrm>
          <a:prstGeom prst="rect">
            <a:avLst/>
          </a:prstGeom>
        </p:spPr>
        <p:txBody>
          <a:bodyPr vert="horz" lIns="0" rIns="0" bIns="0" anchor="b">
            <a:normAutofit fontScale="700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defRPr/>
            </a:pPr>
            <a:r>
              <a:rPr lang="sl-SI" sz="4000" b="1" dirty="0">
                <a:solidFill>
                  <a:srgbClr val="002060"/>
                </a:solidFill>
                <a:latin typeface="Verdana" panose="020B0604030504040204" pitchFamily="34" charset="0"/>
                <a:ea typeface="Verdana" panose="020B0604030504040204" pitchFamily="34" charset="0"/>
              </a:rPr>
              <a:t>Letalski promet -ČARTERSKI POLETI</a:t>
            </a:r>
          </a:p>
          <a:p>
            <a:pPr>
              <a:defRPr/>
            </a:pPr>
            <a:r>
              <a:rPr lang="sl-SI" sz="4000" b="1" dirty="0">
                <a:solidFill>
                  <a:srgbClr val="002060"/>
                </a:solidFill>
                <a:latin typeface="Verdana" panose="020B0604030504040204" pitchFamily="34" charset="0"/>
                <a:ea typeface="Verdana" panose="020B0604030504040204" pitchFamily="34" charset="0"/>
              </a:rPr>
              <a:t> </a:t>
            </a:r>
          </a:p>
          <a:p>
            <a:pPr>
              <a:defRPr/>
            </a:pPr>
            <a:endParaRPr lang="sl-SI" sz="4400" dirty="0">
              <a:solidFill>
                <a:srgbClr val="002060"/>
              </a:solidFill>
              <a:latin typeface="Verdana" panose="020B0604030504040204" pitchFamily="34" charset="0"/>
              <a:ea typeface="Verdana" panose="020B0604030504040204" pitchFamily="34" charset="0"/>
            </a:endParaRPr>
          </a:p>
        </p:txBody>
      </p:sp>
      <p:sp>
        <p:nvSpPr>
          <p:cNvPr id="5" name="Pravokotnik 4">
            <a:extLst>
              <a:ext uri="{FF2B5EF4-FFF2-40B4-BE49-F238E27FC236}">
                <a16:creationId xmlns:a16="http://schemas.microsoft.com/office/drawing/2014/main" id="{80DB9D6D-BD5A-4456-806A-81552B4B85A9}"/>
              </a:ext>
            </a:extLst>
          </p:cNvPr>
          <p:cNvSpPr/>
          <p:nvPr/>
        </p:nvSpPr>
        <p:spPr>
          <a:xfrm>
            <a:off x="863600" y="1915923"/>
            <a:ext cx="6096000" cy="2862322"/>
          </a:xfrm>
          <a:prstGeom prst="rect">
            <a:avLst/>
          </a:prstGeom>
        </p:spPr>
        <p:txBody>
          <a:bodyPr>
            <a:spAutoFit/>
          </a:bodyPr>
          <a:lstStyle/>
          <a:p>
            <a:r>
              <a:rPr lang="sl-SI" dirty="0"/>
              <a:t>Čarter oziroma zakup letala naredijo največkrat turistične agencije, kadar so prepričane, da bo povpraševanje po </a:t>
            </a:r>
            <a:r>
              <a:rPr lang="sl-SI" dirty="0" err="1"/>
              <a:t>po</a:t>
            </a:r>
            <a:r>
              <a:rPr lang="sl-SI" dirty="0"/>
              <a:t> določenem potovanju oziroma počitnicah veliko </a:t>
            </a:r>
          </a:p>
          <a:p>
            <a:endParaRPr lang="sl-SI" dirty="0"/>
          </a:p>
          <a:p>
            <a:r>
              <a:rPr lang="sl-SI" dirty="0"/>
              <a:t>Pri čarterskih poletih ne gre za redne linije ampak so to </a:t>
            </a:r>
            <a:r>
              <a:rPr lang="sl-SI" b="1" dirty="0"/>
              <a:t>posebni termini na točno določeni relaciji</a:t>
            </a:r>
          </a:p>
          <a:p>
            <a:endParaRPr lang="sl-SI" b="1" dirty="0"/>
          </a:p>
          <a:p>
            <a:r>
              <a:rPr lang="sl-SI" dirty="0"/>
              <a:t>Ker gre za zakup polno za prazno, turistične agencije računajo na polno zasedenost letala in zato so tudi cene</a:t>
            </a:r>
          </a:p>
          <a:p>
            <a:r>
              <a:rPr lang="sl-SI" dirty="0"/>
              <a:t>veliko nižje od cen za redne linije</a:t>
            </a:r>
          </a:p>
        </p:txBody>
      </p:sp>
      <p:pic>
        <p:nvPicPr>
          <p:cNvPr id="6" name="Slika 5">
            <a:extLst>
              <a:ext uri="{FF2B5EF4-FFF2-40B4-BE49-F238E27FC236}">
                <a16:creationId xmlns:a16="http://schemas.microsoft.com/office/drawing/2014/main" id="{A44D5555-0832-4F97-978E-C61582883CAF}"/>
              </a:ext>
            </a:extLst>
          </p:cNvPr>
          <p:cNvPicPr>
            <a:picLocks noChangeAspect="1"/>
          </p:cNvPicPr>
          <p:nvPr/>
        </p:nvPicPr>
        <p:blipFill rotWithShape="1">
          <a:blip r:embed="rId2"/>
          <a:srcRect t="20484"/>
          <a:stretch/>
        </p:blipFill>
        <p:spPr>
          <a:xfrm>
            <a:off x="7383992" y="3737825"/>
            <a:ext cx="4312852" cy="1714708"/>
          </a:xfrm>
          <a:prstGeom prst="rect">
            <a:avLst/>
          </a:prstGeom>
        </p:spPr>
      </p:pic>
    </p:spTree>
    <p:extLst>
      <p:ext uri="{BB962C8B-B14F-4D97-AF65-F5344CB8AC3E}">
        <p14:creationId xmlns:p14="http://schemas.microsoft.com/office/powerpoint/2010/main" val="248610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txBox="1">
            <a:spLocks/>
          </p:cNvSpPr>
          <p:nvPr/>
        </p:nvSpPr>
        <p:spPr>
          <a:xfrm>
            <a:off x="431800" y="313267"/>
            <a:ext cx="8957155" cy="20574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defRPr/>
            </a:pPr>
            <a:r>
              <a:rPr lang="sl-SI" sz="4000" b="1" dirty="0">
                <a:solidFill>
                  <a:srgbClr val="002060"/>
                </a:solidFill>
                <a:latin typeface="Verdana" panose="020B0604030504040204" pitchFamily="34" charset="0"/>
                <a:ea typeface="Verdana" panose="020B0604030504040204" pitchFamily="34" charset="0"/>
              </a:rPr>
              <a:t>Letalski promet – zakup letala</a:t>
            </a:r>
          </a:p>
          <a:p>
            <a:pPr>
              <a:defRPr/>
            </a:pPr>
            <a:endParaRPr lang="sl-SI" sz="4400" dirty="0">
              <a:solidFill>
                <a:srgbClr val="002060"/>
              </a:solidFill>
              <a:latin typeface="Verdana" panose="020B0604030504040204" pitchFamily="34" charset="0"/>
              <a:ea typeface="Verdana" panose="020B0604030504040204" pitchFamily="34" charset="0"/>
            </a:endParaRPr>
          </a:p>
        </p:txBody>
      </p:sp>
      <p:sp>
        <p:nvSpPr>
          <p:cNvPr id="6" name="Pravokotnik 5">
            <a:extLst>
              <a:ext uri="{FF2B5EF4-FFF2-40B4-BE49-F238E27FC236}">
                <a16:creationId xmlns:a16="http://schemas.microsoft.com/office/drawing/2014/main" id="{A734CFC5-106B-450D-9D50-3A4C028EE62B}"/>
              </a:ext>
            </a:extLst>
          </p:cNvPr>
          <p:cNvSpPr/>
          <p:nvPr/>
        </p:nvSpPr>
        <p:spPr>
          <a:xfrm>
            <a:off x="990600" y="2046869"/>
            <a:ext cx="6096000" cy="1477328"/>
          </a:xfrm>
          <a:prstGeom prst="rect">
            <a:avLst/>
          </a:prstGeom>
        </p:spPr>
        <p:txBody>
          <a:bodyPr>
            <a:spAutoFit/>
          </a:bodyPr>
          <a:lstStyle/>
          <a:p>
            <a:r>
              <a:rPr lang="sl-SI" dirty="0"/>
              <a:t>Zakup letalskih zmogljivosti postavlja pred turistično agencijo </a:t>
            </a:r>
            <a:r>
              <a:rPr lang="sl-SI" b="1" dirty="0"/>
              <a:t>problem</a:t>
            </a:r>
            <a:r>
              <a:rPr lang="sl-SI" dirty="0"/>
              <a:t>:</a:t>
            </a:r>
          </a:p>
          <a:p>
            <a:endParaRPr lang="sl-SI" dirty="0"/>
          </a:p>
          <a:p>
            <a:r>
              <a:rPr lang="sl-SI" dirty="0"/>
              <a:t>- kako te </a:t>
            </a:r>
            <a:r>
              <a:rPr lang="sl-SI" b="1" dirty="0"/>
              <a:t>zmogljivosti polno izkoristiti</a:t>
            </a:r>
            <a:r>
              <a:rPr lang="sl-SI" dirty="0"/>
              <a:t>, saj je poslovni uspeh v veliki meri vezan na visoko stopnjo izrabe letal</a:t>
            </a:r>
          </a:p>
        </p:txBody>
      </p:sp>
      <p:pic>
        <p:nvPicPr>
          <p:cNvPr id="8" name="Slika 7">
            <a:extLst>
              <a:ext uri="{FF2B5EF4-FFF2-40B4-BE49-F238E27FC236}">
                <a16:creationId xmlns:a16="http://schemas.microsoft.com/office/drawing/2014/main" id="{8404DF68-373E-4DCB-9E46-51E383F89487}"/>
              </a:ext>
            </a:extLst>
          </p:cNvPr>
          <p:cNvPicPr>
            <a:picLocks noChangeAspect="1"/>
          </p:cNvPicPr>
          <p:nvPr/>
        </p:nvPicPr>
        <p:blipFill>
          <a:blip r:embed="rId2"/>
          <a:stretch>
            <a:fillRect/>
          </a:stretch>
        </p:blipFill>
        <p:spPr>
          <a:xfrm>
            <a:off x="7300836" y="4064000"/>
            <a:ext cx="4181551" cy="2349500"/>
          </a:xfrm>
          <a:prstGeom prst="rect">
            <a:avLst/>
          </a:prstGeom>
        </p:spPr>
      </p:pic>
    </p:spTree>
    <p:extLst>
      <p:ext uri="{BB962C8B-B14F-4D97-AF65-F5344CB8AC3E}">
        <p14:creationId xmlns:p14="http://schemas.microsoft.com/office/powerpoint/2010/main" val="741914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txBox="1">
            <a:spLocks/>
          </p:cNvSpPr>
          <p:nvPr/>
        </p:nvSpPr>
        <p:spPr>
          <a:xfrm>
            <a:off x="431800" y="313267"/>
            <a:ext cx="8957155" cy="20574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defRPr/>
            </a:pPr>
            <a:r>
              <a:rPr lang="sl-SI" sz="4000" b="1" dirty="0">
                <a:solidFill>
                  <a:srgbClr val="002060"/>
                </a:solidFill>
                <a:latin typeface="Verdana" panose="020B0604030504040204" pitchFamily="34" charset="0"/>
                <a:ea typeface="Verdana" panose="020B0604030504040204" pitchFamily="34" charset="0"/>
              </a:rPr>
              <a:t>Letalski promet – zakup letala</a:t>
            </a:r>
          </a:p>
          <a:p>
            <a:pPr>
              <a:defRPr/>
            </a:pPr>
            <a:endParaRPr lang="sl-SI" sz="4400" dirty="0">
              <a:solidFill>
                <a:srgbClr val="002060"/>
              </a:solidFill>
              <a:latin typeface="Verdana" panose="020B0604030504040204" pitchFamily="34" charset="0"/>
              <a:ea typeface="Verdana" panose="020B0604030504040204" pitchFamily="34" charset="0"/>
            </a:endParaRPr>
          </a:p>
        </p:txBody>
      </p:sp>
      <p:sp>
        <p:nvSpPr>
          <p:cNvPr id="3" name="Pravokotnik 2">
            <a:extLst>
              <a:ext uri="{FF2B5EF4-FFF2-40B4-BE49-F238E27FC236}">
                <a16:creationId xmlns:a16="http://schemas.microsoft.com/office/drawing/2014/main" id="{450E19F0-151E-43A6-B1AF-E1C616EFC31F}"/>
              </a:ext>
            </a:extLst>
          </p:cNvPr>
          <p:cNvSpPr/>
          <p:nvPr/>
        </p:nvSpPr>
        <p:spPr>
          <a:xfrm>
            <a:off x="922867" y="2441139"/>
            <a:ext cx="6096000" cy="3693319"/>
          </a:xfrm>
          <a:prstGeom prst="rect">
            <a:avLst/>
          </a:prstGeom>
        </p:spPr>
        <p:txBody>
          <a:bodyPr>
            <a:spAutoFit/>
          </a:bodyPr>
          <a:lstStyle/>
          <a:p>
            <a:r>
              <a:rPr lang="sl-SI" dirty="0"/>
              <a:t>Za </a:t>
            </a:r>
            <a:r>
              <a:rPr lang="sl-SI" b="1" dirty="0"/>
              <a:t>turista</a:t>
            </a:r>
            <a:r>
              <a:rPr lang="sl-SI" dirty="0"/>
              <a:t> so čarterski poleti ugodni predvsem zaradi:</a:t>
            </a:r>
          </a:p>
          <a:p>
            <a:endParaRPr lang="sl-SI" dirty="0"/>
          </a:p>
          <a:p>
            <a:r>
              <a:rPr lang="sl-SI" dirty="0"/>
              <a:t>- hitrosti prevoza</a:t>
            </a:r>
          </a:p>
          <a:p>
            <a:pPr marL="285750" indent="-285750">
              <a:buFontTx/>
              <a:buChar char="-"/>
            </a:pPr>
            <a:r>
              <a:rPr lang="sl-SI" dirty="0"/>
              <a:t>nizke cene</a:t>
            </a:r>
          </a:p>
          <a:p>
            <a:endParaRPr lang="sl-SI" dirty="0"/>
          </a:p>
          <a:p>
            <a:r>
              <a:rPr lang="sl-SI" b="1" dirty="0"/>
              <a:t>Prednosti čarterskih poletov za </a:t>
            </a:r>
            <a:r>
              <a:rPr lang="sl-SI" b="1" dirty="0" err="1"/>
              <a:t>leatlsko</a:t>
            </a:r>
            <a:r>
              <a:rPr lang="sl-SI" b="1" dirty="0"/>
              <a:t> podjetje:</a:t>
            </a:r>
          </a:p>
          <a:p>
            <a:endParaRPr lang="sl-SI" dirty="0"/>
          </a:p>
          <a:p>
            <a:r>
              <a:rPr lang="sl-SI" dirty="0"/>
              <a:t>- podjetje proda naenkrat vso zmogljivost letala in</a:t>
            </a:r>
          </a:p>
          <a:p>
            <a:pPr marL="285750" indent="-285750">
              <a:buFontTx/>
              <a:buChar char="-"/>
            </a:pPr>
            <a:r>
              <a:rPr lang="sl-SI" dirty="0"/>
              <a:t>se s tem znebi skrbi za napolnitev letala</a:t>
            </a:r>
          </a:p>
          <a:p>
            <a:endParaRPr lang="sl-SI" dirty="0"/>
          </a:p>
          <a:p>
            <a:r>
              <a:rPr lang="sl-SI" dirty="0"/>
              <a:t>To je tudi razlog, da letalsko podjetje sestavi ceno za zakup v višini, ki je mnogo nižja od vsote cen za letalske vozovnice na redni progi na isti relaciji</a:t>
            </a:r>
          </a:p>
        </p:txBody>
      </p:sp>
      <p:pic>
        <p:nvPicPr>
          <p:cNvPr id="4" name="Slika 3">
            <a:extLst>
              <a:ext uri="{FF2B5EF4-FFF2-40B4-BE49-F238E27FC236}">
                <a16:creationId xmlns:a16="http://schemas.microsoft.com/office/drawing/2014/main" id="{C699522C-DC03-48D8-AC6D-A2348712AFD7}"/>
              </a:ext>
            </a:extLst>
          </p:cNvPr>
          <p:cNvPicPr>
            <a:picLocks noChangeAspect="1"/>
          </p:cNvPicPr>
          <p:nvPr/>
        </p:nvPicPr>
        <p:blipFill>
          <a:blip r:embed="rId2"/>
          <a:stretch>
            <a:fillRect/>
          </a:stretch>
        </p:blipFill>
        <p:spPr>
          <a:xfrm>
            <a:off x="7339541" y="3269191"/>
            <a:ext cx="2762250" cy="1657350"/>
          </a:xfrm>
          <a:prstGeom prst="rect">
            <a:avLst/>
          </a:prstGeom>
        </p:spPr>
      </p:pic>
    </p:spTree>
    <p:extLst>
      <p:ext uri="{BB962C8B-B14F-4D97-AF65-F5344CB8AC3E}">
        <p14:creationId xmlns:p14="http://schemas.microsoft.com/office/powerpoint/2010/main" val="465487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txBox="1">
            <a:spLocks/>
          </p:cNvSpPr>
          <p:nvPr/>
        </p:nvSpPr>
        <p:spPr>
          <a:xfrm>
            <a:off x="431800" y="313267"/>
            <a:ext cx="8957155" cy="20574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defRPr/>
            </a:pPr>
            <a:r>
              <a:rPr lang="sl-SI" sz="4000" b="1" dirty="0">
                <a:solidFill>
                  <a:srgbClr val="002060"/>
                </a:solidFill>
                <a:latin typeface="Verdana" panose="020B0604030504040204" pitchFamily="34" charset="0"/>
                <a:ea typeface="Verdana" panose="020B0604030504040204" pitchFamily="34" charset="0"/>
              </a:rPr>
              <a:t>Letalski promet – zakup letala</a:t>
            </a:r>
          </a:p>
          <a:p>
            <a:pPr>
              <a:defRPr/>
            </a:pPr>
            <a:endParaRPr lang="sl-SI" sz="4400" dirty="0">
              <a:solidFill>
                <a:srgbClr val="002060"/>
              </a:solidFill>
              <a:latin typeface="Verdana" panose="020B0604030504040204" pitchFamily="34" charset="0"/>
              <a:ea typeface="Verdana" panose="020B0604030504040204" pitchFamily="34" charset="0"/>
            </a:endParaRPr>
          </a:p>
        </p:txBody>
      </p:sp>
      <p:sp>
        <p:nvSpPr>
          <p:cNvPr id="3" name="Pravokotnik 2">
            <a:extLst>
              <a:ext uri="{FF2B5EF4-FFF2-40B4-BE49-F238E27FC236}">
                <a16:creationId xmlns:a16="http://schemas.microsoft.com/office/drawing/2014/main" id="{EB697275-6515-4A91-8BC7-3A1575AB2672}"/>
              </a:ext>
            </a:extLst>
          </p:cNvPr>
          <p:cNvSpPr/>
          <p:nvPr/>
        </p:nvSpPr>
        <p:spPr>
          <a:xfrm>
            <a:off x="762000" y="2370667"/>
            <a:ext cx="6096000" cy="2862322"/>
          </a:xfrm>
          <a:prstGeom prst="rect">
            <a:avLst/>
          </a:prstGeom>
        </p:spPr>
        <p:txBody>
          <a:bodyPr>
            <a:spAutoFit/>
          </a:bodyPr>
          <a:lstStyle/>
          <a:p>
            <a:r>
              <a:rPr lang="sl-SI" b="1" dirty="0"/>
              <a:t>Prednosti</a:t>
            </a:r>
            <a:r>
              <a:rPr lang="sl-SI" dirty="0"/>
              <a:t> čarterskih poletov za turistično agencijo:</a:t>
            </a:r>
          </a:p>
          <a:p>
            <a:endParaRPr lang="sl-SI" dirty="0"/>
          </a:p>
          <a:p>
            <a:r>
              <a:rPr lang="sl-SI" dirty="0"/>
              <a:t>- turistična agencija lahko s pomočjo čarterskega prevoza organizira taka potovanja, ki jih z drugimi sredstvi ne bi mogla zaradi pomanjkanja časa turistov in na relacijah, kjer ni drugih</a:t>
            </a:r>
          </a:p>
          <a:p>
            <a:r>
              <a:rPr lang="sl-SI" dirty="0"/>
              <a:t>prevoznih sredstev (npr. vikend v New Yorku…)</a:t>
            </a:r>
          </a:p>
          <a:p>
            <a:endParaRPr lang="sl-SI" dirty="0"/>
          </a:p>
          <a:p>
            <a:r>
              <a:rPr lang="sl-SI" dirty="0"/>
              <a:t>- uporaba čarterskih poletov omogoča turistični agenciji da razširi svojo turistično ponudbo in se prilagodi zahtevam turistov, ki jim je prosti čas vedno bolj pomemben.</a:t>
            </a:r>
          </a:p>
        </p:txBody>
      </p:sp>
      <p:pic>
        <p:nvPicPr>
          <p:cNvPr id="4" name="Slika 3">
            <a:extLst>
              <a:ext uri="{FF2B5EF4-FFF2-40B4-BE49-F238E27FC236}">
                <a16:creationId xmlns:a16="http://schemas.microsoft.com/office/drawing/2014/main" id="{3A9B5CCB-A310-4814-B44A-DC0505CAF35B}"/>
              </a:ext>
            </a:extLst>
          </p:cNvPr>
          <p:cNvPicPr>
            <a:picLocks noChangeAspect="1"/>
          </p:cNvPicPr>
          <p:nvPr/>
        </p:nvPicPr>
        <p:blipFill>
          <a:blip r:embed="rId2"/>
          <a:stretch>
            <a:fillRect/>
          </a:stretch>
        </p:blipFill>
        <p:spPr>
          <a:xfrm>
            <a:off x="8009467" y="3624528"/>
            <a:ext cx="3420533" cy="2276209"/>
          </a:xfrm>
          <a:prstGeom prst="rect">
            <a:avLst/>
          </a:prstGeom>
        </p:spPr>
      </p:pic>
    </p:spTree>
    <p:extLst>
      <p:ext uri="{BB962C8B-B14F-4D97-AF65-F5344CB8AC3E}">
        <p14:creationId xmlns:p14="http://schemas.microsoft.com/office/powerpoint/2010/main" val="4086766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txBox="1">
            <a:spLocks/>
          </p:cNvSpPr>
          <p:nvPr/>
        </p:nvSpPr>
        <p:spPr>
          <a:xfrm>
            <a:off x="431800" y="313267"/>
            <a:ext cx="8957155" cy="20574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defRPr/>
            </a:pPr>
            <a:r>
              <a:rPr lang="sl-SI" sz="4000" b="1" dirty="0">
                <a:solidFill>
                  <a:srgbClr val="002060"/>
                </a:solidFill>
                <a:latin typeface="Verdana" panose="020B0604030504040204" pitchFamily="34" charset="0"/>
                <a:ea typeface="Verdana" panose="020B0604030504040204" pitchFamily="34" charset="0"/>
              </a:rPr>
              <a:t>Letalski promet – zakup letala</a:t>
            </a:r>
          </a:p>
          <a:p>
            <a:pPr>
              <a:defRPr/>
            </a:pPr>
            <a:endParaRPr lang="sl-SI" sz="4400" dirty="0">
              <a:solidFill>
                <a:srgbClr val="002060"/>
              </a:solidFill>
              <a:latin typeface="Verdana" panose="020B0604030504040204" pitchFamily="34" charset="0"/>
              <a:ea typeface="Verdana" panose="020B0604030504040204" pitchFamily="34" charset="0"/>
            </a:endParaRPr>
          </a:p>
        </p:txBody>
      </p:sp>
      <p:sp>
        <p:nvSpPr>
          <p:cNvPr id="3" name="Pravokotnik 2">
            <a:extLst>
              <a:ext uri="{FF2B5EF4-FFF2-40B4-BE49-F238E27FC236}">
                <a16:creationId xmlns:a16="http://schemas.microsoft.com/office/drawing/2014/main" id="{D73F601F-6632-4CFF-AE98-B9BFCB3C459D}"/>
              </a:ext>
            </a:extLst>
          </p:cNvPr>
          <p:cNvSpPr/>
          <p:nvPr/>
        </p:nvSpPr>
        <p:spPr>
          <a:xfrm>
            <a:off x="584199" y="1743419"/>
            <a:ext cx="6096000" cy="4801314"/>
          </a:xfrm>
          <a:prstGeom prst="rect">
            <a:avLst/>
          </a:prstGeom>
        </p:spPr>
        <p:txBody>
          <a:bodyPr>
            <a:spAutoFit/>
          </a:bodyPr>
          <a:lstStyle/>
          <a:p>
            <a:r>
              <a:rPr lang="sl-SI" dirty="0"/>
              <a:t>Problem zakupa za turistično agencijo je</a:t>
            </a:r>
          </a:p>
          <a:p>
            <a:endParaRPr lang="sl-SI" dirty="0"/>
          </a:p>
          <a:p>
            <a:pPr marL="285750" indent="-285750">
              <a:buFontTx/>
              <a:buChar char="-"/>
            </a:pPr>
            <a:r>
              <a:rPr lang="sl-SI" dirty="0"/>
              <a:t>kako zakupljene zmogljivosti </a:t>
            </a:r>
            <a:r>
              <a:rPr lang="sl-SI" b="1" dirty="0"/>
              <a:t>polno izkoristiti</a:t>
            </a:r>
            <a:r>
              <a:rPr lang="sl-SI" dirty="0"/>
              <a:t>, saj je poslovni uspeh v veliki meri vezan na visoko stopnjo izrabe letal</a:t>
            </a:r>
          </a:p>
          <a:p>
            <a:endParaRPr lang="sl-SI" dirty="0"/>
          </a:p>
          <a:p>
            <a:r>
              <a:rPr lang="sl-SI" dirty="0"/>
              <a:t>Čarterski poleti pa so ugodnejši od cen rednih linij, ker:</a:t>
            </a:r>
          </a:p>
          <a:p>
            <a:endParaRPr lang="sl-SI" dirty="0"/>
          </a:p>
          <a:p>
            <a:r>
              <a:rPr lang="sl-SI" dirty="0"/>
              <a:t>- so </a:t>
            </a:r>
            <a:r>
              <a:rPr lang="sl-SI" b="1" dirty="0"/>
              <a:t>direktni </a:t>
            </a:r>
            <a:r>
              <a:rPr lang="sl-SI" dirty="0"/>
              <a:t>do namembnega kraja in nimajo nepotrebnih vmesnih postankov, in je zato čas potovanja krajši kot pri rednih linijah</a:t>
            </a:r>
          </a:p>
          <a:p>
            <a:pPr marL="285750" indent="-285750">
              <a:buFontTx/>
              <a:buChar char="-"/>
            </a:pPr>
            <a:r>
              <a:rPr lang="sl-SI" dirty="0"/>
              <a:t>so </a:t>
            </a:r>
            <a:r>
              <a:rPr lang="sl-SI" b="1" dirty="0"/>
              <a:t>nizke cene</a:t>
            </a:r>
            <a:r>
              <a:rPr lang="sl-SI" dirty="0"/>
              <a:t>, ki so pretežno posledica velike izrabe zmogljivosti letala, kar pa pri rednih linijah ni primer</a:t>
            </a:r>
          </a:p>
          <a:p>
            <a:endParaRPr lang="sl-SI" dirty="0"/>
          </a:p>
          <a:p>
            <a:r>
              <a:rPr lang="sl-SI" dirty="0"/>
              <a:t>Slaba stran čarterskih poletov za turista pa je v tem:</a:t>
            </a:r>
          </a:p>
          <a:p>
            <a:endParaRPr lang="sl-SI" dirty="0"/>
          </a:p>
          <a:p>
            <a:r>
              <a:rPr lang="sl-SI" dirty="0"/>
              <a:t>- da </a:t>
            </a:r>
            <a:r>
              <a:rPr lang="sl-SI" b="1" dirty="0"/>
              <a:t>niso svobodni pri izbiri prevoznika</a:t>
            </a:r>
            <a:r>
              <a:rPr lang="sl-SI" dirty="0"/>
              <a:t>, tipa letala in časa potovanja</a:t>
            </a:r>
          </a:p>
        </p:txBody>
      </p:sp>
      <p:pic>
        <p:nvPicPr>
          <p:cNvPr id="4" name="Slika 3">
            <a:extLst>
              <a:ext uri="{FF2B5EF4-FFF2-40B4-BE49-F238E27FC236}">
                <a16:creationId xmlns:a16="http://schemas.microsoft.com/office/drawing/2014/main" id="{B5153385-496F-44CD-8978-24B3E900C7E6}"/>
              </a:ext>
            </a:extLst>
          </p:cNvPr>
          <p:cNvPicPr>
            <a:picLocks noChangeAspect="1"/>
          </p:cNvPicPr>
          <p:nvPr/>
        </p:nvPicPr>
        <p:blipFill>
          <a:blip r:embed="rId2"/>
          <a:stretch>
            <a:fillRect/>
          </a:stretch>
        </p:blipFill>
        <p:spPr>
          <a:xfrm>
            <a:off x="8750301" y="3848100"/>
            <a:ext cx="2857500" cy="1600200"/>
          </a:xfrm>
          <a:prstGeom prst="rect">
            <a:avLst/>
          </a:prstGeom>
        </p:spPr>
      </p:pic>
    </p:spTree>
    <p:extLst>
      <p:ext uri="{BB962C8B-B14F-4D97-AF65-F5344CB8AC3E}">
        <p14:creationId xmlns:p14="http://schemas.microsoft.com/office/powerpoint/2010/main" val="894493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txBox="1">
            <a:spLocks/>
          </p:cNvSpPr>
          <p:nvPr/>
        </p:nvSpPr>
        <p:spPr>
          <a:xfrm>
            <a:off x="1919536" y="332656"/>
            <a:ext cx="6749752"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defRPr/>
            </a:pPr>
            <a:r>
              <a:rPr lang="sl-SI" sz="4000" b="1" dirty="0">
                <a:solidFill>
                  <a:srgbClr val="002060"/>
                </a:solidFill>
                <a:latin typeface="Verdana" panose="020B0604030504040204" pitchFamily="34" charset="0"/>
                <a:ea typeface="Verdana" panose="020B0604030504040204" pitchFamily="34" charset="0"/>
              </a:rPr>
              <a:t>E-</a:t>
            </a:r>
            <a:r>
              <a:rPr lang="sl-SI" sz="4000" b="1" dirty="0" err="1">
                <a:solidFill>
                  <a:srgbClr val="002060"/>
                </a:solidFill>
                <a:latin typeface="Verdana" panose="020B0604030504040204" pitchFamily="34" charset="0"/>
                <a:ea typeface="Verdana" panose="020B0604030504040204" pitchFamily="34" charset="0"/>
              </a:rPr>
              <a:t>poslavanje</a:t>
            </a:r>
            <a:r>
              <a:rPr lang="sl-SI" sz="4000" b="1" dirty="0">
                <a:solidFill>
                  <a:srgbClr val="002060"/>
                </a:solidFill>
                <a:latin typeface="Verdana" panose="020B0604030504040204" pitchFamily="34" charset="0"/>
                <a:ea typeface="Verdana" panose="020B0604030504040204" pitchFamily="34" charset="0"/>
              </a:rPr>
              <a:t> TA</a:t>
            </a:r>
            <a:endParaRPr lang="sl-SI" sz="4400" dirty="0">
              <a:solidFill>
                <a:srgbClr val="002060"/>
              </a:solidFill>
              <a:latin typeface="Verdana" panose="020B0604030504040204" pitchFamily="34" charset="0"/>
              <a:ea typeface="Verdana" panose="020B0604030504040204" pitchFamily="34" charset="0"/>
            </a:endParaRPr>
          </a:p>
        </p:txBody>
      </p:sp>
      <p:sp>
        <p:nvSpPr>
          <p:cNvPr id="6" name="Pravokotnik 5">
            <a:extLst>
              <a:ext uri="{FF2B5EF4-FFF2-40B4-BE49-F238E27FC236}">
                <a16:creationId xmlns:a16="http://schemas.microsoft.com/office/drawing/2014/main" id="{71BA79B4-ADA8-4DFF-8967-436BEED6E5B7}"/>
              </a:ext>
            </a:extLst>
          </p:cNvPr>
          <p:cNvSpPr/>
          <p:nvPr/>
        </p:nvSpPr>
        <p:spPr>
          <a:xfrm>
            <a:off x="1058333" y="2228671"/>
            <a:ext cx="7035799" cy="3970318"/>
          </a:xfrm>
          <a:prstGeom prst="rect">
            <a:avLst/>
          </a:prstGeom>
        </p:spPr>
        <p:txBody>
          <a:bodyPr wrap="square">
            <a:spAutoFit/>
          </a:bodyPr>
          <a:lstStyle/>
          <a:p>
            <a:r>
              <a:rPr lang="sl-SI" dirty="0"/>
              <a:t>Elektronsko poslovanje ima dva pomena in sicer:</a:t>
            </a:r>
          </a:p>
          <a:p>
            <a:endParaRPr lang="sl-SI" dirty="0"/>
          </a:p>
          <a:p>
            <a:pPr marL="285750" indent="-285750">
              <a:buFont typeface="Arial" panose="020B0604020202020204" pitchFamily="34" charset="0"/>
              <a:buChar char="•"/>
            </a:pPr>
            <a:r>
              <a:rPr lang="sl-SI" dirty="0"/>
              <a:t>okrilje vseh poslovnih aktivnosti preko interneta in </a:t>
            </a:r>
          </a:p>
          <a:p>
            <a:pPr marL="285750" indent="-285750">
              <a:buFont typeface="Arial" panose="020B0604020202020204" pitchFamily="34" charset="0"/>
              <a:buChar char="•"/>
            </a:pPr>
            <a:endParaRPr lang="sl-SI" dirty="0"/>
          </a:p>
          <a:p>
            <a:pPr marL="285750" indent="-285750">
              <a:buFont typeface="Arial" panose="020B0604020202020204" pitchFamily="34" charset="0"/>
              <a:buChar char="•"/>
            </a:pPr>
            <a:r>
              <a:rPr lang="sl-SI" dirty="0"/>
              <a:t>pojem, ki opisuje prodajo in nakup predmetov in storitev preko interneta.</a:t>
            </a:r>
          </a:p>
          <a:p>
            <a:pPr marL="285750" indent="-285750">
              <a:buFont typeface="Arial" panose="020B0604020202020204" pitchFamily="34" charset="0"/>
              <a:buChar char="•"/>
            </a:pPr>
            <a:endParaRPr lang="sl-SI" dirty="0"/>
          </a:p>
          <a:p>
            <a:r>
              <a:rPr lang="sl-SI" dirty="0"/>
              <a:t>Elektronsko poslovanje omogoča:</a:t>
            </a:r>
          </a:p>
          <a:p>
            <a:endParaRPr lang="sl-SI" dirty="0"/>
          </a:p>
          <a:p>
            <a:pPr marL="285750" indent="-285750">
              <a:buFont typeface="Arial" panose="020B0604020202020204" pitchFamily="34" charset="0"/>
              <a:buChar char="•"/>
            </a:pPr>
            <a:r>
              <a:rPr lang="sl-SI" dirty="0"/>
              <a:t>elektronsko izvajanje katerekoli poslovne transakcije preko digitalne infrastrukture</a:t>
            </a:r>
          </a:p>
          <a:p>
            <a:pPr marL="285750" indent="-285750">
              <a:buFont typeface="Arial" panose="020B0604020202020204" pitchFamily="34" charset="0"/>
              <a:buChar char="•"/>
            </a:pPr>
            <a:r>
              <a:rPr lang="sl-SI" dirty="0"/>
              <a:t>gre za uporabo vseh vrst informacijske in telekomunikacijske tehnologije v različnih kombinacijah za poslovanje med organizacijami in organizacijami in potrošniki </a:t>
            </a:r>
          </a:p>
        </p:txBody>
      </p:sp>
      <p:pic>
        <p:nvPicPr>
          <p:cNvPr id="7" name="Slika 6">
            <a:extLst>
              <a:ext uri="{FF2B5EF4-FFF2-40B4-BE49-F238E27FC236}">
                <a16:creationId xmlns:a16="http://schemas.microsoft.com/office/drawing/2014/main" id="{43B61409-52BC-4606-8397-597834A0B6B0}"/>
              </a:ext>
            </a:extLst>
          </p:cNvPr>
          <p:cNvPicPr>
            <a:picLocks noChangeAspect="1"/>
          </p:cNvPicPr>
          <p:nvPr/>
        </p:nvPicPr>
        <p:blipFill>
          <a:blip r:embed="rId2"/>
          <a:stretch>
            <a:fillRect/>
          </a:stretch>
        </p:blipFill>
        <p:spPr>
          <a:xfrm>
            <a:off x="8278383" y="2528887"/>
            <a:ext cx="3568071" cy="2525713"/>
          </a:xfrm>
          <a:prstGeom prst="rect">
            <a:avLst/>
          </a:prstGeom>
        </p:spPr>
      </p:pic>
    </p:spTree>
    <p:extLst>
      <p:ext uri="{BB962C8B-B14F-4D97-AF65-F5344CB8AC3E}">
        <p14:creationId xmlns:p14="http://schemas.microsoft.com/office/powerpoint/2010/main" val="29599341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txBox="1">
            <a:spLocks/>
          </p:cNvSpPr>
          <p:nvPr/>
        </p:nvSpPr>
        <p:spPr>
          <a:xfrm>
            <a:off x="846666" y="1238590"/>
            <a:ext cx="7915755" cy="1143000"/>
          </a:xfrm>
          <a:prstGeom prst="rect">
            <a:avLst/>
          </a:prstGeom>
        </p:spPr>
        <p:txBody>
          <a:bodyPr vert="horz" lIns="0" rIns="0" bIns="0" anchor="b">
            <a:normAutofit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defRPr/>
            </a:pPr>
            <a:r>
              <a:rPr lang="sl-SI" sz="4000" b="1" dirty="0">
                <a:solidFill>
                  <a:srgbClr val="002060"/>
                </a:solidFill>
                <a:latin typeface="Verdana" panose="020B0604030504040204" pitchFamily="34" charset="0"/>
                <a:ea typeface="Verdana" panose="020B0604030504040204" pitchFamily="34" charset="0"/>
              </a:rPr>
              <a:t>Letalski promet - letalske vozovnice </a:t>
            </a:r>
          </a:p>
          <a:p>
            <a:pPr>
              <a:defRPr/>
            </a:pPr>
            <a:endParaRPr lang="sl-SI" sz="4400" dirty="0">
              <a:solidFill>
                <a:srgbClr val="002060"/>
              </a:solidFill>
              <a:latin typeface="Verdana" panose="020B0604030504040204" pitchFamily="34" charset="0"/>
              <a:ea typeface="Verdana" panose="020B0604030504040204" pitchFamily="34" charset="0"/>
            </a:endParaRPr>
          </a:p>
        </p:txBody>
      </p:sp>
      <p:sp>
        <p:nvSpPr>
          <p:cNvPr id="5" name="Pravokotnik 4">
            <a:extLst>
              <a:ext uri="{FF2B5EF4-FFF2-40B4-BE49-F238E27FC236}">
                <a16:creationId xmlns:a16="http://schemas.microsoft.com/office/drawing/2014/main" id="{50C11F26-287F-497A-AAA1-395C089E77C0}"/>
              </a:ext>
            </a:extLst>
          </p:cNvPr>
          <p:cNvSpPr/>
          <p:nvPr/>
        </p:nvSpPr>
        <p:spPr>
          <a:xfrm>
            <a:off x="939800" y="2318941"/>
            <a:ext cx="6096000" cy="4247317"/>
          </a:xfrm>
          <a:prstGeom prst="rect">
            <a:avLst/>
          </a:prstGeom>
        </p:spPr>
        <p:txBody>
          <a:bodyPr>
            <a:spAutoFit/>
          </a:bodyPr>
          <a:lstStyle/>
          <a:p>
            <a:r>
              <a:rPr lang="sl-SI" dirty="0"/>
              <a:t>Dokument o letalskem prevozu je </a:t>
            </a:r>
            <a:r>
              <a:rPr lang="sl-SI" b="1" dirty="0"/>
              <a:t>letalska vozovnica </a:t>
            </a:r>
          </a:p>
          <a:p>
            <a:endParaRPr lang="sl-SI" b="1" dirty="0"/>
          </a:p>
          <a:p>
            <a:r>
              <a:rPr lang="sl-SI" dirty="0"/>
              <a:t>To je pogodba med letalsko družbo, ki bo prevoz opravila in potnikom, ki bo storitev prevoza koristil</a:t>
            </a:r>
          </a:p>
          <a:p>
            <a:endParaRPr lang="sl-SI" dirty="0"/>
          </a:p>
          <a:p>
            <a:r>
              <a:rPr lang="sl-SI" dirty="0"/>
              <a:t>Letalskih vozovnic je več vrst:</a:t>
            </a:r>
          </a:p>
          <a:p>
            <a:pPr marL="285750" indent="-285750">
              <a:buFont typeface="Arial" panose="020B0604020202020204" pitchFamily="34" charset="0"/>
              <a:buChar char="•"/>
            </a:pPr>
            <a:r>
              <a:rPr lang="sl-SI" b="1" dirty="0" err="1"/>
              <a:t>Iclusive</a:t>
            </a:r>
            <a:r>
              <a:rPr lang="sl-SI" b="1" dirty="0"/>
              <a:t> </a:t>
            </a:r>
            <a:r>
              <a:rPr lang="sl-SI" b="1" dirty="0" err="1"/>
              <a:t>tours</a:t>
            </a:r>
            <a:r>
              <a:rPr lang="sl-SI" b="1" dirty="0"/>
              <a:t> tarife </a:t>
            </a:r>
            <a:r>
              <a:rPr lang="sl-SI" dirty="0"/>
              <a:t>so posebne letalske vozovnice, kjer je naročnik turistična agencija in ker vključi letalski prevoz v svoje programe je cena vozovnic nižja</a:t>
            </a:r>
          </a:p>
          <a:p>
            <a:endParaRPr lang="sl-SI" dirty="0"/>
          </a:p>
          <a:p>
            <a:r>
              <a:rPr lang="sl-SI" dirty="0"/>
              <a:t>Letalska družba je pripravljena prodati </a:t>
            </a:r>
            <a:r>
              <a:rPr lang="sl-SI" dirty="0" err="1"/>
              <a:t>truistični</a:t>
            </a:r>
            <a:r>
              <a:rPr lang="sl-SI" dirty="0"/>
              <a:t> </a:t>
            </a:r>
            <a:r>
              <a:rPr lang="sl-SI" dirty="0" err="1"/>
              <a:t>agecniji</a:t>
            </a:r>
            <a:r>
              <a:rPr lang="sl-SI" dirty="0"/>
              <a:t> določeno število letalskih vozovnic po nižji ceni, ker</a:t>
            </a:r>
          </a:p>
          <a:p>
            <a:r>
              <a:rPr lang="sl-SI" dirty="0"/>
              <a:t>turistična agencija z vključitvijo letalskega prevoza v programe, naredi te bolj zanimive, hkrati pa letalska družba proda </a:t>
            </a:r>
            <a:r>
              <a:rPr lang="sl-SI" b="1" dirty="0"/>
              <a:t>prazna mesta na rednih linijah</a:t>
            </a:r>
          </a:p>
        </p:txBody>
      </p:sp>
      <p:pic>
        <p:nvPicPr>
          <p:cNvPr id="6" name="Slika 5">
            <a:extLst>
              <a:ext uri="{FF2B5EF4-FFF2-40B4-BE49-F238E27FC236}">
                <a16:creationId xmlns:a16="http://schemas.microsoft.com/office/drawing/2014/main" id="{2049C119-C0FC-481D-9CB2-7EBD54324C6C}"/>
              </a:ext>
            </a:extLst>
          </p:cNvPr>
          <p:cNvPicPr>
            <a:picLocks noChangeAspect="1"/>
          </p:cNvPicPr>
          <p:nvPr/>
        </p:nvPicPr>
        <p:blipFill>
          <a:blip r:embed="rId2"/>
          <a:stretch>
            <a:fillRect/>
          </a:stretch>
        </p:blipFill>
        <p:spPr>
          <a:xfrm>
            <a:off x="7954433" y="2184400"/>
            <a:ext cx="2709333" cy="3251200"/>
          </a:xfrm>
          <a:prstGeom prst="rect">
            <a:avLst/>
          </a:prstGeom>
        </p:spPr>
      </p:pic>
    </p:spTree>
    <p:extLst>
      <p:ext uri="{BB962C8B-B14F-4D97-AF65-F5344CB8AC3E}">
        <p14:creationId xmlns:p14="http://schemas.microsoft.com/office/powerpoint/2010/main" val="2936555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txBox="1">
            <a:spLocks/>
          </p:cNvSpPr>
          <p:nvPr/>
        </p:nvSpPr>
        <p:spPr>
          <a:xfrm>
            <a:off x="1919536" y="332656"/>
            <a:ext cx="6749752" cy="1143000"/>
          </a:xfrm>
          <a:prstGeom prst="rect">
            <a:avLst/>
          </a:prstGeom>
        </p:spPr>
        <p:txBody>
          <a:bodyPr vert="horz" lIns="0" rIns="0" bIns="0" anchor="b">
            <a:normAutofit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defRPr/>
            </a:pPr>
            <a:r>
              <a:rPr lang="sl-SI" sz="4000" b="1" dirty="0">
                <a:solidFill>
                  <a:srgbClr val="002060"/>
                </a:solidFill>
                <a:latin typeface="Verdana" panose="020B0604030504040204" pitchFamily="34" charset="0"/>
                <a:ea typeface="Verdana" panose="020B0604030504040204" pitchFamily="34" charset="0"/>
              </a:rPr>
              <a:t>IT tarif v letalskem prometu</a:t>
            </a:r>
            <a:endParaRPr lang="sl-SI" sz="4400" dirty="0">
              <a:solidFill>
                <a:srgbClr val="002060"/>
              </a:solidFill>
              <a:latin typeface="Verdana" panose="020B0604030504040204" pitchFamily="34" charset="0"/>
              <a:ea typeface="Verdana" panose="020B0604030504040204" pitchFamily="34" charset="0"/>
            </a:endParaRPr>
          </a:p>
        </p:txBody>
      </p:sp>
      <p:sp>
        <p:nvSpPr>
          <p:cNvPr id="4" name="Pravokotnik 3">
            <a:extLst>
              <a:ext uri="{FF2B5EF4-FFF2-40B4-BE49-F238E27FC236}">
                <a16:creationId xmlns:a16="http://schemas.microsoft.com/office/drawing/2014/main" id="{81551CFB-0C32-40EF-BD4A-D0EA26E61325}"/>
              </a:ext>
            </a:extLst>
          </p:cNvPr>
          <p:cNvSpPr/>
          <p:nvPr/>
        </p:nvSpPr>
        <p:spPr>
          <a:xfrm>
            <a:off x="1227667" y="2268773"/>
            <a:ext cx="6096000" cy="2862322"/>
          </a:xfrm>
          <a:prstGeom prst="rect">
            <a:avLst/>
          </a:prstGeom>
        </p:spPr>
        <p:txBody>
          <a:bodyPr>
            <a:spAutoFit/>
          </a:bodyPr>
          <a:lstStyle/>
          <a:p>
            <a:r>
              <a:rPr lang="sl-SI" b="1" dirty="0"/>
              <a:t>"</a:t>
            </a:r>
            <a:r>
              <a:rPr lang="sl-SI" b="1" dirty="0" err="1"/>
              <a:t>Inclusiv</a:t>
            </a:r>
            <a:r>
              <a:rPr lang="sl-SI" b="1" dirty="0"/>
              <a:t> </a:t>
            </a:r>
            <a:r>
              <a:rPr lang="sl-SI" b="1" dirty="0" err="1"/>
              <a:t>tours</a:t>
            </a:r>
            <a:r>
              <a:rPr lang="sl-SI" b="1" dirty="0"/>
              <a:t>" - IT tarife </a:t>
            </a:r>
            <a:r>
              <a:rPr lang="sl-SI" dirty="0"/>
              <a:t>se </a:t>
            </a:r>
            <a:r>
              <a:rPr lang="sl-SI" dirty="0" err="1"/>
              <a:t>uporabljao</a:t>
            </a:r>
            <a:r>
              <a:rPr lang="sl-SI" dirty="0"/>
              <a:t> v letalskem prometu, kadar je letalski prevoz sestavni del pavšalnega potovanja ali pavšalnih počitnic, ki jih organizira turistična agencija v</a:t>
            </a:r>
          </a:p>
          <a:p>
            <a:r>
              <a:rPr lang="sl-SI" dirty="0"/>
              <a:t>sodelovanju z letalskim prevoznikom</a:t>
            </a:r>
          </a:p>
          <a:p>
            <a:endParaRPr lang="sl-SI" dirty="0"/>
          </a:p>
          <a:p>
            <a:r>
              <a:rPr lang="sl-SI" dirty="0"/>
              <a:t>IT tarife so za približno 30 - 40% nižje od tarif na rednih letalskih linijah (čarterji do 70%)</a:t>
            </a:r>
          </a:p>
          <a:p>
            <a:endParaRPr lang="sl-SI" dirty="0"/>
          </a:p>
          <a:p>
            <a:r>
              <a:rPr lang="sl-SI" dirty="0"/>
              <a:t>Za uporabo IT tarif so točno določeni pogoji, ki jih je določila IATA, kot združenje rednih letalskih linijskih prevoznikov</a:t>
            </a:r>
          </a:p>
        </p:txBody>
      </p:sp>
      <p:pic>
        <p:nvPicPr>
          <p:cNvPr id="5" name="Slika 4">
            <a:extLst>
              <a:ext uri="{FF2B5EF4-FFF2-40B4-BE49-F238E27FC236}">
                <a16:creationId xmlns:a16="http://schemas.microsoft.com/office/drawing/2014/main" id="{19363ECF-CE33-4051-A664-EC530B269E60}"/>
              </a:ext>
            </a:extLst>
          </p:cNvPr>
          <p:cNvPicPr>
            <a:picLocks noChangeAspect="1"/>
          </p:cNvPicPr>
          <p:nvPr/>
        </p:nvPicPr>
        <p:blipFill>
          <a:blip r:embed="rId2"/>
          <a:stretch>
            <a:fillRect/>
          </a:stretch>
        </p:blipFill>
        <p:spPr>
          <a:xfrm>
            <a:off x="8121120" y="3168945"/>
            <a:ext cx="2333625" cy="1962150"/>
          </a:xfrm>
          <a:prstGeom prst="rect">
            <a:avLst/>
          </a:prstGeom>
        </p:spPr>
      </p:pic>
    </p:spTree>
    <p:extLst>
      <p:ext uri="{BB962C8B-B14F-4D97-AF65-F5344CB8AC3E}">
        <p14:creationId xmlns:p14="http://schemas.microsoft.com/office/powerpoint/2010/main" val="8944054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txBox="1">
            <a:spLocks/>
          </p:cNvSpPr>
          <p:nvPr/>
        </p:nvSpPr>
        <p:spPr>
          <a:xfrm>
            <a:off x="220133" y="332656"/>
            <a:ext cx="8449155" cy="571500"/>
          </a:xfrm>
          <a:prstGeom prst="rect">
            <a:avLst/>
          </a:prstGeom>
        </p:spPr>
        <p:txBody>
          <a:bodyPr vert="horz" lIns="0" rIns="0" bIns="0" anchor="b">
            <a:normAutofit fontScale="92500"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defRPr/>
            </a:pPr>
            <a:r>
              <a:rPr lang="sl-SI" sz="4000" b="1" dirty="0">
                <a:solidFill>
                  <a:srgbClr val="002060"/>
                </a:solidFill>
                <a:latin typeface="Verdana" panose="020B0604030504040204" pitchFamily="34" charset="0"/>
                <a:ea typeface="Verdana" panose="020B0604030504040204" pitchFamily="34" charset="0"/>
              </a:rPr>
              <a:t>IT tarif v letalskem prometu</a:t>
            </a:r>
            <a:endParaRPr lang="sl-SI" sz="4400" dirty="0">
              <a:solidFill>
                <a:srgbClr val="002060"/>
              </a:solidFill>
              <a:latin typeface="Verdana" panose="020B0604030504040204" pitchFamily="34" charset="0"/>
              <a:ea typeface="Verdana" panose="020B0604030504040204" pitchFamily="34" charset="0"/>
            </a:endParaRPr>
          </a:p>
        </p:txBody>
      </p:sp>
      <p:sp>
        <p:nvSpPr>
          <p:cNvPr id="3" name="Pravokotnik 2">
            <a:extLst>
              <a:ext uri="{FF2B5EF4-FFF2-40B4-BE49-F238E27FC236}">
                <a16:creationId xmlns:a16="http://schemas.microsoft.com/office/drawing/2014/main" id="{02D450EE-1767-4BDF-A4E3-08AEC024F2F8}"/>
              </a:ext>
            </a:extLst>
          </p:cNvPr>
          <p:cNvSpPr/>
          <p:nvPr/>
        </p:nvSpPr>
        <p:spPr>
          <a:xfrm>
            <a:off x="355600" y="1477808"/>
            <a:ext cx="11633200" cy="5047536"/>
          </a:xfrm>
          <a:prstGeom prst="rect">
            <a:avLst/>
          </a:prstGeom>
        </p:spPr>
        <p:txBody>
          <a:bodyPr wrap="square">
            <a:spAutoFit/>
          </a:bodyPr>
          <a:lstStyle/>
          <a:p>
            <a:r>
              <a:rPr lang="sl-SI" dirty="0"/>
              <a:t>Pogoji, ki dovoljujejo uporab IT tarif:</a:t>
            </a:r>
          </a:p>
          <a:p>
            <a:r>
              <a:rPr lang="sl-SI" dirty="0"/>
              <a:t>1. IT tarife se uporabljajo na </a:t>
            </a:r>
            <a:r>
              <a:rPr lang="sl-SI" b="1" dirty="0"/>
              <a:t>rednih letalskih progah</a:t>
            </a:r>
          </a:p>
          <a:p>
            <a:r>
              <a:rPr lang="sl-SI" dirty="0"/>
              <a:t>2. uporabljati se smejo le za </a:t>
            </a:r>
            <a:r>
              <a:rPr lang="sl-SI" b="1" dirty="0"/>
              <a:t>pavšalna potovanja</a:t>
            </a:r>
            <a:r>
              <a:rPr lang="sl-SI" dirty="0"/>
              <a:t>, ki jih organizira turistična agencija skupaj z letalskim prevoznikom</a:t>
            </a:r>
          </a:p>
          <a:p>
            <a:r>
              <a:rPr lang="sl-SI" dirty="0"/>
              <a:t>3. program mora vsebovati poleg letalskega prevoza tudi "</a:t>
            </a:r>
            <a:r>
              <a:rPr lang="sl-SI" b="1" dirty="0"/>
              <a:t>zemeljski program</a:t>
            </a:r>
            <a:r>
              <a:rPr lang="sl-SI" dirty="0"/>
              <a:t>" </a:t>
            </a:r>
            <a:r>
              <a:rPr lang="sl-SI" sz="1400" dirty="0"/>
              <a:t>(hotelske</a:t>
            </a:r>
          </a:p>
          <a:p>
            <a:r>
              <a:rPr lang="sl-SI" sz="1400" dirty="0"/>
              <a:t> storitve, oglede, avtobusne prevoze, obiske prireditev...)</a:t>
            </a:r>
          </a:p>
          <a:p>
            <a:r>
              <a:rPr lang="sl-SI" dirty="0"/>
              <a:t>4. potovanje se prodaja po </a:t>
            </a:r>
            <a:r>
              <a:rPr lang="sl-SI" b="1" dirty="0"/>
              <a:t>pavšalni ceni</a:t>
            </a:r>
            <a:r>
              <a:rPr lang="sl-SI" dirty="0"/>
              <a:t>. Te cene določi vsako leto IATA, in sicer minimalno ceno prevoza na določeni relaciji in minimalno ceno celotnega potovanja z bivanjem. Te minimalne cene so dane in se jih drži vsaka letalska družba</a:t>
            </a:r>
          </a:p>
          <a:p>
            <a:r>
              <a:rPr lang="sl-SI" dirty="0"/>
              <a:t>5. namembni kraj letalskega prevoza mora biti obenem kraj povratka, kar pomeni </a:t>
            </a:r>
            <a:r>
              <a:rPr lang="sl-SI" b="1" dirty="0"/>
              <a:t>boljši izrabo zmogljivosti </a:t>
            </a:r>
            <a:r>
              <a:rPr lang="sl-SI" dirty="0"/>
              <a:t>(redne linije)</a:t>
            </a:r>
          </a:p>
          <a:p>
            <a:r>
              <a:rPr lang="sl-SI" dirty="0"/>
              <a:t>6. določen je </a:t>
            </a:r>
            <a:r>
              <a:rPr lang="sl-SI" b="1" dirty="0"/>
              <a:t>minimalni čas potov</a:t>
            </a:r>
            <a:r>
              <a:rPr lang="sl-SI" dirty="0"/>
              <a:t>anja v posameznih conah, na katere je razdeljen ves svet. Minimum znaša v nekaterih conah 3 dni, v drugih pa 2 meseca</a:t>
            </a:r>
            <a:r>
              <a:rPr lang="sl-SI" sz="1400" dirty="0"/>
              <a:t>. S tem so onemogočena samo potovanja brez bivanja v namembni državi in teh tarif ni mogoče uporabljati le za prevoze in poslovna potovanja.</a:t>
            </a:r>
          </a:p>
          <a:p>
            <a:r>
              <a:rPr lang="sl-SI" dirty="0"/>
              <a:t>7. določeni so točni datumi, ko IT tarife </a:t>
            </a:r>
            <a:r>
              <a:rPr lang="sl-SI" b="1" dirty="0"/>
              <a:t>ni dovoljeno </a:t>
            </a:r>
            <a:r>
              <a:rPr lang="sl-SI" dirty="0"/>
              <a:t>uporabljati:</a:t>
            </a:r>
          </a:p>
          <a:p>
            <a:r>
              <a:rPr lang="sl-SI" sz="1400" dirty="0"/>
              <a:t> * večinoma v času praznikov; npr. Novo leto, termini posebnih prireditev</a:t>
            </a:r>
          </a:p>
          <a:p>
            <a:r>
              <a:rPr lang="sl-SI" sz="1400" dirty="0"/>
              <a:t> * npr. olimpijada - V teh rokih je pričakovati, da bodo redne linije itak dobro</a:t>
            </a:r>
          </a:p>
          <a:p>
            <a:r>
              <a:rPr lang="sl-SI" sz="1400" dirty="0"/>
              <a:t> zasedene, kar kaže, da IATA ščiti interese rednih linijskih prevoznikov.</a:t>
            </a:r>
          </a:p>
          <a:p>
            <a:r>
              <a:rPr lang="sl-SI" dirty="0"/>
              <a:t>8. določena je </a:t>
            </a:r>
            <a:r>
              <a:rPr lang="sl-SI" b="1" dirty="0"/>
              <a:t>minimalna velikost skupine </a:t>
            </a:r>
            <a:r>
              <a:rPr lang="sl-SI" dirty="0"/>
              <a:t>se razlikuje med sedmimi conami, na katere je razdeljen svet, večinoma pa znaša </a:t>
            </a:r>
            <a:r>
              <a:rPr lang="sl-SI" b="1" dirty="0"/>
              <a:t>9 - 12 oseb</a:t>
            </a:r>
          </a:p>
          <a:p>
            <a:r>
              <a:rPr lang="sl-SI" dirty="0"/>
              <a:t>9. za izvedbo potovanja z uporabo IT tarif je potreben </a:t>
            </a:r>
            <a:r>
              <a:rPr lang="sl-SI" b="1" dirty="0"/>
              <a:t>vnaprej objavljen program. </a:t>
            </a:r>
            <a:r>
              <a:rPr lang="sl-SI" dirty="0"/>
              <a:t>V programu mora biti naveden linijski prevoznik s šifro prevoznika, linije in aranžmaja</a:t>
            </a:r>
          </a:p>
        </p:txBody>
      </p:sp>
    </p:spTree>
    <p:extLst>
      <p:ext uri="{BB962C8B-B14F-4D97-AF65-F5344CB8AC3E}">
        <p14:creationId xmlns:p14="http://schemas.microsoft.com/office/powerpoint/2010/main" val="1698781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txBox="1">
            <a:spLocks/>
          </p:cNvSpPr>
          <p:nvPr/>
        </p:nvSpPr>
        <p:spPr>
          <a:xfrm>
            <a:off x="220133" y="332656"/>
            <a:ext cx="8449155" cy="571500"/>
          </a:xfrm>
          <a:prstGeom prst="rect">
            <a:avLst/>
          </a:prstGeom>
        </p:spPr>
        <p:txBody>
          <a:bodyPr vert="horz" lIns="0" rIns="0" bIns="0" anchor="b">
            <a:normAutofit fontScale="92500"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defRPr/>
            </a:pPr>
            <a:r>
              <a:rPr lang="sl-SI" sz="4000" b="1" dirty="0">
                <a:solidFill>
                  <a:srgbClr val="002060"/>
                </a:solidFill>
                <a:latin typeface="Verdana" panose="020B0604030504040204" pitchFamily="34" charset="0"/>
                <a:ea typeface="Verdana" panose="020B0604030504040204" pitchFamily="34" charset="0"/>
              </a:rPr>
              <a:t>IT tarif v letalskem prometu</a:t>
            </a:r>
            <a:endParaRPr lang="sl-SI" sz="4400" dirty="0">
              <a:solidFill>
                <a:srgbClr val="002060"/>
              </a:solidFill>
              <a:latin typeface="Verdana" panose="020B0604030504040204" pitchFamily="34" charset="0"/>
              <a:ea typeface="Verdana" panose="020B0604030504040204" pitchFamily="34" charset="0"/>
            </a:endParaRPr>
          </a:p>
        </p:txBody>
      </p:sp>
      <p:sp>
        <p:nvSpPr>
          <p:cNvPr id="4" name="Pravokotnik 3">
            <a:extLst>
              <a:ext uri="{FF2B5EF4-FFF2-40B4-BE49-F238E27FC236}">
                <a16:creationId xmlns:a16="http://schemas.microsoft.com/office/drawing/2014/main" id="{08F43186-8853-4041-BCCD-88A9020454BB}"/>
              </a:ext>
            </a:extLst>
          </p:cNvPr>
          <p:cNvSpPr/>
          <p:nvPr/>
        </p:nvSpPr>
        <p:spPr>
          <a:xfrm>
            <a:off x="990600" y="1646410"/>
            <a:ext cx="6096000" cy="4524315"/>
          </a:xfrm>
          <a:prstGeom prst="rect">
            <a:avLst/>
          </a:prstGeom>
        </p:spPr>
        <p:txBody>
          <a:bodyPr>
            <a:spAutoFit/>
          </a:bodyPr>
          <a:lstStyle/>
          <a:p>
            <a:r>
              <a:rPr lang="sl-SI" dirty="0"/>
              <a:t>Organizacija pavšalnih potovanj z uporabo IT tarif na rednih linijah ima pred enakimi potovanji s čarterskimi prevozniki nekaj bistvenih prednosti:</a:t>
            </a:r>
          </a:p>
          <a:p>
            <a:endParaRPr lang="sl-SI" dirty="0"/>
          </a:p>
          <a:p>
            <a:r>
              <a:rPr lang="sl-SI" dirty="0"/>
              <a:t>* cene potovanja z uporabo IT tarif so sicer nekaj višje kot pri prevozu s čarterskimi letali, vendar je osnovni </a:t>
            </a:r>
            <a:r>
              <a:rPr lang="sl-SI" b="1" dirty="0"/>
              <a:t>riziko</a:t>
            </a:r>
            <a:r>
              <a:rPr lang="sl-SI" dirty="0"/>
              <a:t> pri čarterskih letalih v tem, da je možno doseči nizko ceno šele s</a:t>
            </a:r>
          </a:p>
          <a:p>
            <a:r>
              <a:rPr lang="sl-SI" dirty="0"/>
              <a:t>skoraj polno ali vsaj 90% napolnitvijo letala, kar pri zmogljivosti današnjih letal pomeni udeležbo najmanj 80 - 100 ali celo 150 potnikov</a:t>
            </a:r>
          </a:p>
          <a:p>
            <a:endParaRPr lang="sl-SI" dirty="0"/>
          </a:p>
          <a:p>
            <a:r>
              <a:rPr lang="sl-SI" dirty="0"/>
              <a:t>* Uporaba IT tarif pa je možna že pri minimalni udeležbi </a:t>
            </a:r>
            <a:r>
              <a:rPr lang="sl-SI" b="1" dirty="0"/>
              <a:t>9 - 12 potnikov</a:t>
            </a:r>
            <a:r>
              <a:rPr lang="sl-SI" dirty="0"/>
              <a:t>, kar pomeni da je možno organizirati potovanje že za 10 - 20 potnikov, kar seveda pomeni za organizatorja potovanja mnogo manjši riziko in širše možnosti za izvedbo tistih potovanj, kjer ni pričakovati velike udeležbe</a:t>
            </a:r>
          </a:p>
        </p:txBody>
      </p:sp>
      <p:pic>
        <p:nvPicPr>
          <p:cNvPr id="6" name="Slika 5">
            <a:extLst>
              <a:ext uri="{FF2B5EF4-FFF2-40B4-BE49-F238E27FC236}">
                <a16:creationId xmlns:a16="http://schemas.microsoft.com/office/drawing/2014/main" id="{4715F470-3A4D-48EC-8AAB-249CED2CB684}"/>
              </a:ext>
            </a:extLst>
          </p:cNvPr>
          <p:cNvPicPr>
            <a:picLocks noChangeAspect="1"/>
          </p:cNvPicPr>
          <p:nvPr/>
        </p:nvPicPr>
        <p:blipFill>
          <a:blip r:embed="rId2"/>
          <a:stretch>
            <a:fillRect/>
          </a:stretch>
        </p:blipFill>
        <p:spPr>
          <a:xfrm>
            <a:off x="7793037" y="2162704"/>
            <a:ext cx="3450696" cy="3450696"/>
          </a:xfrm>
          <a:prstGeom prst="rect">
            <a:avLst/>
          </a:prstGeom>
        </p:spPr>
      </p:pic>
    </p:spTree>
    <p:extLst>
      <p:ext uri="{BB962C8B-B14F-4D97-AF65-F5344CB8AC3E}">
        <p14:creationId xmlns:p14="http://schemas.microsoft.com/office/powerpoint/2010/main" val="16694051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044CEFA-D6FA-4288-AD1F-87A10CA9F500}"/>
              </a:ext>
            </a:extLst>
          </p:cNvPr>
          <p:cNvSpPr>
            <a:spLocks noGrp="1"/>
          </p:cNvSpPr>
          <p:nvPr>
            <p:ph type="title"/>
          </p:nvPr>
        </p:nvSpPr>
        <p:spPr/>
        <p:txBody>
          <a:bodyPr/>
          <a:lstStyle/>
          <a:p>
            <a:r>
              <a:rPr lang="sl-SI" b="1" dirty="0">
                <a:solidFill>
                  <a:schemeClr val="accent6"/>
                </a:solidFill>
                <a:latin typeface="Bookman Old Style" panose="02050604050505020204" pitchFamily="18" charset="0"/>
              </a:rPr>
              <a:t>Družbena omrežja</a:t>
            </a:r>
          </a:p>
        </p:txBody>
      </p:sp>
      <p:sp>
        <p:nvSpPr>
          <p:cNvPr id="3" name="Označba mesta vsebine 2">
            <a:extLst>
              <a:ext uri="{FF2B5EF4-FFF2-40B4-BE49-F238E27FC236}">
                <a16:creationId xmlns:a16="http://schemas.microsoft.com/office/drawing/2014/main" id="{D4E8D884-6284-4C84-9D30-4F9D4A5BCDE1}"/>
              </a:ext>
            </a:extLst>
          </p:cNvPr>
          <p:cNvSpPr>
            <a:spLocks noGrp="1"/>
          </p:cNvSpPr>
          <p:nvPr>
            <p:ph idx="1"/>
          </p:nvPr>
        </p:nvSpPr>
        <p:spPr>
          <a:xfrm>
            <a:off x="838200" y="1520825"/>
            <a:ext cx="10515600" cy="4351338"/>
          </a:xfrm>
        </p:spPr>
        <p:txBody>
          <a:bodyPr/>
          <a:lstStyle/>
          <a:p>
            <a:pPr marL="0" indent="0">
              <a:buNone/>
            </a:pPr>
            <a:r>
              <a:rPr lang="sl-SI" dirty="0">
                <a:solidFill>
                  <a:schemeClr val="accent5">
                    <a:lumMod val="50000"/>
                  </a:schemeClr>
                </a:solidFill>
                <a:latin typeface="Bookman Old Style" panose="02050604050505020204" pitchFamily="18" charset="0"/>
              </a:rPr>
              <a:t>Družbena omrežja imajo velik pomen pri našem vsakodnevnem poslovanju na področju komuniciranja, informiranja, izobraževanja, trženje…</a:t>
            </a:r>
          </a:p>
          <a:p>
            <a:pPr marL="0" indent="0">
              <a:buNone/>
            </a:pPr>
            <a:endParaRPr lang="sl-SI" dirty="0">
              <a:solidFill>
                <a:schemeClr val="accent5">
                  <a:lumMod val="50000"/>
                </a:schemeClr>
              </a:solidFill>
              <a:latin typeface="Bookman Old Style" panose="02050604050505020204" pitchFamily="18" charset="0"/>
            </a:endParaRPr>
          </a:p>
        </p:txBody>
      </p:sp>
      <p:pic>
        <p:nvPicPr>
          <p:cNvPr id="4" name="Slika 3">
            <a:extLst>
              <a:ext uri="{FF2B5EF4-FFF2-40B4-BE49-F238E27FC236}">
                <a16:creationId xmlns:a16="http://schemas.microsoft.com/office/drawing/2014/main" id="{C08B0827-AA20-4ACE-B067-06DB5A55CDF8}"/>
              </a:ext>
            </a:extLst>
          </p:cNvPr>
          <p:cNvPicPr>
            <a:picLocks noChangeAspect="1"/>
          </p:cNvPicPr>
          <p:nvPr/>
        </p:nvPicPr>
        <p:blipFill>
          <a:blip r:embed="rId2"/>
          <a:stretch>
            <a:fillRect/>
          </a:stretch>
        </p:blipFill>
        <p:spPr>
          <a:xfrm>
            <a:off x="11209867" y="90223"/>
            <a:ext cx="982133" cy="982133"/>
          </a:xfrm>
          <a:prstGeom prst="rect">
            <a:avLst/>
          </a:prstGeom>
        </p:spPr>
      </p:pic>
      <p:pic>
        <p:nvPicPr>
          <p:cNvPr id="5" name="Slika 4">
            <a:extLst>
              <a:ext uri="{FF2B5EF4-FFF2-40B4-BE49-F238E27FC236}">
                <a16:creationId xmlns:a16="http://schemas.microsoft.com/office/drawing/2014/main" id="{F649014C-3B4D-437B-A05E-8EECEC7BC9F2}"/>
              </a:ext>
            </a:extLst>
          </p:cNvPr>
          <p:cNvPicPr>
            <a:picLocks noChangeAspect="1"/>
          </p:cNvPicPr>
          <p:nvPr/>
        </p:nvPicPr>
        <p:blipFill>
          <a:blip r:embed="rId3"/>
          <a:stretch>
            <a:fillRect/>
          </a:stretch>
        </p:blipFill>
        <p:spPr>
          <a:xfrm>
            <a:off x="5581146" y="3086099"/>
            <a:ext cx="5391653" cy="3590925"/>
          </a:xfrm>
          <a:prstGeom prst="rect">
            <a:avLst/>
          </a:prstGeom>
        </p:spPr>
      </p:pic>
      <p:pic>
        <p:nvPicPr>
          <p:cNvPr id="6" name="Slika 5">
            <a:extLst>
              <a:ext uri="{FF2B5EF4-FFF2-40B4-BE49-F238E27FC236}">
                <a16:creationId xmlns:a16="http://schemas.microsoft.com/office/drawing/2014/main" id="{C9F00DF4-61CF-483E-B169-C8DD61894FD8}"/>
              </a:ext>
            </a:extLst>
          </p:cNvPr>
          <p:cNvPicPr>
            <a:picLocks noChangeAspect="1"/>
          </p:cNvPicPr>
          <p:nvPr/>
        </p:nvPicPr>
        <p:blipFill rotWithShape="1">
          <a:blip r:embed="rId4"/>
          <a:srcRect r="78061" b="-1071"/>
          <a:stretch/>
        </p:blipFill>
        <p:spPr>
          <a:xfrm>
            <a:off x="3257551" y="3105171"/>
            <a:ext cx="2323596" cy="3571854"/>
          </a:xfrm>
          <a:prstGeom prst="rect">
            <a:avLst/>
          </a:prstGeom>
        </p:spPr>
      </p:pic>
    </p:spTree>
    <p:extLst>
      <p:ext uri="{BB962C8B-B14F-4D97-AF65-F5344CB8AC3E}">
        <p14:creationId xmlns:p14="http://schemas.microsoft.com/office/powerpoint/2010/main" val="563444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044CEFA-D6FA-4288-AD1F-87A10CA9F500}"/>
              </a:ext>
            </a:extLst>
          </p:cNvPr>
          <p:cNvSpPr>
            <a:spLocks noGrp="1"/>
          </p:cNvSpPr>
          <p:nvPr>
            <p:ph type="title"/>
          </p:nvPr>
        </p:nvSpPr>
        <p:spPr/>
        <p:txBody>
          <a:bodyPr/>
          <a:lstStyle/>
          <a:p>
            <a:r>
              <a:rPr lang="sl-SI" b="1" dirty="0">
                <a:solidFill>
                  <a:schemeClr val="accent6"/>
                </a:solidFill>
                <a:latin typeface="Bookman Old Style" panose="02050604050505020204" pitchFamily="18" charset="0"/>
              </a:rPr>
              <a:t>DO - Komunikacija in povezovanje</a:t>
            </a:r>
          </a:p>
        </p:txBody>
      </p:sp>
      <p:sp>
        <p:nvSpPr>
          <p:cNvPr id="3" name="Označba mesta vsebine 2">
            <a:extLst>
              <a:ext uri="{FF2B5EF4-FFF2-40B4-BE49-F238E27FC236}">
                <a16:creationId xmlns:a16="http://schemas.microsoft.com/office/drawing/2014/main" id="{D4E8D884-6284-4C84-9D30-4F9D4A5BCDE1}"/>
              </a:ext>
            </a:extLst>
          </p:cNvPr>
          <p:cNvSpPr>
            <a:spLocks noGrp="1"/>
          </p:cNvSpPr>
          <p:nvPr>
            <p:ph idx="1"/>
          </p:nvPr>
        </p:nvSpPr>
        <p:spPr/>
        <p:txBody>
          <a:bodyPr/>
          <a:lstStyle/>
          <a:p>
            <a:r>
              <a:rPr lang="sl-SI" dirty="0">
                <a:solidFill>
                  <a:schemeClr val="accent5">
                    <a:lumMod val="50000"/>
                  </a:schemeClr>
                </a:solidFill>
                <a:latin typeface="Bookman Old Style" panose="02050604050505020204" pitchFamily="18" charset="0"/>
              </a:rPr>
              <a:t>Družbena omrežja so postala osrednji način komunikacije med ljudmi po vsem svetu</a:t>
            </a:r>
          </a:p>
          <a:p>
            <a:r>
              <a:rPr lang="sl-SI" dirty="0">
                <a:solidFill>
                  <a:schemeClr val="accent5">
                    <a:lumMod val="50000"/>
                  </a:schemeClr>
                </a:solidFill>
                <a:latin typeface="Bookman Old Style" panose="02050604050505020204" pitchFamily="18" charset="0"/>
              </a:rPr>
              <a:t>Omogočajo takojšnjo interakcijo med posamezniki, ne glede na njihovo geografsko lokacijo, kar krepi povezanost in omogoča širjenje idej ter informacij</a:t>
            </a:r>
          </a:p>
        </p:txBody>
      </p:sp>
      <p:pic>
        <p:nvPicPr>
          <p:cNvPr id="4" name="Slika 3">
            <a:extLst>
              <a:ext uri="{FF2B5EF4-FFF2-40B4-BE49-F238E27FC236}">
                <a16:creationId xmlns:a16="http://schemas.microsoft.com/office/drawing/2014/main" id="{C08B0827-AA20-4ACE-B067-06DB5A55CDF8}"/>
              </a:ext>
            </a:extLst>
          </p:cNvPr>
          <p:cNvPicPr>
            <a:picLocks noChangeAspect="1"/>
          </p:cNvPicPr>
          <p:nvPr/>
        </p:nvPicPr>
        <p:blipFill>
          <a:blip r:embed="rId2"/>
          <a:stretch>
            <a:fillRect/>
          </a:stretch>
        </p:blipFill>
        <p:spPr>
          <a:xfrm>
            <a:off x="11209867" y="90223"/>
            <a:ext cx="982133" cy="982133"/>
          </a:xfrm>
          <a:prstGeom prst="rect">
            <a:avLst/>
          </a:prstGeom>
        </p:spPr>
      </p:pic>
      <p:pic>
        <p:nvPicPr>
          <p:cNvPr id="5" name="Slika 4">
            <a:extLst>
              <a:ext uri="{FF2B5EF4-FFF2-40B4-BE49-F238E27FC236}">
                <a16:creationId xmlns:a16="http://schemas.microsoft.com/office/drawing/2014/main" id="{DDE3F888-70B4-4823-8C61-0311FEADCB42}"/>
              </a:ext>
            </a:extLst>
          </p:cNvPr>
          <p:cNvPicPr>
            <a:picLocks noChangeAspect="1"/>
          </p:cNvPicPr>
          <p:nvPr/>
        </p:nvPicPr>
        <p:blipFill>
          <a:blip r:embed="rId3"/>
          <a:stretch>
            <a:fillRect/>
          </a:stretch>
        </p:blipFill>
        <p:spPr>
          <a:xfrm>
            <a:off x="5676901" y="4038866"/>
            <a:ext cx="6367462" cy="2728912"/>
          </a:xfrm>
          <a:prstGeom prst="rect">
            <a:avLst/>
          </a:prstGeom>
        </p:spPr>
      </p:pic>
    </p:spTree>
    <p:extLst>
      <p:ext uri="{BB962C8B-B14F-4D97-AF65-F5344CB8AC3E}">
        <p14:creationId xmlns:p14="http://schemas.microsoft.com/office/powerpoint/2010/main" val="30790370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044CEFA-D6FA-4288-AD1F-87A10CA9F500}"/>
              </a:ext>
            </a:extLst>
          </p:cNvPr>
          <p:cNvSpPr>
            <a:spLocks noGrp="1"/>
          </p:cNvSpPr>
          <p:nvPr>
            <p:ph type="title"/>
          </p:nvPr>
        </p:nvSpPr>
        <p:spPr/>
        <p:txBody>
          <a:bodyPr/>
          <a:lstStyle/>
          <a:p>
            <a:r>
              <a:rPr lang="sl-SI" b="1" dirty="0">
                <a:solidFill>
                  <a:schemeClr val="accent6"/>
                </a:solidFill>
                <a:latin typeface="Bookman Old Style" panose="02050604050505020204" pitchFamily="18" charset="0"/>
              </a:rPr>
              <a:t>DO - Izmenjava informacij</a:t>
            </a:r>
          </a:p>
        </p:txBody>
      </p:sp>
      <p:sp>
        <p:nvSpPr>
          <p:cNvPr id="3" name="Označba mesta vsebine 2">
            <a:extLst>
              <a:ext uri="{FF2B5EF4-FFF2-40B4-BE49-F238E27FC236}">
                <a16:creationId xmlns:a16="http://schemas.microsoft.com/office/drawing/2014/main" id="{D4E8D884-6284-4C84-9D30-4F9D4A5BCDE1}"/>
              </a:ext>
            </a:extLst>
          </p:cNvPr>
          <p:cNvSpPr>
            <a:spLocks noGrp="1"/>
          </p:cNvSpPr>
          <p:nvPr>
            <p:ph idx="1"/>
          </p:nvPr>
        </p:nvSpPr>
        <p:spPr/>
        <p:txBody>
          <a:bodyPr/>
          <a:lstStyle/>
          <a:p>
            <a:r>
              <a:rPr lang="sl-SI" dirty="0">
                <a:solidFill>
                  <a:schemeClr val="accent5">
                    <a:lumMod val="50000"/>
                  </a:schemeClr>
                </a:solidFill>
                <a:latin typeface="Bookman Old Style" panose="02050604050505020204" pitchFamily="18" charset="0"/>
              </a:rPr>
              <a:t>Uporabniki družbenih omrežij lahko delijo novice, članke, fotografije, videoposnetke in druge vsebine z drugimi</a:t>
            </a:r>
          </a:p>
          <a:p>
            <a:r>
              <a:rPr lang="sl-SI" dirty="0">
                <a:solidFill>
                  <a:schemeClr val="accent5">
                    <a:lumMod val="50000"/>
                  </a:schemeClr>
                </a:solidFill>
                <a:latin typeface="Bookman Old Style" panose="02050604050505020204" pitchFamily="18" charset="0"/>
              </a:rPr>
              <a:t>To omogoča hitro širjenje informacij o aktualnih dogodkih, trendih in pomembnih vprašanjih, kar ima lahko velik vpliv na javno mnenje in zavedanje</a:t>
            </a:r>
          </a:p>
        </p:txBody>
      </p:sp>
      <p:pic>
        <p:nvPicPr>
          <p:cNvPr id="4" name="Slika 3">
            <a:extLst>
              <a:ext uri="{FF2B5EF4-FFF2-40B4-BE49-F238E27FC236}">
                <a16:creationId xmlns:a16="http://schemas.microsoft.com/office/drawing/2014/main" id="{C08B0827-AA20-4ACE-B067-06DB5A55CDF8}"/>
              </a:ext>
            </a:extLst>
          </p:cNvPr>
          <p:cNvPicPr>
            <a:picLocks noChangeAspect="1"/>
          </p:cNvPicPr>
          <p:nvPr/>
        </p:nvPicPr>
        <p:blipFill>
          <a:blip r:embed="rId2"/>
          <a:stretch>
            <a:fillRect/>
          </a:stretch>
        </p:blipFill>
        <p:spPr>
          <a:xfrm>
            <a:off x="11209867" y="90223"/>
            <a:ext cx="982133" cy="982133"/>
          </a:xfrm>
          <a:prstGeom prst="rect">
            <a:avLst/>
          </a:prstGeom>
        </p:spPr>
      </p:pic>
      <p:pic>
        <p:nvPicPr>
          <p:cNvPr id="5" name="Slika 4">
            <a:extLst>
              <a:ext uri="{FF2B5EF4-FFF2-40B4-BE49-F238E27FC236}">
                <a16:creationId xmlns:a16="http://schemas.microsoft.com/office/drawing/2014/main" id="{6F426717-10B0-4ADF-860A-D663AC13767B}"/>
              </a:ext>
            </a:extLst>
          </p:cNvPr>
          <p:cNvPicPr>
            <a:picLocks noChangeAspect="1"/>
          </p:cNvPicPr>
          <p:nvPr/>
        </p:nvPicPr>
        <p:blipFill>
          <a:blip r:embed="rId3"/>
          <a:stretch>
            <a:fillRect/>
          </a:stretch>
        </p:blipFill>
        <p:spPr>
          <a:xfrm>
            <a:off x="7124701" y="3994097"/>
            <a:ext cx="4953000" cy="2773680"/>
          </a:xfrm>
          <a:prstGeom prst="rect">
            <a:avLst/>
          </a:prstGeom>
        </p:spPr>
      </p:pic>
    </p:spTree>
    <p:extLst>
      <p:ext uri="{BB962C8B-B14F-4D97-AF65-F5344CB8AC3E}">
        <p14:creationId xmlns:p14="http://schemas.microsoft.com/office/powerpoint/2010/main" val="37493170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044CEFA-D6FA-4288-AD1F-87A10CA9F500}"/>
              </a:ext>
            </a:extLst>
          </p:cNvPr>
          <p:cNvSpPr>
            <a:spLocks noGrp="1"/>
          </p:cNvSpPr>
          <p:nvPr>
            <p:ph type="title"/>
          </p:nvPr>
        </p:nvSpPr>
        <p:spPr/>
        <p:txBody>
          <a:bodyPr/>
          <a:lstStyle/>
          <a:p>
            <a:r>
              <a:rPr lang="sl-SI" b="1" dirty="0">
                <a:solidFill>
                  <a:schemeClr val="accent6"/>
                </a:solidFill>
                <a:latin typeface="Bookman Old Style" panose="02050604050505020204" pitchFamily="18" charset="0"/>
              </a:rPr>
              <a:t>DO -Izobraževanje in raziskovanje </a:t>
            </a:r>
          </a:p>
        </p:txBody>
      </p:sp>
      <p:sp>
        <p:nvSpPr>
          <p:cNvPr id="3" name="Označba mesta vsebine 2">
            <a:extLst>
              <a:ext uri="{FF2B5EF4-FFF2-40B4-BE49-F238E27FC236}">
                <a16:creationId xmlns:a16="http://schemas.microsoft.com/office/drawing/2014/main" id="{D4E8D884-6284-4C84-9D30-4F9D4A5BCDE1}"/>
              </a:ext>
            </a:extLst>
          </p:cNvPr>
          <p:cNvSpPr>
            <a:spLocks noGrp="1"/>
          </p:cNvSpPr>
          <p:nvPr>
            <p:ph idx="1"/>
          </p:nvPr>
        </p:nvSpPr>
        <p:spPr>
          <a:xfrm>
            <a:off x="838200" y="1825625"/>
            <a:ext cx="7038975" cy="4351338"/>
          </a:xfrm>
        </p:spPr>
        <p:txBody>
          <a:bodyPr/>
          <a:lstStyle/>
          <a:p>
            <a:r>
              <a:rPr lang="sl-SI" dirty="0">
                <a:solidFill>
                  <a:schemeClr val="accent5">
                    <a:lumMod val="50000"/>
                  </a:schemeClr>
                </a:solidFill>
                <a:latin typeface="Bookman Old Style" panose="02050604050505020204" pitchFamily="18" charset="0"/>
              </a:rPr>
              <a:t>Družbena omrežja so postala pomemben vir izobraževalnih vsebin in sredstvo za raziskovanje</a:t>
            </a:r>
          </a:p>
          <a:p>
            <a:r>
              <a:rPr lang="sl-SI" dirty="0">
                <a:solidFill>
                  <a:schemeClr val="accent5">
                    <a:lumMod val="50000"/>
                  </a:schemeClr>
                </a:solidFill>
                <a:latin typeface="Bookman Old Style" panose="02050604050505020204" pitchFamily="18" charset="0"/>
              </a:rPr>
              <a:t>Uporabniki lahko dostopajo do številnih informacij o različnih temah, se učijo novih veščin, delijo znanje in izkušnje ter sodelujejo v diskusijah</a:t>
            </a:r>
          </a:p>
        </p:txBody>
      </p:sp>
      <p:pic>
        <p:nvPicPr>
          <p:cNvPr id="4" name="Slika 3">
            <a:extLst>
              <a:ext uri="{FF2B5EF4-FFF2-40B4-BE49-F238E27FC236}">
                <a16:creationId xmlns:a16="http://schemas.microsoft.com/office/drawing/2014/main" id="{C08B0827-AA20-4ACE-B067-06DB5A55CDF8}"/>
              </a:ext>
            </a:extLst>
          </p:cNvPr>
          <p:cNvPicPr>
            <a:picLocks noChangeAspect="1"/>
          </p:cNvPicPr>
          <p:nvPr/>
        </p:nvPicPr>
        <p:blipFill>
          <a:blip r:embed="rId2"/>
          <a:stretch>
            <a:fillRect/>
          </a:stretch>
        </p:blipFill>
        <p:spPr>
          <a:xfrm>
            <a:off x="11209867" y="90223"/>
            <a:ext cx="982133" cy="982133"/>
          </a:xfrm>
          <a:prstGeom prst="rect">
            <a:avLst/>
          </a:prstGeom>
        </p:spPr>
      </p:pic>
      <p:pic>
        <p:nvPicPr>
          <p:cNvPr id="5" name="Slika 4">
            <a:extLst>
              <a:ext uri="{FF2B5EF4-FFF2-40B4-BE49-F238E27FC236}">
                <a16:creationId xmlns:a16="http://schemas.microsoft.com/office/drawing/2014/main" id="{DA32B6C3-9E15-4204-9DCB-B13193731A54}"/>
              </a:ext>
            </a:extLst>
          </p:cNvPr>
          <p:cNvPicPr>
            <a:picLocks noChangeAspect="1"/>
          </p:cNvPicPr>
          <p:nvPr/>
        </p:nvPicPr>
        <p:blipFill>
          <a:blip r:embed="rId3"/>
          <a:stretch>
            <a:fillRect/>
          </a:stretch>
        </p:blipFill>
        <p:spPr>
          <a:xfrm>
            <a:off x="8048625" y="3359150"/>
            <a:ext cx="4010025" cy="3341688"/>
          </a:xfrm>
          <a:prstGeom prst="rect">
            <a:avLst/>
          </a:prstGeom>
        </p:spPr>
      </p:pic>
    </p:spTree>
    <p:extLst>
      <p:ext uri="{BB962C8B-B14F-4D97-AF65-F5344CB8AC3E}">
        <p14:creationId xmlns:p14="http://schemas.microsoft.com/office/powerpoint/2010/main" val="31332470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044CEFA-D6FA-4288-AD1F-87A10CA9F500}"/>
              </a:ext>
            </a:extLst>
          </p:cNvPr>
          <p:cNvSpPr>
            <a:spLocks noGrp="1"/>
          </p:cNvSpPr>
          <p:nvPr>
            <p:ph type="title"/>
          </p:nvPr>
        </p:nvSpPr>
        <p:spPr/>
        <p:txBody>
          <a:bodyPr/>
          <a:lstStyle/>
          <a:p>
            <a:r>
              <a:rPr lang="sl-SI" b="1" dirty="0">
                <a:solidFill>
                  <a:schemeClr val="accent6"/>
                </a:solidFill>
                <a:latin typeface="Bookman Old Style" panose="02050604050505020204" pitchFamily="18" charset="0"/>
              </a:rPr>
              <a:t>DO - Promocija in trženje</a:t>
            </a:r>
          </a:p>
        </p:txBody>
      </p:sp>
      <p:sp>
        <p:nvSpPr>
          <p:cNvPr id="3" name="Označba mesta vsebine 2">
            <a:extLst>
              <a:ext uri="{FF2B5EF4-FFF2-40B4-BE49-F238E27FC236}">
                <a16:creationId xmlns:a16="http://schemas.microsoft.com/office/drawing/2014/main" id="{D4E8D884-6284-4C84-9D30-4F9D4A5BCDE1}"/>
              </a:ext>
            </a:extLst>
          </p:cNvPr>
          <p:cNvSpPr>
            <a:spLocks noGrp="1"/>
          </p:cNvSpPr>
          <p:nvPr>
            <p:ph idx="1"/>
          </p:nvPr>
        </p:nvSpPr>
        <p:spPr/>
        <p:txBody>
          <a:bodyPr/>
          <a:lstStyle/>
          <a:p>
            <a:r>
              <a:rPr lang="sl-SI" dirty="0">
                <a:solidFill>
                  <a:schemeClr val="accent5">
                    <a:lumMod val="50000"/>
                  </a:schemeClr>
                </a:solidFill>
                <a:latin typeface="Bookman Old Style" panose="02050604050505020204" pitchFamily="18" charset="0"/>
              </a:rPr>
              <a:t>Za podjetja in blagovne znamke so družbena omrežja ključno orodje za promocijo svojih izdelkov in storitev</a:t>
            </a:r>
          </a:p>
          <a:p>
            <a:r>
              <a:rPr lang="sl-SI" dirty="0">
                <a:solidFill>
                  <a:schemeClr val="accent5">
                    <a:lumMod val="50000"/>
                  </a:schemeClr>
                </a:solidFill>
                <a:latin typeface="Bookman Old Style" panose="02050604050505020204" pitchFamily="18" charset="0"/>
              </a:rPr>
              <a:t>S pravilno strategijo lahko dosežejo ciljno občinstvo, krepijo prepoznavnost blagovne znamke, vzpostavijo povezave s potrošniki in povečajo prodajo</a:t>
            </a:r>
          </a:p>
        </p:txBody>
      </p:sp>
      <p:pic>
        <p:nvPicPr>
          <p:cNvPr id="4" name="Slika 3">
            <a:extLst>
              <a:ext uri="{FF2B5EF4-FFF2-40B4-BE49-F238E27FC236}">
                <a16:creationId xmlns:a16="http://schemas.microsoft.com/office/drawing/2014/main" id="{C08B0827-AA20-4ACE-B067-06DB5A55CDF8}"/>
              </a:ext>
            </a:extLst>
          </p:cNvPr>
          <p:cNvPicPr>
            <a:picLocks noChangeAspect="1"/>
          </p:cNvPicPr>
          <p:nvPr/>
        </p:nvPicPr>
        <p:blipFill>
          <a:blip r:embed="rId2"/>
          <a:stretch>
            <a:fillRect/>
          </a:stretch>
        </p:blipFill>
        <p:spPr>
          <a:xfrm>
            <a:off x="11209867" y="90223"/>
            <a:ext cx="982133" cy="982133"/>
          </a:xfrm>
          <a:prstGeom prst="rect">
            <a:avLst/>
          </a:prstGeom>
        </p:spPr>
      </p:pic>
      <p:pic>
        <p:nvPicPr>
          <p:cNvPr id="5" name="Slika 4">
            <a:extLst>
              <a:ext uri="{FF2B5EF4-FFF2-40B4-BE49-F238E27FC236}">
                <a16:creationId xmlns:a16="http://schemas.microsoft.com/office/drawing/2014/main" id="{9C01484F-0E14-4621-8D13-B1D92592A6D1}"/>
              </a:ext>
            </a:extLst>
          </p:cNvPr>
          <p:cNvPicPr>
            <a:picLocks noChangeAspect="1"/>
          </p:cNvPicPr>
          <p:nvPr/>
        </p:nvPicPr>
        <p:blipFill>
          <a:blip r:embed="rId3"/>
          <a:stretch>
            <a:fillRect/>
          </a:stretch>
        </p:blipFill>
        <p:spPr>
          <a:xfrm>
            <a:off x="7096126" y="3997866"/>
            <a:ext cx="4900612" cy="2769911"/>
          </a:xfrm>
          <a:prstGeom prst="rect">
            <a:avLst/>
          </a:prstGeom>
        </p:spPr>
      </p:pic>
    </p:spTree>
    <p:extLst>
      <p:ext uri="{BB962C8B-B14F-4D97-AF65-F5344CB8AC3E}">
        <p14:creationId xmlns:p14="http://schemas.microsoft.com/office/powerpoint/2010/main" val="522234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044CEFA-D6FA-4288-AD1F-87A10CA9F500}"/>
              </a:ext>
            </a:extLst>
          </p:cNvPr>
          <p:cNvSpPr>
            <a:spLocks noGrp="1"/>
          </p:cNvSpPr>
          <p:nvPr>
            <p:ph type="title"/>
          </p:nvPr>
        </p:nvSpPr>
        <p:spPr/>
        <p:txBody>
          <a:bodyPr/>
          <a:lstStyle/>
          <a:p>
            <a:r>
              <a:rPr lang="sl-SI" b="1" dirty="0">
                <a:solidFill>
                  <a:schemeClr val="accent6"/>
                </a:solidFill>
                <a:latin typeface="Bookman Old Style" panose="02050604050505020204" pitchFamily="18" charset="0"/>
              </a:rPr>
              <a:t>DO - Ustvarjanje skupnosti</a:t>
            </a:r>
          </a:p>
        </p:txBody>
      </p:sp>
      <p:sp>
        <p:nvSpPr>
          <p:cNvPr id="3" name="Označba mesta vsebine 2">
            <a:extLst>
              <a:ext uri="{FF2B5EF4-FFF2-40B4-BE49-F238E27FC236}">
                <a16:creationId xmlns:a16="http://schemas.microsoft.com/office/drawing/2014/main" id="{D4E8D884-6284-4C84-9D30-4F9D4A5BCDE1}"/>
              </a:ext>
            </a:extLst>
          </p:cNvPr>
          <p:cNvSpPr>
            <a:spLocks noGrp="1"/>
          </p:cNvSpPr>
          <p:nvPr>
            <p:ph idx="1"/>
          </p:nvPr>
        </p:nvSpPr>
        <p:spPr>
          <a:xfrm>
            <a:off x="838200" y="1690688"/>
            <a:ext cx="10515600" cy="4351338"/>
          </a:xfrm>
        </p:spPr>
        <p:txBody>
          <a:bodyPr/>
          <a:lstStyle/>
          <a:p>
            <a:r>
              <a:rPr lang="sl-SI" dirty="0">
                <a:solidFill>
                  <a:schemeClr val="accent5">
                    <a:lumMod val="50000"/>
                  </a:schemeClr>
                </a:solidFill>
                <a:latin typeface="Bookman Old Style" panose="02050604050505020204" pitchFamily="18" charset="0"/>
              </a:rPr>
              <a:t>Družbena omrežja omogočajo ustvarjanje in vzdrževanje skupnosti z ljudmi, ki imajo skupne interese, hobije ali vrednote</a:t>
            </a:r>
          </a:p>
          <a:p>
            <a:r>
              <a:rPr lang="sl-SI" dirty="0">
                <a:solidFill>
                  <a:schemeClr val="accent5">
                    <a:lumMod val="50000"/>
                  </a:schemeClr>
                </a:solidFill>
                <a:latin typeface="Bookman Old Style" panose="02050604050505020204" pitchFamily="18" charset="0"/>
              </a:rPr>
              <a:t>Te skupnosti lahko podpirajo in navdihujejo svoje člane, omogočajo sodelovanje in izmenjavo idej ter ustvarjajo občutek pripadnosti</a:t>
            </a:r>
          </a:p>
        </p:txBody>
      </p:sp>
      <p:pic>
        <p:nvPicPr>
          <p:cNvPr id="4" name="Slika 3">
            <a:extLst>
              <a:ext uri="{FF2B5EF4-FFF2-40B4-BE49-F238E27FC236}">
                <a16:creationId xmlns:a16="http://schemas.microsoft.com/office/drawing/2014/main" id="{C08B0827-AA20-4ACE-B067-06DB5A55CDF8}"/>
              </a:ext>
            </a:extLst>
          </p:cNvPr>
          <p:cNvPicPr>
            <a:picLocks noChangeAspect="1"/>
          </p:cNvPicPr>
          <p:nvPr/>
        </p:nvPicPr>
        <p:blipFill>
          <a:blip r:embed="rId2"/>
          <a:stretch>
            <a:fillRect/>
          </a:stretch>
        </p:blipFill>
        <p:spPr>
          <a:xfrm>
            <a:off x="11209867" y="90223"/>
            <a:ext cx="982133" cy="982133"/>
          </a:xfrm>
          <a:prstGeom prst="rect">
            <a:avLst/>
          </a:prstGeom>
        </p:spPr>
      </p:pic>
      <p:pic>
        <p:nvPicPr>
          <p:cNvPr id="5" name="Slika 4">
            <a:extLst>
              <a:ext uri="{FF2B5EF4-FFF2-40B4-BE49-F238E27FC236}">
                <a16:creationId xmlns:a16="http://schemas.microsoft.com/office/drawing/2014/main" id="{CAD6BE6B-B551-43A0-9766-3CF8D3DB86CF}"/>
              </a:ext>
            </a:extLst>
          </p:cNvPr>
          <p:cNvPicPr>
            <a:picLocks noChangeAspect="1"/>
          </p:cNvPicPr>
          <p:nvPr/>
        </p:nvPicPr>
        <p:blipFill>
          <a:blip r:embed="rId3"/>
          <a:stretch>
            <a:fillRect/>
          </a:stretch>
        </p:blipFill>
        <p:spPr>
          <a:xfrm>
            <a:off x="7600950" y="3848100"/>
            <a:ext cx="4452937" cy="2919677"/>
          </a:xfrm>
          <a:prstGeom prst="rect">
            <a:avLst/>
          </a:prstGeom>
        </p:spPr>
      </p:pic>
    </p:spTree>
    <p:extLst>
      <p:ext uri="{BB962C8B-B14F-4D97-AF65-F5344CB8AC3E}">
        <p14:creationId xmlns:p14="http://schemas.microsoft.com/office/powerpoint/2010/main" val="3285723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txBox="1">
            <a:spLocks/>
          </p:cNvSpPr>
          <p:nvPr/>
        </p:nvSpPr>
        <p:spPr>
          <a:xfrm>
            <a:off x="846667" y="823723"/>
            <a:ext cx="8339088"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defRPr/>
            </a:pPr>
            <a:r>
              <a:rPr lang="sl-SI" sz="4000" b="1" dirty="0">
                <a:solidFill>
                  <a:srgbClr val="002060"/>
                </a:solidFill>
                <a:latin typeface="Verdana" panose="020B0604030504040204" pitchFamily="34" charset="0"/>
                <a:ea typeface="Verdana" panose="020B0604030504040204" pitchFamily="34" charset="0"/>
              </a:rPr>
              <a:t>Prednosti e-</a:t>
            </a:r>
            <a:r>
              <a:rPr lang="sl-SI" sz="4000" b="1" dirty="0" err="1">
                <a:solidFill>
                  <a:srgbClr val="002060"/>
                </a:solidFill>
                <a:latin typeface="Verdana" panose="020B0604030504040204" pitchFamily="34" charset="0"/>
                <a:ea typeface="Verdana" panose="020B0604030504040204" pitchFamily="34" charset="0"/>
              </a:rPr>
              <a:t>poslavanje</a:t>
            </a:r>
            <a:r>
              <a:rPr lang="sl-SI" sz="4000" b="1" dirty="0">
                <a:solidFill>
                  <a:srgbClr val="002060"/>
                </a:solidFill>
                <a:latin typeface="Verdana" panose="020B0604030504040204" pitchFamily="34" charset="0"/>
                <a:ea typeface="Verdana" panose="020B0604030504040204" pitchFamily="34" charset="0"/>
              </a:rPr>
              <a:t> TA</a:t>
            </a:r>
            <a:endParaRPr lang="sl-SI" sz="4400" dirty="0">
              <a:solidFill>
                <a:srgbClr val="002060"/>
              </a:solidFill>
              <a:latin typeface="Verdana" panose="020B0604030504040204" pitchFamily="34" charset="0"/>
              <a:ea typeface="Verdana" panose="020B0604030504040204" pitchFamily="34" charset="0"/>
            </a:endParaRPr>
          </a:p>
        </p:txBody>
      </p:sp>
      <p:sp>
        <p:nvSpPr>
          <p:cNvPr id="4" name="Pravokotnik 3">
            <a:extLst>
              <a:ext uri="{FF2B5EF4-FFF2-40B4-BE49-F238E27FC236}">
                <a16:creationId xmlns:a16="http://schemas.microsoft.com/office/drawing/2014/main" id="{9C7D196E-F38F-4878-9E14-44CD354BDD1B}"/>
              </a:ext>
            </a:extLst>
          </p:cNvPr>
          <p:cNvSpPr/>
          <p:nvPr/>
        </p:nvSpPr>
        <p:spPr>
          <a:xfrm>
            <a:off x="1083734" y="2324374"/>
            <a:ext cx="8017933" cy="3416320"/>
          </a:xfrm>
          <a:prstGeom prst="rect">
            <a:avLst/>
          </a:prstGeom>
        </p:spPr>
        <p:txBody>
          <a:bodyPr wrap="square">
            <a:spAutoFit/>
          </a:bodyPr>
          <a:lstStyle/>
          <a:p>
            <a:r>
              <a:rPr lang="sl-SI" dirty="0"/>
              <a:t>E-poslovanje turističnih agencij prinaša številne </a:t>
            </a:r>
            <a:r>
              <a:rPr lang="sl-SI" b="1" dirty="0"/>
              <a:t>prednosti</a:t>
            </a:r>
            <a:r>
              <a:rPr lang="sl-SI" dirty="0"/>
              <a:t>, med katere sodijo:</a:t>
            </a:r>
          </a:p>
          <a:p>
            <a:endParaRPr lang="sl-SI" dirty="0"/>
          </a:p>
          <a:p>
            <a:pPr marL="285750" indent="-285750">
              <a:buFont typeface="Arial" panose="020B0604020202020204" pitchFamily="34" charset="0"/>
              <a:buChar char="•"/>
            </a:pPr>
            <a:r>
              <a:rPr lang="sl-SI" b="1" dirty="0"/>
              <a:t>Dostopnost 24/7</a:t>
            </a:r>
            <a:r>
              <a:rPr lang="sl-SI" dirty="0"/>
              <a:t>: Strankam omogoča dostop do ponudbe in storitev agencije kadarkoli in kjerkoli, kar povečuje udobje in fleksibilnost pri rezervacijah in nakupih.</a:t>
            </a:r>
          </a:p>
          <a:p>
            <a:endParaRPr lang="sl-SI" dirty="0"/>
          </a:p>
          <a:p>
            <a:pPr marL="285750" indent="-285750">
              <a:buFont typeface="Arial" panose="020B0604020202020204" pitchFamily="34" charset="0"/>
              <a:buChar char="•"/>
            </a:pPr>
            <a:r>
              <a:rPr lang="sl-SI" b="1" dirty="0"/>
              <a:t>Širši doseg trga</a:t>
            </a:r>
            <a:r>
              <a:rPr lang="sl-SI" dirty="0"/>
              <a:t>: Splet omogoča turističnim agencijam, da dosežejo stranke po vsem svetu, kar povečuje njihovo prepoznavnost in prodajo.</a:t>
            </a:r>
          </a:p>
          <a:p>
            <a:endParaRPr lang="sl-SI" dirty="0"/>
          </a:p>
          <a:p>
            <a:pPr marL="285750" indent="-285750">
              <a:buFont typeface="Arial" panose="020B0604020202020204" pitchFamily="34" charset="0"/>
              <a:buChar char="•"/>
            </a:pPr>
            <a:r>
              <a:rPr lang="sl-SI" b="1" dirty="0"/>
              <a:t>Nižji stroški</a:t>
            </a:r>
            <a:r>
              <a:rPr lang="sl-SI" dirty="0"/>
              <a:t>: E-poslovanje lahko zmanjša stroške, povezane s tradicionalnim poslovanjem, kot so najemnine prostorov, stroški osebja in druge operativne stroške.</a:t>
            </a:r>
          </a:p>
        </p:txBody>
      </p:sp>
      <p:pic>
        <p:nvPicPr>
          <p:cNvPr id="3" name="Slika 2">
            <a:extLst>
              <a:ext uri="{FF2B5EF4-FFF2-40B4-BE49-F238E27FC236}">
                <a16:creationId xmlns:a16="http://schemas.microsoft.com/office/drawing/2014/main" id="{F1C1AE51-C3DC-4761-B67F-EE62CE26CA2F}"/>
              </a:ext>
            </a:extLst>
          </p:cNvPr>
          <p:cNvPicPr>
            <a:picLocks noChangeAspect="1"/>
          </p:cNvPicPr>
          <p:nvPr/>
        </p:nvPicPr>
        <p:blipFill>
          <a:blip r:embed="rId2"/>
          <a:stretch>
            <a:fillRect/>
          </a:stretch>
        </p:blipFill>
        <p:spPr>
          <a:xfrm>
            <a:off x="8973212" y="3318933"/>
            <a:ext cx="3182325" cy="2675751"/>
          </a:xfrm>
          <a:prstGeom prst="rect">
            <a:avLst/>
          </a:prstGeom>
        </p:spPr>
      </p:pic>
    </p:spTree>
    <p:extLst>
      <p:ext uri="{BB962C8B-B14F-4D97-AF65-F5344CB8AC3E}">
        <p14:creationId xmlns:p14="http://schemas.microsoft.com/office/powerpoint/2010/main" val="2608628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044CEFA-D6FA-4288-AD1F-87A10CA9F500}"/>
              </a:ext>
            </a:extLst>
          </p:cNvPr>
          <p:cNvSpPr>
            <a:spLocks noGrp="1"/>
          </p:cNvSpPr>
          <p:nvPr>
            <p:ph type="title"/>
          </p:nvPr>
        </p:nvSpPr>
        <p:spPr/>
        <p:txBody>
          <a:bodyPr/>
          <a:lstStyle/>
          <a:p>
            <a:r>
              <a:rPr lang="sl-SI" b="1" dirty="0">
                <a:solidFill>
                  <a:schemeClr val="accent6"/>
                </a:solidFill>
                <a:latin typeface="Bookman Old Style" panose="02050604050505020204" pitchFamily="18" charset="0"/>
              </a:rPr>
              <a:t>Družbena omrežja v turizmu</a:t>
            </a:r>
          </a:p>
        </p:txBody>
      </p:sp>
      <p:sp>
        <p:nvSpPr>
          <p:cNvPr id="3" name="Označba mesta vsebine 2">
            <a:extLst>
              <a:ext uri="{FF2B5EF4-FFF2-40B4-BE49-F238E27FC236}">
                <a16:creationId xmlns:a16="http://schemas.microsoft.com/office/drawing/2014/main" id="{D4E8D884-6284-4C84-9D30-4F9D4A5BCDE1}"/>
              </a:ext>
            </a:extLst>
          </p:cNvPr>
          <p:cNvSpPr>
            <a:spLocks noGrp="1"/>
          </p:cNvSpPr>
          <p:nvPr>
            <p:ph idx="1"/>
          </p:nvPr>
        </p:nvSpPr>
        <p:spPr>
          <a:xfrm>
            <a:off x="508000" y="1690688"/>
            <a:ext cx="10515600" cy="4351338"/>
          </a:xfrm>
        </p:spPr>
        <p:txBody>
          <a:bodyPr/>
          <a:lstStyle/>
          <a:p>
            <a:pPr marL="0" indent="0">
              <a:buNone/>
            </a:pPr>
            <a:r>
              <a:rPr lang="sl-SI" dirty="0">
                <a:solidFill>
                  <a:schemeClr val="accent5">
                    <a:lumMod val="50000"/>
                  </a:schemeClr>
                </a:solidFill>
                <a:latin typeface="Bookman Old Style" panose="02050604050505020204" pitchFamily="18" charset="0"/>
              </a:rPr>
              <a:t>Družbena omrežja so postala ključno orodje v turizmu, ki omogoča komunikacijo, promocijo, interakcijo in odkrivanje novih doživetij</a:t>
            </a:r>
          </a:p>
          <a:p>
            <a:pPr marL="0" indent="0">
              <a:buNone/>
            </a:pPr>
            <a:r>
              <a:rPr lang="sl-SI" dirty="0">
                <a:solidFill>
                  <a:schemeClr val="accent5">
                    <a:lumMod val="50000"/>
                  </a:schemeClr>
                </a:solidFill>
                <a:latin typeface="Bookman Old Style" panose="02050604050505020204" pitchFamily="18" charset="0"/>
              </a:rPr>
              <a:t>Z ustrezno uporabo lahko turistične destinacije in podjetja povečajo svojo prepoznavnost, privabijo nove stranke ter izboljšajo svoje storitve in ponudbo</a:t>
            </a:r>
          </a:p>
        </p:txBody>
      </p:sp>
      <p:pic>
        <p:nvPicPr>
          <p:cNvPr id="4" name="Slika 3">
            <a:extLst>
              <a:ext uri="{FF2B5EF4-FFF2-40B4-BE49-F238E27FC236}">
                <a16:creationId xmlns:a16="http://schemas.microsoft.com/office/drawing/2014/main" id="{C08B0827-AA20-4ACE-B067-06DB5A55CDF8}"/>
              </a:ext>
            </a:extLst>
          </p:cNvPr>
          <p:cNvPicPr>
            <a:picLocks noChangeAspect="1"/>
          </p:cNvPicPr>
          <p:nvPr/>
        </p:nvPicPr>
        <p:blipFill>
          <a:blip r:embed="rId2"/>
          <a:stretch>
            <a:fillRect/>
          </a:stretch>
        </p:blipFill>
        <p:spPr>
          <a:xfrm>
            <a:off x="11209867" y="90223"/>
            <a:ext cx="982133" cy="982133"/>
          </a:xfrm>
          <a:prstGeom prst="rect">
            <a:avLst/>
          </a:prstGeom>
        </p:spPr>
      </p:pic>
      <p:pic>
        <p:nvPicPr>
          <p:cNvPr id="5" name="Slika 4">
            <a:extLst>
              <a:ext uri="{FF2B5EF4-FFF2-40B4-BE49-F238E27FC236}">
                <a16:creationId xmlns:a16="http://schemas.microsoft.com/office/drawing/2014/main" id="{55D6716D-8752-4C92-B4D2-19DCD7B38EBA}"/>
              </a:ext>
            </a:extLst>
          </p:cNvPr>
          <p:cNvPicPr>
            <a:picLocks noChangeAspect="1"/>
          </p:cNvPicPr>
          <p:nvPr/>
        </p:nvPicPr>
        <p:blipFill>
          <a:blip r:embed="rId3"/>
          <a:stretch>
            <a:fillRect/>
          </a:stretch>
        </p:blipFill>
        <p:spPr>
          <a:xfrm>
            <a:off x="6772813" y="3937001"/>
            <a:ext cx="5317059" cy="2769658"/>
          </a:xfrm>
          <a:prstGeom prst="rect">
            <a:avLst/>
          </a:prstGeom>
        </p:spPr>
      </p:pic>
    </p:spTree>
    <p:extLst>
      <p:ext uri="{BB962C8B-B14F-4D97-AF65-F5344CB8AC3E}">
        <p14:creationId xmlns:p14="http://schemas.microsoft.com/office/powerpoint/2010/main" val="9294029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044CEFA-D6FA-4288-AD1F-87A10CA9F500}"/>
              </a:ext>
            </a:extLst>
          </p:cNvPr>
          <p:cNvSpPr>
            <a:spLocks noGrp="1"/>
          </p:cNvSpPr>
          <p:nvPr>
            <p:ph type="title"/>
          </p:nvPr>
        </p:nvSpPr>
        <p:spPr>
          <a:xfrm>
            <a:off x="465667" y="348191"/>
            <a:ext cx="10744200" cy="1325563"/>
          </a:xfrm>
        </p:spPr>
        <p:txBody>
          <a:bodyPr/>
          <a:lstStyle/>
          <a:p>
            <a:r>
              <a:rPr lang="sl-SI" b="1" dirty="0">
                <a:solidFill>
                  <a:schemeClr val="accent6"/>
                </a:solidFill>
                <a:latin typeface="Bookman Old Style" panose="02050604050505020204" pitchFamily="18" charset="0"/>
              </a:rPr>
              <a:t>DO v turizmu - Promocija destinacij  </a:t>
            </a:r>
          </a:p>
        </p:txBody>
      </p:sp>
      <p:sp>
        <p:nvSpPr>
          <p:cNvPr id="3" name="Označba mesta vsebine 2">
            <a:extLst>
              <a:ext uri="{FF2B5EF4-FFF2-40B4-BE49-F238E27FC236}">
                <a16:creationId xmlns:a16="http://schemas.microsoft.com/office/drawing/2014/main" id="{D4E8D884-6284-4C84-9D30-4F9D4A5BCDE1}"/>
              </a:ext>
            </a:extLst>
          </p:cNvPr>
          <p:cNvSpPr>
            <a:spLocks noGrp="1"/>
          </p:cNvSpPr>
          <p:nvPr>
            <p:ph idx="1"/>
          </p:nvPr>
        </p:nvSpPr>
        <p:spPr>
          <a:xfrm>
            <a:off x="694267" y="1571625"/>
            <a:ext cx="10515600" cy="4351338"/>
          </a:xfrm>
        </p:spPr>
        <p:txBody>
          <a:bodyPr/>
          <a:lstStyle/>
          <a:p>
            <a:pPr marL="0" indent="0">
              <a:buNone/>
            </a:pPr>
            <a:r>
              <a:rPr lang="sl-SI" dirty="0">
                <a:solidFill>
                  <a:schemeClr val="accent5">
                    <a:lumMod val="50000"/>
                  </a:schemeClr>
                </a:solidFill>
                <a:latin typeface="Bookman Old Style" panose="02050604050505020204" pitchFamily="18" charset="0"/>
              </a:rPr>
              <a:t>Družbena omrežja so postala ključen kanal za promocijo turističnih destinacij</a:t>
            </a:r>
          </a:p>
          <a:p>
            <a:pPr marL="0" indent="0">
              <a:buNone/>
            </a:pPr>
            <a:r>
              <a:rPr lang="sl-SI" dirty="0">
                <a:solidFill>
                  <a:schemeClr val="accent5">
                    <a:lumMod val="50000"/>
                  </a:schemeClr>
                </a:solidFill>
                <a:latin typeface="Bookman Old Style" panose="02050604050505020204" pitchFamily="18" charset="0"/>
              </a:rPr>
              <a:t>Turistične agencije, hoteli, letalske družbe in drugi turistični ponudniki lahko na teh platformah delijo privlačne fotografije, videoposnetke in zgodbe, ki pritegnejo pozornost potencialnih turistov in spodbujajo njihovo zanimanje za obisk določene destinacije</a:t>
            </a:r>
          </a:p>
        </p:txBody>
      </p:sp>
      <p:pic>
        <p:nvPicPr>
          <p:cNvPr id="4" name="Slika 3">
            <a:extLst>
              <a:ext uri="{FF2B5EF4-FFF2-40B4-BE49-F238E27FC236}">
                <a16:creationId xmlns:a16="http://schemas.microsoft.com/office/drawing/2014/main" id="{C08B0827-AA20-4ACE-B067-06DB5A55CDF8}"/>
              </a:ext>
            </a:extLst>
          </p:cNvPr>
          <p:cNvPicPr>
            <a:picLocks noChangeAspect="1"/>
          </p:cNvPicPr>
          <p:nvPr/>
        </p:nvPicPr>
        <p:blipFill>
          <a:blip r:embed="rId2"/>
          <a:stretch>
            <a:fillRect/>
          </a:stretch>
        </p:blipFill>
        <p:spPr>
          <a:xfrm>
            <a:off x="11209867" y="90223"/>
            <a:ext cx="982133" cy="982133"/>
          </a:xfrm>
          <a:prstGeom prst="rect">
            <a:avLst/>
          </a:prstGeom>
        </p:spPr>
      </p:pic>
      <p:pic>
        <p:nvPicPr>
          <p:cNvPr id="5" name="Slika 4">
            <a:extLst>
              <a:ext uri="{FF2B5EF4-FFF2-40B4-BE49-F238E27FC236}">
                <a16:creationId xmlns:a16="http://schemas.microsoft.com/office/drawing/2014/main" id="{25E5DC2D-FC43-4D06-BE27-B99AB058B4B7}"/>
              </a:ext>
            </a:extLst>
          </p:cNvPr>
          <p:cNvPicPr>
            <a:picLocks noChangeAspect="1"/>
          </p:cNvPicPr>
          <p:nvPr/>
        </p:nvPicPr>
        <p:blipFill>
          <a:blip r:embed="rId3"/>
          <a:stretch>
            <a:fillRect/>
          </a:stretch>
        </p:blipFill>
        <p:spPr>
          <a:xfrm>
            <a:off x="7484533" y="4499240"/>
            <a:ext cx="4537075" cy="2268538"/>
          </a:xfrm>
          <a:prstGeom prst="rect">
            <a:avLst/>
          </a:prstGeom>
        </p:spPr>
      </p:pic>
    </p:spTree>
    <p:extLst>
      <p:ext uri="{BB962C8B-B14F-4D97-AF65-F5344CB8AC3E}">
        <p14:creationId xmlns:p14="http://schemas.microsoft.com/office/powerpoint/2010/main" val="37959852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044CEFA-D6FA-4288-AD1F-87A10CA9F500}"/>
              </a:ext>
            </a:extLst>
          </p:cNvPr>
          <p:cNvSpPr>
            <a:spLocks noGrp="1"/>
          </p:cNvSpPr>
          <p:nvPr>
            <p:ph type="title"/>
          </p:nvPr>
        </p:nvSpPr>
        <p:spPr>
          <a:xfrm>
            <a:off x="838200" y="124090"/>
            <a:ext cx="10515600" cy="1325563"/>
          </a:xfrm>
        </p:spPr>
        <p:txBody>
          <a:bodyPr/>
          <a:lstStyle/>
          <a:p>
            <a:r>
              <a:rPr lang="sl-SI" b="1" dirty="0">
                <a:solidFill>
                  <a:schemeClr val="accent6"/>
                </a:solidFill>
                <a:latin typeface="Bookman Old Style" panose="02050604050505020204" pitchFamily="18" charset="0"/>
              </a:rPr>
              <a:t>DO v turizmu -  Informiranje in načrtovanje potovanj</a:t>
            </a:r>
          </a:p>
        </p:txBody>
      </p:sp>
      <p:sp>
        <p:nvSpPr>
          <p:cNvPr id="3" name="Označba mesta vsebine 2">
            <a:extLst>
              <a:ext uri="{FF2B5EF4-FFF2-40B4-BE49-F238E27FC236}">
                <a16:creationId xmlns:a16="http://schemas.microsoft.com/office/drawing/2014/main" id="{D4E8D884-6284-4C84-9D30-4F9D4A5BCDE1}"/>
              </a:ext>
            </a:extLst>
          </p:cNvPr>
          <p:cNvSpPr>
            <a:spLocks noGrp="1"/>
          </p:cNvSpPr>
          <p:nvPr>
            <p:ph idx="1"/>
          </p:nvPr>
        </p:nvSpPr>
        <p:spPr>
          <a:xfrm>
            <a:off x="694267" y="1579713"/>
            <a:ext cx="10515600" cy="4351338"/>
          </a:xfrm>
        </p:spPr>
        <p:txBody>
          <a:bodyPr/>
          <a:lstStyle/>
          <a:p>
            <a:r>
              <a:rPr lang="sl-SI" dirty="0">
                <a:solidFill>
                  <a:schemeClr val="accent5">
                    <a:lumMod val="50000"/>
                  </a:schemeClr>
                </a:solidFill>
                <a:latin typeface="Bookman Old Style" panose="02050604050505020204" pitchFamily="18" charset="0"/>
              </a:rPr>
              <a:t>Potniki se vedno bolj zanašajo na družbena omrežja za pridobivanje informacij in nasvetov o potovanjih</a:t>
            </a:r>
          </a:p>
          <a:p>
            <a:r>
              <a:rPr lang="sl-SI" dirty="0">
                <a:solidFill>
                  <a:schemeClr val="accent5">
                    <a:lumMod val="50000"/>
                  </a:schemeClr>
                </a:solidFill>
                <a:latin typeface="Bookman Old Style" panose="02050604050505020204" pitchFamily="18" charset="0"/>
              </a:rPr>
              <a:t>Lahko preberejo mnenja drugih potnikov, si ogledajo fotografije destinacij, prejmejo priporočila za dejavnosti in odkrijejo skrite kotičke destinacij, kar jim pomaga pri načrtovanju boljših in bolj prilagojenih potovanj</a:t>
            </a:r>
          </a:p>
        </p:txBody>
      </p:sp>
      <p:pic>
        <p:nvPicPr>
          <p:cNvPr id="4" name="Slika 3">
            <a:extLst>
              <a:ext uri="{FF2B5EF4-FFF2-40B4-BE49-F238E27FC236}">
                <a16:creationId xmlns:a16="http://schemas.microsoft.com/office/drawing/2014/main" id="{C08B0827-AA20-4ACE-B067-06DB5A55CDF8}"/>
              </a:ext>
            </a:extLst>
          </p:cNvPr>
          <p:cNvPicPr>
            <a:picLocks noChangeAspect="1"/>
          </p:cNvPicPr>
          <p:nvPr/>
        </p:nvPicPr>
        <p:blipFill>
          <a:blip r:embed="rId2"/>
          <a:stretch>
            <a:fillRect/>
          </a:stretch>
        </p:blipFill>
        <p:spPr>
          <a:xfrm>
            <a:off x="11209867" y="90223"/>
            <a:ext cx="982133" cy="982133"/>
          </a:xfrm>
          <a:prstGeom prst="rect">
            <a:avLst/>
          </a:prstGeom>
        </p:spPr>
      </p:pic>
      <p:pic>
        <p:nvPicPr>
          <p:cNvPr id="5" name="Slika 4">
            <a:extLst>
              <a:ext uri="{FF2B5EF4-FFF2-40B4-BE49-F238E27FC236}">
                <a16:creationId xmlns:a16="http://schemas.microsoft.com/office/drawing/2014/main" id="{AAD78578-5295-4071-A246-4A468230112C}"/>
              </a:ext>
            </a:extLst>
          </p:cNvPr>
          <p:cNvPicPr>
            <a:picLocks noChangeAspect="1"/>
          </p:cNvPicPr>
          <p:nvPr/>
        </p:nvPicPr>
        <p:blipFill>
          <a:blip r:embed="rId3"/>
          <a:stretch>
            <a:fillRect/>
          </a:stretch>
        </p:blipFill>
        <p:spPr>
          <a:xfrm>
            <a:off x="8153401" y="4132679"/>
            <a:ext cx="3908954" cy="2601231"/>
          </a:xfrm>
          <a:prstGeom prst="rect">
            <a:avLst/>
          </a:prstGeom>
        </p:spPr>
      </p:pic>
    </p:spTree>
    <p:extLst>
      <p:ext uri="{BB962C8B-B14F-4D97-AF65-F5344CB8AC3E}">
        <p14:creationId xmlns:p14="http://schemas.microsoft.com/office/powerpoint/2010/main" val="36029672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044CEFA-D6FA-4288-AD1F-87A10CA9F500}"/>
              </a:ext>
            </a:extLst>
          </p:cNvPr>
          <p:cNvSpPr>
            <a:spLocks noGrp="1"/>
          </p:cNvSpPr>
          <p:nvPr>
            <p:ph type="title"/>
          </p:nvPr>
        </p:nvSpPr>
        <p:spPr/>
        <p:txBody>
          <a:bodyPr/>
          <a:lstStyle/>
          <a:p>
            <a:r>
              <a:rPr lang="sl-SI" b="1" dirty="0">
                <a:solidFill>
                  <a:schemeClr val="accent6"/>
                </a:solidFill>
                <a:latin typeface="Bookman Old Style" panose="02050604050505020204" pitchFamily="18" charset="0"/>
              </a:rPr>
              <a:t>DO v turizmu -  Interakcija s potniki</a:t>
            </a:r>
          </a:p>
        </p:txBody>
      </p:sp>
      <p:sp>
        <p:nvSpPr>
          <p:cNvPr id="3" name="Označba mesta vsebine 2">
            <a:extLst>
              <a:ext uri="{FF2B5EF4-FFF2-40B4-BE49-F238E27FC236}">
                <a16:creationId xmlns:a16="http://schemas.microsoft.com/office/drawing/2014/main" id="{D4E8D884-6284-4C84-9D30-4F9D4A5BCDE1}"/>
              </a:ext>
            </a:extLst>
          </p:cNvPr>
          <p:cNvSpPr>
            <a:spLocks noGrp="1"/>
          </p:cNvSpPr>
          <p:nvPr>
            <p:ph idx="1"/>
          </p:nvPr>
        </p:nvSpPr>
        <p:spPr>
          <a:xfrm>
            <a:off x="838200" y="1825625"/>
            <a:ext cx="6468533" cy="4351338"/>
          </a:xfrm>
        </p:spPr>
        <p:txBody>
          <a:bodyPr>
            <a:normAutofit lnSpcReduction="10000"/>
          </a:bodyPr>
          <a:lstStyle/>
          <a:p>
            <a:r>
              <a:rPr lang="sl-SI" dirty="0">
                <a:solidFill>
                  <a:schemeClr val="accent5">
                    <a:lumMod val="50000"/>
                  </a:schemeClr>
                </a:solidFill>
                <a:latin typeface="Bookman Old Style" panose="02050604050505020204" pitchFamily="18" charset="0"/>
              </a:rPr>
              <a:t>Turistični ponudniki lahko uporabijo družbena omrežja za neposredno komunikacijo s svojimi strankami</a:t>
            </a:r>
          </a:p>
          <a:p>
            <a:r>
              <a:rPr lang="sl-SI" dirty="0">
                <a:solidFill>
                  <a:schemeClr val="accent5">
                    <a:lumMod val="50000"/>
                  </a:schemeClr>
                </a:solidFill>
                <a:latin typeface="Bookman Old Style" panose="02050604050505020204" pitchFamily="18" charset="0"/>
              </a:rPr>
              <a:t>Sodelovanje s potniki preko družbenih omrežij omogoča turističnim ponudnikom, da odzivno in učinkovito rešujejo vprašanja, zagotavljajo informacije, rešujejo težave in vzpostavljajo osebne povezave s strankami</a:t>
            </a:r>
          </a:p>
        </p:txBody>
      </p:sp>
      <p:pic>
        <p:nvPicPr>
          <p:cNvPr id="4" name="Slika 3">
            <a:extLst>
              <a:ext uri="{FF2B5EF4-FFF2-40B4-BE49-F238E27FC236}">
                <a16:creationId xmlns:a16="http://schemas.microsoft.com/office/drawing/2014/main" id="{C08B0827-AA20-4ACE-B067-06DB5A55CDF8}"/>
              </a:ext>
            </a:extLst>
          </p:cNvPr>
          <p:cNvPicPr>
            <a:picLocks noChangeAspect="1"/>
          </p:cNvPicPr>
          <p:nvPr/>
        </p:nvPicPr>
        <p:blipFill>
          <a:blip r:embed="rId2"/>
          <a:stretch>
            <a:fillRect/>
          </a:stretch>
        </p:blipFill>
        <p:spPr>
          <a:xfrm>
            <a:off x="11209867" y="90223"/>
            <a:ext cx="982133" cy="982133"/>
          </a:xfrm>
          <a:prstGeom prst="rect">
            <a:avLst/>
          </a:prstGeom>
        </p:spPr>
      </p:pic>
      <p:pic>
        <p:nvPicPr>
          <p:cNvPr id="5" name="Slika 4">
            <a:extLst>
              <a:ext uri="{FF2B5EF4-FFF2-40B4-BE49-F238E27FC236}">
                <a16:creationId xmlns:a16="http://schemas.microsoft.com/office/drawing/2014/main" id="{C88351CF-EB0B-4AB8-96E2-A2E0BE92DB45}"/>
              </a:ext>
            </a:extLst>
          </p:cNvPr>
          <p:cNvPicPr>
            <a:picLocks noChangeAspect="1"/>
          </p:cNvPicPr>
          <p:nvPr/>
        </p:nvPicPr>
        <p:blipFill>
          <a:blip r:embed="rId3"/>
          <a:stretch>
            <a:fillRect/>
          </a:stretch>
        </p:blipFill>
        <p:spPr>
          <a:xfrm>
            <a:off x="7306733" y="2194158"/>
            <a:ext cx="4704821" cy="3130845"/>
          </a:xfrm>
          <a:prstGeom prst="rect">
            <a:avLst/>
          </a:prstGeom>
        </p:spPr>
      </p:pic>
    </p:spTree>
    <p:extLst>
      <p:ext uri="{BB962C8B-B14F-4D97-AF65-F5344CB8AC3E}">
        <p14:creationId xmlns:p14="http://schemas.microsoft.com/office/powerpoint/2010/main" val="23373678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044CEFA-D6FA-4288-AD1F-87A10CA9F500}"/>
              </a:ext>
            </a:extLst>
          </p:cNvPr>
          <p:cNvSpPr>
            <a:spLocks noGrp="1"/>
          </p:cNvSpPr>
          <p:nvPr>
            <p:ph type="title"/>
          </p:nvPr>
        </p:nvSpPr>
        <p:spPr/>
        <p:txBody>
          <a:bodyPr/>
          <a:lstStyle/>
          <a:p>
            <a:r>
              <a:rPr lang="sl-SI" b="1" dirty="0">
                <a:solidFill>
                  <a:schemeClr val="accent6"/>
                </a:solidFill>
                <a:latin typeface="Bookman Old Style" panose="02050604050505020204" pitchFamily="18" charset="0"/>
              </a:rPr>
              <a:t>DO v turizmu - Ustvarjanje vsebine in zgodbe </a:t>
            </a:r>
          </a:p>
        </p:txBody>
      </p:sp>
      <p:sp>
        <p:nvSpPr>
          <p:cNvPr id="3" name="Označba mesta vsebine 2">
            <a:extLst>
              <a:ext uri="{FF2B5EF4-FFF2-40B4-BE49-F238E27FC236}">
                <a16:creationId xmlns:a16="http://schemas.microsoft.com/office/drawing/2014/main" id="{D4E8D884-6284-4C84-9D30-4F9D4A5BCDE1}"/>
              </a:ext>
            </a:extLst>
          </p:cNvPr>
          <p:cNvSpPr>
            <a:spLocks noGrp="1"/>
          </p:cNvSpPr>
          <p:nvPr>
            <p:ph idx="1"/>
          </p:nvPr>
        </p:nvSpPr>
        <p:spPr>
          <a:xfrm>
            <a:off x="838200" y="1825625"/>
            <a:ext cx="6891867" cy="4351338"/>
          </a:xfrm>
        </p:spPr>
        <p:txBody>
          <a:bodyPr/>
          <a:lstStyle/>
          <a:p>
            <a:r>
              <a:rPr lang="sl-SI" dirty="0">
                <a:solidFill>
                  <a:schemeClr val="accent5">
                    <a:lumMod val="50000"/>
                  </a:schemeClr>
                </a:solidFill>
                <a:latin typeface="Bookman Old Style" panose="02050604050505020204" pitchFamily="18" charset="0"/>
              </a:rPr>
              <a:t>Družbena omrežja omogočajo turističnim ponudnikom, da ustvarjajo privlačno vsebino in pripovedujejo zgodbe, ki privabljajo pozornost potencialnih turistov</a:t>
            </a:r>
          </a:p>
          <a:p>
            <a:r>
              <a:rPr lang="sl-SI" dirty="0">
                <a:solidFill>
                  <a:schemeClr val="accent5">
                    <a:lumMod val="50000"/>
                  </a:schemeClr>
                </a:solidFill>
                <a:latin typeface="Bookman Old Style" panose="02050604050505020204" pitchFamily="18" charset="0"/>
              </a:rPr>
              <a:t>Fotografije, videoposnetki in zgodbe o destinacijah, doživetjih in lokalnih kulturah lahko sprožijo željo po potovanju in navdušijo ljudi, da obiščejo določeno destinacijo</a:t>
            </a:r>
          </a:p>
        </p:txBody>
      </p:sp>
      <p:pic>
        <p:nvPicPr>
          <p:cNvPr id="4" name="Slika 3">
            <a:extLst>
              <a:ext uri="{FF2B5EF4-FFF2-40B4-BE49-F238E27FC236}">
                <a16:creationId xmlns:a16="http://schemas.microsoft.com/office/drawing/2014/main" id="{C08B0827-AA20-4ACE-B067-06DB5A55CDF8}"/>
              </a:ext>
            </a:extLst>
          </p:cNvPr>
          <p:cNvPicPr>
            <a:picLocks noChangeAspect="1"/>
          </p:cNvPicPr>
          <p:nvPr/>
        </p:nvPicPr>
        <p:blipFill>
          <a:blip r:embed="rId2"/>
          <a:stretch>
            <a:fillRect/>
          </a:stretch>
        </p:blipFill>
        <p:spPr>
          <a:xfrm>
            <a:off x="11209867" y="90223"/>
            <a:ext cx="982133" cy="982133"/>
          </a:xfrm>
          <a:prstGeom prst="rect">
            <a:avLst/>
          </a:prstGeom>
        </p:spPr>
      </p:pic>
      <p:pic>
        <p:nvPicPr>
          <p:cNvPr id="5" name="Slika 4">
            <a:extLst>
              <a:ext uri="{FF2B5EF4-FFF2-40B4-BE49-F238E27FC236}">
                <a16:creationId xmlns:a16="http://schemas.microsoft.com/office/drawing/2014/main" id="{99173399-AAB3-4CBC-88B4-58E0D380A5C2}"/>
              </a:ext>
            </a:extLst>
          </p:cNvPr>
          <p:cNvPicPr>
            <a:picLocks noChangeAspect="1"/>
          </p:cNvPicPr>
          <p:nvPr/>
        </p:nvPicPr>
        <p:blipFill>
          <a:blip r:embed="rId3"/>
          <a:stretch>
            <a:fillRect/>
          </a:stretch>
        </p:blipFill>
        <p:spPr>
          <a:xfrm>
            <a:off x="7620000" y="2427933"/>
            <a:ext cx="4315353" cy="2871671"/>
          </a:xfrm>
          <a:prstGeom prst="rect">
            <a:avLst/>
          </a:prstGeom>
        </p:spPr>
      </p:pic>
    </p:spTree>
    <p:extLst>
      <p:ext uri="{BB962C8B-B14F-4D97-AF65-F5344CB8AC3E}">
        <p14:creationId xmlns:p14="http://schemas.microsoft.com/office/powerpoint/2010/main" val="22277671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044CEFA-D6FA-4288-AD1F-87A10CA9F500}"/>
              </a:ext>
            </a:extLst>
          </p:cNvPr>
          <p:cNvSpPr>
            <a:spLocks noGrp="1"/>
          </p:cNvSpPr>
          <p:nvPr>
            <p:ph type="title"/>
          </p:nvPr>
        </p:nvSpPr>
        <p:spPr/>
        <p:txBody>
          <a:bodyPr/>
          <a:lstStyle/>
          <a:p>
            <a:r>
              <a:rPr lang="sl-SI" b="1" dirty="0">
                <a:solidFill>
                  <a:schemeClr val="accent6"/>
                </a:solidFill>
                <a:latin typeface="Bookman Old Style" panose="02050604050505020204" pitchFamily="18" charset="0"/>
              </a:rPr>
              <a:t>DO v turizmu - Vpliv vplivnežev </a:t>
            </a:r>
          </a:p>
        </p:txBody>
      </p:sp>
      <p:sp>
        <p:nvSpPr>
          <p:cNvPr id="3" name="Označba mesta vsebine 2">
            <a:extLst>
              <a:ext uri="{FF2B5EF4-FFF2-40B4-BE49-F238E27FC236}">
                <a16:creationId xmlns:a16="http://schemas.microsoft.com/office/drawing/2014/main" id="{D4E8D884-6284-4C84-9D30-4F9D4A5BCDE1}"/>
              </a:ext>
            </a:extLst>
          </p:cNvPr>
          <p:cNvSpPr>
            <a:spLocks noGrp="1"/>
          </p:cNvSpPr>
          <p:nvPr>
            <p:ph idx="1"/>
          </p:nvPr>
        </p:nvSpPr>
        <p:spPr/>
        <p:txBody>
          <a:bodyPr/>
          <a:lstStyle/>
          <a:p>
            <a:r>
              <a:rPr lang="sl-SI" dirty="0">
                <a:solidFill>
                  <a:schemeClr val="accent5">
                    <a:lumMod val="50000"/>
                  </a:schemeClr>
                </a:solidFill>
                <a:latin typeface="Bookman Old Style" panose="02050604050505020204" pitchFamily="18" charset="0"/>
              </a:rPr>
              <a:t>Vplivneži na družbenih omrežjih imajo lahko pomemben vpliv na odločitve potencialnih turistov</a:t>
            </a:r>
          </a:p>
          <a:p>
            <a:r>
              <a:rPr lang="sl-SI" dirty="0">
                <a:solidFill>
                  <a:schemeClr val="accent5">
                    <a:lumMod val="50000"/>
                  </a:schemeClr>
                </a:solidFill>
                <a:latin typeface="Bookman Old Style" panose="02050604050505020204" pitchFamily="18" charset="0"/>
              </a:rPr>
              <a:t>Njihove recenzije, priporočila, fotografije in videoposnetki lahko pomagajo oblikovati percepcijo destinacij, hotelov in doživetij, kar lahko vpliva na odločitve potencialnih turistov pri izbiri destinacije ali rezervaciji turističnih storitev</a:t>
            </a:r>
          </a:p>
        </p:txBody>
      </p:sp>
      <p:pic>
        <p:nvPicPr>
          <p:cNvPr id="4" name="Slika 3">
            <a:extLst>
              <a:ext uri="{FF2B5EF4-FFF2-40B4-BE49-F238E27FC236}">
                <a16:creationId xmlns:a16="http://schemas.microsoft.com/office/drawing/2014/main" id="{C08B0827-AA20-4ACE-B067-06DB5A55CDF8}"/>
              </a:ext>
            </a:extLst>
          </p:cNvPr>
          <p:cNvPicPr>
            <a:picLocks noChangeAspect="1"/>
          </p:cNvPicPr>
          <p:nvPr/>
        </p:nvPicPr>
        <p:blipFill>
          <a:blip r:embed="rId2"/>
          <a:stretch>
            <a:fillRect/>
          </a:stretch>
        </p:blipFill>
        <p:spPr>
          <a:xfrm>
            <a:off x="11209867" y="90223"/>
            <a:ext cx="982133" cy="982133"/>
          </a:xfrm>
          <a:prstGeom prst="rect">
            <a:avLst/>
          </a:prstGeom>
        </p:spPr>
      </p:pic>
      <p:pic>
        <p:nvPicPr>
          <p:cNvPr id="5" name="Slika 4">
            <a:extLst>
              <a:ext uri="{FF2B5EF4-FFF2-40B4-BE49-F238E27FC236}">
                <a16:creationId xmlns:a16="http://schemas.microsoft.com/office/drawing/2014/main" id="{67DA490F-95F2-4513-8978-AF5C52A38704}"/>
              </a:ext>
            </a:extLst>
          </p:cNvPr>
          <p:cNvPicPr>
            <a:picLocks noChangeAspect="1"/>
          </p:cNvPicPr>
          <p:nvPr/>
        </p:nvPicPr>
        <p:blipFill>
          <a:blip r:embed="rId3"/>
          <a:stretch>
            <a:fillRect/>
          </a:stretch>
        </p:blipFill>
        <p:spPr>
          <a:xfrm>
            <a:off x="8847667" y="4380904"/>
            <a:ext cx="3133725" cy="2307762"/>
          </a:xfrm>
          <a:prstGeom prst="rect">
            <a:avLst/>
          </a:prstGeom>
        </p:spPr>
      </p:pic>
    </p:spTree>
    <p:extLst>
      <p:ext uri="{BB962C8B-B14F-4D97-AF65-F5344CB8AC3E}">
        <p14:creationId xmlns:p14="http://schemas.microsoft.com/office/powerpoint/2010/main" val="16858138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044CEFA-D6FA-4288-AD1F-87A10CA9F500}"/>
              </a:ext>
            </a:extLst>
          </p:cNvPr>
          <p:cNvSpPr>
            <a:spLocks noGrp="1"/>
          </p:cNvSpPr>
          <p:nvPr>
            <p:ph type="title"/>
          </p:nvPr>
        </p:nvSpPr>
        <p:spPr/>
        <p:txBody>
          <a:bodyPr/>
          <a:lstStyle/>
          <a:p>
            <a:r>
              <a:rPr lang="sl-SI" b="1" dirty="0">
                <a:solidFill>
                  <a:schemeClr val="accent6"/>
                </a:solidFill>
                <a:latin typeface="Bookman Old Style" panose="02050604050505020204" pitchFamily="18" charset="0"/>
              </a:rPr>
              <a:t>DO v turizmu </a:t>
            </a:r>
          </a:p>
        </p:txBody>
      </p:sp>
      <p:sp>
        <p:nvSpPr>
          <p:cNvPr id="3" name="Označba mesta vsebine 2">
            <a:extLst>
              <a:ext uri="{FF2B5EF4-FFF2-40B4-BE49-F238E27FC236}">
                <a16:creationId xmlns:a16="http://schemas.microsoft.com/office/drawing/2014/main" id="{D4E8D884-6284-4C84-9D30-4F9D4A5BCDE1}"/>
              </a:ext>
            </a:extLst>
          </p:cNvPr>
          <p:cNvSpPr>
            <a:spLocks noGrp="1"/>
          </p:cNvSpPr>
          <p:nvPr>
            <p:ph idx="1"/>
          </p:nvPr>
        </p:nvSpPr>
        <p:spPr/>
        <p:txBody>
          <a:bodyPr>
            <a:normAutofit lnSpcReduction="10000"/>
          </a:bodyPr>
          <a:lstStyle/>
          <a:p>
            <a:pPr marL="0" indent="0">
              <a:buNone/>
            </a:pPr>
            <a:r>
              <a:rPr lang="sl-SI" dirty="0">
                <a:solidFill>
                  <a:schemeClr val="accent5">
                    <a:lumMod val="50000"/>
                  </a:schemeClr>
                </a:solidFill>
                <a:latin typeface="Bookman Old Style" panose="02050604050505020204" pitchFamily="18" charset="0"/>
              </a:rPr>
              <a:t>Skozi ta vpliv na turizem družbena omrežja postajajo nepogrešljivo orodje za turistične ponudnike pri:</a:t>
            </a:r>
          </a:p>
          <a:p>
            <a:r>
              <a:rPr lang="sl-SI" dirty="0">
                <a:solidFill>
                  <a:schemeClr val="accent5">
                    <a:lumMod val="50000"/>
                  </a:schemeClr>
                </a:solidFill>
                <a:latin typeface="Bookman Old Style" panose="02050604050505020204" pitchFamily="18" charset="0"/>
              </a:rPr>
              <a:t>privabljanju, </a:t>
            </a:r>
          </a:p>
          <a:p>
            <a:r>
              <a:rPr lang="sl-SI" dirty="0">
                <a:solidFill>
                  <a:schemeClr val="accent5">
                    <a:lumMod val="50000"/>
                  </a:schemeClr>
                </a:solidFill>
                <a:latin typeface="Bookman Old Style" panose="02050604050505020204" pitchFamily="18" charset="0"/>
              </a:rPr>
              <a:t>informiranju in </a:t>
            </a:r>
          </a:p>
          <a:p>
            <a:r>
              <a:rPr lang="sl-SI" dirty="0">
                <a:solidFill>
                  <a:schemeClr val="accent5">
                    <a:lumMod val="50000"/>
                  </a:schemeClr>
                </a:solidFill>
                <a:latin typeface="Bookman Old Style" panose="02050604050505020204" pitchFamily="18" charset="0"/>
              </a:rPr>
              <a:t>povezovanju s svojimi strankami</a:t>
            </a:r>
          </a:p>
          <a:p>
            <a:pPr marL="0" indent="0">
              <a:buNone/>
            </a:pPr>
            <a:endParaRPr lang="sl-SI" dirty="0">
              <a:solidFill>
                <a:schemeClr val="accent5">
                  <a:lumMod val="50000"/>
                </a:schemeClr>
              </a:solidFill>
              <a:latin typeface="Bookman Old Style" panose="02050604050505020204" pitchFamily="18" charset="0"/>
            </a:endParaRPr>
          </a:p>
          <a:p>
            <a:pPr marL="0" indent="0">
              <a:buNone/>
            </a:pPr>
            <a:r>
              <a:rPr lang="sl-SI" dirty="0">
                <a:solidFill>
                  <a:schemeClr val="accent5">
                    <a:lumMod val="50000"/>
                  </a:schemeClr>
                </a:solidFill>
                <a:latin typeface="Bookman Old Style" panose="02050604050505020204" pitchFamily="18" charset="0"/>
              </a:rPr>
              <a:t>Z ustrezno strategijo lahko izkoristijo moč družbenih omrežij za izboljšanje turističnih izkušenj, povečanje prepoznavnosti destinacij in povečanje turističnega prometa</a:t>
            </a:r>
          </a:p>
        </p:txBody>
      </p:sp>
      <p:pic>
        <p:nvPicPr>
          <p:cNvPr id="4" name="Slika 3">
            <a:extLst>
              <a:ext uri="{FF2B5EF4-FFF2-40B4-BE49-F238E27FC236}">
                <a16:creationId xmlns:a16="http://schemas.microsoft.com/office/drawing/2014/main" id="{C08B0827-AA20-4ACE-B067-06DB5A55CDF8}"/>
              </a:ext>
            </a:extLst>
          </p:cNvPr>
          <p:cNvPicPr>
            <a:picLocks noChangeAspect="1"/>
          </p:cNvPicPr>
          <p:nvPr/>
        </p:nvPicPr>
        <p:blipFill>
          <a:blip r:embed="rId2"/>
          <a:stretch>
            <a:fillRect/>
          </a:stretch>
        </p:blipFill>
        <p:spPr>
          <a:xfrm>
            <a:off x="11209867" y="90223"/>
            <a:ext cx="982133" cy="982133"/>
          </a:xfrm>
          <a:prstGeom prst="rect">
            <a:avLst/>
          </a:prstGeom>
        </p:spPr>
      </p:pic>
      <p:pic>
        <p:nvPicPr>
          <p:cNvPr id="5" name="Slika 4">
            <a:extLst>
              <a:ext uri="{FF2B5EF4-FFF2-40B4-BE49-F238E27FC236}">
                <a16:creationId xmlns:a16="http://schemas.microsoft.com/office/drawing/2014/main" id="{A84024C2-FD41-4F00-9BE1-B77D090400C6}"/>
              </a:ext>
            </a:extLst>
          </p:cNvPr>
          <p:cNvPicPr>
            <a:picLocks noChangeAspect="1"/>
          </p:cNvPicPr>
          <p:nvPr/>
        </p:nvPicPr>
        <p:blipFill>
          <a:blip r:embed="rId3"/>
          <a:stretch>
            <a:fillRect/>
          </a:stretch>
        </p:blipFill>
        <p:spPr>
          <a:xfrm>
            <a:off x="9380009" y="2552700"/>
            <a:ext cx="2609850" cy="1752600"/>
          </a:xfrm>
          <a:prstGeom prst="rect">
            <a:avLst/>
          </a:prstGeom>
        </p:spPr>
      </p:pic>
    </p:spTree>
    <p:extLst>
      <p:ext uri="{BB962C8B-B14F-4D97-AF65-F5344CB8AC3E}">
        <p14:creationId xmlns:p14="http://schemas.microsoft.com/office/powerpoint/2010/main" val="7070224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044CEFA-D6FA-4288-AD1F-87A10CA9F500}"/>
              </a:ext>
            </a:extLst>
          </p:cNvPr>
          <p:cNvSpPr>
            <a:spLocks noGrp="1"/>
          </p:cNvSpPr>
          <p:nvPr>
            <p:ph type="title"/>
          </p:nvPr>
        </p:nvSpPr>
        <p:spPr>
          <a:xfrm>
            <a:off x="609600" y="90223"/>
            <a:ext cx="10515600" cy="1325563"/>
          </a:xfrm>
        </p:spPr>
        <p:txBody>
          <a:bodyPr/>
          <a:lstStyle/>
          <a:p>
            <a:r>
              <a:rPr lang="sl-SI" b="1" dirty="0">
                <a:solidFill>
                  <a:schemeClr val="accent6"/>
                </a:solidFill>
                <a:latin typeface="Bookman Old Style" panose="02050604050505020204" pitchFamily="18" charset="0"/>
              </a:rPr>
              <a:t>DO v turizmu - Način potovanja</a:t>
            </a:r>
          </a:p>
        </p:txBody>
      </p:sp>
      <p:sp>
        <p:nvSpPr>
          <p:cNvPr id="3" name="Označba mesta vsebine 2">
            <a:extLst>
              <a:ext uri="{FF2B5EF4-FFF2-40B4-BE49-F238E27FC236}">
                <a16:creationId xmlns:a16="http://schemas.microsoft.com/office/drawing/2014/main" id="{D4E8D884-6284-4C84-9D30-4F9D4A5BCDE1}"/>
              </a:ext>
            </a:extLst>
          </p:cNvPr>
          <p:cNvSpPr>
            <a:spLocks noGrp="1"/>
          </p:cNvSpPr>
          <p:nvPr>
            <p:ph idx="1"/>
          </p:nvPr>
        </p:nvSpPr>
        <p:spPr>
          <a:xfrm>
            <a:off x="609600" y="1554691"/>
            <a:ext cx="8500533" cy="4351338"/>
          </a:xfrm>
        </p:spPr>
        <p:txBody>
          <a:bodyPr>
            <a:normAutofit fontScale="92500" lnSpcReduction="10000"/>
          </a:bodyPr>
          <a:lstStyle/>
          <a:p>
            <a:pPr marL="0" indent="0">
              <a:buNone/>
            </a:pPr>
            <a:r>
              <a:rPr lang="sl-SI" dirty="0">
                <a:solidFill>
                  <a:schemeClr val="accent5">
                    <a:lumMod val="50000"/>
                  </a:schemeClr>
                </a:solidFill>
                <a:latin typeface="Bookman Old Style" panose="02050604050505020204" pitchFamily="18" charset="0"/>
              </a:rPr>
              <a:t>Družbena omrežja so bistveno spremenila način, kako ljudje </a:t>
            </a:r>
            <a:r>
              <a:rPr lang="sl-SI" b="1" dirty="0">
                <a:solidFill>
                  <a:schemeClr val="accent5">
                    <a:lumMod val="50000"/>
                  </a:schemeClr>
                </a:solidFill>
                <a:latin typeface="Bookman Old Style" panose="02050604050505020204" pitchFamily="18" charset="0"/>
              </a:rPr>
              <a:t>načrtujejo</a:t>
            </a:r>
            <a:r>
              <a:rPr lang="sl-SI" dirty="0">
                <a:solidFill>
                  <a:schemeClr val="accent5">
                    <a:lumMod val="50000"/>
                  </a:schemeClr>
                </a:solidFill>
                <a:latin typeface="Bookman Old Style" panose="02050604050505020204" pitchFamily="18" charset="0"/>
              </a:rPr>
              <a:t> in </a:t>
            </a:r>
            <a:r>
              <a:rPr lang="sl-SI" b="1" dirty="0">
                <a:solidFill>
                  <a:schemeClr val="accent5">
                    <a:lumMod val="50000"/>
                  </a:schemeClr>
                </a:solidFill>
                <a:latin typeface="Bookman Old Style" panose="02050604050505020204" pitchFamily="18" charset="0"/>
              </a:rPr>
              <a:t>doživljajo</a:t>
            </a:r>
            <a:r>
              <a:rPr lang="sl-SI" dirty="0">
                <a:solidFill>
                  <a:schemeClr val="accent5">
                    <a:lumMod val="50000"/>
                  </a:schemeClr>
                </a:solidFill>
                <a:latin typeface="Bookman Old Style" panose="02050604050505020204" pitchFamily="18" charset="0"/>
              </a:rPr>
              <a:t> potovanja</a:t>
            </a:r>
          </a:p>
          <a:p>
            <a:pPr marL="0" indent="0">
              <a:buNone/>
            </a:pPr>
            <a:r>
              <a:rPr lang="sl-SI" dirty="0">
                <a:solidFill>
                  <a:schemeClr val="accent5">
                    <a:lumMod val="50000"/>
                  </a:schemeClr>
                </a:solidFill>
                <a:latin typeface="Bookman Old Style" panose="02050604050505020204" pitchFamily="18" charset="0"/>
              </a:rPr>
              <a:t>Namesto tradicionalnih virov informacij, kot so turistični vodniki ali potovanja na podlagi priporočil agencij, ljudje vedno bolj uporabljajo družbena omrežja, da dobijo vpogled v destinacije iz prve roke</a:t>
            </a:r>
          </a:p>
          <a:p>
            <a:pPr marL="0" indent="0">
              <a:buNone/>
            </a:pPr>
            <a:r>
              <a:rPr lang="sl-SI" dirty="0">
                <a:solidFill>
                  <a:schemeClr val="accent5">
                    <a:lumMod val="50000"/>
                  </a:schemeClr>
                </a:solidFill>
                <a:latin typeface="Bookman Old Style" panose="02050604050505020204" pitchFamily="18" charset="0"/>
              </a:rPr>
              <a:t>Preko družbenih omrežij lahko potniki dostopajo do resničnih mnenj in izkušenj drugih popotnikov, kar jim omogoča bolj informirane odločitve pri izbiri destinacij, namestitev, restavracij in aktivnosti</a:t>
            </a:r>
          </a:p>
          <a:p>
            <a:pPr marL="0" indent="0">
              <a:buNone/>
            </a:pPr>
            <a:endParaRPr lang="sl-SI" dirty="0">
              <a:solidFill>
                <a:schemeClr val="accent5">
                  <a:lumMod val="50000"/>
                </a:schemeClr>
              </a:solidFill>
              <a:latin typeface="Bookman Old Style" panose="02050604050505020204" pitchFamily="18" charset="0"/>
            </a:endParaRPr>
          </a:p>
        </p:txBody>
      </p:sp>
      <p:pic>
        <p:nvPicPr>
          <p:cNvPr id="4" name="Slika 3">
            <a:extLst>
              <a:ext uri="{FF2B5EF4-FFF2-40B4-BE49-F238E27FC236}">
                <a16:creationId xmlns:a16="http://schemas.microsoft.com/office/drawing/2014/main" id="{C08B0827-AA20-4ACE-B067-06DB5A55CDF8}"/>
              </a:ext>
            </a:extLst>
          </p:cNvPr>
          <p:cNvPicPr>
            <a:picLocks noChangeAspect="1"/>
          </p:cNvPicPr>
          <p:nvPr/>
        </p:nvPicPr>
        <p:blipFill>
          <a:blip r:embed="rId2"/>
          <a:stretch>
            <a:fillRect/>
          </a:stretch>
        </p:blipFill>
        <p:spPr>
          <a:xfrm>
            <a:off x="11209867" y="90223"/>
            <a:ext cx="982133" cy="982133"/>
          </a:xfrm>
          <a:prstGeom prst="rect">
            <a:avLst/>
          </a:prstGeom>
        </p:spPr>
      </p:pic>
      <p:pic>
        <p:nvPicPr>
          <p:cNvPr id="8" name="Slika 7">
            <a:extLst>
              <a:ext uri="{FF2B5EF4-FFF2-40B4-BE49-F238E27FC236}">
                <a16:creationId xmlns:a16="http://schemas.microsoft.com/office/drawing/2014/main" id="{C6887337-819C-4CA6-86A0-AB31E5A0CC72}"/>
              </a:ext>
            </a:extLst>
          </p:cNvPr>
          <p:cNvPicPr>
            <a:picLocks noChangeAspect="1"/>
          </p:cNvPicPr>
          <p:nvPr/>
        </p:nvPicPr>
        <p:blipFill>
          <a:blip r:embed="rId3"/>
          <a:stretch>
            <a:fillRect/>
          </a:stretch>
        </p:blipFill>
        <p:spPr>
          <a:xfrm>
            <a:off x="9118162" y="4826000"/>
            <a:ext cx="2859525" cy="1902884"/>
          </a:xfrm>
          <a:prstGeom prst="rect">
            <a:avLst/>
          </a:prstGeom>
        </p:spPr>
      </p:pic>
      <p:pic>
        <p:nvPicPr>
          <p:cNvPr id="9" name="Slika 8">
            <a:extLst>
              <a:ext uri="{FF2B5EF4-FFF2-40B4-BE49-F238E27FC236}">
                <a16:creationId xmlns:a16="http://schemas.microsoft.com/office/drawing/2014/main" id="{37E9EA1D-BF7D-4FB3-9AC3-08DF6422D82D}"/>
              </a:ext>
            </a:extLst>
          </p:cNvPr>
          <p:cNvPicPr>
            <a:picLocks noChangeAspect="1"/>
          </p:cNvPicPr>
          <p:nvPr/>
        </p:nvPicPr>
        <p:blipFill>
          <a:blip r:embed="rId4"/>
          <a:stretch>
            <a:fillRect/>
          </a:stretch>
        </p:blipFill>
        <p:spPr>
          <a:xfrm>
            <a:off x="9110133" y="3429000"/>
            <a:ext cx="2867554" cy="1323975"/>
          </a:xfrm>
          <a:prstGeom prst="rect">
            <a:avLst/>
          </a:prstGeom>
        </p:spPr>
      </p:pic>
      <p:pic>
        <p:nvPicPr>
          <p:cNvPr id="10" name="Slika 9">
            <a:extLst>
              <a:ext uri="{FF2B5EF4-FFF2-40B4-BE49-F238E27FC236}">
                <a16:creationId xmlns:a16="http://schemas.microsoft.com/office/drawing/2014/main" id="{13C559FA-4736-4C83-A8C8-0E3EBD93C2B6}"/>
              </a:ext>
            </a:extLst>
          </p:cNvPr>
          <p:cNvPicPr>
            <a:picLocks noChangeAspect="1"/>
          </p:cNvPicPr>
          <p:nvPr/>
        </p:nvPicPr>
        <p:blipFill>
          <a:blip r:embed="rId5"/>
          <a:stretch>
            <a:fillRect/>
          </a:stretch>
        </p:blipFill>
        <p:spPr>
          <a:xfrm>
            <a:off x="9110133" y="1783026"/>
            <a:ext cx="2854701" cy="1604962"/>
          </a:xfrm>
          <a:prstGeom prst="rect">
            <a:avLst/>
          </a:prstGeom>
        </p:spPr>
      </p:pic>
    </p:spTree>
    <p:extLst>
      <p:ext uri="{BB962C8B-B14F-4D97-AF65-F5344CB8AC3E}">
        <p14:creationId xmlns:p14="http://schemas.microsoft.com/office/powerpoint/2010/main" val="10668615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044CEFA-D6FA-4288-AD1F-87A10CA9F500}"/>
              </a:ext>
            </a:extLst>
          </p:cNvPr>
          <p:cNvSpPr>
            <a:spLocks noGrp="1"/>
          </p:cNvSpPr>
          <p:nvPr>
            <p:ph type="title"/>
          </p:nvPr>
        </p:nvSpPr>
        <p:spPr/>
        <p:txBody>
          <a:bodyPr/>
          <a:lstStyle/>
          <a:p>
            <a:r>
              <a:rPr lang="sl-SI" b="1" dirty="0">
                <a:solidFill>
                  <a:schemeClr val="accent6"/>
                </a:solidFill>
                <a:latin typeface="Bookman Old Style" panose="02050604050505020204" pitchFamily="18" charset="0"/>
              </a:rPr>
              <a:t>DO v turizmu - Iskanje informacij</a:t>
            </a:r>
          </a:p>
        </p:txBody>
      </p:sp>
      <p:sp>
        <p:nvSpPr>
          <p:cNvPr id="3" name="Označba mesta vsebine 2">
            <a:extLst>
              <a:ext uri="{FF2B5EF4-FFF2-40B4-BE49-F238E27FC236}">
                <a16:creationId xmlns:a16="http://schemas.microsoft.com/office/drawing/2014/main" id="{D4E8D884-6284-4C84-9D30-4F9D4A5BCDE1}"/>
              </a:ext>
            </a:extLst>
          </p:cNvPr>
          <p:cNvSpPr>
            <a:spLocks noGrp="1"/>
          </p:cNvSpPr>
          <p:nvPr>
            <p:ph idx="1"/>
          </p:nvPr>
        </p:nvSpPr>
        <p:spPr>
          <a:xfrm>
            <a:off x="338667" y="1444625"/>
            <a:ext cx="8847666" cy="4351338"/>
          </a:xfrm>
        </p:spPr>
        <p:txBody>
          <a:bodyPr>
            <a:normAutofit fontScale="92500"/>
          </a:bodyPr>
          <a:lstStyle/>
          <a:p>
            <a:r>
              <a:rPr lang="sl-SI" dirty="0">
                <a:solidFill>
                  <a:schemeClr val="accent5">
                    <a:lumMod val="50000"/>
                  </a:schemeClr>
                </a:solidFill>
                <a:latin typeface="Bookman Old Style" panose="02050604050505020204" pitchFamily="18" charset="0"/>
              </a:rPr>
              <a:t>Družbena omrežja so postala ključni vir informacij za potnike</a:t>
            </a:r>
          </a:p>
          <a:p>
            <a:r>
              <a:rPr lang="sl-SI" dirty="0">
                <a:solidFill>
                  <a:schemeClr val="accent5">
                    <a:lumMod val="50000"/>
                  </a:schemeClr>
                </a:solidFill>
                <a:latin typeface="Bookman Old Style" panose="02050604050505020204" pitchFamily="18" charset="0"/>
              </a:rPr>
              <a:t>Namesto obiskovanja uradnih spletnih strani ali branja turističnih vodnikov, ljudje raje uporabljajo družbena omrežja, da dobijo resnične in </a:t>
            </a:r>
            <a:r>
              <a:rPr lang="sl-SI" b="1" dirty="0">
                <a:solidFill>
                  <a:schemeClr val="accent5">
                    <a:lumMod val="50000"/>
                  </a:schemeClr>
                </a:solidFill>
                <a:latin typeface="Bookman Old Style" panose="02050604050505020204" pitchFamily="18" charset="0"/>
              </a:rPr>
              <a:t>avtentične informacije </a:t>
            </a:r>
            <a:r>
              <a:rPr lang="sl-SI" dirty="0">
                <a:solidFill>
                  <a:schemeClr val="accent5">
                    <a:lumMod val="50000"/>
                  </a:schemeClr>
                </a:solidFill>
                <a:latin typeface="Bookman Old Style" panose="02050604050505020204" pitchFamily="18" charset="0"/>
              </a:rPr>
              <a:t>o destinacijah</a:t>
            </a:r>
          </a:p>
          <a:p>
            <a:r>
              <a:rPr lang="sl-SI" dirty="0">
                <a:solidFill>
                  <a:schemeClr val="accent5">
                    <a:lumMod val="50000"/>
                  </a:schemeClr>
                </a:solidFill>
                <a:latin typeface="Bookman Old Style" panose="02050604050505020204" pitchFamily="18" charset="0"/>
              </a:rPr>
              <a:t>S pomočjo družbenih omrežij lahko potniki iščejo informacije o najboljših destinacijah za potovanje, priljubljenih znamenitostih, priporočenih restavracijah, nasvetih za potovanje in še več</a:t>
            </a:r>
          </a:p>
          <a:p>
            <a:endParaRPr lang="sl-SI" dirty="0">
              <a:solidFill>
                <a:schemeClr val="accent5">
                  <a:lumMod val="50000"/>
                </a:schemeClr>
              </a:solidFill>
              <a:latin typeface="Bookman Old Style" panose="02050604050505020204" pitchFamily="18" charset="0"/>
            </a:endParaRPr>
          </a:p>
        </p:txBody>
      </p:sp>
      <p:pic>
        <p:nvPicPr>
          <p:cNvPr id="4" name="Slika 3">
            <a:extLst>
              <a:ext uri="{FF2B5EF4-FFF2-40B4-BE49-F238E27FC236}">
                <a16:creationId xmlns:a16="http://schemas.microsoft.com/office/drawing/2014/main" id="{C08B0827-AA20-4ACE-B067-06DB5A55CDF8}"/>
              </a:ext>
            </a:extLst>
          </p:cNvPr>
          <p:cNvPicPr>
            <a:picLocks noChangeAspect="1"/>
          </p:cNvPicPr>
          <p:nvPr/>
        </p:nvPicPr>
        <p:blipFill>
          <a:blip r:embed="rId2"/>
          <a:stretch>
            <a:fillRect/>
          </a:stretch>
        </p:blipFill>
        <p:spPr>
          <a:xfrm>
            <a:off x="11209867" y="90223"/>
            <a:ext cx="982133" cy="982133"/>
          </a:xfrm>
          <a:prstGeom prst="rect">
            <a:avLst/>
          </a:prstGeom>
        </p:spPr>
      </p:pic>
      <p:pic>
        <p:nvPicPr>
          <p:cNvPr id="5" name="Slika 4">
            <a:extLst>
              <a:ext uri="{FF2B5EF4-FFF2-40B4-BE49-F238E27FC236}">
                <a16:creationId xmlns:a16="http://schemas.microsoft.com/office/drawing/2014/main" id="{BC9D0EA4-760E-4A0A-9A87-8241A25918D6}"/>
              </a:ext>
            </a:extLst>
          </p:cNvPr>
          <p:cNvPicPr>
            <a:picLocks noChangeAspect="1"/>
          </p:cNvPicPr>
          <p:nvPr/>
        </p:nvPicPr>
        <p:blipFill>
          <a:blip r:embed="rId3"/>
          <a:stretch>
            <a:fillRect/>
          </a:stretch>
        </p:blipFill>
        <p:spPr>
          <a:xfrm>
            <a:off x="8754534" y="4416306"/>
            <a:ext cx="3248554" cy="2161765"/>
          </a:xfrm>
          <a:prstGeom prst="rect">
            <a:avLst/>
          </a:prstGeom>
        </p:spPr>
      </p:pic>
    </p:spTree>
    <p:extLst>
      <p:ext uri="{BB962C8B-B14F-4D97-AF65-F5344CB8AC3E}">
        <p14:creationId xmlns:p14="http://schemas.microsoft.com/office/powerpoint/2010/main" val="38294156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044CEFA-D6FA-4288-AD1F-87A10CA9F500}"/>
              </a:ext>
            </a:extLst>
          </p:cNvPr>
          <p:cNvSpPr>
            <a:spLocks noGrp="1"/>
          </p:cNvSpPr>
          <p:nvPr>
            <p:ph type="title"/>
          </p:nvPr>
        </p:nvSpPr>
        <p:spPr/>
        <p:txBody>
          <a:bodyPr/>
          <a:lstStyle/>
          <a:p>
            <a:r>
              <a:rPr lang="sl-SI" b="1" dirty="0">
                <a:solidFill>
                  <a:schemeClr val="accent6"/>
                </a:solidFill>
                <a:latin typeface="Bookman Old Style" panose="02050604050505020204" pitchFamily="18" charset="0"/>
              </a:rPr>
              <a:t>DO v turizmu - Deljenje izkušenj  </a:t>
            </a:r>
          </a:p>
        </p:txBody>
      </p:sp>
      <p:sp>
        <p:nvSpPr>
          <p:cNvPr id="3" name="Označba mesta vsebine 2">
            <a:extLst>
              <a:ext uri="{FF2B5EF4-FFF2-40B4-BE49-F238E27FC236}">
                <a16:creationId xmlns:a16="http://schemas.microsoft.com/office/drawing/2014/main" id="{D4E8D884-6284-4C84-9D30-4F9D4A5BCDE1}"/>
              </a:ext>
            </a:extLst>
          </p:cNvPr>
          <p:cNvSpPr>
            <a:spLocks noGrp="1"/>
          </p:cNvSpPr>
          <p:nvPr>
            <p:ph idx="1"/>
          </p:nvPr>
        </p:nvSpPr>
        <p:spPr>
          <a:xfrm>
            <a:off x="567267" y="1686719"/>
            <a:ext cx="8596312" cy="4351338"/>
          </a:xfrm>
        </p:spPr>
        <p:txBody>
          <a:bodyPr>
            <a:normAutofit lnSpcReduction="10000"/>
          </a:bodyPr>
          <a:lstStyle/>
          <a:p>
            <a:r>
              <a:rPr lang="sl-SI" dirty="0">
                <a:solidFill>
                  <a:schemeClr val="accent5">
                    <a:lumMod val="50000"/>
                  </a:schemeClr>
                </a:solidFill>
                <a:latin typeface="Bookman Old Style" panose="02050604050505020204" pitchFamily="18" charset="0"/>
              </a:rPr>
              <a:t>Družbena omrežja omogočajo potnikom, da </a:t>
            </a:r>
            <a:r>
              <a:rPr lang="sl-SI" b="1" dirty="0">
                <a:solidFill>
                  <a:schemeClr val="accent5">
                    <a:lumMod val="50000"/>
                  </a:schemeClr>
                </a:solidFill>
                <a:latin typeface="Bookman Old Style" panose="02050604050505020204" pitchFamily="18" charset="0"/>
              </a:rPr>
              <a:t>delijo</a:t>
            </a:r>
            <a:r>
              <a:rPr lang="sl-SI" dirty="0">
                <a:solidFill>
                  <a:schemeClr val="accent5">
                    <a:lumMod val="50000"/>
                  </a:schemeClr>
                </a:solidFill>
                <a:latin typeface="Bookman Old Style" panose="02050604050505020204" pitchFamily="18" charset="0"/>
              </a:rPr>
              <a:t> svoje izkušnje z drugimi</a:t>
            </a:r>
          </a:p>
          <a:p>
            <a:r>
              <a:rPr lang="sl-SI" dirty="0">
                <a:solidFill>
                  <a:schemeClr val="accent5">
                    <a:lumMod val="50000"/>
                  </a:schemeClr>
                </a:solidFill>
                <a:latin typeface="Bookman Old Style" panose="02050604050505020204" pitchFamily="18" charset="0"/>
              </a:rPr>
              <a:t>S postavljanjem fotografij, videoposnetkov in zgodb s svojih potovanj lahko potniki delijo svoje nepozabne trenutke, kulturne izkušnje in odkritja z drugimi</a:t>
            </a:r>
          </a:p>
          <a:p>
            <a:r>
              <a:rPr lang="sl-SI" dirty="0">
                <a:solidFill>
                  <a:schemeClr val="accent5">
                    <a:lumMod val="50000"/>
                  </a:schemeClr>
                </a:solidFill>
                <a:latin typeface="Bookman Old Style" panose="02050604050505020204" pitchFamily="18" charset="0"/>
              </a:rPr>
              <a:t>Ta izmenjava izkušenj na družbenih omrežjih ne le omogoča potnikom, da </a:t>
            </a:r>
            <a:r>
              <a:rPr lang="sl-SI" i="1" dirty="0">
                <a:solidFill>
                  <a:schemeClr val="accent5">
                    <a:lumMod val="50000"/>
                  </a:schemeClr>
                </a:solidFill>
                <a:latin typeface="Bookman Old Style" panose="02050604050505020204" pitchFamily="18" charset="0"/>
              </a:rPr>
              <a:t>ohranijo spomine </a:t>
            </a:r>
            <a:r>
              <a:rPr lang="sl-SI" dirty="0">
                <a:solidFill>
                  <a:schemeClr val="accent5">
                    <a:lumMod val="50000"/>
                  </a:schemeClr>
                </a:solidFill>
                <a:latin typeface="Bookman Old Style" panose="02050604050505020204" pitchFamily="18" charset="0"/>
              </a:rPr>
              <a:t>na svoja potovanja, temveč tudi služi kot vir </a:t>
            </a:r>
            <a:r>
              <a:rPr lang="sl-SI" i="1" dirty="0">
                <a:solidFill>
                  <a:schemeClr val="accent5">
                    <a:lumMod val="50000"/>
                  </a:schemeClr>
                </a:solidFill>
                <a:latin typeface="Bookman Old Style" panose="02050604050505020204" pitchFamily="18" charset="0"/>
              </a:rPr>
              <a:t>navdiha za druge popotnike</a:t>
            </a:r>
            <a:r>
              <a:rPr lang="sl-SI" dirty="0">
                <a:solidFill>
                  <a:schemeClr val="accent5">
                    <a:lumMod val="50000"/>
                  </a:schemeClr>
                </a:solidFill>
                <a:latin typeface="Bookman Old Style" panose="02050604050505020204" pitchFamily="18" charset="0"/>
              </a:rPr>
              <a:t>, ki iščejo ideje za svoje prihodnje avanture</a:t>
            </a:r>
          </a:p>
        </p:txBody>
      </p:sp>
      <p:pic>
        <p:nvPicPr>
          <p:cNvPr id="4" name="Slika 3">
            <a:extLst>
              <a:ext uri="{FF2B5EF4-FFF2-40B4-BE49-F238E27FC236}">
                <a16:creationId xmlns:a16="http://schemas.microsoft.com/office/drawing/2014/main" id="{C08B0827-AA20-4ACE-B067-06DB5A55CDF8}"/>
              </a:ext>
            </a:extLst>
          </p:cNvPr>
          <p:cNvPicPr>
            <a:picLocks noChangeAspect="1"/>
          </p:cNvPicPr>
          <p:nvPr/>
        </p:nvPicPr>
        <p:blipFill>
          <a:blip r:embed="rId2"/>
          <a:stretch>
            <a:fillRect/>
          </a:stretch>
        </p:blipFill>
        <p:spPr>
          <a:xfrm>
            <a:off x="11209867" y="90223"/>
            <a:ext cx="982133" cy="982133"/>
          </a:xfrm>
          <a:prstGeom prst="rect">
            <a:avLst/>
          </a:prstGeom>
        </p:spPr>
      </p:pic>
      <p:pic>
        <p:nvPicPr>
          <p:cNvPr id="5" name="Slika 4">
            <a:extLst>
              <a:ext uri="{FF2B5EF4-FFF2-40B4-BE49-F238E27FC236}">
                <a16:creationId xmlns:a16="http://schemas.microsoft.com/office/drawing/2014/main" id="{F8C135C3-08CB-49F2-AD8D-D67834E3C81E}"/>
              </a:ext>
            </a:extLst>
          </p:cNvPr>
          <p:cNvPicPr>
            <a:picLocks noChangeAspect="1"/>
          </p:cNvPicPr>
          <p:nvPr/>
        </p:nvPicPr>
        <p:blipFill>
          <a:blip r:embed="rId3"/>
          <a:stretch>
            <a:fillRect/>
          </a:stretch>
        </p:blipFill>
        <p:spPr>
          <a:xfrm>
            <a:off x="8962050" y="4715934"/>
            <a:ext cx="3083372" cy="2051844"/>
          </a:xfrm>
          <a:prstGeom prst="rect">
            <a:avLst/>
          </a:prstGeom>
        </p:spPr>
      </p:pic>
    </p:spTree>
    <p:extLst>
      <p:ext uri="{BB962C8B-B14F-4D97-AF65-F5344CB8AC3E}">
        <p14:creationId xmlns:p14="http://schemas.microsoft.com/office/powerpoint/2010/main" val="28112294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txBox="1">
            <a:spLocks/>
          </p:cNvSpPr>
          <p:nvPr/>
        </p:nvSpPr>
        <p:spPr>
          <a:xfrm>
            <a:off x="676400" y="332656"/>
            <a:ext cx="7992888"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defRPr/>
            </a:pPr>
            <a:r>
              <a:rPr lang="sl-SI" sz="4000" b="1" dirty="0">
                <a:solidFill>
                  <a:srgbClr val="002060"/>
                </a:solidFill>
                <a:latin typeface="Verdana" panose="020B0604030504040204" pitchFamily="34" charset="0"/>
                <a:ea typeface="Verdana" panose="020B0604030504040204" pitchFamily="34" charset="0"/>
              </a:rPr>
              <a:t>Prednosti e-poslovanja TA</a:t>
            </a:r>
            <a:endParaRPr lang="sl-SI" sz="4400" dirty="0">
              <a:solidFill>
                <a:srgbClr val="002060"/>
              </a:solidFill>
              <a:latin typeface="Verdana" panose="020B0604030504040204" pitchFamily="34" charset="0"/>
              <a:ea typeface="Verdana" panose="020B0604030504040204" pitchFamily="34" charset="0"/>
            </a:endParaRPr>
          </a:p>
        </p:txBody>
      </p:sp>
      <p:sp>
        <p:nvSpPr>
          <p:cNvPr id="4" name="Pravokotnik 3">
            <a:extLst>
              <a:ext uri="{FF2B5EF4-FFF2-40B4-BE49-F238E27FC236}">
                <a16:creationId xmlns:a16="http://schemas.microsoft.com/office/drawing/2014/main" id="{2116C220-FD87-4EB7-9507-468F77EC2DA8}"/>
              </a:ext>
            </a:extLst>
          </p:cNvPr>
          <p:cNvSpPr/>
          <p:nvPr/>
        </p:nvSpPr>
        <p:spPr>
          <a:xfrm>
            <a:off x="855133" y="1917974"/>
            <a:ext cx="6096000" cy="4247317"/>
          </a:xfrm>
          <a:prstGeom prst="rect">
            <a:avLst/>
          </a:prstGeom>
        </p:spPr>
        <p:txBody>
          <a:bodyPr>
            <a:spAutoFit/>
          </a:bodyPr>
          <a:lstStyle/>
          <a:p>
            <a:endParaRPr lang="sl-SI" dirty="0"/>
          </a:p>
          <a:p>
            <a:pPr marL="285750" indent="-285750">
              <a:buFont typeface="Arial" panose="020B0604020202020204" pitchFamily="34" charset="0"/>
              <a:buChar char="•"/>
            </a:pPr>
            <a:r>
              <a:rPr lang="sl-SI" b="1" dirty="0"/>
              <a:t>Boljša obdelava podatkov</a:t>
            </a:r>
            <a:r>
              <a:rPr lang="sl-SI" dirty="0"/>
              <a:t>: Avtomatizacija procesov omogoča boljšo obdelavo rezervacij, plačil in drugih transakcij, kar pripomore k večji učinkovitosti in zmanjšanju napak.</a:t>
            </a:r>
          </a:p>
          <a:p>
            <a:pPr marL="285750" indent="-285750">
              <a:buFont typeface="Arial" panose="020B0604020202020204" pitchFamily="34" charset="0"/>
              <a:buChar char="•"/>
            </a:pPr>
            <a:endParaRPr lang="sl-SI" dirty="0"/>
          </a:p>
          <a:p>
            <a:pPr marL="285750" indent="-285750">
              <a:buFont typeface="Arial" panose="020B0604020202020204" pitchFamily="34" charset="0"/>
              <a:buChar char="•"/>
            </a:pPr>
            <a:r>
              <a:rPr lang="sl-SI" b="1" dirty="0" err="1"/>
              <a:t>Personalizacija</a:t>
            </a:r>
            <a:r>
              <a:rPr lang="sl-SI" b="1" dirty="0"/>
              <a:t> ponudbe</a:t>
            </a:r>
            <a:r>
              <a:rPr lang="sl-SI" dirty="0"/>
              <a:t>: S pomočjo podatkovnih analiz in sledenja uporabniškim navadam lahko turistične agencije prilagajajo svojo ponudbo in storitve posameznim strankam, kar povečuje zadovoljstvo in verjetnost ponovnih rezervacij.</a:t>
            </a:r>
          </a:p>
          <a:p>
            <a:pPr marL="285750" indent="-285750">
              <a:buFont typeface="Arial" panose="020B0604020202020204" pitchFamily="34" charset="0"/>
              <a:buChar char="•"/>
            </a:pPr>
            <a:endParaRPr lang="sl-SI" dirty="0"/>
          </a:p>
          <a:p>
            <a:pPr marL="285750" indent="-285750">
              <a:buFont typeface="Arial" panose="020B0604020202020204" pitchFamily="34" charset="0"/>
              <a:buChar char="•"/>
            </a:pPr>
            <a:r>
              <a:rPr lang="sl-SI" b="1" dirty="0"/>
              <a:t>Enostavno primerjanje cen</a:t>
            </a:r>
            <a:r>
              <a:rPr lang="sl-SI" dirty="0"/>
              <a:t>: Potencialnim strankam omogoča enostavno primerjanje cen in ponudbe različnih destinacij ter storitev, kar vodi v boljše odločitve in zadovoljstvo strank.</a:t>
            </a:r>
          </a:p>
        </p:txBody>
      </p:sp>
      <p:pic>
        <p:nvPicPr>
          <p:cNvPr id="5" name="Slika 4">
            <a:extLst>
              <a:ext uri="{FF2B5EF4-FFF2-40B4-BE49-F238E27FC236}">
                <a16:creationId xmlns:a16="http://schemas.microsoft.com/office/drawing/2014/main" id="{FF36EBEA-859C-442A-AA23-8351FA0B2BAA}"/>
              </a:ext>
            </a:extLst>
          </p:cNvPr>
          <p:cNvPicPr>
            <a:picLocks noChangeAspect="1"/>
          </p:cNvPicPr>
          <p:nvPr/>
        </p:nvPicPr>
        <p:blipFill>
          <a:blip r:embed="rId2"/>
          <a:stretch>
            <a:fillRect/>
          </a:stretch>
        </p:blipFill>
        <p:spPr>
          <a:xfrm>
            <a:off x="8331153" y="3429000"/>
            <a:ext cx="3663467" cy="2437871"/>
          </a:xfrm>
          <a:prstGeom prst="rect">
            <a:avLst/>
          </a:prstGeom>
        </p:spPr>
      </p:pic>
    </p:spTree>
    <p:extLst>
      <p:ext uri="{BB962C8B-B14F-4D97-AF65-F5344CB8AC3E}">
        <p14:creationId xmlns:p14="http://schemas.microsoft.com/office/powerpoint/2010/main" val="5478805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044CEFA-D6FA-4288-AD1F-87A10CA9F500}"/>
              </a:ext>
            </a:extLst>
          </p:cNvPr>
          <p:cNvSpPr>
            <a:spLocks noGrp="1"/>
          </p:cNvSpPr>
          <p:nvPr>
            <p:ph type="title"/>
          </p:nvPr>
        </p:nvSpPr>
        <p:spPr/>
        <p:txBody>
          <a:bodyPr/>
          <a:lstStyle/>
          <a:p>
            <a:r>
              <a:rPr lang="sl-SI" b="1" dirty="0">
                <a:solidFill>
                  <a:schemeClr val="accent6"/>
                </a:solidFill>
                <a:latin typeface="Bookman Old Style" panose="02050604050505020204" pitchFamily="18" charset="0"/>
              </a:rPr>
              <a:t>DO v turizmu  </a:t>
            </a:r>
          </a:p>
        </p:txBody>
      </p:sp>
      <p:sp>
        <p:nvSpPr>
          <p:cNvPr id="3" name="Označba mesta vsebine 2">
            <a:extLst>
              <a:ext uri="{FF2B5EF4-FFF2-40B4-BE49-F238E27FC236}">
                <a16:creationId xmlns:a16="http://schemas.microsoft.com/office/drawing/2014/main" id="{D4E8D884-6284-4C84-9D30-4F9D4A5BCDE1}"/>
              </a:ext>
            </a:extLst>
          </p:cNvPr>
          <p:cNvSpPr>
            <a:spLocks noGrp="1"/>
          </p:cNvSpPr>
          <p:nvPr>
            <p:ph idx="1"/>
          </p:nvPr>
        </p:nvSpPr>
        <p:spPr>
          <a:xfrm>
            <a:off x="838200" y="1825625"/>
            <a:ext cx="8348133" cy="4351338"/>
          </a:xfrm>
        </p:spPr>
        <p:txBody>
          <a:bodyPr/>
          <a:lstStyle/>
          <a:p>
            <a:pPr marL="0" indent="0">
              <a:buNone/>
            </a:pPr>
            <a:r>
              <a:rPr lang="sl-SI" dirty="0">
                <a:solidFill>
                  <a:schemeClr val="accent5">
                    <a:lumMod val="50000"/>
                  </a:schemeClr>
                </a:solidFill>
                <a:latin typeface="Bookman Old Style" panose="02050604050505020204" pitchFamily="18" charset="0"/>
              </a:rPr>
              <a:t>Družbena omrežja bistveno vplivajo: </a:t>
            </a:r>
          </a:p>
          <a:p>
            <a:r>
              <a:rPr lang="sl-SI" dirty="0">
                <a:solidFill>
                  <a:schemeClr val="accent5">
                    <a:lumMod val="50000"/>
                  </a:schemeClr>
                </a:solidFill>
                <a:latin typeface="Bookman Old Style" panose="02050604050505020204" pitchFamily="18" charset="0"/>
              </a:rPr>
              <a:t>na način, kako ljudje potujejo, </a:t>
            </a:r>
          </a:p>
          <a:p>
            <a:r>
              <a:rPr lang="sl-SI" dirty="0">
                <a:solidFill>
                  <a:schemeClr val="accent5">
                    <a:lumMod val="50000"/>
                  </a:schemeClr>
                </a:solidFill>
                <a:latin typeface="Bookman Old Style" panose="02050604050505020204" pitchFamily="18" charset="0"/>
              </a:rPr>
              <a:t>iščejo informacije in </a:t>
            </a:r>
          </a:p>
          <a:p>
            <a:r>
              <a:rPr lang="sl-SI" dirty="0">
                <a:solidFill>
                  <a:schemeClr val="accent5">
                    <a:lumMod val="50000"/>
                  </a:schemeClr>
                </a:solidFill>
                <a:latin typeface="Bookman Old Style" panose="02050604050505020204" pitchFamily="18" charset="0"/>
              </a:rPr>
              <a:t>delijo svoje izkušnje</a:t>
            </a:r>
          </a:p>
          <a:p>
            <a:pPr marL="0" indent="0">
              <a:buNone/>
            </a:pPr>
            <a:r>
              <a:rPr lang="sl-SI" dirty="0">
                <a:solidFill>
                  <a:schemeClr val="accent5">
                    <a:lumMod val="50000"/>
                  </a:schemeClr>
                </a:solidFill>
                <a:latin typeface="Bookman Old Style" panose="02050604050505020204" pitchFamily="18" charset="0"/>
              </a:rPr>
              <a:t>Zaradi njihovega vpliva so potovanja </a:t>
            </a:r>
          </a:p>
          <a:p>
            <a:pPr marL="0" indent="0">
              <a:buNone/>
            </a:pPr>
            <a:r>
              <a:rPr lang="sl-SI" dirty="0">
                <a:solidFill>
                  <a:schemeClr val="accent5">
                    <a:lumMod val="50000"/>
                  </a:schemeClr>
                </a:solidFill>
                <a:latin typeface="Bookman Old Style" panose="02050604050505020204" pitchFamily="18" charset="0"/>
              </a:rPr>
              <a:t>postala bolj individualizirana, informacije </a:t>
            </a:r>
          </a:p>
          <a:p>
            <a:pPr marL="0" indent="0">
              <a:buNone/>
            </a:pPr>
            <a:r>
              <a:rPr lang="sl-SI" dirty="0">
                <a:solidFill>
                  <a:schemeClr val="accent5">
                    <a:lumMod val="50000"/>
                  </a:schemeClr>
                </a:solidFill>
                <a:latin typeface="Bookman Old Style" panose="02050604050505020204" pitchFamily="18" charset="0"/>
              </a:rPr>
              <a:t>bolj dostopne in izkušnje bolj interaktivne </a:t>
            </a:r>
          </a:p>
          <a:p>
            <a:pPr marL="0" indent="0">
              <a:buNone/>
            </a:pPr>
            <a:r>
              <a:rPr lang="sl-SI" dirty="0">
                <a:solidFill>
                  <a:schemeClr val="accent5">
                    <a:lumMod val="50000"/>
                  </a:schemeClr>
                </a:solidFill>
                <a:latin typeface="Bookman Old Style" panose="02050604050505020204" pitchFamily="18" charset="0"/>
              </a:rPr>
              <a:t>ter skupnostno usmerjene</a:t>
            </a:r>
          </a:p>
        </p:txBody>
      </p:sp>
      <p:pic>
        <p:nvPicPr>
          <p:cNvPr id="4" name="Slika 3">
            <a:extLst>
              <a:ext uri="{FF2B5EF4-FFF2-40B4-BE49-F238E27FC236}">
                <a16:creationId xmlns:a16="http://schemas.microsoft.com/office/drawing/2014/main" id="{C08B0827-AA20-4ACE-B067-06DB5A55CDF8}"/>
              </a:ext>
            </a:extLst>
          </p:cNvPr>
          <p:cNvPicPr>
            <a:picLocks noChangeAspect="1"/>
          </p:cNvPicPr>
          <p:nvPr/>
        </p:nvPicPr>
        <p:blipFill>
          <a:blip r:embed="rId2"/>
          <a:stretch>
            <a:fillRect/>
          </a:stretch>
        </p:blipFill>
        <p:spPr>
          <a:xfrm>
            <a:off x="11209867" y="90223"/>
            <a:ext cx="982133" cy="982133"/>
          </a:xfrm>
          <a:prstGeom prst="rect">
            <a:avLst/>
          </a:prstGeom>
        </p:spPr>
      </p:pic>
      <p:pic>
        <p:nvPicPr>
          <p:cNvPr id="5" name="Slika 4">
            <a:extLst>
              <a:ext uri="{FF2B5EF4-FFF2-40B4-BE49-F238E27FC236}">
                <a16:creationId xmlns:a16="http://schemas.microsoft.com/office/drawing/2014/main" id="{F51638C0-E8A8-40F7-8F26-256B2AA7203E}"/>
              </a:ext>
            </a:extLst>
          </p:cNvPr>
          <p:cNvPicPr>
            <a:picLocks noChangeAspect="1"/>
          </p:cNvPicPr>
          <p:nvPr/>
        </p:nvPicPr>
        <p:blipFill>
          <a:blip r:embed="rId3"/>
          <a:stretch>
            <a:fillRect/>
          </a:stretch>
        </p:blipFill>
        <p:spPr>
          <a:xfrm>
            <a:off x="7509583" y="1207293"/>
            <a:ext cx="4191350" cy="3139467"/>
          </a:xfrm>
          <a:prstGeom prst="rect">
            <a:avLst/>
          </a:prstGeom>
        </p:spPr>
      </p:pic>
    </p:spTree>
    <p:extLst>
      <p:ext uri="{BB962C8B-B14F-4D97-AF65-F5344CB8AC3E}">
        <p14:creationId xmlns:p14="http://schemas.microsoft.com/office/powerpoint/2010/main" val="41206184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044CEFA-D6FA-4288-AD1F-87A10CA9F500}"/>
              </a:ext>
            </a:extLst>
          </p:cNvPr>
          <p:cNvSpPr>
            <a:spLocks noGrp="1"/>
          </p:cNvSpPr>
          <p:nvPr>
            <p:ph type="title"/>
          </p:nvPr>
        </p:nvSpPr>
        <p:spPr/>
        <p:txBody>
          <a:bodyPr/>
          <a:lstStyle/>
          <a:p>
            <a:r>
              <a:rPr lang="sl-SI" b="1" dirty="0">
                <a:solidFill>
                  <a:schemeClr val="accent6"/>
                </a:solidFill>
                <a:latin typeface="Bookman Old Style" panose="02050604050505020204" pitchFamily="18" charset="0"/>
              </a:rPr>
              <a:t>DO v turizmu  </a:t>
            </a:r>
          </a:p>
        </p:txBody>
      </p:sp>
      <p:sp>
        <p:nvSpPr>
          <p:cNvPr id="3" name="Označba mesta vsebine 2">
            <a:extLst>
              <a:ext uri="{FF2B5EF4-FFF2-40B4-BE49-F238E27FC236}">
                <a16:creationId xmlns:a16="http://schemas.microsoft.com/office/drawing/2014/main" id="{D4E8D884-6284-4C84-9D30-4F9D4A5BCDE1}"/>
              </a:ext>
            </a:extLst>
          </p:cNvPr>
          <p:cNvSpPr>
            <a:spLocks noGrp="1"/>
          </p:cNvSpPr>
          <p:nvPr>
            <p:ph idx="1"/>
          </p:nvPr>
        </p:nvSpPr>
        <p:spPr>
          <a:xfrm>
            <a:off x="567267" y="2151326"/>
            <a:ext cx="10515600" cy="4351338"/>
          </a:xfrm>
        </p:spPr>
        <p:txBody>
          <a:bodyPr>
            <a:normAutofit fontScale="92500" lnSpcReduction="10000"/>
          </a:bodyPr>
          <a:lstStyle/>
          <a:p>
            <a:pPr marL="0" indent="0">
              <a:buNone/>
            </a:pPr>
            <a:r>
              <a:rPr lang="sl-SI" dirty="0">
                <a:solidFill>
                  <a:schemeClr val="accent5">
                    <a:lumMod val="50000"/>
                  </a:schemeClr>
                </a:solidFill>
                <a:latin typeface="Bookman Old Style" panose="02050604050505020204" pitchFamily="18" charset="0"/>
              </a:rPr>
              <a:t>Družbena omrežja so spletna platforma, namenjena vzpostavljanju in izmenjavi virtualnih povezav med posamezniki in skupinami</a:t>
            </a:r>
          </a:p>
          <a:p>
            <a:pPr marL="0" indent="0">
              <a:buNone/>
            </a:pPr>
            <a:r>
              <a:rPr lang="sl-SI" dirty="0">
                <a:solidFill>
                  <a:schemeClr val="accent5">
                    <a:lumMod val="50000"/>
                  </a:schemeClr>
                </a:solidFill>
                <a:latin typeface="Bookman Old Style" panose="02050604050505020204" pitchFamily="18" charset="0"/>
              </a:rPr>
              <a:t>Omogočajo uporabnikom, da ustvarjajo profile, delijo vsebine, komunicirajo med seboj ter sodelujejo v različnih skupnostih in mrežah</a:t>
            </a:r>
          </a:p>
          <a:p>
            <a:pPr marL="0" indent="0">
              <a:buNone/>
            </a:pPr>
            <a:r>
              <a:rPr lang="sl-SI" dirty="0">
                <a:solidFill>
                  <a:schemeClr val="accent5">
                    <a:lumMod val="50000"/>
                  </a:schemeClr>
                </a:solidFill>
                <a:latin typeface="Bookman Old Style" panose="02050604050505020204" pitchFamily="18" charset="0"/>
              </a:rPr>
              <a:t>Obstaja veliko različnih družbenih omrežij, ki se razlikujejo po namenu, ciljnem občinstvu, vrsti vsebin, ki jih uporabniki delijo, in načinu interakcije. </a:t>
            </a:r>
          </a:p>
          <a:p>
            <a:pPr marL="0" indent="0">
              <a:buNone/>
            </a:pPr>
            <a:r>
              <a:rPr lang="sl-SI" dirty="0">
                <a:solidFill>
                  <a:schemeClr val="accent5">
                    <a:lumMod val="50000"/>
                  </a:schemeClr>
                </a:solidFill>
                <a:latin typeface="Bookman Old Style" panose="02050604050505020204" pitchFamily="18" charset="0"/>
              </a:rPr>
              <a:t>Med najbolj priljubljenimi družbenimi omrežji so Facebook, </a:t>
            </a:r>
            <a:r>
              <a:rPr lang="sl-SI" dirty="0" err="1">
                <a:solidFill>
                  <a:schemeClr val="accent5">
                    <a:lumMod val="50000"/>
                  </a:schemeClr>
                </a:solidFill>
                <a:latin typeface="Bookman Old Style" panose="02050604050505020204" pitchFamily="18" charset="0"/>
              </a:rPr>
              <a:t>Instagram</a:t>
            </a:r>
            <a:r>
              <a:rPr lang="sl-SI" dirty="0">
                <a:solidFill>
                  <a:schemeClr val="accent5">
                    <a:lumMod val="50000"/>
                  </a:schemeClr>
                </a:solidFill>
                <a:latin typeface="Bookman Old Style" panose="02050604050505020204" pitchFamily="18" charset="0"/>
              </a:rPr>
              <a:t>, X (bivši </a:t>
            </a:r>
            <a:r>
              <a:rPr lang="sl-SI" dirty="0" err="1">
                <a:solidFill>
                  <a:schemeClr val="accent5">
                    <a:lumMod val="50000"/>
                  </a:schemeClr>
                </a:solidFill>
                <a:latin typeface="Bookman Old Style" panose="02050604050505020204" pitchFamily="18" charset="0"/>
              </a:rPr>
              <a:t>Twitter</a:t>
            </a:r>
            <a:r>
              <a:rPr lang="sl-SI" dirty="0">
                <a:solidFill>
                  <a:schemeClr val="accent5">
                    <a:lumMod val="50000"/>
                  </a:schemeClr>
                </a:solidFill>
                <a:latin typeface="Bookman Old Style" panose="02050604050505020204" pitchFamily="18" charset="0"/>
              </a:rPr>
              <a:t>), </a:t>
            </a:r>
            <a:r>
              <a:rPr lang="sl-SI" dirty="0" err="1">
                <a:solidFill>
                  <a:schemeClr val="accent5">
                    <a:lumMod val="50000"/>
                  </a:schemeClr>
                </a:solidFill>
                <a:latin typeface="Bookman Old Style" panose="02050604050505020204" pitchFamily="18" charset="0"/>
              </a:rPr>
              <a:t>LinkedIn</a:t>
            </a:r>
            <a:r>
              <a:rPr lang="sl-SI" dirty="0">
                <a:solidFill>
                  <a:schemeClr val="accent5">
                    <a:lumMod val="50000"/>
                  </a:schemeClr>
                </a:solidFill>
                <a:latin typeface="Bookman Old Style" panose="02050604050505020204" pitchFamily="18" charset="0"/>
              </a:rPr>
              <a:t>, YouTube, </a:t>
            </a:r>
            <a:r>
              <a:rPr lang="sl-SI" dirty="0" err="1">
                <a:solidFill>
                  <a:schemeClr val="accent5">
                    <a:lumMod val="50000"/>
                  </a:schemeClr>
                </a:solidFill>
                <a:latin typeface="Bookman Old Style" panose="02050604050505020204" pitchFamily="18" charset="0"/>
              </a:rPr>
              <a:t>TikTok</a:t>
            </a:r>
            <a:r>
              <a:rPr lang="sl-SI" dirty="0">
                <a:solidFill>
                  <a:schemeClr val="accent5">
                    <a:lumMod val="50000"/>
                  </a:schemeClr>
                </a:solidFill>
                <a:latin typeface="Bookman Old Style" panose="02050604050505020204" pitchFamily="18" charset="0"/>
              </a:rPr>
              <a:t> in drugi</a:t>
            </a:r>
          </a:p>
          <a:p>
            <a:pPr marL="0" indent="0">
              <a:buNone/>
            </a:pPr>
            <a:endParaRPr lang="sl-SI" dirty="0">
              <a:solidFill>
                <a:schemeClr val="accent5">
                  <a:lumMod val="50000"/>
                </a:schemeClr>
              </a:solidFill>
              <a:latin typeface="Bookman Old Style" panose="02050604050505020204" pitchFamily="18" charset="0"/>
            </a:endParaRPr>
          </a:p>
        </p:txBody>
      </p:sp>
      <p:pic>
        <p:nvPicPr>
          <p:cNvPr id="4" name="Slika 3">
            <a:extLst>
              <a:ext uri="{FF2B5EF4-FFF2-40B4-BE49-F238E27FC236}">
                <a16:creationId xmlns:a16="http://schemas.microsoft.com/office/drawing/2014/main" id="{C08B0827-AA20-4ACE-B067-06DB5A55CDF8}"/>
              </a:ext>
            </a:extLst>
          </p:cNvPr>
          <p:cNvPicPr>
            <a:picLocks noChangeAspect="1"/>
          </p:cNvPicPr>
          <p:nvPr/>
        </p:nvPicPr>
        <p:blipFill>
          <a:blip r:embed="rId2"/>
          <a:stretch>
            <a:fillRect/>
          </a:stretch>
        </p:blipFill>
        <p:spPr>
          <a:xfrm>
            <a:off x="11209867" y="90223"/>
            <a:ext cx="982133" cy="982133"/>
          </a:xfrm>
          <a:prstGeom prst="rect">
            <a:avLst/>
          </a:prstGeom>
        </p:spPr>
      </p:pic>
      <p:pic>
        <p:nvPicPr>
          <p:cNvPr id="5" name="Slika 4">
            <a:extLst>
              <a:ext uri="{FF2B5EF4-FFF2-40B4-BE49-F238E27FC236}">
                <a16:creationId xmlns:a16="http://schemas.microsoft.com/office/drawing/2014/main" id="{94AB5291-8D43-4CA2-A618-888DD3FBB23A}"/>
              </a:ext>
            </a:extLst>
          </p:cNvPr>
          <p:cNvPicPr>
            <a:picLocks noChangeAspect="1"/>
          </p:cNvPicPr>
          <p:nvPr/>
        </p:nvPicPr>
        <p:blipFill>
          <a:blip r:embed="rId3"/>
          <a:stretch>
            <a:fillRect/>
          </a:stretch>
        </p:blipFill>
        <p:spPr>
          <a:xfrm>
            <a:off x="7051146" y="90223"/>
            <a:ext cx="3811588" cy="1936045"/>
          </a:xfrm>
          <a:prstGeom prst="rect">
            <a:avLst/>
          </a:prstGeom>
        </p:spPr>
      </p:pic>
    </p:spTree>
    <p:extLst>
      <p:ext uri="{BB962C8B-B14F-4D97-AF65-F5344CB8AC3E}">
        <p14:creationId xmlns:p14="http://schemas.microsoft.com/office/powerpoint/2010/main" val="19206389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044CEFA-D6FA-4288-AD1F-87A10CA9F500}"/>
              </a:ext>
            </a:extLst>
          </p:cNvPr>
          <p:cNvSpPr>
            <a:spLocks noGrp="1"/>
          </p:cNvSpPr>
          <p:nvPr>
            <p:ph type="title"/>
          </p:nvPr>
        </p:nvSpPr>
        <p:spPr/>
        <p:txBody>
          <a:bodyPr/>
          <a:lstStyle/>
          <a:p>
            <a:r>
              <a:rPr lang="sl-SI" b="1" dirty="0">
                <a:solidFill>
                  <a:schemeClr val="accent6"/>
                </a:solidFill>
                <a:latin typeface="Bookman Old Style" panose="02050604050505020204" pitchFamily="18" charset="0"/>
              </a:rPr>
              <a:t>Pomembnost družbenih omrežij v turizmu</a:t>
            </a:r>
          </a:p>
        </p:txBody>
      </p:sp>
      <p:sp>
        <p:nvSpPr>
          <p:cNvPr id="3" name="Označba mesta vsebine 2">
            <a:extLst>
              <a:ext uri="{FF2B5EF4-FFF2-40B4-BE49-F238E27FC236}">
                <a16:creationId xmlns:a16="http://schemas.microsoft.com/office/drawing/2014/main" id="{D4E8D884-6284-4C84-9D30-4F9D4A5BCDE1}"/>
              </a:ext>
            </a:extLst>
          </p:cNvPr>
          <p:cNvSpPr>
            <a:spLocks noGrp="1"/>
          </p:cNvSpPr>
          <p:nvPr>
            <p:ph idx="1"/>
          </p:nvPr>
        </p:nvSpPr>
        <p:spPr/>
        <p:txBody>
          <a:bodyPr/>
          <a:lstStyle/>
          <a:p>
            <a:pPr marL="0" indent="0">
              <a:buNone/>
            </a:pPr>
            <a:r>
              <a:rPr lang="sl-SI" dirty="0">
                <a:solidFill>
                  <a:schemeClr val="accent5">
                    <a:lumMod val="50000"/>
                  </a:schemeClr>
                </a:solidFill>
                <a:latin typeface="Bookman Old Style" panose="02050604050505020204" pitchFamily="18" charset="0"/>
              </a:rPr>
              <a:t>izhaja iz njihove: </a:t>
            </a:r>
          </a:p>
          <a:p>
            <a:r>
              <a:rPr lang="sl-SI" dirty="0">
                <a:solidFill>
                  <a:schemeClr val="accent5">
                    <a:lumMod val="50000"/>
                  </a:schemeClr>
                </a:solidFill>
                <a:latin typeface="Bookman Old Style" panose="02050604050505020204" pitchFamily="18" charset="0"/>
              </a:rPr>
              <a:t>sposobnosti povečevanja prepoznavnosti destinacij,</a:t>
            </a:r>
          </a:p>
          <a:p>
            <a:r>
              <a:rPr lang="sl-SI" dirty="0">
                <a:solidFill>
                  <a:schemeClr val="accent5">
                    <a:lumMod val="50000"/>
                  </a:schemeClr>
                </a:solidFill>
                <a:latin typeface="Bookman Old Style" panose="02050604050505020204" pitchFamily="18" charset="0"/>
              </a:rPr>
              <a:t>spodbujanja interakcije med turisti in lokalnimi prebivalci</a:t>
            </a:r>
          </a:p>
          <a:p>
            <a:r>
              <a:rPr lang="sl-SI" dirty="0">
                <a:solidFill>
                  <a:schemeClr val="accent5">
                    <a:lumMod val="50000"/>
                  </a:schemeClr>
                </a:solidFill>
                <a:latin typeface="Bookman Old Style" panose="02050604050505020204" pitchFamily="18" charset="0"/>
              </a:rPr>
              <a:t>omogočanja </a:t>
            </a:r>
            <a:r>
              <a:rPr lang="sl-SI" dirty="0" err="1">
                <a:solidFill>
                  <a:schemeClr val="accent5">
                    <a:lumMod val="50000"/>
                  </a:schemeClr>
                </a:solidFill>
                <a:latin typeface="Bookman Old Style" panose="02050604050505020204" pitchFamily="18" charset="0"/>
              </a:rPr>
              <a:t>personaliziranih</a:t>
            </a:r>
            <a:r>
              <a:rPr lang="sl-SI" dirty="0">
                <a:solidFill>
                  <a:schemeClr val="accent5">
                    <a:lumMod val="50000"/>
                  </a:schemeClr>
                </a:solidFill>
                <a:latin typeface="Bookman Old Style" panose="02050604050505020204" pitchFamily="18" charset="0"/>
              </a:rPr>
              <a:t> turističnih izkušenj,</a:t>
            </a:r>
          </a:p>
          <a:p>
            <a:r>
              <a:rPr lang="sl-SI" dirty="0">
                <a:solidFill>
                  <a:schemeClr val="accent5">
                    <a:lumMod val="50000"/>
                  </a:schemeClr>
                </a:solidFill>
                <a:latin typeface="Bookman Old Style" panose="02050604050505020204" pitchFamily="18" charset="0"/>
              </a:rPr>
              <a:t>ustvarjanja skupnosti potnikov in </a:t>
            </a:r>
          </a:p>
          <a:p>
            <a:r>
              <a:rPr lang="sl-SI" dirty="0">
                <a:solidFill>
                  <a:schemeClr val="accent5">
                    <a:lumMod val="50000"/>
                  </a:schemeClr>
                </a:solidFill>
                <a:latin typeface="Bookman Old Style" panose="02050604050505020204" pitchFamily="18" charset="0"/>
              </a:rPr>
              <a:t>spodbujanja prodaje turističnih produktov in storitev</a:t>
            </a:r>
          </a:p>
        </p:txBody>
      </p:sp>
      <p:pic>
        <p:nvPicPr>
          <p:cNvPr id="4" name="Slika 3">
            <a:extLst>
              <a:ext uri="{FF2B5EF4-FFF2-40B4-BE49-F238E27FC236}">
                <a16:creationId xmlns:a16="http://schemas.microsoft.com/office/drawing/2014/main" id="{C08B0827-AA20-4ACE-B067-06DB5A55CDF8}"/>
              </a:ext>
            </a:extLst>
          </p:cNvPr>
          <p:cNvPicPr>
            <a:picLocks noChangeAspect="1"/>
          </p:cNvPicPr>
          <p:nvPr/>
        </p:nvPicPr>
        <p:blipFill>
          <a:blip r:embed="rId2"/>
          <a:stretch>
            <a:fillRect/>
          </a:stretch>
        </p:blipFill>
        <p:spPr>
          <a:xfrm>
            <a:off x="11209867" y="90223"/>
            <a:ext cx="982133" cy="982133"/>
          </a:xfrm>
          <a:prstGeom prst="rect">
            <a:avLst/>
          </a:prstGeom>
        </p:spPr>
      </p:pic>
      <p:pic>
        <p:nvPicPr>
          <p:cNvPr id="6" name="Slika 5">
            <a:extLst>
              <a:ext uri="{FF2B5EF4-FFF2-40B4-BE49-F238E27FC236}">
                <a16:creationId xmlns:a16="http://schemas.microsoft.com/office/drawing/2014/main" id="{5758E356-7E4C-4CEE-84C4-74CBD4D403EB}"/>
              </a:ext>
            </a:extLst>
          </p:cNvPr>
          <p:cNvPicPr>
            <a:picLocks noChangeAspect="1"/>
          </p:cNvPicPr>
          <p:nvPr/>
        </p:nvPicPr>
        <p:blipFill>
          <a:blip r:embed="rId3"/>
          <a:stretch>
            <a:fillRect/>
          </a:stretch>
        </p:blipFill>
        <p:spPr>
          <a:xfrm>
            <a:off x="9096375" y="4969404"/>
            <a:ext cx="2838450" cy="1609725"/>
          </a:xfrm>
          <a:prstGeom prst="rect">
            <a:avLst/>
          </a:prstGeom>
        </p:spPr>
      </p:pic>
    </p:spTree>
    <p:extLst>
      <p:ext uri="{BB962C8B-B14F-4D97-AF65-F5344CB8AC3E}">
        <p14:creationId xmlns:p14="http://schemas.microsoft.com/office/powerpoint/2010/main" val="17409947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044CEFA-D6FA-4288-AD1F-87A10CA9F500}"/>
              </a:ext>
            </a:extLst>
          </p:cNvPr>
          <p:cNvSpPr>
            <a:spLocks noGrp="1"/>
          </p:cNvSpPr>
          <p:nvPr>
            <p:ph type="title"/>
          </p:nvPr>
        </p:nvSpPr>
        <p:spPr/>
        <p:txBody>
          <a:bodyPr/>
          <a:lstStyle/>
          <a:p>
            <a:r>
              <a:rPr lang="sl-SI" b="1" dirty="0">
                <a:solidFill>
                  <a:schemeClr val="accent6"/>
                </a:solidFill>
                <a:latin typeface="Bookman Old Style" panose="02050604050505020204" pitchFamily="18" charset="0"/>
              </a:rPr>
              <a:t>DO v turizmu  </a:t>
            </a:r>
          </a:p>
        </p:txBody>
      </p:sp>
      <p:sp>
        <p:nvSpPr>
          <p:cNvPr id="3" name="Označba mesta vsebine 2">
            <a:extLst>
              <a:ext uri="{FF2B5EF4-FFF2-40B4-BE49-F238E27FC236}">
                <a16:creationId xmlns:a16="http://schemas.microsoft.com/office/drawing/2014/main" id="{D4E8D884-6284-4C84-9D30-4F9D4A5BCDE1}"/>
              </a:ext>
            </a:extLst>
          </p:cNvPr>
          <p:cNvSpPr>
            <a:spLocks noGrp="1"/>
          </p:cNvSpPr>
          <p:nvPr>
            <p:ph idx="1"/>
          </p:nvPr>
        </p:nvSpPr>
        <p:spPr>
          <a:xfrm>
            <a:off x="838200" y="1394096"/>
            <a:ext cx="10515600" cy="4351338"/>
          </a:xfrm>
        </p:spPr>
        <p:txBody>
          <a:bodyPr>
            <a:normAutofit/>
          </a:bodyPr>
          <a:lstStyle/>
          <a:p>
            <a:pPr marL="0" indent="0">
              <a:buNone/>
            </a:pPr>
            <a:r>
              <a:rPr lang="sl-SI" dirty="0">
                <a:solidFill>
                  <a:schemeClr val="accent5">
                    <a:lumMod val="50000"/>
                  </a:schemeClr>
                </a:solidFill>
                <a:latin typeface="Bookman Old Style" panose="02050604050505020204" pitchFamily="18" charset="0"/>
              </a:rPr>
              <a:t>Turistične organizacije in destinacije aktivno uporabljajo družbena omrežja kot orodje za promocijo in trženje, saj omogočajo: </a:t>
            </a:r>
          </a:p>
          <a:p>
            <a:r>
              <a:rPr lang="sl-SI" dirty="0">
                <a:solidFill>
                  <a:schemeClr val="accent5">
                    <a:lumMod val="50000"/>
                  </a:schemeClr>
                </a:solidFill>
                <a:latin typeface="Bookman Old Style" panose="02050604050505020204" pitchFamily="18" charset="0"/>
              </a:rPr>
              <a:t>ciljano oglaševanje, </a:t>
            </a:r>
          </a:p>
          <a:p>
            <a:r>
              <a:rPr lang="sl-SI" dirty="0">
                <a:solidFill>
                  <a:schemeClr val="accent5">
                    <a:lumMod val="50000"/>
                  </a:schemeClr>
                </a:solidFill>
                <a:latin typeface="Bookman Old Style" panose="02050604050505020204" pitchFamily="18" charset="0"/>
              </a:rPr>
              <a:t>ustvarjanje vsebin, ki nagovarjajo določene ciljne skupine, </a:t>
            </a:r>
          </a:p>
          <a:p>
            <a:r>
              <a:rPr lang="sl-SI" dirty="0">
                <a:solidFill>
                  <a:schemeClr val="accent5">
                    <a:lumMod val="50000"/>
                  </a:schemeClr>
                </a:solidFill>
                <a:latin typeface="Bookman Old Style" panose="02050604050505020204" pitchFamily="18" charset="0"/>
              </a:rPr>
              <a:t>ter spremljanje učinkovitosti marketinških kampanj</a:t>
            </a:r>
          </a:p>
        </p:txBody>
      </p:sp>
      <p:pic>
        <p:nvPicPr>
          <p:cNvPr id="4" name="Slika 3">
            <a:extLst>
              <a:ext uri="{FF2B5EF4-FFF2-40B4-BE49-F238E27FC236}">
                <a16:creationId xmlns:a16="http://schemas.microsoft.com/office/drawing/2014/main" id="{C08B0827-AA20-4ACE-B067-06DB5A55CDF8}"/>
              </a:ext>
            </a:extLst>
          </p:cNvPr>
          <p:cNvPicPr>
            <a:picLocks noChangeAspect="1"/>
          </p:cNvPicPr>
          <p:nvPr/>
        </p:nvPicPr>
        <p:blipFill>
          <a:blip r:embed="rId2"/>
          <a:stretch>
            <a:fillRect/>
          </a:stretch>
        </p:blipFill>
        <p:spPr>
          <a:xfrm>
            <a:off x="11209867" y="90223"/>
            <a:ext cx="982133" cy="982133"/>
          </a:xfrm>
          <a:prstGeom prst="rect">
            <a:avLst/>
          </a:prstGeom>
        </p:spPr>
      </p:pic>
      <p:pic>
        <p:nvPicPr>
          <p:cNvPr id="6" name="Slika 5">
            <a:extLst>
              <a:ext uri="{FF2B5EF4-FFF2-40B4-BE49-F238E27FC236}">
                <a16:creationId xmlns:a16="http://schemas.microsoft.com/office/drawing/2014/main" id="{85749379-449E-4215-BEF3-C6D449943324}"/>
              </a:ext>
            </a:extLst>
          </p:cNvPr>
          <p:cNvPicPr>
            <a:picLocks noChangeAspect="1"/>
          </p:cNvPicPr>
          <p:nvPr/>
        </p:nvPicPr>
        <p:blipFill>
          <a:blip r:embed="rId3"/>
          <a:stretch>
            <a:fillRect/>
          </a:stretch>
        </p:blipFill>
        <p:spPr>
          <a:xfrm>
            <a:off x="9084734" y="4774418"/>
            <a:ext cx="2918354" cy="1942032"/>
          </a:xfrm>
          <a:prstGeom prst="rect">
            <a:avLst/>
          </a:prstGeom>
        </p:spPr>
      </p:pic>
    </p:spTree>
    <p:extLst>
      <p:ext uri="{BB962C8B-B14F-4D97-AF65-F5344CB8AC3E}">
        <p14:creationId xmlns:p14="http://schemas.microsoft.com/office/powerpoint/2010/main" val="37287311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Naslov 1">
            <a:extLst>
              <a:ext uri="{FF2B5EF4-FFF2-40B4-BE49-F238E27FC236}">
                <a16:creationId xmlns:a16="http://schemas.microsoft.com/office/drawing/2014/main" id="{AD666215-23EC-4618-ACA0-255ECF03BE45}"/>
              </a:ext>
            </a:extLst>
          </p:cNvPr>
          <p:cNvSpPr>
            <a:spLocks noGrp="1" noChangeArrowheads="1"/>
          </p:cNvSpPr>
          <p:nvPr>
            <p:ph type="title"/>
          </p:nvPr>
        </p:nvSpPr>
        <p:spPr>
          <a:xfrm>
            <a:off x="186267" y="12700"/>
            <a:ext cx="10287000" cy="1143000"/>
          </a:xfrm>
        </p:spPr>
        <p:txBody>
          <a:bodyPr>
            <a:normAutofit fontScale="90000"/>
          </a:bodyPr>
          <a:lstStyle/>
          <a:p>
            <a:r>
              <a:rPr lang="sl-SI" altLang="sl-SI" b="1" dirty="0">
                <a:solidFill>
                  <a:srgbClr val="458B4C"/>
                </a:solidFill>
                <a:latin typeface="Bookman Old Style" panose="02050604050505020204" pitchFamily="18" charset="0"/>
              </a:rPr>
              <a:t>Uporaba družbenih omrežij za promocijo destinacij</a:t>
            </a:r>
          </a:p>
        </p:txBody>
      </p:sp>
      <p:sp>
        <p:nvSpPr>
          <p:cNvPr id="65539" name="Označba mesta vsebine 2">
            <a:extLst>
              <a:ext uri="{FF2B5EF4-FFF2-40B4-BE49-F238E27FC236}">
                <a16:creationId xmlns:a16="http://schemas.microsoft.com/office/drawing/2014/main" id="{AC24C078-5EF6-47E5-9D1A-E0310F7A7629}"/>
              </a:ext>
            </a:extLst>
          </p:cNvPr>
          <p:cNvSpPr>
            <a:spLocks noGrp="1" noChangeArrowheads="1"/>
          </p:cNvSpPr>
          <p:nvPr>
            <p:ph idx="1"/>
          </p:nvPr>
        </p:nvSpPr>
        <p:spPr>
          <a:xfrm>
            <a:off x="416455" y="1385623"/>
            <a:ext cx="6754812" cy="5545137"/>
          </a:xfrm>
        </p:spPr>
        <p:txBody>
          <a:bodyPr/>
          <a:lstStyle/>
          <a:p>
            <a:r>
              <a:rPr lang="sl-SI" altLang="sl-SI" sz="2400" b="1" dirty="0" err="1">
                <a:latin typeface="Bookman Old Style" panose="02050604050505020204" pitchFamily="18" charset="0"/>
              </a:rPr>
              <a:t>Instagram</a:t>
            </a:r>
            <a:r>
              <a:rPr lang="sl-SI" altLang="sl-SI" sz="2400" dirty="0">
                <a:latin typeface="Bookman Old Style" panose="02050604050505020204" pitchFamily="18" charset="0"/>
              </a:rPr>
              <a:t> je eno najbolj priljubljenih družbenih omrežij za promocijo destinacij</a:t>
            </a:r>
          </a:p>
          <a:p>
            <a:r>
              <a:rPr lang="sl-SI" altLang="sl-SI" sz="2400" dirty="0">
                <a:latin typeface="Bookman Old Style" panose="02050604050505020204" pitchFamily="18" charset="0"/>
              </a:rPr>
              <a:t>Turistična podjetja lahko objavljajo čudovite fotografije in videoposnetke destinacij, znamenitosti, aktivnosti in doživetij, ki potencialnim potnikom omogočajo vpogled v lepote in privlačnosti destinacije</a:t>
            </a:r>
          </a:p>
          <a:p>
            <a:r>
              <a:rPr lang="sl-SI" altLang="sl-SI" sz="2400" dirty="0">
                <a:latin typeface="Bookman Old Style" panose="02050604050505020204" pitchFamily="18" charset="0"/>
              </a:rPr>
              <a:t>Primer: Turistična destinacija ob obali lahko deli fotografije sončnih zahodov, peščenih plaž in raznolikega morskega življenja, da navduši potencialne obiskovalce in jih spodbudi k obisku</a:t>
            </a:r>
          </a:p>
          <a:p>
            <a:endParaRPr lang="sl-SI" altLang="sl-SI" sz="2400" dirty="0">
              <a:latin typeface="Bookman Old Style" panose="02050604050505020204" pitchFamily="18" charset="0"/>
            </a:endParaRPr>
          </a:p>
        </p:txBody>
      </p:sp>
      <p:sp>
        <p:nvSpPr>
          <p:cNvPr id="65541" name="Označba mesta številke diapozitiva 5">
            <a:extLst>
              <a:ext uri="{FF2B5EF4-FFF2-40B4-BE49-F238E27FC236}">
                <a16:creationId xmlns:a16="http://schemas.microsoft.com/office/drawing/2014/main" id="{2DABCE26-098B-497C-A2E0-8CAD3BDD6D2F}"/>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1DC996-45E2-4534-B440-39A6D0A1A2A0}" type="slidenum">
              <a:rPr lang="sl-SI" altLang="sl-SI" smtClean="0">
                <a:solidFill>
                  <a:srgbClr val="000000"/>
                </a:solidFill>
              </a:rPr>
              <a:pPr/>
              <a:t>44</a:t>
            </a:fld>
            <a:endParaRPr lang="sl-SI" altLang="sl-SI">
              <a:solidFill>
                <a:srgbClr val="000000"/>
              </a:solidFill>
            </a:endParaRPr>
          </a:p>
        </p:txBody>
      </p:sp>
      <p:pic>
        <p:nvPicPr>
          <p:cNvPr id="6" name="Slika 5">
            <a:extLst>
              <a:ext uri="{FF2B5EF4-FFF2-40B4-BE49-F238E27FC236}">
                <a16:creationId xmlns:a16="http://schemas.microsoft.com/office/drawing/2014/main" id="{452CA240-5606-49E6-A987-636DC47F711F}"/>
              </a:ext>
            </a:extLst>
          </p:cNvPr>
          <p:cNvPicPr>
            <a:picLocks noChangeAspect="1"/>
          </p:cNvPicPr>
          <p:nvPr/>
        </p:nvPicPr>
        <p:blipFill>
          <a:blip r:embed="rId2"/>
          <a:stretch>
            <a:fillRect/>
          </a:stretch>
        </p:blipFill>
        <p:spPr>
          <a:xfrm>
            <a:off x="11209867" y="90223"/>
            <a:ext cx="982133" cy="982133"/>
          </a:xfrm>
          <a:prstGeom prst="rect">
            <a:avLst/>
          </a:prstGeom>
        </p:spPr>
      </p:pic>
      <p:pic>
        <p:nvPicPr>
          <p:cNvPr id="3" name="Slika 2">
            <a:extLst>
              <a:ext uri="{FF2B5EF4-FFF2-40B4-BE49-F238E27FC236}">
                <a16:creationId xmlns:a16="http://schemas.microsoft.com/office/drawing/2014/main" id="{653FC8AB-AC2A-4406-8ADC-EF236EBF3B83}"/>
              </a:ext>
            </a:extLst>
          </p:cNvPr>
          <p:cNvPicPr>
            <a:picLocks noChangeAspect="1"/>
          </p:cNvPicPr>
          <p:nvPr/>
        </p:nvPicPr>
        <p:blipFill>
          <a:blip r:embed="rId3"/>
          <a:stretch>
            <a:fillRect/>
          </a:stretch>
        </p:blipFill>
        <p:spPr>
          <a:xfrm>
            <a:off x="9658634" y="4824797"/>
            <a:ext cx="2116911" cy="1531553"/>
          </a:xfrm>
          <a:prstGeom prst="rect">
            <a:avLst/>
          </a:prstGeom>
        </p:spPr>
      </p:pic>
      <p:pic>
        <p:nvPicPr>
          <p:cNvPr id="4" name="Slika 3">
            <a:extLst>
              <a:ext uri="{FF2B5EF4-FFF2-40B4-BE49-F238E27FC236}">
                <a16:creationId xmlns:a16="http://schemas.microsoft.com/office/drawing/2014/main" id="{94AD9EA3-27F2-4865-93EE-65A1262536F5}"/>
              </a:ext>
            </a:extLst>
          </p:cNvPr>
          <p:cNvPicPr>
            <a:picLocks noChangeAspect="1"/>
          </p:cNvPicPr>
          <p:nvPr/>
        </p:nvPicPr>
        <p:blipFill>
          <a:blip r:embed="rId4"/>
          <a:stretch>
            <a:fillRect/>
          </a:stretch>
        </p:blipFill>
        <p:spPr>
          <a:xfrm>
            <a:off x="7586133" y="2338244"/>
            <a:ext cx="4189412" cy="2189306"/>
          </a:xfrm>
          <a:prstGeom prst="rect">
            <a:avLst/>
          </a:prstGeom>
        </p:spPr>
      </p:pic>
    </p:spTree>
    <p:extLst>
      <p:ext uri="{BB962C8B-B14F-4D97-AF65-F5344CB8AC3E}">
        <p14:creationId xmlns:p14="http://schemas.microsoft.com/office/powerpoint/2010/main" val="2392458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Naslov 1">
            <a:extLst>
              <a:ext uri="{FF2B5EF4-FFF2-40B4-BE49-F238E27FC236}">
                <a16:creationId xmlns:a16="http://schemas.microsoft.com/office/drawing/2014/main" id="{AD666215-23EC-4618-ACA0-255ECF03BE45}"/>
              </a:ext>
            </a:extLst>
          </p:cNvPr>
          <p:cNvSpPr>
            <a:spLocks noGrp="1" noChangeArrowheads="1"/>
          </p:cNvSpPr>
          <p:nvPr>
            <p:ph type="title"/>
          </p:nvPr>
        </p:nvSpPr>
        <p:spPr>
          <a:xfrm>
            <a:off x="186267" y="12700"/>
            <a:ext cx="10287000" cy="1143000"/>
          </a:xfrm>
        </p:spPr>
        <p:txBody>
          <a:bodyPr>
            <a:normAutofit fontScale="90000"/>
          </a:bodyPr>
          <a:lstStyle/>
          <a:p>
            <a:r>
              <a:rPr lang="sl-SI" altLang="sl-SI" b="1" dirty="0">
                <a:solidFill>
                  <a:srgbClr val="458B4C"/>
                </a:solidFill>
                <a:latin typeface="Bookman Old Style" panose="02050604050505020204" pitchFamily="18" charset="0"/>
              </a:rPr>
              <a:t>Uporaba družbenih omrežij za promocijo destinacij</a:t>
            </a:r>
          </a:p>
        </p:txBody>
      </p:sp>
      <p:sp>
        <p:nvSpPr>
          <p:cNvPr id="65539" name="Označba mesta vsebine 2">
            <a:extLst>
              <a:ext uri="{FF2B5EF4-FFF2-40B4-BE49-F238E27FC236}">
                <a16:creationId xmlns:a16="http://schemas.microsoft.com/office/drawing/2014/main" id="{AC24C078-5EF6-47E5-9D1A-E0310F7A7629}"/>
              </a:ext>
            </a:extLst>
          </p:cNvPr>
          <p:cNvSpPr>
            <a:spLocks noGrp="1" noChangeArrowheads="1"/>
          </p:cNvSpPr>
          <p:nvPr>
            <p:ph idx="1"/>
          </p:nvPr>
        </p:nvSpPr>
        <p:spPr>
          <a:xfrm>
            <a:off x="416455" y="1385623"/>
            <a:ext cx="6754812" cy="5545137"/>
          </a:xfrm>
        </p:spPr>
        <p:txBody>
          <a:bodyPr/>
          <a:lstStyle/>
          <a:p>
            <a:r>
              <a:rPr lang="sl-SI" altLang="sl-SI" sz="2400" b="1" dirty="0">
                <a:latin typeface="Bookman Old Style" panose="02050604050505020204" pitchFamily="18" charset="0"/>
              </a:rPr>
              <a:t>Facebook</a:t>
            </a:r>
            <a:r>
              <a:rPr lang="sl-SI" altLang="sl-SI" sz="2400" dirty="0">
                <a:latin typeface="Bookman Old Style" panose="02050604050505020204" pitchFamily="18" charset="0"/>
              </a:rPr>
              <a:t> omogoča turističnim podjetjem, da ustvarjajo strani, dogodke, oglase in objave, s katerimi lahko ciljajo na specifične ciljne skupine potencialnih potnikov</a:t>
            </a:r>
          </a:p>
          <a:p>
            <a:r>
              <a:rPr lang="sl-SI" altLang="sl-SI" sz="2400" dirty="0">
                <a:latin typeface="Bookman Old Style" panose="02050604050505020204" pitchFamily="18" charset="0"/>
              </a:rPr>
              <a:t>Podjetja lahko delijo novice, ponudbe, informacije in zgodbe o destinacijah, ki pritegnejo pozornost in zanimanje potencialnih obiskovalcev</a:t>
            </a:r>
          </a:p>
          <a:p>
            <a:r>
              <a:rPr lang="sl-SI" altLang="sl-SI" sz="2400" dirty="0">
                <a:latin typeface="Bookman Old Style" panose="02050604050505020204" pitchFamily="18" charset="0"/>
              </a:rPr>
              <a:t>Primer: Turistično podjetje lahko ustvari dogodek na Facebooku za predstavitev nove destinacije in vabi svoje sledilce, da se udeležijo dogodka in izvedo več o destinaciji</a:t>
            </a:r>
          </a:p>
          <a:p>
            <a:endParaRPr lang="sl-SI" altLang="sl-SI" sz="2400" dirty="0">
              <a:latin typeface="Bookman Old Style" panose="02050604050505020204" pitchFamily="18" charset="0"/>
            </a:endParaRPr>
          </a:p>
        </p:txBody>
      </p:sp>
      <p:sp>
        <p:nvSpPr>
          <p:cNvPr id="65541" name="Označba mesta številke diapozitiva 5">
            <a:extLst>
              <a:ext uri="{FF2B5EF4-FFF2-40B4-BE49-F238E27FC236}">
                <a16:creationId xmlns:a16="http://schemas.microsoft.com/office/drawing/2014/main" id="{2DABCE26-098B-497C-A2E0-8CAD3BDD6D2F}"/>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1DC996-45E2-4534-B440-39A6D0A1A2A0}" type="slidenum">
              <a:rPr lang="sl-SI" altLang="sl-SI" smtClean="0">
                <a:solidFill>
                  <a:srgbClr val="000000"/>
                </a:solidFill>
              </a:rPr>
              <a:pPr/>
              <a:t>45</a:t>
            </a:fld>
            <a:endParaRPr lang="sl-SI" altLang="sl-SI">
              <a:solidFill>
                <a:srgbClr val="000000"/>
              </a:solidFill>
            </a:endParaRPr>
          </a:p>
        </p:txBody>
      </p:sp>
      <p:pic>
        <p:nvPicPr>
          <p:cNvPr id="6" name="Slika 5">
            <a:extLst>
              <a:ext uri="{FF2B5EF4-FFF2-40B4-BE49-F238E27FC236}">
                <a16:creationId xmlns:a16="http://schemas.microsoft.com/office/drawing/2014/main" id="{452CA240-5606-49E6-A987-636DC47F711F}"/>
              </a:ext>
            </a:extLst>
          </p:cNvPr>
          <p:cNvPicPr>
            <a:picLocks noChangeAspect="1"/>
          </p:cNvPicPr>
          <p:nvPr/>
        </p:nvPicPr>
        <p:blipFill>
          <a:blip r:embed="rId2"/>
          <a:stretch>
            <a:fillRect/>
          </a:stretch>
        </p:blipFill>
        <p:spPr>
          <a:xfrm>
            <a:off x="11209867" y="90223"/>
            <a:ext cx="982133" cy="982133"/>
          </a:xfrm>
          <a:prstGeom prst="rect">
            <a:avLst/>
          </a:prstGeom>
        </p:spPr>
      </p:pic>
      <p:pic>
        <p:nvPicPr>
          <p:cNvPr id="2" name="Slika 1">
            <a:extLst>
              <a:ext uri="{FF2B5EF4-FFF2-40B4-BE49-F238E27FC236}">
                <a16:creationId xmlns:a16="http://schemas.microsoft.com/office/drawing/2014/main" id="{C885310D-4F78-4128-BE13-86274D042A27}"/>
              </a:ext>
            </a:extLst>
          </p:cNvPr>
          <p:cNvPicPr>
            <a:picLocks noChangeAspect="1"/>
          </p:cNvPicPr>
          <p:nvPr/>
        </p:nvPicPr>
        <p:blipFill>
          <a:blip r:embed="rId3"/>
          <a:stretch>
            <a:fillRect/>
          </a:stretch>
        </p:blipFill>
        <p:spPr>
          <a:xfrm>
            <a:off x="6997700" y="1981888"/>
            <a:ext cx="5139266" cy="3244162"/>
          </a:xfrm>
          <a:prstGeom prst="rect">
            <a:avLst/>
          </a:prstGeom>
        </p:spPr>
      </p:pic>
    </p:spTree>
    <p:extLst>
      <p:ext uri="{BB962C8B-B14F-4D97-AF65-F5344CB8AC3E}">
        <p14:creationId xmlns:p14="http://schemas.microsoft.com/office/powerpoint/2010/main" val="24580696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Naslov 1">
            <a:extLst>
              <a:ext uri="{FF2B5EF4-FFF2-40B4-BE49-F238E27FC236}">
                <a16:creationId xmlns:a16="http://schemas.microsoft.com/office/drawing/2014/main" id="{AD666215-23EC-4618-ACA0-255ECF03BE45}"/>
              </a:ext>
            </a:extLst>
          </p:cNvPr>
          <p:cNvSpPr>
            <a:spLocks noGrp="1" noChangeArrowheads="1"/>
          </p:cNvSpPr>
          <p:nvPr>
            <p:ph type="title"/>
          </p:nvPr>
        </p:nvSpPr>
        <p:spPr>
          <a:xfrm>
            <a:off x="186267" y="12700"/>
            <a:ext cx="10287000" cy="1143000"/>
          </a:xfrm>
        </p:spPr>
        <p:txBody>
          <a:bodyPr>
            <a:normAutofit fontScale="90000"/>
          </a:bodyPr>
          <a:lstStyle/>
          <a:p>
            <a:r>
              <a:rPr lang="sl-SI" altLang="sl-SI" b="1" dirty="0">
                <a:solidFill>
                  <a:srgbClr val="458B4C"/>
                </a:solidFill>
                <a:latin typeface="Bookman Old Style" panose="02050604050505020204" pitchFamily="18" charset="0"/>
              </a:rPr>
              <a:t>Uporaba družbenih omrežij za promocijo destinacij</a:t>
            </a:r>
          </a:p>
        </p:txBody>
      </p:sp>
      <p:sp>
        <p:nvSpPr>
          <p:cNvPr id="65539" name="Označba mesta vsebine 2">
            <a:extLst>
              <a:ext uri="{FF2B5EF4-FFF2-40B4-BE49-F238E27FC236}">
                <a16:creationId xmlns:a16="http://schemas.microsoft.com/office/drawing/2014/main" id="{AC24C078-5EF6-47E5-9D1A-E0310F7A7629}"/>
              </a:ext>
            </a:extLst>
          </p:cNvPr>
          <p:cNvSpPr>
            <a:spLocks noGrp="1" noChangeArrowheads="1"/>
          </p:cNvSpPr>
          <p:nvPr>
            <p:ph idx="1"/>
          </p:nvPr>
        </p:nvSpPr>
        <p:spPr>
          <a:xfrm>
            <a:off x="416455" y="1385623"/>
            <a:ext cx="6754812" cy="5545137"/>
          </a:xfrm>
        </p:spPr>
        <p:txBody>
          <a:bodyPr/>
          <a:lstStyle/>
          <a:p>
            <a:r>
              <a:rPr lang="sl-SI" altLang="sl-SI" sz="2400" dirty="0">
                <a:latin typeface="Bookman Old Style" panose="02050604050505020204" pitchFamily="18" charset="0"/>
              </a:rPr>
              <a:t>X omogoča turističnim podjetjem, da komunicirajo s potencialnimi potniki v realnem času</a:t>
            </a:r>
          </a:p>
          <a:p>
            <a:r>
              <a:rPr lang="sl-SI" altLang="sl-SI" sz="2400" dirty="0">
                <a:latin typeface="Bookman Old Style" panose="02050604050505020204" pitchFamily="18" charset="0"/>
              </a:rPr>
              <a:t>Podjetja lahko delijo kratke novice, informacije, povezave, slike in videoposnetke o destinacijah, dogodkih in promocijah ter tako vzpostavijo interakcijo in angažiranost s svojo ciljno publiko</a:t>
            </a:r>
          </a:p>
          <a:p>
            <a:r>
              <a:rPr lang="sl-SI" altLang="sl-SI" sz="2400" dirty="0">
                <a:latin typeface="Bookman Old Style" panose="02050604050505020204" pitchFamily="18" charset="0"/>
              </a:rPr>
              <a:t>Primer: Turistična destinacija lahko na X-u deli informacije o lokalnih dogodkih, kulturnih prireditvah in posebnih ponudbah za obiskovalce, kar pritegne pozornost in zanimanje potencialnih obiskovalcev</a:t>
            </a:r>
          </a:p>
          <a:p>
            <a:endParaRPr lang="sl-SI" altLang="sl-SI" sz="2400" dirty="0">
              <a:latin typeface="Bookman Old Style" panose="02050604050505020204" pitchFamily="18" charset="0"/>
            </a:endParaRPr>
          </a:p>
        </p:txBody>
      </p:sp>
      <p:sp>
        <p:nvSpPr>
          <p:cNvPr id="65541" name="Označba mesta številke diapozitiva 5">
            <a:extLst>
              <a:ext uri="{FF2B5EF4-FFF2-40B4-BE49-F238E27FC236}">
                <a16:creationId xmlns:a16="http://schemas.microsoft.com/office/drawing/2014/main" id="{2DABCE26-098B-497C-A2E0-8CAD3BDD6D2F}"/>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1DC996-45E2-4534-B440-39A6D0A1A2A0}" type="slidenum">
              <a:rPr lang="sl-SI" altLang="sl-SI" smtClean="0">
                <a:solidFill>
                  <a:srgbClr val="000000"/>
                </a:solidFill>
              </a:rPr>
              <a:pPr/>
              <a:t>46</a:t>
            </a:fld>
            <a:endParaRPr lang="sl-SI" altLang="sl-SI">
              <a:solidFill>
                <a:srgbClr val="000000"/>
              </a:solidFill>
            </a:endParaRPr>
          </a:p>
        </p:txBody>
      </p:sp>
      <p:pic>
        <p:nvPicPr>
          <p:cNvPr id="6" name="Slika 5">
            <a:extLst>
              <a:ext uri="{FF2B5EF4-FFF2-40B4-BE49-F238E27FC236}">
                <a16:creationId xmlns:a16="http://schemas.microsoft.com/office/drawing/2014/main" id="{452CA240-5606-49E6-A987-636DC47F711F}"/>
              </a:ext>
            </a:extLst>
          </p:cNvPr>
          <p:cNvPicPr>
            <a:picLocks noChangeAspect="1"/>
          </p:cNvPicPr>
          <p:nvPr/>
        </p:nvPicPr>
        <p:blipFill>
          <a:blip r:embed="rId2"/>
          <a:stretch>
            <a:fillRect/>
          </a:stretch>
        </p:blipFill>
        <p:spPr>
          <a:xfrm>
            <a:off x="11209867" y="90223"/>
            <a:ext cx="982133" cy="982133"/>
          </a:xfrm>
          <a:prstGeom prst="rect">
            <a:avLst/>
          </a:prstGeom>
        </p:spPr>
      </p:pic>
      <p:pic>
        <p:nvPicPr>
          <p:cNvPr id="7" name="Slika 6">
            <a:extLst>
              <a:ext uri="{FF2B5EF4-FFF2-40B4-BE49-F238E27FC236}">
                <a16:creationId xmlns:a16="http://schemas.microsoft.com/office/drawing/2014/main" id="{E69C99DF-D117-4392-8AEF-DEAF8EB1F31B}"/>
              </a:ext>
            </a:extLst>
          </p:cNvPr>
          <p:cNvPicPr/>
          <p:nvPr/>
        </p:nvPicPr>
        <p:blipFill rotWithShape="1">
          <a:blip r:embed="rId3">
            <a:extLst>
              <a:ext uri="{28A0092B-C50C-407E-A947-70E740481C1C}">
                <a14:useLocalDpi xmlns:a14="http://schemas.microsoft.com/office/drawing/2010/main" val="0"/>
              </a:ext>
            </a:extLst>
          </a:blip>
          <a:srcRect l="21959" t="24000" r="23885" b="22865"/>
          <a:stretch/>
        </p:blipFill>
        <p:spPr bwMode="auto">
          <a:xfrm>
            <a:off x="736600" y="1385623"/>
            <a:ext cx="292841" cy="335862"/>
          </a:xfrm>
          <a:prstGeom prst="rect">
            <a:avLst/>
          </a:prstGeom>
          <a:noFill/>
          <a:ln>
            <a:noFill/>
          </a:ln>
          <a:extLst>
            <a:ext uri="{53640926-AAD7-44D8-BBD7-CCE9431645EC}">
              <a14:shadowObscured xmlns:a14="http://schemas.microsoft.com/office/drawing/2010/main"/>
            </a:ext>
          </a:extLst>
        </p:spPr>
      </p:pic>
      <p:pic>
        <p:nvPicPr>
          <p:cNvPr id="3" name="Slika 2">
            <a:extLst>
              <a:ext uri="{FF2B5EF4-FFF2-40B4-BE49-F238E27FC236}">
                <a16:creationId xmlns:a16="http://schemas.microsoft.com/office/drawing/2014/main" id="{49C17EC6-E05E-4094-863E-25729B6B4711}"/>
              </a:ext>
            </a:extLst>
          </p:cNvPr>
          <p:cNvPicPr>
            <a:picLocks noChangeAspect="1"/>
          </p:cNvPicPr>
          <p:nvPr/>
        </p:nvPicPr>
        <p:blipFill rotWithShape="1">
          <a:blip r:embed="rId4"/>
          <a:srcRect l="30417" t="2250" r="26111" b="-1271"/>
          <a:stretch/>
        </p:blipFill>
        <p:spPr>
          <a:xfrm>
            <a:off x="7721600" y="1531212"/>
            <a:ext cx="3175000" cy="4825138"/>
          </a:xfrm>
          <a:prstGeom prst="rect">
            <a:avLst/>
          </a:prstGeom>
        </p:spPr>
      </p:pic>
    </p:spTree>
    <p:extLst>
      <p:ext uri="{BB962C8B-B14F-4D97-AF65-F5344CB8AC3E}">
        <p14:creationId xmlns:p14="http://schemas.microsoft.com/office/powerpoint/2010/main" val="28402699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Naslov 1">
            <a:extLst>
              <a:ext uri="{FF2B5EF4-FFF2-40B4-BE49-F238E27FC236}">
                <a16:creationId xmlns:a16="http://schemas.microsoft.com/office/drawing/2014/main" id="{AD666215-23EC-4618-ACA0-255ECF03BE45}"/>
              </a:ext>
            </a:extLst>
          </p:cNvPr>
          <p:cNvSpPr>
            <a:spLocks noGrp="1" noChangeArrowheads="1"/>
          </p:cNvSpPr>
          <p:nvPr>
            <p:ph type="title"/>
          </p:nvPr>
        </p:nvSpPr>
        <p:spPr>
          <a:xfrm>
            <a:off x="186267" y="12700"/>
            <a:ext cx="10287000" cy="1143000"/>
          </a:xfrm>
        </p:spPr>
        <p:txBody>
          <a:bodyPr>
            <a:normAutofit fontScale="90000"/>
          </a:bodyPr>
          <a:lstStyle/>
          <a:p>
            <a:r>
              <a:rPr lang="sl-SI" altLang="sl-SI" b="1" dirty="0">
                <a:solidFill>
                  <a:srgbClr val="458B4C"/>
                </a:solidFill>
                <a:latin typeface="Bookman Old Style" panose="02050604050505020204" pitchFamily="18" charset="0"/>
              </a:rPr>
              <a:t>Uporaba družbenih omrežij za promocijo destinacij</a:t>
            </a:r>
          </a:p>
        </p:txBody>
      </p:sp>
      <p:sp>
        <p:nvSpPr>
          <p:cNvPr id="65539" name="Označba mesta vsebine 2">
            <a:extLst>
              <a:ext uri="{FF2B5EF4-FFF2-40B4-BE49-F238E27FC236}">
                <a16:creationId xmlns:a16="http://schemas.microsoft.com/office/drawing/2014/main" id="{AC24C078-5EF6-47E5-9D1A-E0310F7A7629}"/>
              </a:ext>
            </a:extLst>
          </p:cNvPr>
          <p:cNvSpPr>
            <a:spLocks noGrp="1" noChangeArrowheads="1"/>
          </p:cNvSpPr>
          <p:nvPr>
            <p:ph idx="1"/>
          </p:nvPr>
        </p:nvSpPr>
        <p:spPr>
          <a:xfrm>
            <a:off x="357189" y="1538023"/>
            <a:ext cx="6754812" cy="5545137"/>
          </a:xfrm>
        </p:spPr>
        <p:txBody>
          <a:bodyPr/>
          <a:lstStyle/>
          <a:p>
            <a:r>
              <a:rPr lang="sl-SI" altLang="sl-SI" sz="2400" b="1" dirty="0" err="1">
                <a:latin typeface="Bookman Old Style" panose="02050604050505020204" pitchFamily="18" charset="0"/>
              </a:rPr>
              <a:t>TikTok</a:t>
            </a:r>
            <a:r>
              <a:rPr lang="sl-SI" altLang="sl-SI" sz="2400" dirty="0">
                <a:latin typeface="Bookman Old Style" panose="02050604050505020204" pitchFamily="18" charset="0"/>
              </a:rPr>
              <a:t> ponuja turističnim destinacijam in podjetjem priložnost za ustvarjanje privlačne in zanimive vsebine, ki lahko privabi pozornost potencialnih obiskovalcev ter spodbudi željo po raziskovanju destinacije</a:t>
            </a:r>
          </a:p>
          <a:p>
            <a:r>
              <a:rPr lang="sl-SI" altLang="sl-SI" sz="2400" dirty="0">
                <a:latin typeface="Bookman Old Style" panose="02050604050505020204" pitchFamily="18" charset="0"/>
              </a:rPr>
              <a:t>S pravilno uporabo platforme lahko turistična podjetja dosežejo široko občinstvo in ustvarijo pozitivno podobo svoje destinacije ali storitev</a:t>
            </a:r>
          </a:p>
        </p:txBody>
      </p:sp>
      <p:sp>
        <p:nvSpPr>
          <p:cNvPr id="65541" name="Označba mesta številke diapozitiva 5">
            <a:extLst>
              <a:ext uri="{FF2B5EF4-FFF2-40B4-BE49-F238E27FC236}">
                <a16:creationId xmlns:a16="http://schemas.microsoft.com/office/drawing/2014/main" id="{2DABCE26-098B-497C-A2E0-8CAD3BDD6D2F}"/>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1DC996-45E2-4534-B440-39A6D0A1A2A0}" type="slidenum">
              <a:rPr lang="sl-SI" altLang="sl-SI" smtClean="0">
                <a:solidFill>
                  <a:srgbClr val="000000"/>
                </a:solidFill>
              </a:rPr>
              <a:pPr/>
              <a:t>47</a:t>
            </a:fld>
            <a:endParaRPr lang="sl-SI" altLang="sl-SI">
              <a:solidFill>
                <a:srgbClr val="000000"/>
              </a:solidFill>
            </a:endParaRPr>
          </a:p>
        </p:txBody>
      </p:sp>
      <p:pic>
        <p:nvPicPr>
          <p:cNvPr id="6" name="Slika 5">
            <a:extLst>
              <a:ext uri="{FF2B5EF4-FFF2-40B4-BE49-F238E27FC236}">
                <a16:creationId xmlns:a16="http://schemas.microsoft.com/office/drawing/2014/main" id="{452CA240-5606-49E6-A987-636DC47F711F}"/>
              </a:ext>
            </a:extLst>
          </p:cNvPr>
          <p:cNvPicPr>
            <a:picLocks noChangeAspect="1"/>
          </p:cNvPicPr>
          <p:nvPr/>
        </p:nvPicPr>
        <p:blipFill>
          <a:blip r:embed="rId2"/>
          <a:stretch>
            <a:fillRect/>
          </a:stretch>
        </p:blipFill>
        <p:spPr>
          <a:xfrm>
            <a:off x="11209867" y="90223"/>
            <a:ext cx="982133" cy="982133"/>
          </a:xfrm>
          <a:prstGeom prst="rect">
            <a:avLst/>
          </a:prstGeom>
        </p:spPr>
      </p:pic>
      <p:pic>
        <p:nvPicPr>
          <p:cNvPr id="2" name="Slika 1">
            <a:extLst>
              <a:ext uri="{FF2B5EF4-FFF2-40B4-BE49-F238E27FC236}">
                <a16:creationId xmlns:a16="http://schemas.microsoft.com/office/drawing/2014/main" id="{6DB5F0C6-4169-4C2A-8768-7D876E80723B}"/>
              </a:ext>
            </a:extLst>
          </p:cNvPr>
          <p:cNvPicPr>
            <a:picLocks noChangeAspect="1"/>
          </p:cNvPicPr>
          <p:nvPr/>
        </p:nvPicPr>
        <p:blipFill>
          <a:blip r:embed="rId3"/>
          <a:stretch>
            <a:fillRect/>
          </a:stretch>
        </p:blipFill>
        <p:spPr>
          <a:xfrm>
            <a:off x="6660092" y="2091267"/>
            <a:ext cx="5431600" cy="2838449"/>
          </a:xfrm>
          <a:prstGeom prst="rect">
            <a:avLst/>
          </a:prstGeom>
        </p:spPr>
      </p:pic>
    </p:spTree>
    <p:extLst>
      <p:ext uri="{BB962C8B-B14F-4D97-AF65-F5344CB8AC3E}">
        <p14:creationId xmlns:p14="http://schemas.microsoft.com/office/powerpoint/2010/main" val="35490910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slov 1"/>
          <p:cNvSpPr>
            <a:spLocks noGrp="1"/>
          </p:cNvSpPr>
          <p:nvPr>
            <p:ph type="title"/>
          </p:nvPr>
        </p:nvSpPr>
        <p:spPr/>
        <p:txBody>
          <a:bodyPr/>
          <a:lstStyle/>
          <a:p>
            <a:r>
              <a:rPr lang="sl-SI" altLang="en-US" b="1" dirty="0" err="1">
                <a:solidFill>
                  <a:srgbClr val="008000"/>
                </a:solidFill>
                <a:latin typeface="Bookman Old Style" pitchFamily="18" charset="0"/>
              </a:rPr>
              <a:t>TikTok</a:t>
            </a:r>
            <a:endParaRPr lang="sl-SI" altLang="en-US" b="1" dirty="0">
              <a:solidFill>
                <a:srgbClr val="008000"/>
              </a:solidFill>
              <a:latin typeface="Bookman Old Style" pitchFamily="18" charset="0"/>
            </a:endParaRPr>
          </a:p>
        </p:txBody>
      </p:sp>
      <p:sp>
        <p:nvSpPr>
          <p:cNvPr id="3" name="Ograda vsebine 2"/>
          <p:cNvSpPr>
            <a:spLocks noGrp="1"/>
          </p:cNvSpPr>
          <p:nvPr>
            <p:ph idx="1"/>
          </p:nvPr>
        </p:nvSpPr>
        <p:spPr>
          <a:xfrm>
            <a:off x="668866" y="1506537"/>
            <a:ext cx="9033933" cy="3457575"/>
          </a:xfrm>
        </p:spPr>
        <p:txBody>
          <a:bodyPr>
            <a:normAutofit lnSpcReduction="10000"/>
          </a:bodyPr>
          <a:lstStyle/>
          <a:p>
            <a:pPr marL="0" indent="0">
              <a:buNone/>
            </a:pPr>
            <a:r>
              <a:rPr lang="en-US" sz="2000" dirty="0">
                <a:latin typeface="Bookman Old Style" panose="02050604050505020204" pitchFamily="18" charset="0"/>
              </a:rPr>
              <a:t>je </a:t>
            </a:r>
            <a:r>
              <a:rPr lang="en-US" sz="2000" dirty="0" err="1">
                <a:latin typeface="Bookman Old Style" panose="02050604050505020204" pitchFamily="18" charset="0"/>
              </a:rPr>
              <a:t>družbena</a:t>
            </a:r>
            <a:r>
              <a:rPr lang="en-US" sz="2000" dirty="0">
                <a:latin typeface="Bookman Old Style" panose="02050604050505020204" pitchFamily="18" charset="0"/>
              </a:rPr>
              <a:t> </a:t>
            </a:r>
            <a:r>
              <a:rPr lang="en-US" sz="2000" dirty="0" err="1">
                <a:latin typeface="Bookman Old Style" panose="02050604050505020204" pitchFamily="18" charset="0"/>
              </a:rPr>
              <a:t>platforma</a:t>
            </a:r>
            <a:r>
              <a:rPr lang="en-US" sz="2000" dirty="0">
                <a:latin typeface="Bookman Old Style" panose="02050604050505020204" pitchFamily="18" charset="0"/>
              </a:rPr>
              <a:t> za </a:t>
            </a:r>
            <a:r>
              <a:rPr lang="en-US" sz="2000" dirty="0" err="1">
                <a:latin typeface="Bookman Old Style" panose="02050604050505020204" pitchFamily="18" charset="0"/>
              </a:rPr>
              <a:t>deljenje</a:t>
            </a:r>
            <a:r>
              <a:rPr lang="en-US" sz="2000" dirty="0">
                <a:latin typeface="Bookman Old Style" panose="02050604050505020204" pitchFamily="18" charset="0"/>
              </a:rPr>
              <a:t> </a:t>
            </a:r>
            <a:r>
              <a:rPr lang="en-US" sz="2000" dirty="0" err="1">
                <a:latin typeface="Bookman Old Style" panose="02050604050505020204" pitchFamily="18" charset="0"/>
              </a:rPr>
              <a:t>videoposnetkov</a:t>
            </a:r>
            <a:r>
              <a:rPr lang="en-US" sz="2000" dirty="0">
                <a:latin typeface="Bookman Old Style" panose="02050604050505020204" pitchFamily="18" charset="0"/>
              </a:rPr>
              <a:t>, </a:t>
            </a:r>
            <a:r>
              <a:rPr lang="en-US" sz="2000" dirty="0" err="1">
                <a:latin typeface="Bookman Old Style" panose="02050604050505020204" pitchFamily="18" charset="0"/>
              </a:rPr>
              <a:t>ki</a:t>
            </a:r>
            <a:r>
              <a:rPr lang="en-US" sz="2000" dirty="0">
                <a:latin typeface="Bookman Old Style" panose="02050604050505020204" pitchFamily="18" charset="0"/>
              </a:rPr>
              <a:t> jo je </a:t>
            </a:r>
            <a:r>
              <a:rPr lang="en-US" sz="2000" dirty="0" err="1">
                <a:latin typeface="Bookman Old Style" panose="02050604050505020204" pitchFamily="18" charset="0"/>
              </a:rPr>
              <a:t>leta</a:t>
            </a:r>
            <a:r>
              <a:rPr lang="en-US" sz="2000" dirty="0">
                <a:latin typeface="Bookman Old Style" panose="02050604050505020204" pitchFamily="18" charset="0"/>
              </a:rPr>
              <a:t> 2016 </a:t>
            </a:r>
            <a:r>
              <a:rPr lang="en-US" sz="2000" dirty="0" err="1">
                <a:latin typeface="Bookman Old Style" panose="02050604050505020204" pitchFamily="18" charset="0"/>
              </a:rPr>
              <a:t>ustanovilo</a:t>
            </a:r>
            <a:r>
              <a:rPr lang="en-US" sz="2000" dirty="0">
                <a:latin typeface="Bookman Old Style" panose="02050604050505020204" pitchFamily="18" charset="0"/>
              </a:rPr>
              <a:t> </a:t>
            </a:r>
            <a:r>
              <a:rPr lang="en-US" sz="2000" dirty="0" err="1">
                <a:latin typeface="Bookman Old Style" panose="02050604050505020204" pitchFamily="18" charset="0"/>
              </a:rPr>
              <a:t>kitajsko</a:t>
            </a:r>
            <a:r>
              <a:rPr lang="en-US" sz="2000" dirty="0">
                <a:latin typeface="Bookman Old Style" panose="02050604050505020204" pitchFamily="18" charset="0"/>
              </a:rPr>
              <a:t> </a:t>
            </a:r>
            <a:r>
              <a:rPr lang="en-US" sz="2000" dirty="0" err="1">
                <a:latin typeface="Bookman Old Style" panose="02050604050505020204" pitchFamily="18" charset="0"/>
              </a:rPr>
              <a:t>podjetje</a:t>
            </a:r>
            <a:r>
              <a:rPr lang="en-US" sz="2000" dirty="0">
                <a:latin typeface="Bookman Old Style" panose="02050604050505020204" pitchFamily="18" charset="0"/>
              </a:rPr>
              <a:t> </a:t>
            </a:r>
            <a:r>
              <a:rPr lang="en-US" sz="2000" dirty="0" err="1">
                <a:latin typeface="Bookman Old Style" panose="02050604050505020204" pitchFamily="18" charset="0"/>
              </a:rPr>
              <a:t>ByteDance</a:t>
            </a:r>
            <a:endParaRPr lang="en-US" sz="2000" dirty="0">
              <a:latin typeface="Bookman Old Style" panose="02050604050505020204" pitchFamily="18" charset="0"/>
            </a:endParaRPr>
          </a:p>
          <a:p>
            <a:pPr marL="0" indent="0">
              <a:buNone/>
            </a:pPr>
            <a:r>
              <a:rPr lang="en-US" sz="2000" dirty="0" err="1">
                <a:latin typeface="Bookman Old Style" panose="02050604050505020204" pitchFamily="18" charset="0"/>
              </a:rPr>
              <a:t>Sprva</a:t>
            </a:r>
            <a:r>
              <a:rPr lang="en-US" sz="2000" dirty="0">
                <a:latin typeface="Bookman Old Style" panose="02050604050505020204" pitchFamily="18" charset="0"/>
              </a:rPr>
              <a:t> je </a:t>
            </a:r>
            <a:r>
              <a:rPr lang="en-US" sz="2000" dirty="0" err="1">
                <a:latin typeface="Bookman Old Style" panose="02050604050505020204" pitchFamily="18" charset="0"/>
              </a:rPr>
              <a:t>bila</a:t>
            </a:r>
            <a:r>
              <a:rPr lang="en-US" sz="2000" dirty="0">
                <a:latin typeface="Bookman Old Style" panose="02050604050505020204" pitchFamily="18" charset="0"/>
              </a:rPr>
              <a:t> </a:t>
            </a:r>
            <a:r>
              <a:rPr lang="en-US" sz="2000" dirty="0" err="1">
                <a:latin typeface="Bookman Old Style" panose="02050604050505020204" pitchFamily="18" charset="0"/>
              </a:rPr>
              <a:t>platforma</a:t>
            </a:r>
            <a:r>
              <a:rPr lang="en-US" sz="2000" dirty="0">
                <a:latin typeface="Bookman Old Style" panose="02050604050505020204" pitchFamily="18" charset="0"/>
              </a:rPr>
              <a:t> </a:t>
            </a:r>
            <a:r>
              <a:rPr lang="en-US" sz="2000" dirty="0" err="1">
                <a:latin typeface="Bookman Old Style" panose="02050604050505020204" pitchFamily="18" charset="0"/>
              </a:rPr>
              <a:t>znana</a:t>
            </a:r>
            <a:r>
              <a:rPr lang="en-US" sz="2000" dirty="0">
                <a:latin typeface="Bookman Old Style" panose="02050604050505020204" pitchFamily="18" charset="0"/>
              </a:rPr>
              <a:t> pod </a:t>
            </a:r>
            <a:r>
              <a:rPr lang="en-US" sz="2000" dirty="0" err="1">
                <a:latin typeface="Bookman Old Style" panose="02050604050505020204" pitchFamily="18" charset="0"/>
              </a:rPr>
              <a:t>imenom</a:t>
            </a:r>
            <a:r>
              <a:rPr lang="en-US" sz="2000" dirty="0">
                <a:latin typeface="Bookman Old Style" panose="02050604050505020204" pitchFamily="18" charset="0"/>
              </a:rPr>
              <a:t> "</a:t>
            </a:r>
            <a:r>
              <a:rPr lang="en-US" sz="2000" dirty="0" err="1">
                <a:latin typeface="Bookman Old Style" panose="02050604050505020204" pitchFamily="18" charset="0"/>
              </a:rPr>
              <a:t>Douyin</a:t>
            </a:r>
            <a:r>
              <a:rPr lang="en-US" sz="2000" dirty="0">
                <a:latin typeface="Bookman Old Style" panose="02050604050505020204" pitchFamily="18" charset="0"/>
              </a:rPr>
              <a:t>" in je </a:t>
            </a:r>
            <a:r>
              <a:rPr lang="en-US" sz="2000" dirty="0" err="1">
                <a:latin typeface="Bookman Old Style" panose="02050604050505020204" pitchFamily="18" charset="0"/>
              </a:rPr>
              <a:t>bila</a:t>
            </a:r>
            <a:r>
              <a:rPr lang="en-US" sz="2000" dirty="0">
                <a:latin typeface="Bookman Old Style" panose="02050604050505020204" pitchFamily="18" charset="0"/>
              </a:rPr>
              <a:t> </a:t>
            </a:r>
            <a:r>
              <a:rPr lang="en-US" sz="2000" dirty="0" err="1">
                <a:latin typeface="Bookman Old Style" panose="02050604050505020204" pitchFamily="18" charset="0"/>
              </a:rPr>
              <a:t>namenjena</a:t>
            </a:r>
            <a:r>
              <a:rPr lang="en-US" sz="2000" dirty="0">
                <a:latin typeface="Bookman Old Style" panose="02050604050505020204" pitchFamily="18" charset="0"/>
              </a:rPr>
              <a:t> </a:t>
            </a:r>
            <a:r>
              <a:rPr lang="en-US" sz="2000" dirty="0" err="1">
                <a:latin typeface="Bookman Old Style" panose="02050604050505020204" pitchFamily="18" charset="0"/>
              </a:rPr>
              <a:t>kitajskemu</a:t>
            </a:r>
            <a:r>
              <a:rPr lang="en-US" sz="2000" dirty="0">
                <a:latin typeface="Bookman Old Style" panose="02050604050505020204" pitchFamily="18" charset="0"/>
              </a:rPr>
              <a:t> </a:t>
            </a:r>
            <a:r>
              <a:rPr lang="en-US" sz="2000" dirty="0" err="1">
                <a:latin typeface="Bookman Old Style" panose="02050604050505020204" pitchFamily="18" charset="0"/>
              </a:rPr>
              <a:t>trgu</a:t>
            </a:r>
            <a:endParaRPr lang="en-US" sz="2000" dirty="0">
              <a:latin typeface="Bookman Old Style" panose="02050604050505020204" pitchFamily="18" charset="0"/>
            </a:endParaRPr>
          </a:p>
          <a:p>
            <a:pPr marL="0" indent="0">
              <a:buNone/>
            </a:pPr>
            <a:r>
              <a:rPr lang="en-US" sz="2000" dirty="0">
                <a:latin typeface="Bookman Old Style" panose="02050604050505020204" pitchFamily="18" charset="0"/>
              </a:rPr>
              <a:t>Leta </a:t>
            </a:r>
            <a:r>
              <a:rPr lang="en-US" sz="2000" b="1" dirty="0">
                <a:latin typeface="Bookman Old Style" panose="02050604050505020204" pitchFamily="18" charset="0"/>
              </a:rPr>
              <a:t>2017</a:t>
            </a:r>
            <a:r>
              <a:rPr lang="en-US" sz="2000" dirty="0">
                <a:latin typeface="Bookman Old Style" panose="02050604050505020204" pitchFamily="18" charset="0"/>
              </a:rPr>
              <a:t> je </a:t>
            </a:r>
            <a:r>
              <a:rPr lang="en-US" sz="2000" dirty="0" err="1">
                <a:latin typeface="Bookman Old Style" panose="02050604050505020204" pitchFamily="18" charset="0"/>
              </a:rPr>
              <a:t>ByteDance</a:t>
            </a:r>
            <a:r>
              <a:rPr lang="en-US" sz="2000" dirty="0">
                <a:latin typeface="Bookman Old Style" panose="02050604050505020204" pitchFamily="18" charset="0"/>
              </a:rPr>
              <a:t> </a:t>
            </a:r>
            <a:r>
              <a:rPr lang="en-US" sz="2000" dirty="0" err="1">
                <a:latin typeface="Bookman Old Style" panose="02050604050505020204" pitchFamily="18" charset="0"/>
              </a:rPr>
              <a:t>ustvaril</a:t>
            </a:r>
            <a:r>
              <a:rPr lang="en-US" sz="2000" dirty="0">
                <a:latin typeface="Bookman Old Style" panose="02050604050505020204" pitchFamily="18" charset="0"/>
              </a:rPr>
              <a:t> </a:t>
            </a:r>
            <a:r>
              <a:rPr lang="en-US" sz="2000" dirty="0" err="1">
                <a:latin typeface="Bookman Old Style" panose="02050604050505020204" pitchFamily="18" charset="0"/>
              </a:rPr>
              <a:t>ločeno</a:t>
            </a:r>
            <a:r>
              <a:rPr lang="en-US" sz="2000" dirty="0">
                <a:latin typeface="Bookman Old Style" panose="02050604050505020204" pitchFamily="18" charset="0"/>
              </a:rPr>
              <a:t> </a:t>
            </a:r>
            <a:r>
              <a:rPr lang="en-US" sz="2000" dirty="0" err="1">
                <a:latin typeface="Bookman Old Style" panose="02050604050505020204" pitchFamily="18" charset="0"/>
              </a:rPr>
              <a:t>mednarodno</a:t>
            </a:r>
            <a:r>
              <a:rPr lang="en-US" sz="2000" dirty="0">
                <a:latin typeface="Bookman Old Style" panose="02050604050505020204" pitchFamily="18" charset="0"/>
              </a:rPr>
              <a:t> </a:t>
            </a:r>
            <a:r>
              <a:rPr lang="en-US" sz="2000" dirty="0" err="1">
                <a:latin typeface="Bookman Old Style" panose="02050604050505020204" pitchFamily="18" charset="0"/>
              </a:rPr>
              <a:t>različico</a:t>
            </a:r>
            <a:r>
              <a:rPr lang="en-US" sz="2000" dirty="0">
                <a:latin typeface="Bookman Old Style" panose="02050604050505020204" pitchFamily="18" charset="0"/>
              </a:rPr>
              <a:t> </a:t>
            </a:r>
            <a:r>
              <a:rPr lang="en-US" sz="2000" dirty="0" err="1">
                <a:latin typeface="Bookman Old Style" panose="02050604050505020204" pitchFamily="18" charset="0"/>
              </a:rPr>
              <a:t>platforme</a:t>
            </a:r>
            <a:r>
              <a:rPr lang="en-US" sz="2000" dirty="0">
                <a:latin typeface="Bookman Old Style" panose="02050604050505020204" pitchFamily="18" charset="0"/>
              </a:rPr>
              <a:t> z </a:t>
            </a:r>
            <a:r>
              <a:rPr lang="en-US" sz="2000" dirty="0" err="1">
                <a:latin typeface="Bookman Old Style" panose="02050604050505020204" pitchFamily="18" charset="0"/>
              </a:rPr>
              <a:t>imenom</a:t>
            </a:r>
            <a:r>
              <a:rPr lang="en-US" sz="2000" dirty="0">
                <a:latin typeface="Bookman Old Style" panose="02050604050505020204" pitchFamily="18" charset="0"/>
              </a:rPr>
              <a:t> </a:t>
            </a:r>
            <a:r>
              <a:rPr lang="en-US" sz="2000" dirty="0" err="1">
                <a:latin typeface="Bookman Old Style" panose="02050604050505020204" pitchFamily="18" charset="0"/>
              </a:rPr>
              <a:t>TikTok</a:t>
            </a:r>
            <a:r>
              <a:rPr lang="en-US" sz="2000" dirty="0">
                <a:latin typeface="Bookman Old Style" panose="02050604050505020204" pitchFamily="18" charset="0"/>
              </a:rPr>
              <a:t>, </a:t>
            </a:r>
            <a:r>
              <a:rPr lang="en-US" sz="2000" dirty="0" err="1">
                <a:latin typeface="Bookman Old Style" panose="02050604050505020204" pitchFamily="18" charset="0"/>
              </a:rPr>
              <a:t>ki</a:t>
            </a:r>
            <a:r>
              <a:rPr lang="en-US" sz="2000" dirty="0">
                <a:latin typeface="Bookman Old Style" panose="02050604050505020204" pitchFamily="18" charset="0"/>
              </a:rPr>
              <a:t> je </a:t>
            </a:r>
            <a:r>
              <a:rPr lang="en-US" sz="2000" dirty="0" err="1">
                <a:latin typeface="Bookman Old Style" panose="02050604050505020204" pitchFamily="18" charset="0"/>
              </a:rPr>
              <a:t>bila</a:t>
            </a:r>
            <a:r>
              <a:rPr lang="en-US" sz="2000" dirty="0">
                <a:latin typeface="Bookman Old Style" panose="02050604050505020204" pitchFamily="18" charset="0"/>
              </a:rPr>
              <a:t> </a:t>
            </a:r>
            <a:r>
              <a:rPr lang="en-US" sz="2000" dirty="0" err="1">
                <a:latin typeface="Bookman Old Style" panose="02050604050505020204" pitchFamily="18" charset="0"/>
              </a:rPr>
              <a:t>namenjena</a:t>
            </a:r>
            <a:r>
              <a:rPr lang="en-US" sz="2000" dirty="0">
                <a:latin typeface="Bookman Old Style" panose="02050604050505020204" pitchFamily="18" charset="0"/>
              </a:rPr>
              <a:t> </a:t>
            </a:r>
            <a:r>
              <a:rPr lang="en-US" sz="2000" dirty="0" err="1">
                <a:latin typeface="Bookman Old Style" panose="02050604050505020204" pitchFamily="18" charset="0"/>
              </a:rPr>
              <a:t>globalnemu</a:t>
            </a:r>
            <a:r>
              <a:rPr lang="en-US" sz="2000" dirty="0">
                <a:latin typeface="Bookman Old Style" panose="02050604050505020204" pitchFamily="18" charset="0"/>
              </a:rPr>
              <a:t> </a:t>
            </a:r>
            <a:r>
              <a:rPr lang="en-US" sz="2000" dirty="0" err="1">
                <a:latin typeface="Bookman Old Style" panose="02050604050505020204" pitchFamily="18" charset="0"/>
              </a:rPr>
              <a:t>občinstvu</a:t>
            </a:r>
            <a:endParaRPr lang="en-US" sz="2000" dirty="0">
              <a:latin typeface="Bookman Old Style" panose="02050604050505020204" pitchFamily="18" charset="0"/>
            </a:endParaRPr>
          </a:p>
          <a:p>
            <a:pPr marL="0" indent="0">
              <a:buNone/>
            </a:pPr>
            <a:endParaRPr lang="sl-SI" sz="2000" dirty="0">
              <a:latin typeface="Bookman Old Style" panose="02050604050505020204" pitchFamily="18" charset="0"/>
            </a:endParaRPr>
          </a:p>
          <a:p>
            <a:pPr marL="0" indent="0">
              <a:buNone/>
            </a:pPr>
            <a:r>
              <a:rPr lang="en-US" sz="2000" dirty="0" err="1">
                <a:latin typeface="Bookman Old Style" panose="02050604050505020204" pitchFamily="18" charset="0"/>
              </a:rPr>
              <a:t>TikTok</a:t>
            </a:r>
            <a:r>
              <a:rPr lang="en-US" sz="2000" dirty="0">
                <a:latin typeface="Bookman Old Style" panose="02050604050505020204" pitchFamily="18" charset="0"/>
              </a:rPr>
              <a:t> je </a:t>
            </a:r>
            <a:r>
              <a:rPr lang="en-US" sz="2000" dirty="0" err="1">
                <a:latin typeface="Bookman Old Style" panose="02050604050505020204" pitchFamily="18" charset="0"/>
              </a:rPr>
              <a:t>hitro</a:t>
            </a:r>
            <a:r>
              <a:rPr lang="en-US" sz="2000" dirty="0">
                <a:latin typeface="Bookman Old Style" panose="02050604050505020204" pitchFamily="18" charset="0"/>
              </a:rPr>
              <a:t> </a:t>
            </a:r>
            <a:r>
              <a:rPr lang="en-US" sz="2000" dirty="0" err="1">
                <a:latin typeface="Bookman Old Style" panose="02050604050505020204" pitchFamily="18" charset="0"/>
              </a:rPr>
              <a:t>pridobil</a:t>
            </a:r>
            <a:r>
              <a:rPr lang="en-US" sz="2000" dirty="0">
                <a:latin typeface="Bookman Old Style" panose="02050604050505020204" pitchFamily="18" charset="0"/>
              </a:rPr>
              <a:t> </a:t>
            </a:r>
            <a:r>
              <a:rPr lang="en-US" sz="2000" dirty="0" err="1">
                <a:latin typeface="Bookman Old Style" panose="02050604050505020204" pitchFamily="18" charset="0"/>
              </a:rPr>
              <a:t>popularnost</a:t>
            </a:r>
            <a:r>
              <a:rPr lang="en-US" sz="2000" dirty="0">
                <a:latin typeface="Bookman Old Style" panose="02050604050505020204" pitchFamily="18" charset="0"/>
              </a:rPr>
              <a:t> po </a:t>
            </a:r>
            <a:r>
              <a:rPr lang="en-US" sz="2000" dirty="0" err="1">
                <a:latin typeface="Bookman Old Style" panose="02050604050505020204" pitchFamily="18" charset="0"/>
              </a:rPr>
              <a:t>vsem</a:t>
            </a:r>
            <a:r>
              <a:rPr lang="en-US" sz="2000" dirty="0">
                <a:latin typeface="Bookman Old Style" panose="02050604050505020204" pitchFamily="18" charset="0"/>
              </a:rPr>
              <a:t> </a:t>
            </a:r>
            <a:r>
              <a:rPr lang="en-US" sz="2000" dirty="0" err="1">
                <a:latin typeface="Bookman Old Style" panose="02050604050505020204" pitchFamily="18" charset="0"/>
              </a:rPr>
              <a:t>svetu</a:t>
            </a:r>
            <a:r>
              <a:rPr lang="en-US" sz="2000" dirty="0">
                <a:latin typeface="Bookman Old Style" panose="02050604050505020204" pitchFamily="18" charset="0"/>
              </a:rPr>
              <a:t>, </a:t>
            </a:r>
            <a:r>
              <a:rPr lang="en-US" sz="2000" dirty="0" err="1">
                <a:latin typeface="Bookman Old Style" panose="02050604050505020204" pitchFamily="18" charset="0"/>
              </a:rPr>
              <a:t>zlasti</a:t>
            </a:r>
            <a:r>
              <a:rPr lang="en-US" sz="2000" dirty="0">
                <a:latin typeface="Bookman Old Style" panose="02050604050505020204" pitchFamily="18" charset="0"/>
              </a:rPr>
              <a:t> med </a:t>
            </a:r>
            <a:r>
              <a:rPr lang="en-US" sz="2000" dirty="0" err="1">
                <a:latin typeface="Bookman Old Style" panose="02050604050505020204" pitchFamily="18" charset="0"/>
              </a:rPr>
              <a:t>mlajšo</a:t>
            </a:r>
            <a:r>
              <a:rPr lang="en-US" sz="2000" dirty="0">
                <a:latin typeface="Bookman Old Style" panose="02050604050505020204" pitchFamily="18" charset="0"/>
              </a:rPr>
              <a:t> </a:t>
            </a:r>
            <a:r>
              <a:rPr lang="en-US" sz="2000" dirty="0" err="1">
                <a:latin typeface="Bookman Old Style" panose="02050604050505020204" pitchFamily="18" charset="0"/>
              </a:rPr>
              <a:t>generacijo</a:t>
            </a:r>
            <a:r>
              <a:rPr lang="en-US" sz="2000" dirty="0">
                <a:latin typeface="Bookman Old Style" panose="02050604050505020204" pitchFamily="18" charset="0"/>
              </a:rPr>
              <a:t>, </a:t>
            </a:r>
            <a:r>
              <a:rPr lang="en-US" sz="2000" dirty="0" err="1">
                <a:latin typeface="Bookman Old Style" panose="02050604050505020204" pitchFamily="18" charset="0"/>
              </a:rPr>
              <a:t>zaradi</a:t>
            </a:r>
            <a:r>
              <a:rPr lang="en-US" sz="2000" dirty="0">
                <a:latin typeface="Bookman Old Style" panose="02050604050505020204" pitchFamily="18" charset="0"/>
              </a:rPr>
              <a:t> </a:t>
            </a:r>
            <a:r>
              <a:rPr lang="en-US" sz="2000" dirty="0" err="1">
                <a:latin typeface="Bookman Old Style" panose="02050604050505020204" pitchFamily="18" charset="0"/>
              </a:rPr>
              <a:t>svoje</a:t>
            </a:r>
            <a:r>
              <a:rPr lang="en-US" sz="2000" dirty="0">
                <a:latin typeface="Bookman Old Style" panose="02050604050505020204" pitchFamily="18" charset="0"/>
              </a:rPr>
              <a:t> </a:t>
            </a:r>
            <a:r>
              <a:rPr lang="en-US" sz="2000" dirty="0" err="1">
                <a:latin typeface="Bookman Old Style" panose="02050604050505020204" pitchFamily="18" charset="0"/>
              </a:rPr>
              <a:t>enostavne</a:t>
            </a:r>
            <a:r>
              <a:rPr lang="en-US" sz="2000" dirty="0">
                <a:latin typeface="Bookman Old Style" panose="02050604050505020204" pitchFamily="18" charset="0"/>
              </a:rPr>
              <a:t> </a:t>
            </a:r>
            <a:r>
              <a:rPr lang="en-US" sz="2000" dirty="0" err="1">
                <a:latin typeface="Bookman Old Style" panose="02050604050505020204" pitchFamily="18" charset="0"/>
              </a:rPr>
              <a:t>uporabe</a:t>
            </a:r>
            <a:r>
              <a:rPr lang="en-US" sz="2000" dirty="0">
                <a:latin typeface="Bookman Old Style" panose="02050604050505020204" pitchFamily="18" charset="0"/>
              </a:rPr>
              <a:t>, </a:t>
            </a:r>
            <a:r>
              <a:rPr lang="en-US" sz="2000" dirty="0" err="1">
                <a:latin typeface="Bookman Old Style" panose="02050604050505020204" pitchFamily="18" charset="0"/>
              </a:rPr>
              <a:t>zabavnih</a:t>
            </a:r>
            <a:r>
              <a:rPr lang="en-US" sz="2000" dirty="0">
                <a:latin typeface="Bookman Old Style" panose="02050604050505020204" pitchFamily="18" charset="0"/>
              </a:rPr>
              <a:t> </a:t>
            </a:r>
            <a:r>
              <a:rPr lang="en-US" sz="2000" dirty="0" err="1">
                <a:latin typeface="Bookman Old Style" panose="02050604050505020204" pitchFamily="18" charset="0"/>
              </a:rPr>
              <a:t>funkcij</a:t>
            </a:r>
            <a:r>
              <a:rPr lang="en-US" sz="2000" dirty="0">
                <a:latin typeface="Bookman Old Style" panose="02050604050505020204" pitchFamily="18" charset="0"/>
              </a:rPr>
              <a:t> in </a:t>
            </a:r>
            <a:r>
              <a:rPr lang="en-US" sz="2000" dirty="0" err="1">
                <a:latin typeface="Bookman Old Style" panose="02050604050505020204" pitchFamily="18" charset="0"/>
              </a:rPr>
              <a:t>možnosti</a:t>
            </a:r>
            <a:r>
              <a:rPr lang="en-US" sz="2000" dirty="0">
                <a:latin typeface="Bookman Old Style" panose="02050604050505020204" pitchFamily="18" charset="0"/>
              </a:rPr>
              <a:t> </a:t>
            </a:r>
            <a:r>
              <a:rPr lang="en-US" sz="2000" dirty="0" err="1">
                <a:latin typeface="Bookman Old Style" panose="02050604050505020204" pitchFamily="18" charset="0"/>
              </a:rPr>
              <a:t>ustvarjanja</a:t>
            </a:r>
            <a:r>
              <a:rPr lang="en-US" sz="2000" dirty="0">
                <a:latin typeface="Bookman Old Style" panose="02050604050505020204" pitchFamily="18" charset="0"/>
              </a:rPr>
              <a:t> </a:t>
            </a:r>
            <a:r>
              <a:rPr lang="en-US" sz="2000" dirty="0" err="1">
                <a:latin typeface="Bookman Old Style" panose="02050604050505020204" pitchFamily="18" charset="0"/>
              </a:rPr>
              <a:t>kratkih</a:t>
            </a:r>
            <a:r>
              <a:rPr lang="en-US" sz="2000" dirty="0">
                <a:latin typeface="Bookman Old Style" panose="02050604050505020204" pitchFamily="18" charset="0"/>
              </a:rPr>
              <a:t>, </a:t>
            </a:r>
            <a:r>
              <a:rPr lang="en-US" sz="2000" dirty="0" err="1">
                <a:latin typeface="Bookman Old Style" panose="02050604050505020204" pitchFamily="18" charset="0"/>
              </a:rPr>
              <a:t>ustvarjalnih</a:t>
            </a:r>
            <a:r>
              <a:rPr lang="en-US" sz="2000" dirty="0">
                <a:latin typeface="Bookman Old Style" panose="02050604050505020204" pitchFamily="18" charset="0"/>
              </a:rPr>
              <a:t> </a:t>
            </a:r>
            <a:r>
              <a:rPr lang="en-US" sz="2000" dirty="0" err="1">
                <a:latin typeface="Bookman Old Style" panose="02050604050505020204" pitchFamily="18" charset="0"/>
              </a:rPr>
              <a:t>videoposnetkov</a:t>
            </a:r>
            <a:endParaRPr lang="en-US" sz="2000" dirty="0">
              <a:latin typeface="Bookman Old Style" panose="02050604050505020204" pitchFamily="18" charset="0"/>
            </a:endParaRPr>
          </a:p>
        </p:txBody>
      </p:sp>
      <p:sp>
        <p:nvSpPr>
          <p:cNvPr id="4" name="Označba mesta številke diapozitiva 3">
            <a:extLst>
              <a:ext uri="{FF2B5EF4-FFF2-40B4-BE49-F238E27FC236}">
                <a16:creationId xmlns:a16="http://schemas.microsoft.com/office/drawing/2014/main" id="{A8C61A3E-3F30-409D-800E-295AD173B63C}"/>
              </a:ext>
            </a:extLst>
          </p:cNvPr>
          <p:cNvSpPr>
            <a:spLocks noGrp="1"/>
          </p:cNvSpPr>
          <p:nvPr>
            <p:ph type="sldNum" sz="quarter" idx="12"/>
          </p:nvPr>
        </p:nvSpPr>
        <p:spPr/>
        <p:txBody>
          <a:bodyPr/>
          <a:lstStyle/>
          <a:p>
            <a:pPr>
              <a:defRPr/>
            </a:pPr>
            <a:fld id="{704439BC-F367-4071-BA3E-04A4431BA867}" type="slidenum">
              <a:rPr lang="sl-SI" altLang="sl-SI" smtClean="0">
                <a:solidFill>
                  <a:srgbClr val="000000"/>
                </a:solidFill>
              </a:rPr>
              <a:pPr>
                <a:defRPr/>
              </a:pPr>
              <a:t>48</a:t>
            </a:fld>
            <a:endParaRPr lang="sl-SI" altLang="sl-SI">
              <a:solidFill>
                <a:srgbClr val="000000"/>
              </a:solidFill>
            </a:endParaRPr>
          </a:p>
        </p:txBody>
      </p:sp>
      <p:pic>
        <p:nvPicPr>
          <p:cNvPr id="7" name="Slika 6">
            <a:extLst>
              <a:ext uri="{FF2B5EF4-FFF2-40B4-BE49-F238E27FC236}">
                <a16:creationId xmlns:a16="http://schemas.microsoft.com/office/drawing/2014/main" id="{1532BDA4-7826-475B-B747-359B2EA69FE0}"/>
              </a:ext>
            </a:extLst>
          </p:cNvPr>
          <p:cNvPicPr>
            <a:picLocks noChangeAspect="1"/>
          </p:cNvPicPr>
          <p:nvPr/>
        </p:nvPicPr>
        <p:blipFill>
          <a:blip r:embed="rId2"/>
          <a:stretch>
            <a:fillRect/>
          </a:stretch>
        </p:blipFill>
        <p:spPr>
          <a:xfrm>
            <a:off x="11209867" y="90223"/>
            <a:ext cx="982133" cy="982133"/>
          </a:xfrm>
          <a:prstGeom prst="rect">
            <a:avLst/>
          </a:prstGeom>
        </p:spPr>
      </p:pic>
      <p:pic>
        <p:nvPicPr>
          <p:cNvPr id="83970" name="Picture 2" descr="What is TikTok? | Fox Business">
            <a:extLst>
              <a:ext uri="{FF2B5EF4-FFF2-40B4-BE49-F238E27FC236}">
                <a16:creationId xmlns:a16="http://schemas.microsoft.com/office/drawing/2014/main" id="{9DC2C0A9-FCCA-423C-B5EF-0715B3D189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5812" y="4673600"/>
            <a:ext cx="3376271" cy="189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9916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slov 1"/>
          <p:cNvSpPr>
            <a:spLocks noGrp="1"/>
          </p:cNvSpPr>
          <p:nvPr>
            <p:ph type="title"/>
          </p:nvPr>
        </p:nvSpPr>
        <p:spPr/>
        <p:txBody>
          <a:bodyPr/>
          <a:lstStyle/>
          <a:p>
            <a:r>
              <a:rPr lang="sl-SI" altLang="en-US" b="1" dirty="0" err="1">
                <a:solidFill>
                  <a:srgbClr val="008000"/>
                </a:solidFill>
                <a:latin typeface="Bookman Old Style" pitchFamily="18" charset="0"/>
              </a:rPr>
              <a:t>TikTok</a:t>
            </a:r>
            <a:endParaRPr lang="sl-SI" altLang="en-US" b="1" dirty="0">
              <a:solidFill>
                <a:srgbClr val="008000"/>
              </a:solidFill>
              <a:latin typeface="Bookman Old Style" pitchFamily="18" charset="0"/>
            </a:endParaRPr>
          </a:p>
        </p:txBody>
      </p:sp>
      <p:sp>
        <p:nvSpPr>
          <p:cNvPr id="3" name="Ograda vsebine 2"/>
          <p:cNvSpPr>
            <a:spLocks noGrp="1"/>
          </p:cNvSpPr>
          <p:nvPr>
            <p:ph idx="1"/>
          </p:nvPr>
        </p:nvSpPr>
        <p:spPr>
          <a:xfrm>
            <a:off x="838200" y="1825625"/>
            <a:ext cx="9237133" cy="4351338"/>
          </a:xfrm>
        </p:spPr>
        <p:txBody>
          <a:bodyPr/>
          <a:lstStyle/>
          <a:p>
            <a:pPr marL="0" indent="0">
              <a:buNone/>
            </a:pPr>
            <a:r>
              <a:rPr lang="en-US" sz="2000" dirty="0">
                <a:latin typeface="Bookman Old Style" panose="02050604050505020204" pitchFamily="18" charset="0"/>
              </a:rPr>
              <a:t>je postal </a:t>
            </a:r>
            <a:r>
              <a:rPr lang="en-US" sz="2000" dirty="0" err="1">
                <a:latin typeface="Bookman Old Style" panose="02050604050505020204" pitchFamily="18" charset="0"/>
              </a:rPr>
              <a:t>eden</a:t>
            </a:r>
            <a:r>
              <a:rPr lang="en-US" sz="2000" dirty="0">
                <a:latin typeface="Bookman Old Style" panose="02050604050505020204" pitchFamily="18" charset="0"/>
              </a:rPr>
              <a:t> </a:t>
            </a:r>
            <a:r>
              <a:rPr lang="en-US" sz="2000" dirty="0" err="1">
                <a:latin typeface="Bookman Old Style" panose="02050604050505020204" pitchFamily="18" charset="0"/>
              </a:rPr>
              <a:t>najhitreje</a:t>
            </a:r>
            <a:r>
              <a:rPr lang="en-US" sz="2000" dirty="0">
                <a:latin typeface="Bookman Old Style" panose="02050604050505020204" pitchFamily="18" charset="0"/>
              </a:rPr>
              <a:t> </a:t>
            </a:r>
            <a:r>
              <a:rPr lang="en-US" sz="2000" dirty="0" err="1">
                <a:latin typeface="Bookman Old Style" panose="02050604050505020204" pitchFamily="18" charset="0"/>
              </a:rPr>
              <a:t>rastočih</a:t>
            </a:r>
            <a:r>
              <a:rPr lang="en-US" sz="2000" dirty="0">
                <a:latin typeface="Bookman Old Style" panose="02050604050505020204" pitchFamily="18" charset="0"/>
              </a:rPr>
              <a:t> </a:t>
            </a:r>
            <a:r>
              <a:rPr lang="en-US" sz="2000" dirty="0" err="1">
                <a:latin typeface="Bookman Old Style" panose="02050604050505020204" pitchFamily="18" charset="0"/>
              </a:rPr>
              <a:t>socialnih</a:t>
            </a:r>
            <a:r>
              <a:rPr lang="en-US" sz="2000" dirty="0">
                <a:latin typeface="Bookman Old Style" panose="02050604050505020204" pitchFamily="18" charset="0"/>
              </a:rPr>
              <a:t> </a:t>
            </a:r>
            <a:r>
              <a:rPr lang="en-US" sz="2000" dirty="0" err="1">
                <a:latin typeface="Bookman Old Style" panose="02050604050505020204" pitchFamily="18" charset="0"/>
              </a:rPr>
              <a:t>medijev</a:t>
            </a:r>
            <a:r>
              <a:rPr lang="en-US" sz="2000" dirty="0">
                <a:latin typeface="Bookman Old Style" panose="02050604050505020204" pitchFamily="18" charset="0"/>
              </a:rPr>
              <a:t>, s </a:t>
            </a:r>
            <a:r>
              <a:rPr lang="en-US" sz="2000" dirty="0" err="1">
                <a:latin typeface="Bookman Old Style" panose="02050604050505020204" pitchFamily="18" charset="0"/>
              </a:rPr>
              <a:t>številnimi</a:t>
            </a:r>
            <a:r>
              <a:rPr lang="en-US" sz="2000" dirty="0">
                <a:latin typeface="Bookman Old Style" panose="02050604050505020204" pitchFamily="18" charset="0"/>
              </a:rPr>
              <a:t> </a:t>
            </a:r>
            <a:r>
              <a:rPr lang="en-US" sz="2000" dirty="0" err="1">
                <a:latin typeface="Bookman Old Style" panose="02050604050505020204" pitchFamily="18" charset="0"/>
              </a:rPr>
              <a:t>uporabniki</a:t>
            </a:r>
            <a:r>
              <a:rPr lang="en-US" sz="2000" dirty="0">
                <a:latin typeface="Bookman Old Style" panose="02050604050505020204" pitchFamily="18" charset="0"/>
              </a:rPr>
              <a:t> po </a:t>
            </a:r>
            <a:r>
              <a:rPr lang="en-US" sz="2000" dirty="0" err="1">
                <a:latin typeface="Bookman Old Style" panose="02050604050505020204" pitchFamily="18" charset="0"/>
              </a:rPr>
              <a:t>vsem</a:t>
            </a:r>
            <a:r>
              <a:rPr lang="en-US" sz="2000" dirty="0">
                <a:latin typeface="Bookman Old Style" panose="02050604050505020204" pitchFamily="18" charset="0"/>
              </a:rPr>
              <a:t> </a:t>
            </a:r>
            <a:r>
              <a:rPr lang="en-US" sz="2000" dirty="0" err="1">
                <a:latin typeface="Bookman Old Style" panose="02050604050505020204" pitchFamily="18" charset="0"/>
              </a:rPr>
              <a:t>svetu</a:t>
            </a:r>
            <a:r>
              <a:rPr lang="en-US" sz="2000" dirty="0">
                <a:latin typeface="Bookman Old Style" panose="02050604050505020204" pitchFamily="18" charset="0"/>
              </a:rPr>
              <a:t>. </a:t>
            </a:r>
            <a:r>
              <a:rPr lang="en-US" sz="2000" dirty="0" err="1">
                <a:latin typeface="Bookman Old Style" panose="02050604050505020204" pitchFamily="18" charset="0"/>
              </a:rPr>
              <a:t>Platforma</a:t>
            </a:r>
            <a:r>
              <a:rPr lang="en-US" sz="2000" dirty="0">
                <a:latin typeface="Bookman Old Style" panose="02050604050505020204" pitchFamily="18" charset="0"/>
              </a:rPr>
              <a:t> </a:t>
            </a:r>
            <a:r>
              <a:rPr lang="en-US" sz="2000" dirty="0" err="1">
                <a:latin typeface="Bookman Old Style" panose="02050604050505020204" pitchFamily="18" charset="0"/>
              </a:rPr>
              <a:t>ima</a:t>
            </a:r>
            <a:r>
              <a:rPr lang="en-US" sz="2000" dirty="0">
                <a:latin typeface="Bookman Old Style" panose="02050604050505020204" pitchFamily="18" charset="0"/>
              </a:rPr>
              <a:t> </a:t>
            </a:r>
            <a:r>
              <a:rPr lang="en-US" sz="2000" b="1" dirty="0" err="1">
                <a:latin typeface="Bookman Old Style" panose="02050604050505020204" pitchFamily="18" charset="0"/>
              </a:rPr>
              <a:t>več</a:t>
            </a:r>
            <a:r>
              <a:rPr lang="en-US" sz="2000" b="1" dirty="0">
                <a:latin typeface="Bookman Old Style" panose="02050604050505020204" pitchFamily="18" charset="0"/>
              </a:rPr>
              <a:t> </a:t>
            </a:r>
            <a:r>
              <a:rPr lang="en-US" sz="2000" b="1" dirty="0" err="1">
                <a:latin typeface="Bookman Old Style" panose="02050604050505020204" pitchFamily="18" charset="0"/>
              </a:rPr>
              <a:t>sto</a:t>
            </a:r>
            <a:r>
              <a:rPr lang="en-US" sz="2000" b="1" dirty="0">
                <a:latin typeface="Bookman Old Style" panose="02050604050505020204" pitchFamily="18" charset="0"/>
              </a:rPr>
              <a:t> </a:t>
            </a:r>
            <a:r>
              <a:rPr lang="en-US" sz="2000" b="1" dirty="0" err="1">
                <a:latin typeface="Bookman Old Style" panose="02050604050505020204" pitchFamily="18" charset="0"/>
              </a:rPr>
              <a:t>milijonov</a:t>
            </a:r>
            <a:r>
              <a:rPr lang="en-US" sz="2000" b="1" dirty="0">
                <a:latin typeface="Bookman Old Style" panose="02050604050505020204" pitchFamily="18" charset="0"/>
              </a:rPr>
              <a:t> </a:t>
            </a:r>
            <a:r>
              <a:rPr lang="en-US" sz="2000" b="1" dirty="0" err="1">
                <a:latin typeface="Bookman Old Style" panose="02050604050505020204" pitchFamily="18" charset="0"/>
              </a:rPr>
              <a:t>aktivnih</a:t>
            </a:r>
            <a:r>
              <a:rPr lang="en-US" sz="2000" b="1" dirty="0">
                <a:latin typeface="Bookman Old Style" panose="02050604050505020204" pitchFamily="18" charset="0"/>
              </a:rPr>
              <a:t> </a:t>
            </a:r>
            <a:r>
              <a:rPr lang="en-US" sz="2000" b="1" dirty="0" err="1">
                <a:latin typeface="Bookman Old Style" panose="02050604050505020204" pitchFamily="18" charset="0"/>
              </a:rPr>
              <a:t>uporabnikov</a:t>
            </a:r>
            <a:r>
              <a:rPr lang="en-US" sz="2000" b="1" dirty="0">
                <a:latin typeface="Bookman Old Style" panose="02050604050505020204" pitchFamily="18" charset="0"/>
              </a:rPr>
              <a:t> </a:t>
            </a:r>
            <a:r>
              <a:rPr lang="en-US" sz="2000" dirty="0" err="1">
                <a:latin typeface="Bookman Old Style" panose="02050604050505020204" pitchFamily="18" charset="0"/>
              </a:rPr>
              <a:t>vsak</a:t>
            </a:r>
            <a:r>
              <a:rPr lang="en-US" sz="2000" dirty="0">
                <a:latin typeface="Bookman Old Style" panose="02050604050505020204" pitchFamily="18" charset="0"/>
              </a:rPr>
              <a:t> </a:t>
            </a:r>
            <a:r>
              <a:rPr lang="en-US" sz="2000" dirty="0" err="1">
                <a:latin typeface="Bookman Old Style" panose="02050604050505020204" pitchFamily="18" charset="0"/>
              </a:rPr>
              <a:t>mesec</a:t>
            </a:r>
            <a:endParaRPr lang="en-US" sz="2000" dirty="0">
              <a:latin typeface="Bookman Old Style" panose="02050604050505020204" pitchFamily="18" charset="0"/>
            </a:endParaRPr>
          </a:p>
          <a:p>
            <a:pPr marL="0" indent="0">
              <a:buNone/>
            </a:pPr>
            <a:endParaRPr lang="en-US" sz="2000" dirty="0">
              <a:latin typeface="Bookman Old Style" panose="02050604050505020204" pitchFamily="18" charset="0"/>
            </a:endParaRPr>
          </a:p>
          <a:p>
            <a:pPr marL="0" indent="0">
              <a:buNone/>
            </a:pPr>
            <a:r>
              <a:rPr lang="en-US" sz="2000" dirty="0" err="1">
                <a:latin typeface="Bookman Old Style" panose="02050604050505020204" pitchFamily="18" charset="0"/>
              </a:rPr>
              <a:t>Vpliv</a:t>
            </a:r>
            <a:r>
              <a:rPr lang="en-US" sz="2000" dirty="0">
                <a:latin typeface="Bookman Old Style" panose="02050604050505020204" pitchFamily="18" charset="0"/>
              </a:rPr>
              <a:t> </a:t>
            </a:r>
            <a:r>
              <a:rPr lang="en-US" sz="2000" dirty="0" err="1">
                <a:latin typeface="Bookman Old Style" panose="02050604050505020204" pitchFamily="18" charset="0"/>
              </a:rPr>
              <a:t>na</a:t>
            </a:r>
            <a:r>
              <a:rPr lang="en-US" sz="2000" dirty="0">
                <a:latin typeface="Bookman Old Style" panose="02050604050505020204" pitchFamily="18" charset="0"/>
              </a:rPr>
              <a:t> </a:t>
            </a:r>
            <a:r>
              <a:rPr lang="en-US" sz="2000" dirty="0" err="1">
                <a:latin typeface="Bookman Old Style" panose="02050604050505020204" pitchFamily="18" charset="0"/>
              </a:rPr>
              <a:t>kulturo</a:t>
            </a:r>
            <a:r>
              <a:rPr lang="en-US" sz="2000" dirty="0">
                <a:latin typeface="Bookman Old Style" panose="02050604050505020204" pitchFamily="18" charset="0"/>
              </a:rPr>
              <a:t>: </a:t>
            </a:r>
            <a:r>
              <a:rPr lang="en-US" sz="2000" dirty="0" err="1">
                <a:latin typeface="Bookman Old Style" panose="02050604050505020204" pitchFamily="18" charset="0"/>
              </a:rPr>
              <a:t>TikTok</a:t>
            </a:r>
            <a:r>
              <a:rPr lang="en-US" sz="2000" dirty="0">
                <a:latin typeface="Bookman Old Style" panose="02050604050505020204" pitchFamily="18" charset="0"/>
              </a:rPr>
              <a:t> je postal </a:t>
            </a:r>
            <a:r>
              <a:rPr lang="en-US" sz="2000" dirty="0" err="1">
                <a:latin typeface="Bookman Old Style" panose="02050604050505020204" pitchFamily="18" charset="0"/>
              </a:rPr>
              <a:t>pomemben</a:t>
            </a:r>
            <a:r>
              <a:rPr lang="en-US" sz="2000" dirty="0">
                <a:latin typeface="Bookman Old Style" panose="02050604050505020204" pitchFamily="18" charset="0"/>
              </a:rPr>
              <a:t> </a:t>
            </a:r>
            <a:r>
              <a:rPr lang="en-US" sz="2000" dirty="0" err="1">
                <a:latin typeface="Bookman Old Style" panose="02050604050505020204" pitchFamily="18" charset="0"/>
              </a:rPr>
              <a:t>dejavnik</a:t>
            </a:r>
            <a:r>
              <a:rPr lang="en-US" sz="2000" dirty="0">
                <a:latin typeface="Bookman Old Style" panose="02050604050505020204" pitchFamily="18" charset="0"/>
              </a:rPr>
              <a:t> v </a:t>
            </a:r>
            <a:r>
              <a:rPr lang="en-US" sz="2000" dirty="0" err="1">
                <a:latin typeface="Bookman Old Style" panose="02050604050505020204" pitchFamily="18" charset="0"/>
              </a:rPr>
              <a:t>oblikovanju</a:t>
            </a:r>
            <a:r>
              <a:rPr lang="en-US" sz="2000" dirty="0">
                <a:latin typeface="Bookman Old Style" panose="02050604050505020204" pitchFamily="18" charset="0"/>
              </a:rPr>
              <a:t> </a:t>
            </a:r>
            <a:r>
              <a:rPr lang="en-US" sz="2000" dirty="0" err="1">
                <a:latin typeface="Bookman Old Style" panose="02050604050505020204" pitchFamily="18" charset="0"/>
              </a:rPr>
              <a:t>digitalne</a:t>
            </a:r>
            <a:r>
              <a:rPr lang="en-US" sz="2000" dirty="0">
                <a:latin typeface="Bookman Old Style" panose="02050604050505020204" pitchFamily="18" charset="0"/>
              </a:rPr>
              <a:t> </a:t>
            </a:r>
            <a:r>
              <a:rPr lang="en-US" sz="2000" dirty="0" err="1">
                <a:latin typeface="Bookman Old Style" panose="02050604050505020204" pitchFamily="18" charset="0"/>
              </a:rPr>
              <a:t>kulture</a:t>
            </a:r>
            <a:r>
              <a:rPr lang="en-US" sz="2000" dirty="0">
                <a:latin typeface="Bookman Old Style" panose="02050604050505020204" pitchFamily="18" charset="0"/>
              </a:rPr>
              <a:t> in </a:t>
            </a:r>
            <a:r>
              <a:rPr lang="en-US" sz="2000" dirty="0" err="1">
                <a:latin typeface="Bookman Old Style" panose="02050604050505020204" pitchFamily="18" charset="0"/>
              </a:rPr>
              <a:t>trendov</a:t>
            </a:r>
            <a:r>
              <a:rPr lang="en-US" sz="2000" dirty="0">
                <a:latin typeface="Bookman Old Style" panose="02050604050505020204" pitchFamily="18" charset="0"/>
              </a:rPr>
              <a:t>. </a:t>
            </a:r>
            <a:r>
              <a:rPr lang="en-US" sz="2000" dirty="0" err="1">
                <a:latin typeface="Bookman Old Style" panose="02050604050505020204" pitchFamily="18" charset="0"/>
              </a:rPr>
              <a:t>Uporabniki</a:t>
            </a:r>
            <a:r>
              <a:rPr lang="en-US" sz="2000" dirty="0">
                <a:latin typeface="Bookman Old Style" panose="02050604050505020204" pitchFamily="18" charset="0"/>
              </a:rPr>
              <a:t> </a:t>
            </a:r>
            <a:r>
              <a:rPr lang="en-US" sz="2000" dirty="0" err="1">
                <a:latin typeface="Bookman Old Style" panose="02050604050505020204" pitchFamily="18" charset="0"/>
              </a:rPr>
              <a:t>ustvarjajo</a:t>
            </a:r>
            <a:r>
              <a:rPr lang="en-US" sz="2000" dirty="0">
                <a:latin typeface="Bookman Old Style" panose="02050604050505020204" pitchFamily="18" charset="0"/>
              </a:rPr>
              <a:t> in </a:t>
            </a:r>
            <a:r>
              <a:rPr lang="en-US" sz="2000" dirty="0" err="1">
                <a:latin typeface="Bookman Old Style" panose="02050604050505020204" pitchFamily="18" charset="0"/>
              </a:rPr>
              <a:t>delijo</a:t>
            </a:r>
            <a:r>
              <a:rPr lang="en-US" sz="2000" dirty="0">
                <a:latin typeface="Bookman Old Style" panose="02050604050505020204" pitchFamily="18" charset="0"/>
              </a:rPr>
              <a:t> </a:t>
            </a:r>
            <a:r>
              <a:rPr lang="en-US" sz="2000" dirty="0" err="1">
                <a:latin typeface="Bookman Old Style" panose="02050604050505020204" pitchFamily="18" charset="0"/>
              </a:rPr>
              <a:t>različne</a:t>
            </a:r>
            <a:r>
              <a:rPr lang="en-US" sz="2000" dirty="0">
                <a:latin typeface="Bookman Old Style" panose="02050604050505020204" pitchFamily="18" charset="0"/>
              </a:rPr>
              <a:t> </a:t>
            </a:r>
            <a:r>
              <a:rPr lang="en-US" sz="2000" dirty="0" err="1">
                <a:latin typeface="Bookman Old Style" panose="02050604050505020204" pitchFamily="18" charset="0"/>
              </a:rPr>
              <a:t>izzive</a:t>
            </a:r>
            <a:r>
              <a:rPr lang="en-US" sz="2000" dirty="0">
                <a:latin typeface="Bookman Old Style" panose="02050604050505020204" pitchFamily="18" charset="0"/>
              </a:rPr>
              <a:t>, </a:t>
            </a:r>
            <a:r>
              <a:rPr lang="en-US" sz="2000" dirty="0" err="1">
                <a:latin typeface="Bookman Old Style" panose="02050604050505020204" pitchFamily="18" charset="0"/>
              </a:rPr>
              <a:t>plesne</a:t>
            </a:r>
            <a:r>
              <a:rPr lang="en-US" sz="2000" dirty="0">
                <a:latin typeface="Bookman Old Style" panose="02050604050505020204" pitchFamily="18" charset="0"/>
              </a:rPr>
              <a:t> </a:t>
            </a:r>
            <a:r>
              <a:rPr lang="en-US" sz="2000" dirty="0" err="1">
                <a:latin typeface="Bookman Old Style" panose="02050604050505020204" pitchFamily="18" charset="0"/>
              </a:rPr>
              <a:t>rutine</a:t>
            </a:r>
            <a:r>
              <a:rPr lang="en-US" sz="2000" dirty="0">
                <a:latin typeface="Bookman Old Style" panose="02050604050505020204" pitchFamily="18" charset="0"/>
              </a:rPr>
              <a:t>, </a:t>
            </a:r>
            <a:r>
              <a:rPr lang="en-US" sz="2000" dirty="0" err="1">
                <a:latin typeface="Bookman Old Style" panose="02050604050505020204" pitchFamily="18" charset="0"/>
              </a:rPr>
              <a:t>šale</a:t>
            </a:r>
            <a:r>
              <a:rPr lang="en-US" sz="2000" dirty="0">
                <a:latin typeface="Bookman Old Style" panose="02050604050505020204" pitchFamily="18" charset="0"/>
              </a:rPr>
              <a:t> in </a:t>
            </a:r>
            <a:r>
              <a:rPr lang="en-US" sz="2000" dirty="0" err="1">
                <a:latin typeface="Bookman Old Style" panose="02050604050505020204" pitchFamily="18" charset="0"/>
              </a:rPr>
              <a:t>druge</a:t>
            </a:r>
            <a:r>
              <a:rPr lang="en-US" sz="2000" dirty="0">
                <a:latin typeface="Bookman Old Style" panose="02050604050505020204" pitchFamily="18" charset="0"/>
              </a:rPr>
              <a:t> </a:t>
            </a:r>
            <a:r>
              <a:rPr lang="en-US" sz="2000" dirty="0" err="1">
                <a:latin typeface="Bookman Old Style" panose="02050604050505020204" pitchFamily="18" charset="0"/>
              </a:rPr>
              <a:t>vsebine</a:t>
            </a:r>
            <a:r>
              <a:rPr lang="en-US" sz="2000" dirty="0">
                <a:latin typeface="Bookman Old Style" panose="02050604050505020204" pitchFamily="18" charset="0"/>
              </a:rPr>
              <a:t>, </a:t>
            </a:r>
            <a:r>
              <a:rPr lang="en-US" sz="2000" dirty="0" err="1">
                <a:latin typeface="Bookman Old Style" panose="02050604050505020204" pitchFamily="18" charset="0"/>
              </a:rPr>
              <a:t>ki</a:t>
            </a:r>
            <a:r>
              <a:rPr lang="en-US" sz="2000" dirty="0">
                <a:latin typeface="Bookman Old Style" panose="02050604050505020204" pitchFamily="18" charset="0"/>
              </a:rPr>
              <a:t> </a:t>
            </a:r>
            <a:r>
              <a:rPr lang="en-US" sz="2000" dirty="0" err="1">
                <a:latin typeface="Bookman Old Style" panose="02050604050505020204" pitchFamily="18" charset="0"/>
              </a:rPr>
              <a:t>postanejo</a:t>
            </a:r>
            <a:r>
              <a:rPr lang="en-US" sz="2000" dirty="0">
                <a:latin typeface="Bookman Old Style" panose="02050604050505020204" pitchFamily="18" charset="0"/>
              </a:rPr>
              <a:t> </a:t>
            </a:r>
            <a:r>
              <a:rPr lang="en-US" sz="2000" dirty="0" err="1">
                <a:latin typeface="Bookman Old Style" panose="02050604050505020204" pitchFamily="18" charset="0"/>
              </a:rPr>
              <a:t>viralne</a:t>
            </a:r>
            <a:r>
              <a:rPr lang="en-US" sz="2000" dirty="0">
                <a:latin typeface="Bookman Old Style" panose="02050604050505020204" pitchFamily="18" charset="0"/>
              </a:rPr>
              <a:t> in </a:t>
            </a:r>
            <a:r>
              <a:rPr lang="en-US" sz="2000" dirty="0" err="1">
                <a:latin typeface="Bookman Old Style" panose="02050604050505020204" pitchFamily="18" charset="0"/>
              </a:rPr>
              <a:t>vplivajo</a:t>
            </a:r>
            <a:r>
              <a:rPr lang="en-US" sz="2000" dirty="0">
                <a:latin typeface="Bookman Old Style" panose="02050604050505020204" pitchFamily="18" charset="0"/>
              </a:rPr>
              <a:t> </a:t>
            </a:r>
            <a:r>
              <a:rPr lang="en-US" sz="2000" dirty="0" err="1">
                <a:latin typeface="Bookman Old Style" panose="02050604050505020204" pitchFamily="18" charset="0"/>
              </a:rPr>
              <a:t>na</a:t>
            </a:r>
            <a:r>
              <a:rPr lang="en-US" sz="2000" dirty="0">
                <a:latin typeface="Bookman Old Style" panose="02050604050505020204" pitchFamily="18" charset="0"/>
              </a:rPr>
              <a:t> </a:t>
            </a:r>
            <a:r>
              <a:rPr lang="en-US" sz="2000" dirty="0" err="1">
                <a:latin typeface="Bookman Old Style" panose="02050604050505020204" pitchFamily="18" charset="0"/>
              </a:rPr>
              <a:t>širšo</a:t>
            </a:r>
            <a:r>
              <a:rPr lang="en-US" sz="2000" dirty="0">
                <a:latin typeface="Bookman Old Style" panose="02050604050505020204" pitchFamily="18" charset="0"/>
              </a:rPr>
              <a:t> </a:t>
            </a:r>
            <a:r>
              <a:rPr lang="en-US" sz="2000" dirty="0" err="1">
                <a:latin typeface="Bookman Old Style" panose="02050604050505020204" pitchFamily="18" charset="0"/>
              </a:rPr>
              <a:t>kulturo</a:t>
            </a:r>
            <a:r>
              <a:rPr lang="en-US" sz="2000" dirty="0">
                <a:latin typeface="Bookman Old Style" panose="02050604050505020204" pitchFamily="18" charset="0"/>
              </a:rPr>
              <a:t>.</a:t>
            </a:r>
          </a:p>
          <a:p>
            <a:pPr marL="0" indent="0">
              <a:buNone/>
            </a:pPr>
            <a:endParaRPr lang="en-US" sz="2000" dirty="0">
              <a:latin typeface="Bookman Old Style" panose="02050604050505020204" pitchFamily="18" charset="0"/>
            </a:endParaRPr>
          </a:p>
          <a:p>
            <a:pPr marL="0" indent="0">
              <a:buNone/>
            </a:pPr>
            <a:r>
              <a:rPr lang="en-US" sz="2000" dirty="0" err="1">
                <a:latin typeface="Bookman Old Style" panose="02050604050505020204" pitchFamily="18" charset="0"/>
              </a:rPr>
              <a:t>Trženjski</a:t>
            </a:r>
            <a:r>
              <a:rPr lang="en-US" sz="2000" dirty="0">
                <a:latin typeface="Bookman Old Style" panose="02050604050505020204" pitchFamily="18" charset="0"/>
              </a:rPr>
              <a:t> </a:t>
            </a:r>
            <a:r>
              <a:rPr lang="en-US" sz="2000" dirty="0" err="1">
                <a:latin typeface="Bookman Old Style" panose="02050604050505020204" pitchFamily="18" charset="0"/>
              </a:rPr>
              <a:t>potencial</a:t>
            </a:r>
            <a:r>
              <a:rPr lang="en-US" sz="2000" dirty="0">
                <a:latin typeface="Bookman Old Style" panose="02050604050505020204" pitchFamily="18" charset="0"/>
              </a:rPr>
              <a:t>: </a:t>
            </a:r>
            <a:r>
              <a:rPr lang="en-US" sz="2000" dirty="0" err="1">
                <a:latin typeface="Bookman Old Style" panose="02050604050505020204" pitchFamily="18" charset="0"/>
              </a:rPr>
              <a:t>TikTok</a:t>
            </a:r>
            <a:r>
              <a:rPr lang="en-US" sz="2000" dirty="0">
                <a:latin typeface="Bookman Old Style" panose="02050604050505020204" pitchFamily="18" charset="0"/>
              </a:rPr>
              <a:t> je postal </a:t>
            </a:r>
            <a:r>
              <a:rPr lang="en-US" sz="2000" dirty="0" err="1">
                <a:latin typeface="Bookman Old Style" panose="02050604050505020204" pitchFamily="18" charset="0"/>
              </a:rPr>
              <a:t>pomembno</a:t>
            </a:r>
            <a:r>
              <a:rPr lang="en-US" sz="2000" dirty="0">
                <a:latin typeface="Bookman Old Style" panose="02050604050505020204" pitchFamily="18" charset="0"/>
              </a:rPr>
              <a:t> </a:t>
            </a:r>
            <a:r>
              <a:rPr lang="en-US" sz="2000" dirty="0" err="1">
                <a:latin typeface="Bookman Old Style" panose="02050604050505020204" pitchFamily="18" charset="0"/>
              </a:rPr>
              <a:t>orodje</a:t>
            </a:r>
            <a:r>
              <a:rPr lang="en-US" sz="2000" dirty="0">
                <a:latin typeface="Bookman Old Style" panose="02050604050505020204" pitchFamily="18" charset="0"/>
              </a:rPr>
              <a:t> za </a:t>
            </a:r>
            <a:r>
              <a:rPr lang="en-US" sz="2000" dirty="0" err="1">
                <a:latin typeface="Bookman Old Style" panose="02050604050505020204" pitchFamily="18" charset="0"/>
              </a:rPr>
              <a:t>trženje</a:t>
            </a:r>
            <a:r>
              <a:rPr lang="en-US" sz="2000" dirty="0">
                <a:latin typeface="Bookman Old Style" panose="02050604050505020204" pitchFamily="18" charset="0"/>
              </a:rPr>
              <a:t> in </a:t>
            </a:r>
            <a:r>
              <a:rPr lang="en-US" sz="2000" dirty="0" err="1">
                <a:latin typeface="Bookman Old Style" panose="02050604050505020204" pitchFamily="18" charset="0"/>
              </a:rPr>
              <a:t>oglaševanje</a:t>
            </a:r>
            <a:r>
              <a:rPr lang="en-US" sz="2000" dirty="0">
                <a:latin typeface="Bookman Old Style" panose="02050604050505020204" pitchFamily="18" charset="0"/>
              </a:rPr>
              <a:t>, </a:t>
            </a:r>
            <a:r>
              <a:rPr lang="en-US" sz="2000" dirty="0" err="1">
                <a:latin typeface="Bookman Old Style" panose="02050604050505020204" pitchFamily="18" charset="0"/>
              </a:rPr>
              <a:t>saj</a:t>
            </a:r>
            <a:r>
              <a:rPr lang="en-US" sz="2000" dirty="0">
                <a:latin typeface="Bookman Old Style" panose="02050604050505020204" pitchFamily="18" charset="0"/>
              </a:rPr>
              <a:t> </a:t>
            </a:r>
            <a:r>
              <a:rPr lang="en-US" sz="2000" dirty="0" err="1">
                <a:latin typeface="Bookman Old Style" panose="02050604050505020204" pitchFamily="18" charset="0"/>
              </a:rPr>
              <a:t>omogoča</a:t>
            </a:r>
            <a:r>
              <a:rPr lang="en-US" sz="2000" dirty="0">
                <a:latin typeface="Bookman Old Style" panose="02050604050505020204" pitchFamily="18" charset="0"/>
              </a:rPr>
              <a:t> </a:t>
            </a:r>
            <a:r>
              <a:rPr lang="en-US" sz="2000" dirty="0" err="1">
                <a:latin typeface="Bookman Old Style" panose="02050604050505020204" pitchFamily="18" charset="0"/>
              </a:rPr>
              <a:t>podjetjem</a:t>
            </a:r>
            <a:r>
              <a:rPr lang="en-US" sz="2000" dirty="0">
                <a:latin typeface="Bookman Old Style" panose="02050604050505020204" pitchFamily="18" charset="0"/>
              </a:rPr>
              <a:t> in </a:t>
            </a:r>
            <a:r>
              <a:rPr lang="en-US" sz="2000" dirty="0" err="1">
                <a:latin typeface="Bookman Old Style" panose="02050604050505020204" pitchFamily="18" charset="0"/>
              </a:rPr>
              <a:t>blagovnim</a:t>
            </a:r>
            <a:r>
              <a:rPr lang="en-US" sz="2000" dirty="0">
                <a:latin typeface="Bookman Old Style" panose="02050604050505020204" pitchFamily="18" charset="0"/>
              </a:rPr>
              <a:t> </a:t>
            </a:r>
            <a:r>
              <a:rPr lang="en-US" sz="2000" dirty="0" err="1">
                <a:latin typeface="Bookman Old Style" panose="02050604050505020204" pitchFamily="18" charset="0"/>
              </a:rPr>
              <a:t>znamkam</a:t>
            </a:r>
            <a:r>
              <a:rPr lang="en-US" sz="2000" dirty="0">
                <a:latin typeface="Bookman Old Style" panose="02050604050505020204" pitchFamily="18" charset="0"/>
              </a:rPr>
              <a:t>, da </a:t>
            </a:r>
            <a:r>
              <a:rPr lang="en-US" sz="2000" dirty="0" err="1">
                <a:latin typeface="Bookman Old Style" panose="02050604050505020204" pitchFamily="18" charset="0"/>
              </a:rPr>
              <a:t>dosežejo</a:t>
            </a:r>
            <a:r>
              <a:rPr lang="en-US" sz="2000" dirty="0">
                <a:latin typeface="Bookman Old Style" panose="02050604050505020204" pitchFamily="18" charset="0"/>
              </a:rPr>
              <a:t> </a:t>
            </a:r>
            <a:r>
              <a:rPr lang="en-US" sz="2000" dirty="0" err="1">
                <a:latin typeface="Bookman Old Style" panose="02050604050505020204" pitchFamily="18" charset="0"/>
              </a:rPr>
              <a:t>veliko</a:t>
            </a:r>
            <a:r>
              <a:rPr lang="en-US" sz="2000" dirty="0">
                <a:latin typeface="Bookman Old Style" panose="02050604050505020204" pitchFamily="18" charset="0"/>
              </a:rPr>
              <a:t> </a:t>
            </a:r>
            <a:r>
              <a:rPr lang="en-US" sz="2000" dirty="0" err="1">
                <a:latin typeface="Bookman Old Style" panose="02050604050505020204" pitchFamily="18" charset="0"/>
              </a:rPr>
              <a:t>občinstvo</a:t>
            </a:r>
            <a:r>
              <a:rPr lang="en-US" sz="2000" dirty="0">
                <a:latin typeface="Bookman Old Style" panose="02050604050505020204" pitchFamily="18" charset="0"/>
              </a:rPr>
              <a:t> in </a:t>
            </a:r>
            <a:r>
              <a:rPr lang="en-US" sz="2000" dirty="0" err="1">
                <a:latin typeface="Bookman Old Style" panose="02050604050505020204" pitchFamily="18" charset="0"/>
              </a:rPr>
              <a:t>ustvarijo</a:t>
            </a:r>
            <a:r>
              <a:rPr lang="en-US" sz="2000" dirty="0">
                <a:latin typeface="Bookman Old Style" panose="02050604050505020204" pitchFamily="18" charset="0"/>
              </a:rPr>
              <a:t> </a:t>
            </a:r>
            <a:r>
              <a:rPr lang="en-US" sz="2000" dirty="0" err="1">
                <a:latin typeface="Bookman Old Style" panose="02050604050505020204" pitchFamily="18" charset="0"/>
              </a:rPr>
              <a:t>vsebine</a:t>
            </a:r>
            <a:r>
              <a:rPr lang="en-US" sz="2000" dirty="0">
                <a:latin typeface="Bookman Old Style" panose="02050604050505020204" pitchFamily="18" charset="0"/>
              </a:rPr>
              <a:t>, </a:t>
            </a:r>
            <a:r>
              <a:rPr lang="en-US" sz="2000" dirty="0" err="1">
                <a:latin typeface="Bookman Old Style" panose="02050604050505020204" pitchFamily="18" charset="0"/>
              </a:rPr>
              <a:t>ki</a:t>
            </a:r>
            <a:r>
              <a:rPr lang="en-US" sz="2000" dirty="0">
                <a:latin typeface="Bookman Old Style" panose="02050604050505020204" pitchFamily="18" charset="0"/>
              </a:rPr>
              <a:t> </a:t>
            </a:r>
            <a:r>
              <a:rPr lang="en-US" sz="2000" dirty="0" err="1">
                <a:latin typeface="Bookman Old Style" panose="02050604050505020204" pitchFamily="18" charset="0"/>
              </a:rPr>
              <a:t>nagovarjajo</a:t>
            </a:r>
            <a:r>
              <a:rPr lang="en-US" sz="2000" dirty="0">
                <a:latin typeface="Bookman Old Style" panose="02050604050505020204" pitchFamily="18" charset="0"/>
              </a:rPr>
              <a:t> </a:t>
            </a:r>
            <a:r>
              <a:rPr lang="en-US" sz="2000" dirty="0" err="1">
                <a:latin typeface="Bookman Old Style" panose="02050604050505020204" pitchFamily="18" charset="0"/>
              </a:rPr>
              <a:t>mlajšo</a:t>
            </a:r>
            <a:r>
              <a:rPr lang="en-US" sz="2000" dirty="0">
                <a:latin typeface="Bookman Old Style" panose="02050604050505020204" pitchFamily="18" charset="0"/>
              </a:rPr>
              <a:t> </a:t>
            </a:r>
            <a:r>
              <a:rPr lang="en-US" sz="2000" dirty="0" err="1">
                <a:latin typeface="Bookman Old Style" panose="02050604050505020204" pitchFamily="18" charset="0"/>
              </a:rPr>
              <a:t>generacijo</a:t>
            </a:r>
            <a:r>
              <a:rPr lang="en-US" sz="2000" dirty="0">
                <a:latin typeface="Bookman Old Style" panose="02050604050505020204" pitchFamily="18" charset="0"/>
              </a:rPr>
              <a:t> </a:t>
            </a:r>
            <a:r>
              <a:rPr lang="en-US" sz="2000" dirty="0" err="1">
                <a:latin typeface="Bookman Old Style" panose="02050604050505020204" pitchFamily="18" charset="0"/>
              </a:rPr>
              <a:t>potrošniko</a:t>
            </a:r>
            <a:endParaRPr lang="en-US" sz="2000" dirty="0">
              <a:latin typeface="Bookman Old Style" panose="02050604050505020204" pitchFamily="18" charset="0"/>
            </a:endParaRPr>
          </a:p>
        </p:txBody>
      </p:sp>
      <p:sp>
        <p:nvSpPr>
          <p:cNvPr id="4" name="Označba mesta številke diapozitiva 3">
            <a:extLst>
              <a:ext uri="{FF2B5EF4-FFF2-40B4-BE49-F238E27FC236}">
                <a16:creationId xmlns:a16="http://schemas.microsoft.com/office/drawing/2014/main" id="{A8C61A3E-3F30-409D-800E-295AD173B63C}"/>
              </a:ext>
            </a:extLst>
          </p:cNvPr>
          <p:cNvSpPr>
            <a:spLocks noGrp="1"/>
          </p:cNvSpPr>
          <p:nvPr>
            <p:ph type="sldNum" sz="quarter" idx="12"/>
          </p:nvPr>
        </p:nvSpPr>
        <p:spPr/>
        <p:txBody>
          <a:bodyPr/>
          <a:lstStyle/>
          <a:p>
            <a:pPr>
              <a:defRPr/>
            </a:pPr>
            <a:fld id="{704439BC-F367-4071-BA3E-04A4431BA867}" type="slidenum">
              <a:rPr lang="sl-SI" altLang="sl-SI" smtClean="0">
                <a:solidFill>
                  <a:srgbClr val="000000"/>
                </a:solidFill>
              </a:rPr>
              <a:pPr>
                <a:defRPr/>
              </a:pPr>
              <a:t>49</a:t>
            </a:fld>
            <a:endParaRPr lang="sl-SI" altLang="sl-SI">
              <a:solidFill>
                <a:srgbClr val="000000"/>
              </a:solidFill>
            </a:endParaRPr>
          </a:p>
        </p:txBody>
      </p:sp>
      <p:pic>
        <p:nvPicPr>
          <p:cNvPr id="6" name="Slika 5">
            <a:extLst>
              <a:ext uri="{FF2B5EF4-FFF2-40B4-BE49-F238E27FC236}">
                <a16:creationId xmlns:a16="http://schemas.microsoft.com/office/drawing/2014/main" id="{4A7DB347-18EA-44C6-9B59-6FB718309FF2}"/>
              </a:ext>
            </a:extLst>
          </p:cNvPr>
          <p:cNvPicPr>
            <a:picLocks noChangeAspect="1"/>
          </p:cNvPicPr>
          <p:nvPr/>
        </p:nvPicPr>
        <p:blipFill>
          <a:blip r:embed="rId2"/>
          <a:stretch>
            <a:fillRect/>
          </a:stretch>
        </p:blipFill>
        <p:spPr>
          <a:xfrm>
            <a:off x="11209867" y="90223"/>
            <a:ext cx="982133" cy="982133"/>
          </a:xfrm>
          <a:prstGeom prst="rect">
            <a:avLst/>
          </a:prstGeom>
        </p:spPr>
      </p:pic>
      <p:pic>
        <p:nvPicPr>
          <p:cNvPr id="5" name="Slika 4">
            <a:extLst>
              <a:ext uri="{FF2B5EF4-FFF2-40B4-BE49-F238E27FC236}">
                <a16:creationId xmlns:a16="http://schemas.microsoft.com/office/drawing/2014/main" id="{A374AF7D-ED6C-4E5A-B8C5-DF684EE4944E}"/>
              </a:ext>
            </a:extLst>
          </p:cNvPr>
          <p:cNvPicPr>
            <a:picLocks noChangeAspect="1"/>
          </p:cNvPicPr>
          <p:nvPr/>
        </p:nvPicPr>
        <p:blipFill>
          <a:blip r:embed="rId3"/>
          <a:stretch>
            <a:fillRect/>
          </a:stretch>
        </p:blipFill>
        <p:spPr>
          <a:xfrm>
            <a:off x="9890125" y="2633265"/>
            <a:ext cx="2114550" cy="2162175"/>
          </a:xfrm>
          <a:prstGeom prst="rect">
            <a:avLst/>
          </a:prstGeom>
        </p:spPr>
      </p:pic>
    </p:spTree>
    <p:extLst>
      <p:ext uri="{BB962C8B-B14F-4D97-AF65-F5344CB8AC3E}">
        <p14:creationId xmlns:p14="http://schemas.microsoft.com/office/powerpoint/2010/main" val="4140798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txBox="1">
            <a:spLocks/>
          </p:cNvSpPr>
          <p:nvPr/>
        </p:nvSpPr>
        <p:spPr>
          <a:xfrm>
            <a:off x="211667" y="899922"/>
            <a:ext cx="7975021"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defRPr/>
            </a:pPr>
            <a:r>
              <a:rPr lang="sl-SI" sz="4000" b="1" dirty="0">
                <a:solidFill>
                  <a:srgbClr val="002060"/>
                </a:solidFill>
                <a:latin typeface="Verdana" panose="020B0604030504040204" pitchFamily="34" charset="0"/>
                <a:ea typeface="Verdana" panose="020B0604030504040204" pitchFamily="34" charset="0"/>
              </a:rPr>
              <a:t>Prednosti e-poslovanja TA</a:t>
            </a:r>
          </a:p>
          <a:p>
            <a:pPr>
              <a:defRPr/>
            </a:pPr>
            <a:endParaRPr lang="sl-SI" sz="4400" dirty="0">
              <a:solidFill>
                <a:srgbClr val="002060"/>
              </a:solidFill>
              <a:latin typeface="Verdana" panose="020B0604030504040204" pitchFamily="34" charset="0"/>
              <a:ea typeface="Verdana" panose="020B0604030504040204" pitchFamily="34" charset="0"/>
            </a:endParaRPr>
          </a:p>
        </p:txBody>
      </p:sp>
      <p:sp>
        <p:nvSpPr>
          <p:cNvPr id="4" name="Pravokotnik 3">
            <a:extLst>
              <a:ext uri="{FF2B5EF4-FFF2-40B4-BE49-F238E27FC236}">
                <a16:creationId xmlns:a16="http://schemas.microsoft.com/office/drawing/2014/main" id="{7BBE4E22-4EC1-4E61-AFD5-C79EA0EFEF2B}"/>
              </a:ext>
            </a:extLst>
          </p:cNvPr>
          <p:cNvSpPr/>
          <p:nvPr/>
        </p:nvSpPr>
        <p:spPr>
          <a:xfrm>
            <a:off x="812801" y="2265740"/>
            <a:ext cx="6096000" cy="3139321"/>
          </a:xfrm>
          <a:prstGeom prst="rect">
            <a:avLst/>
          </a:prstGeom>
        </p:spPr>
        <p:txBody>
          <a:bodyPr>
            <a:spAutoFit/>
          </a:bodyPr>
          <a:lstStyle/>
          <a:p>
            <a:r>
              <a:rPr lang="sl-SI" b="1" dirty="0"/>
              <a:t>Boljša komunikacija s strankami</a:t>
            </a:r>
            <a:r>
              <a:rPr lang="sl-SI" dirty="0"/>
              <a:t>: E-pošta, klepet v živo in druge komunikacijske platforme omogočajo boljšo in hitrejšo komunikacijo s strankami ter s tem izboljšujejo njihovo izkušnjo</a:t>
            </a:r>
          </a:p>
          <a:p>
            <a:endParaRPr lang="sl-SI" dirty="0"/>
          </a:p>
          <a:p>
            <a:r>
              <a:rPr lang="sl-SI" b="1" dirty="0"/>
              <a:t>Večja fleksibilnost</a:t>
            </a:r>
            <a:r>
              <a:rPr lang="sl-SI" dirty="0"/>
              <a:t>: Stranke lahko samostojno rezervirajo in upravljajo svoja potovanja, kar omogoča večjo fleksibilnost in nadzor nad celotnim procesom</a:t>
            </a:r>
          </a:p>
          <a:p>
            <a:endParaRPr lang="sl-SI" dirty="0"/>
          </a:p>
          <a:p>
            <a:r>
              <a:rPr lang="sl-SI" b="1" dirty="0"/>
              <a:t>Manjši vpliv na okolje</a:t>
            </a:r>
            <a:r>
              <a:rPr lang="sl-SI" dirty="0"/>
              <a:t>: Digitalizacija poslovanja zmanjšuje potrebo po tiskanih materialih in drugih fizičnih virih, kar prispeva k manjšemu vplivu na okolje</a:t>
            </a:r>
          </a:p>
        </p:txBody>
      </p:sp>
      <p:pic>
        <p:nvPicPr>
          <p:cNvPr id="7" name="Slika 6">
            <a:extLst>
              <a:ext uri="{FF2B5EF4-FFF2-40B4-BE49-F238E27FC236}">
                <a16:creationId xmlns:a16="http://schemas.microsoft.com/office/drawing/2014/main" id="{E271B06C-9A09-4E4B-8A68-97BFD706DC76}"/>
              </a:ext>
            </a:extLst>
          </p:cNvPr>
          <p:cNvPicPr>
            <a:picLocks noChangeAspect="1"/>
          </p:cNvPicPr>
          <p:nvPr/>
        </p:nvPicPr>
        <p:blipFill>
          <a:blip r:embed="rId2"/>
          <a:stretch>
            <a:fillRect/>
          </a:stretch>
        </p:blipFill>
        <p:spPr>
          <a:xfrm>
            <a:off x="7976128" y="3589867"/>
            <a:ext cx="4179287" cy="2176992"/>
          </a:xfrm>
          <a:prstGeom prst="rect">
            <a:avLst/>
          </a:prstGeom>
        </p:spPr>
      </p:pic>
    </p:spTree>
    <p:extLst>
      <p:ext uri="{BB962C8B-B14F-4D97-AF65-F5344CB8AC3E}">
        <p14:creationId xmlns:p14="http://schemas.microsoft.com/office/powerpoint/2010/main" val="27400813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slov 1"/>
          <p:cNvSpPr>
            <a:spLocks noGrp="1"/>
          </p:cNvSpPr>
          <p:nvPr>
            <p:ph type="title"/>
          </p:nvPr>
        </p:nvSpPr>
        <p:spPr/>
        <p:txBody>
          <a:bodyPr/>
          <a:lstStyle/>
          <a:p>
            <a:r>
              <a:rPr lang="sl-SI" altLang="en-US" b="1" dirty="0" err="1">
                <a:solidFill>
                  <a:srgbClr val="008000"/>
                </a:solidFill>
                <a:latin typeface="Bookman Old Style" pitchFamily="18" charset="0"/>
              </a:rPr>
              <a:t>TikTok</a:t>
            </a:r>
            <a:endParaRPr lang="sl-SI" altLang="en-US" b="1" dirty="0">
              <a:solidFill>
                <a:srgbClr val="008000"/>
              </a:solidFill>
              <a:latin typeface="Bookman Old Style" pitchFamily="18" charset="0"/>
            </a:endParaRPr>
          </a:p>
        </p:txBody>
      </p:sp>
      <p:sp>
        <p:nvSpPr>
          <p:cNvPr id="3" name="Ograda vsebine 2"/>
          <p:cNvSpPr>
            <a:spLocks noGrp="1"/>
          </p:cNvSpPr>
          <p:nvPr>
            <p:ph idx="1"/>
          </p:nvPr>
        </p:nvSpPr>
        <p:spPr/>
        <p:txBody>
          <a:bodyPr/>
          <a:lstStyle/>
          <a:p>
            <a:pPr marL="0" indent="0">
              <a:buNone/>
            </a:pPr>
            <a:r>
              <a:rPr lang="en-US" sz="2000" dirty="0" err="1">
                <a:latin typeface="Bookman Old Style" panose="02050604050505020204" pitchFamily="18" charset="0"/>
              </a:rPr>
              <a:t>ima</a:t>
            </a:r>
            <a:r>
              <a:rPr lang="en-US" sz="2000" dirty="0">
                <a:latin typeface="Bookman Old Style" panose="02050604050505020204" pitchFamily="18" charset="0"/>
              </a:rPr>
              <a:t> </a:t>
            </a:r>
            <a:r>
              <a:rPr lang="en-US" sz="2000" dirty="0" err="1">
                <a:latin typeface="Bookman Old Style" panose="02050604050505020204" pitchFamily="18" charset="0"/>
              </a:rPr>
              <a:t>več</a:t>
            </a:r>
            <a:r>
              <a:rPr lang="en-US" sz="2000" dirty="0">
                <a:latin typeface="Bookman Old Style" panose="02050604050505020204" pitchFamily="18" charset="0"/>
              </a:rPr>
              <a:t> </a:t>
            </a:r>
            <a:r>
              <a:rPr lang="en-US" sz="2000" dirty="0" err="1">
                <a:latin typeface="Bookman Old Style" panose="02050604050505020204" pitchFamily="18" charset="0"/>
              </a:rPr>
              <a:t>kot</a:t>
            </a:r>
            <a:r>
              <a:rPr lang="en-US" sz="2000" dirty="0">
                <a:latin typeface="Bookman Old Style" panose="02050604050505020204" pitchFamily="18" charset="0"/>
              </a:rPr>
              <a:t> 1 </a:t>
            </a:r>
            <a:r>
              <a:rPr lang="en-US" sz="2000" dirty="0" err="1">
                <a:latin typeface="Bookman Old Style" panose="02050604050505020204" pitchFamily="18" charset="0"/>
              </a:rPr>
              <a:t>milijardo</a:t>
            </a:r>
            <a:r>
              <a:rPr lang="en-US" sz="2000" dirty="0">
                <a:latin typeface="Bookman Old Style" panose="02050604050505020204" pitchFamily="18" charset="0"/>
              </a:rPr>
              <a:t> </a:t>
            </a:r>
            <a:r>
              <a:rPr lang="en-US" sz="2000" dirty="0" err="1">
                <a:latin typeface="Bookman Old Style" panose="02050604050505020204" pitchFamily="18" charset="0"/>
              </a:rPr>
              <a:t>mesečnih</a:t>
            </a:r>
            <a:r>
              <a:rPr lang="en-US" sz="2000" dirty="0">
                <a:latin typeface="Bookman Old Style" panose="02050604050505020204" pitchFamily="18" charset="0"/>
              </a:rPr>
              <a:t> </a:t>
            </a:r>
            <a:r>
              <a:rPr lang="en-US" sz="2000" dirty="0" err="1">
                <a:latin typeface="Bookman Old Style" panose="02050604050505020204" pitchFamily="18" charset="0"/>
              </a:rPr>
              <a:t>aktivnih</a:t>
            </a:r>
            <a:r>
              <a:rPr lang="en-US" sz="2000" dirty="0">
                <a:latin typeface="Bookman Old Style" panose="02050604050505020204" pitchFamily="18" charset="0"/>
              </a:rPr>
              <a:t> </a:t>
            </a:r>
            <a:r>
              <a:rPr lang="en-US" sz="2000" dirty="0" err="1">
                <a:latin typeface="Bookman Old Style" panose="02050604050505020204" pitchFamily="18" charset="0"/>
              </a:rPr>
              <a:t>uporabnikov</a:t>
            </a:r>
            <a:endParaRPr lang="en-US" sz="2000" dirty="0">
              <a:latin typeface="Bookman Old Style" panose="02050604050505020204" pitchFamily="18" charset="0"/>
            </a:endParaRPr>
          </a:p>
          <a:p>
            <a:pPr marL="0" indent="0">
              <a:buNone/>
            </a:pPr>
            <a:r>
              <a:rPr lang="en-US" sz="2000" dirty="0" err="1">
                <a:latin typeface="Bookman Old Style" panose="02050604050505020204" pitchFamily="18" charset="0"/>
              </a:rPr>
              <a:t>Prehitevanje</a:t>
            </a:r>
            <a:r>
              <a:rPr lang="en-US" sz="2000" dirty="0">
                <a:latin typeface="Bookman Old Style" panose="02050604050505020204" pitchFamily="18" charset="0"/>
              </a:rPr>
              <a:t> </a:t>
            </a:r>
            <a:r>
              <a:rPr lang="en-US" sz="2000" dirty="0" err="1">
                <a:latin typeface="Bookman Old Style" panose="02050604050505020204" pitchFamily="18" charset="0"/>
              </a:rPr>
              <a:t>konkurence</a:t>
            </a:r>
            <a:r>
              <a:rPr lang="en-US" sz="2000" dirty="0">
                <a:latin typeface="Bookman Old Style" panose="02050604050505020204" pitchFamily="18" charset="0"/>
              </a:rPr>
              <a:t>: Glede </a:t>
            </a:r>
            <a:r>
              <a:rPr lang="en-US" sz="2000" dirty="0" err="1">
                <a:latin typeface="Bookman Old Style" panose="02050604050505020204" pitchFamily="18" charset="0"/>
              </a:rPr>
              <a:t>na</a:t>
            </a:r>
            <a:r>
              <a:rPr lang="en-US" sz="2000" dirty="0">
                <a:latin typeface="Bookman Old Style" panose="02050604050505020204" pitchFamily="18" charset="0"/>
              </a:rPr>
              <a:t> to, da je </a:t>
            </a:r>
            <a:r>
              <a:rPr lang="en-US" sz="2000" dirty="0" err="1">
                <a:latin typeface="Bookman Old Style" panose="02050604050505020204" pitchFamily="18" charset="0"/>
              </a:rPr>
              <a:t>bil</a:t>
            </a:r>
            <a:r>
              <a:rPr lang="en-US" sz="2000" dirty="0">
                <a:latin typeface="Bookman Old Style" panose="02050604050505020204" pitchFamily="18" charset="0"/>
              </a:rPr>
              <a:t> </a:t>
            </a:r>
            <a:r>
              <a:rPr lang="en-US" sz="2000" dirty="0" err="1">
                <a:latin typeface="Bookman Old Style" panose="02050604050505020204" pitchFamily="18" charset="0"/>
              </a:rPr>
              <a:t>izdan</a:t>
            </a:r>
            <a:r>
              <a:rPr lang="en-US" sz="2000" dirty="0">
                <a:latin typeface="Bookman Old Style" panose="02050604050505020204" pitchFamily="18" charset="0"/>
              </a:rPr>
              <a:t> </a:t>
            </a:r>
            <a:r>
              <a:rPr lang="en-US" sz="2000" dirty="0" err="1">
                <a:latin typeface="Bookman Old Style" panose="02050604050505020204" pitchFamily="18" charset="0"/>
              </a:rPr>
              <a:t>šele</a:t>
            </a:r>
            <a:r>
              <a:rPr lang="en-US" sz="2000" dirty="0">
                <a:latin typeface="Bookman Old Style" panose="02050604050505020204" pitchFamily="18" charset="0"/>
              </a:rPr>
              <a:t> </a:t>
            </a:r>
            <a:r>
              <a:rPr lang="en-US" sz="2000" dirty="0" err="1">
                <a:latin typeface="Bookman Old Style" panose="02050604050505020204" pitchFamily="18" charset="0"/>
              </a:rPr>
              <a:t>leta</a:t>
            </a:r>
            <a:r>
              <a:rPr lang="en-US" sz="2000" dirty="0">
                <a:latin typeface="Bookman Old Style" panose="02050604050505020204" pitchFamily="18" charset="0"/>
              </a:rPr>
              <a:t> 2016, je </a:t>
            </a:r>
            <a:r>
              <a:rPr lang="en-US" sz="2000" dirty="0" err="1">
                <a:latin typeface="Bookman Old Style" panose="02050604050505020204" pitchFamily="18" charset="0"/>
              </a:rPr>
              <a:t>bil</a:t>
            </a:r>
            <a:r>
              <a:rPr lang="en-US" sz="2000" dirty="0">
                <a:latin typeface="Bookman Old Style" panose="02050604050505020204" pitchFamily="18" charset="0"/>
              </a:rPr>
              <a:t> </a:t>
            </a:r>
            <a:r>
              <a:rPr lang="en-US" sz="2000" dirty="0" err="1">
                <a:latin typeface="Bookman Old Style" panose="02050604050505020204" pitchFamily="18" charset="0"/>
              </a:rPr>
              <a:t>TikTok</a:t>
            </a:r>
            <a:r>
              <a:rPr lang="en-US" sz="2000" dirty="0">
                <a:latin typeface="Bookman Old Style" panose="02050604050505020204" pitchFamily="18" charset="0"/>
              </a:rPr>
              <a:t> v </a:t>
            </a:r>
            <a:r>
              <a:rPr lang="en-US" sz="2000" dirty="0" err="1">
                <a:latin typeface="Bookman Old Style" panose="02050604050505020204" pitchFamily="18" charset="0"/>
              </a:rPr>
              <a:t>letu</a:t>
            </a:r>
            <a:r>
              <a:rPr lang="en-US" sz="2000" dirty="0">
                <a:latin typeface="Bookman Old Style" panose="02050604050505020204" pitchFamily="18" charset="0"/>
              </a:rPr>
              <a:t> 2021 </a:t>
            </a:r>
            <a:r>
              <a:rPr lang="sl-SI" sz="2000" dirty="0">
                <a:latin typeface="Bookman Old Style" panose="02050604050505020204" pitchFamily="18" charset="0"/>
              </a:rPr>
              <a:t>šesta</a:t>
            </a:r>
            <a:r>
              <a:rPr lang="en-US" sz="2000" dirty="0">
                <a:latin typeface="Bookman Old Style" panose="02050604050505020204" pitchFamily="18" charset="0"/>
              </a:rPr>
              <a:t> </a:t>
            </a:r>
            <a:r>
              <a:rPr lang="en-US" sz="2000" dirty="0" err="1">
                <a:latin typeface="Bookman Old Style" panose="02050604050505020204" pitchFamily="18" charset="0"/>
              </a:rPr>
              <a:t>najbolj</a:t>
            </a:r>
            <a:r>
              <a:rPr lang="en-US" sz="2000" dirty="0">
                <a:latin typeface="Bookman Old Style" panose="02050604050505020204" pitchFamily="18" charset="0"/>
              </a:rPr>
              <a:t> </a:t>
            </a:r>
            <a:r>
              <a:rPr lang="en-US" sz="2000" dirty="0" err="1">
                <a:latin typeface="Bookman Old Style" panose="02050604050505020204" pitchFamily="18" charset="0"/>
              </a:rPr>
              <a:t>priljubljena</a:t>
            </a:r>
            <a:r>
              <a:rPr lang="en-US" sz="2000" dirty="0">
                <a:latin typeface="Bookman Old Style" panose="02050604050505020204" pitchFamily="18" charset="0"/>
              </a:rPr>
              <a:t> </a:t>
            </a:r>
            <a:r>
              <a:rPr lang="en-US" sz="2000" dirty="0" err="1">
                <a:latin typeface="Bookman Old Style" panose="02050604050505020204" pitchFamily="18" charset="0"/>
              </a:rPr>
              <a:t>aplikacija</a:t>
            </a:r>
            <a:r>
              <a:rPr lang="en-US" sz="2000" dirty="0">
                <a:latin typeface="Bookman Old Style" panose="02050604050505020204" pitchFamily="18" charset="0"/>
              </a:rPr>
              <a:t> za </a:t>
            </a:r>
            <a:r>
              <a:rPr lang="en-US" sz="2000" dirty="0" err="1">
                <a:latin typeface="Bookman Old Style" panose="02050604050505020204" pitchFamily="18" charset="0"/>
              </a:rPr>
              <a:t>družbena</a:t>
            </a:r>
            <a:r>
              <a:rPr lang="en-US" sz="2000" dirty="0">
                <a:latin typeface="Bookman Old Style" panose="02050604050505020204" pitchFamily="18" charset="0"/>
              </a:rPr>
              <a:t> </a:t>
            </a:r>
            <a:r>
              <a:rPr lang="en-US" sz="2000" dirty="0" err="1">
                <a:latin typeface="Bookman Old Style" panose="02050604050505020204" pitchFamily="18" charset="0"/>
              </a:rPr>
              <a:t>omrežja</a:t>
            </a:r>
            <a:endParaRPr lang="sl-SI" sz="2000" dirty="0">
              <a:latin typeface="Bookman Old Style" panose="02050604050505020204" pitchFamily="18" charset="0"/>
            </a:endParaRPr>
          </a:p>
          <a:p>
            <a:pPr marL="0" indent="0">
              <a:buNone/>
            </a:pPr>
            <a:endParaRPr lang="sl-SI" sz="2000" dirty="0">
              <a:latin typeface="Bookman Old Style" panose="02050604050505020204" pitchFamily="18" charset="0"/>
            </a:endParaRPr>
          </a:p>
          <a:p>
            <a:pPr marL="0" indent="0">
              <a:buNone/>
            </a:pPr>
            <a:r>
              <a:rPr lang="en-US" sz="2000" dirty="0" err="1">
                <a:latin typeface="Bookman Old Style" panose="02050604050505020204" pitchFamily="18" charset="0"/>
              </a:rPr>
              <a:t>TikTok</a:t>
            </a:r>
            <a:r>
              <a:rPr lang="en-US" sz="2000" dirty="0">
                <a:latin typeface="Bookman Old Style" panose="02050604050505020204" pitchFamily="18" charset="0"/>
              </a:rPr>
              <a:t> je </a:t>
            </a:r>
            <a:r>
              <a:rPr lang="en-US" sz="2000" dirty="0" err="1">
                <a:latin typeface="Bookman Old Style" panose="02050604050505020204" pitchFamily="18" charset="0"/>
              </a:rPr>
              <a:t>prehitel</a:t>
            </a:r>
            <a:r>
              <a:rPr lang="en-US" sz="2000" dirty="0">
                <a:latin typeface="Bookman Old Style" panose="02050604050505020204" pitchFamily="18" charset="0"/>
              </a:rPr>
              <a:t> X (Twitter), Telegram, Reddit, Pinterest in Snapchat po </a:t>
            </a:r>
            <a:r>
              <a:rPr lang="en-US" sz="2000" dirty="0" err="1">
                <a:latin typeface="Bookman Old Style" panose="02050604050505020204" pitchFamily="18" charset="0"/>
              </a:rPr>
              <a:t>mesečno</a:t>
            </a:r>
            <a:r>
              <a:rPr lang="en-US" sz="2000" dirty="0">
                <a:latin typeface="Bookman Old Style" panose="02050604050505020204" pitchFamily="18" charset="0"/>
              </a:rPr>
              <a:t> </a:t>
            </a:r>
            <a:r>
              <a:rPr lang="en-US" sz="2000" dirty="0" err="1">
                <a:latin typeface="Bookman Old Style" panose="02050604050505020204" pitchFamily="18" charset="0"/>
              </a:rPr>
              <a:t>aktivnih</a:t>
            </a:r>
            <a:r>
              <a:rPr lang="en-US" sz="2000" dirty="0">
                <a:latin typeface="Bookman Old Style" panose="02050604050505020204" pitchFamily="18" charset="0"/>
              </a:rPr>
              <a:t> </a:t>
            </a:r>
            <a:r>
              <a:rPr lang="en-US" sz="2000" dirty="0" err="1">
                <a:latin typeface="Bookman Old Style" panose="02050604050505020204" pitchFamily="18" charset="0"/>
              </a:rPr>
              <a:t>uporabnikih</a:t>
            </a:r>
            <a:endParaRPr lang="sl-SI" sz="2000" dirty="0">
              <a:latin typeface="Bookman Old Style" panose="02050604050505020204" pitchFamily="18" charset="0"/>
            </a:endParaRPr>
          </a:p>
          <a:p>
            <a:pPr marL="0" indent="0">
              <a:buNone/>
            </a:pPr>
            <a:endParaRPr lang="en-US" sz="2000" dirty="0">
              <a:latin typeface="Bookman Old Style" panose="02050604050505020204" pitchFamily="18" charset="0"/>
            </a:endParaRPr>
          </a:p>
          <a:p>
            <a:pPr marL="0" indent="0">
              <a:buNone/>
            </a:pPr>
            <a:r>
              <a:rPr lang="en-US" sz="2000" dirty="0" err="1">
                <a:latin typeface="Bookman Old Style" panose="02050604050505020204" pitchFamily="18" charset="0"/>
              </a:rPr>
              <a:t>Ocenjena</a:t>
            </a:r>
            <a:r>
              <a:rPr lang="en-US" sz="2000" dirty="0">
                <a:latin typeface="Bookman Old Style" panose="02050604050505020204" pitchFamily="18" charset="0"/>
              </a:rPr>
              <a:t> </a:t>
            </a:r>
            <a:r>
              <a:rPr lang="en-US" sz="2000" dirty="0" err="1">
                <a:latin typeface="Bookman Old Style" panose="02050604050505020204" pitchFamily="18" charset="0"/>
              </a:rPr>
              <a:t>vrednost</a:t>
            </a:r>
            <a:r>
              <a:rPr lang="en-US" sz="2000" dirty="0">
                <a:latin typeface="Bookman Old Style" panose="02050604050505020204" pitchFamily="18" charset="0"/>
              </a:rPr>
              <a:t> </a:t>
            </a:r>
            <a:r>
              <a:rPr lang="en-US" sz="2000" dirty="0" err="1">
                <a:latin typeface="Bookman Old Style" panose="02050604050505020204" pitchFamily="18" charset="0"/>
              </a:rPr>
              <a:t>podjetja</a:t>
            </a:r>
            <a:r>
              <a:rPr lang="en-US" sz="2000" dirty="0">
                <a:latin typeface="Bookman Old Style" panose="02050604050505020204" pitchFamily="18" charset="0"/>
              </a:rPr>
              <a:t>: </a:t>
            </a:r>
            <a:r>
              <a:rPr lang="en-US" sz="2000" dirty="0" err="1">
                <a:latin typeface="Bookman Old Style" panose="02050604050505020204" pitchFamily="18" charset="0"/>
              </a:rPr>
              <a:t>Matično</a:t>
            </a:r>
            <a:r>
              <a:rPr lang="en-US" sz="2000" dirty="0">
                <a:latin typeface="Bookman Old Style" panose="02050604050505020204" pitchFamily="18" charset="0"/>
              </a:rPr>
              <a:t> </a:t>
            </a:r>
            <a:r>
              <a:rPr lang="en-US" sz="2000" dirty="0" err="1">
                <a:latin typeface="Bookman Old Style" panose="02050604050505020204" pitchFamily="18" charset="0"/>
              </a:rPr>
              <a:t>podjetje</a:t>
            </a:r>
            <a:r>
              <a:rPr lang="en-US" sz="2000" dirty="0">
                <a:latin typeface="Bookman Old Style" panose="02050604050505020204" pitchFamily="18" charset="0"/>
              </a:rPr>
              <a:t> </a:t>
            </a:r>
            <a:r>
              <a:rPr lang="en-US" sz="2000" dirty="0" err="1">
                <a:latin typeface="Bookman Old Style" panose="02050604050505020204" pitchFamily="18" charset="0"/>
              </a:rPr>
              <a:t>TikToka</a:t>
            </a:r>
            <a:r>
              <a:rPr lang="en-US" sz="2000" dirty="0">
                <a:latin typeface="Bookman Old Style" panose="02050604050505020204" pitchFamily="18" charset="0"/>
              </a:rPr>
              <a:t> (</a:t>
            </a:r>
            <a:r>
              <a:rPr lang="en-US" sz="2000" dirty="0" err="1">
                <a:latin typeface="Bookman Old Style" panose="02050604050505020204" pitchFamily="18" charset="0"/>
              </a:rPr>
              <a:t>Bytedance</a:t>
            </a:r>
            <a:r>
              <a:rPr lang="en-US" sz="2000" dirty="0">
                <a:latin typeface="Bookman Old Style" panose="02050604050505020204" pitchFamily="18" charset="0"/>
              </a:rPr>
              <a:t>) je </a:t>
            </a:r>
            <a:r>
              <a:rPr lang="en-US" sz="2000" dirty="0" err="1">
                <a:latin typeface="Bookman Old Style" panose="02050604050505020204" pitchFamily="18" charset="0"/>
              </a:rPr>
              <a:t>bilo</a:t>
            </a:r>
            <a:r>
              <a:rPr lang="en-US" sz="2000" dirty="0">
                <a:latin typeface="Bookman Old Style" panose="02050604050505020204" pitchFamily="18" charset="0"/>
              </a:rPr>
              <a:t> po </a:t>
            </a:r>
            <a:r>
              <a:rPr lang="en-US" sz="2000" dirty="0" err="1">
                <a:latin typeface="Bookman Old Style" panose="02050604050505020204" pitchFamily="18" charset="0"/>
              </a:rPr>
              <a:t>poročilih</a:t>
            </a:r>
            <a:r>
              <a:rPr lang="en-US" sz="2000" dirty="0">
                <a:latin typeface="Bookman Old Style" panose="02050604050505020204" pitchFamily="18" charset="0"/>
              </a:rPr>
              <a:t> </a:t>
            </a:r>
            <a:r>
              <a:rPr lang="en-US" sz="2000" dirty="0" err="1">
                <a:latin typeface="Bookman Old Style" panose="02050604050505020204" pitchFamily="18" charset="0"/>
              </a:rPr>
              <a:t>ocenjeno</a:t>
            </a:r>
            <a:r>
              <a:rPr lang="en-US" sz="2000" dirty="0">
                <a:latin typeface="Bookman Old Style" panose="02050604050505020204" pitchFamily="18" charset="0"/>
              </a:rPr>
              <a:t> </a:t>
            </a:r>
            <a:r>
              <a:rPr lang="en-US" sz="2000" dirty="0" err="1">
                <a:latin typeface="Bookman Old Style" panose="02050604050505020204" pitchFamily="18" charset="0"/>
              </a:rPr>
              <a:t>na</a:t>
            </a:r>
            <a:r>
              <a:rPr lang="en-US" sz="2000" dirty="0">
                <a:latin typeface="Bookman Old Style" panose="02050604050505020204" pitchFamily="18" charset="0"/>
              </a:rPr>
              <a:t> 223,5 </a:t>
            </a:r>
            <a:r>
              <a:rPr lang="en-US" sz="2000" dirty="0" err="1">
                <a:latin typeface="Bookman Old Style" panose="02050604050505020204" pitchFamily="18" charset="0"/>
              </a:rPr>
              <a:t>milijarde</a:t>
            </a:r>
            <a:r>
              <a:rPr lang="en-US" sz="2000" dirty="0">
                <a:latin typeface="Bookman Old Style" panose="02050604050505020204" pitchFamily="18" charset="0"/>
              </a:rPr>
              <a:t> </a:t>
            </a:r>
            <a:r>
              <a:rPr lang="en-US" sz="2000" dirty="0" err="1">
                <a:latin typeface="Bookman Old Style" panose="02050604050505020204" pitchFamily="18" charset="0"/>
              </a:rPr>
              <a:t>dolarjev</a:t>
            </a:r>
            <a:r>
              <a:rPr lang="en-US" sz="2000" dirty="0">
                <a:latin typeface="Bookman Old Style" panose="02050604050505020204" pitchFamily="18" charset="0"/>
              </a:rPr>
              <a:t> </a:t>
            </a:r>
            <a:r>
              <a:rPr lang="en-US" sz="2000" dirty="0" err="1">
                <a:latin typeface="Bookman Old Style" panose="02050604050505020204" pitchFamily="18" charset="0"/>
              </a:rPr>
              <a:t>leta</a:t>
            </a:r>
            <a:r>
              <a:rPr lang="en-US" sz="2000" dirty="0">
                <a:latin typeface="Bookman Old Style" panose="02050604050505020204" pitchFamily="18" charset="0"/>
              </a:rPr>
              <a:t> 2023</a:t>
            </a:r>
            <a:endParaRPr lang="sl-SI" sz="2000" dirty="0">
              <a:latin typeface="Bookman Old Style" panose="02050604050505020204" pitchFamily="18" charset="0"/>
            </a:endParaRPr>
          </a:p>
          <a:p>
            <a:pPr marL="0" indent="0">
              <a:buNone/>
            </a:pPr>
            <a:endParaRPr lang="sl-SI" sz="2000" dirty="0">
              <a:latin typeface="Bookman Old Style" panose="02050604050505020204" pitchFamily="18" charset="0"/>
            </a:endParaRPr>
          </a:p>
          <a:p>
            <a:pPr marL="0" indent="0">
              <a:buNone/>
            </a:pPr>
            <a:r>
              <a:rPr lang="en-US" sz="2000" dirty="0" err="1">
                <a:latin typeface="Bookman Old Style" panose="02050604050505020204" pitchFamily="18" charset="0"/>
              </a:rPr>
              <a:t>TikTok</a:t>
            </a:r>
            <a:r>
              <a:rPr lang="en-US" sz="2000" dirty="0">
                <a:latin typeface="Bookman Old Style" panose="02050604050505020204" pitchFamily="18" charset="0"/>
              </a:rPr>
              <a:t> je </a:t>
            </a:r>
            <a:r>
              <a:rPr lang="en-US" sz="2000" dirty="0" err="1">
                <a:latin typeface="Bookman Old Style" panose="02050604050505020204" pitchFamily="18" charset="0"/>
              </a:rPr>
              <a:t>na</a:t>
            </a:r>
            <a:r>
              <a:rPr lang="en-US" sz="2000" dirty="0">
                <a:latin typeface="Bookman Old Style" panose="02050604050505020204" pitchFamily="18" charset="0"/>
              </a:rPr>
              <a:t> </a:t>
            </a:r>
            <a:r>
              <a:rPr lang="en-US" sz="2000" dirty="0" err="1">
                <a:latin typeface="Bookman Old Style" panose="02050604050505020204" pitchFamily="18" charset="0"/>
              </a:rPr>
              <a:t>voljo</a:t>
            </a:r>
            <a:r>
              <a:rPr lang="en-US" sz="2000" dirty="0">
                <a:latin typeface="Bookman Old Style" panose="02050604050505020204" pitchFamily="18" charset="0"/>
              </a:rPr>
              <a:t> v 158 </a:t>
            </a:r>
            <a:r>
              <a:rPr lang="en-US" sz="2000" dirty="0" err="1">
                <a:latin typeface="Bookman Old Style" panose="02050604050505020204" pitchFamily="18" charset="0"/>
              </a:rPr>
              <a:t>državah</a:t>
            </a:r>
            <a:r>
              <a:rPr lang="en-US" sz="2000" dirty="0">
                <a:latin typeface="Bookman Old Style" panose="02050604050505020204" pitchFamily="18" charset="0"/>
              </a:rPr>
              <a:t>, </a:t>
            </a:r>
            <a:r>
              <a:rPr lang="en-US" sz="2000" dirty="0" err="1">
                <a:latin typeface="Bookman Old Style" panose="02050604050505020204" pitchFamily="18" charset="0"/>
              </a:rPr>
              <a:t>preveden</a:t>
            </a:r>
            <a:r>
              <a:rPr lang="en-US" sz="2000" dirty="0">
                <a:latin typeface="Bookman Old Style" panose="02050604050505020204" pitchFamily="18" charset="0"/>
              </a:rPr>
              <a:t> v 57 </a:t>
            </a:r>
            <a:r>
              <a:rPr lang="en-US" sz="2000" dirty="0" err="1">
                <a:latin typeface="Bookman Old Style" panose="02050604050505020204" pitchFamily="18" charset="0"/>
              </a:rPr>
              <a:t>jezikov</a:t>
            </a:r>
            <a:endParaRPr lang="en-US" sz="2000" dirty="0">
              <a:latin typeface="Bookman Old Style" panose="02050604050505020204" pitchFamily="18" charset="0"/>
            </a:endParaRPr>
          </a:p>
          <a:p>
            <a:pPr marL="0" indent="0">
              <a:buNone/>
            </a:pPr>
            <a:endParaRPr lang="en-US" sz="2000" dirty="0">
              <a:latin typeface="Bookman Old Style" panose="02050604050505020204" pitchFamily="18" charset="0"/>
            </a:endParaRPr>
          </a:p>
          <a:p>
            <a:pPr marL="0" indent="0">
              <a:buNone/>
            </a:pPr>
            <a:endParaRPr lang="en-US" sz="2000" dirty="0">
              <a:latin typeface="Bookman Old Style" panose="02050604050505020204" pitchFamily="18" charset="0"/>
            </a:endParaRPr>
          </a:p>
          <a:p>
            <a:pPr marL="0" indent="0">
              <a:buNone/>
            </a:pPr>
            <a:endParaRPr lang="en-US" sz="2000" dirty="0">
              <a:latin typeface="Bookman Old Style" panose="02050604050505020204" pitchFamily="18" charset="0"/>
            </a:endParaRPr>
          </a:p>
          <a:p>
            <a:pPr marL="0" indent="0">
              <a:buNone/>
            </a:pPr>
            <a:endParaRPr lang="en-US" sz="2000" dirty="0">
              <a:latin typeface="Bookman Old Style" panose="02050604050505020204" pitchFamily="18" charset="0"/>
            </a:endParaRPr>
          </a:p>
          <a:p>
            <a:pPr marL="0" indent="0">
              <a:buNone/>
            </a:pPr>
            <a:endParaRPr lang="en-US" sz="2000" dirty="0">
              <a:latin typeface="Bookman Old Style" panose="02050604050505020204" pitchFamily="18" charset="0"/>
            </a:endParaRPr>
          </a:p>
          <a:p>
            <a:pPr marL="0" indent="0">
              <a:buNone/>
            </a:pPr>
            <a:endParaRPr lang="en-US" sz="2000" dirty="0">
              <a:latin typeface="Bookman Old Style" panose="02050604050505020204" pitchFamily="18" charset="0"/>
            </a:endParaRPr>
          </a:p>
        </p:txBody>
      </p:sp>
      <p:sp>
        <p:nvSpPr>
          <p:cNvPr id="4" name="Označba mesta številke diapozitiva 3">
            <a:extLst>
              <a:ext uri="{FF2B5EF4-FFF2-40B4-BE49-F238E27FC236}">
                <a16:creationId xmlns:a16="http://schemas.microsoft.com/office/drawing/2014/main" id="{A8C61A3E-3F30-409D-800E-295AD173B63C}"/>
              </a:ext>
            </a:extLst>
          </p:cNvPr>
          <p:cNvSpPr>
            <a:spLocks noGrp="1"/>
          </p:cNvSpPr>
          <p:nvPr>
            <p:ph type="sldNum" sz="quarter" idx="12"/>
          </p:nvPr>
        </p:nvSpPr>
        <p:spPr/>
        <p:txBody>
          <a:bodyPr/>
          <a:lstStyle/>
          <a:p>
            <a:pPr>
              <a:defRPr/>
            </a:pPr>
            <a:fld id="{704439BC-F367-4071-BA3E-04A4431BA867}" type="slidenum">
              <a:rPr lang="sl-SI" altLang="sl-SI" smtClean="0">
                <a:solidFill>
                  <a:srgbClr val="000000"/>
                </a:solidFill>
              </a:rPr>
              <a:pPr>
                <a:defRPr/>
              </a:pPr>
              <a:t>50</a:t>
            </a:fld>
            <a:endParaRPr lang="sl-SI" altLang="sl-SI">
              <a:solidFill>
                <a:srgbClr val="000000"/>
              </a:solidFill>
            </a:endParaRPr>
          </a:p>
        </p:txBody>
      </p:sp>
      <p:pic>
        <p:nvPicPr>
          <p:cNvPr id="6" name="Slika 5">
            <a:extLst>
              <a:ext uri="{FF2B5EF4-FFF2-40B4-BE49-F238E27FC236}">
                <a16:creationId xmlns:a16="http://schemas.microsoft.com/office/drawing/2014/main" id="{38293A52-5461-497A-81F3-F3510114E20A}"/>
              </a:ext>
            </a:extLst>
          </p:cNvPr>
          <p:cNvPicPr>
            <a:picLocks noChangeAspect="1"/>
          </p:cNvPicPr>
          <p:nvPr/>
        </p:nvPicPr>
        <p:blipFill>
          <a:blip r:embed="rId2"/>
          <a:stretch>
            <a:fillRect/>
          </a:stretch>
        </p:blipFill>
        <p:spPr>
          <a:xfrm>
            <a:off x="11209867" y="90223"/>
            <a:ext cx="982133" cy="982133"/>
          </a:xfrm>
          <a:prstGeom prst="rect">
            <a:avLst/>
          </a:prstGeom>
        </p:spPr>
      </p:pic>
      <p:pic>
        <p:nvPicPr>
          <p:cNvPr id="5" name="Slika 4">
            <a:extLst>
              <a:ext uri="{FF2B5EF4-FFF2-40B4-BE49-F238E27FC236}">
                <a16:creationId xmlns:a16="http://schemas.microsoft.com/office/drawing/2014/main" id="{E5601401-61D8-4FFA-854C-9E94A4F74AB9}"/>
              </a:ext>
            </a:extLst>
          </p:cNvPr>
          <p:cNvPicPr>
            <a:picLocks noChangeAspect="1"/>
          </p:cNvPicPr>
          <p:nvPr/>
        </p:nvPicPr>
        <p:blipFill>
          <a:blip r:embed="rId3"/>
          <a:stretch>
            <a:fillRect/>
          </a:stretch>
        </p:blipFill>
        <p:spPr>
          <a:xfrm>
            <a:off x="8124825" y="4830999"/>
            <a:ext cx="3415242" cy="1795756"/>
          </a:xfrm>
          <a:prstGeom prst="rect">
            <a:avLst/>
          </a:prstGeom>
        </p:spPr>
      </p:pic>
    </p:spTree>
    <p:extLst>
      <p:ext uri="{BB962C8B-B14F-4D97-AF65-F5344CB8AC3E}">
        <p14:creationId xmlns:p14="http://schemas.microsoft.com/office/powerpoint/2010/main" val="25834415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slov 1"/>
          <p:cNvSpPr>
            <a:spLocks noGrp="1"/>
          </p:cNvSpPr>
          <p:nvPr>
            <p:ph type="title"/>
          </p:nvPr>
        </p:nvSpPr>
        <p:spPr/>
        <p:txBody>
          <a:bodyPr/>
          <a:lstStyle/>
          <a:p>
            <a:r>
              <a:rPr lang="sl-SI" altLang="en-US" b="1" dirty="0" err="1">
                <a:solidFill>
                  <a:srgbClr val="008000"/>
                </a:solidFill>
                <a:latin typeface="Bookman Old Style" pitchFamily="18" charset="0"/>
              </a:rPr>
              <a:t>TikTok</a:t>
            </a:r>
            <a:endParaRPr lang="sl-SI" altLang="en-US" b="1" dirty="0">
              <a:solidFill>
                <a:srgbClr val="008000"/>
              </a:solidFill>
              <a:latin typeface="Bookman Old Style" pitchFamily="18" charset="0"/>
            </a:endParaRPr>
          </a:p>
        </p:txBody>
      </p:sp>
      <p:sp>
        <p:nvSpPr>
          <p:cNvPr id="3" name="Ograda vsebine 2"/>
          <p:cNvSpPr>
            <a:spLocks noGrp="1"/>
          </p:cNvSpPr>
          <p:nvPr>
            <p:ph idx="1"/>
          </p:nvPr>
        </p:nvSpPr>
        <p:spPr/>
        <p:txBody>
          <a:bodyPr/>
          <a:lstStyle/>
          <a:p>
            <a:r>
              <a:rPr lang="sl-SI" sz="2000" dirty="0">
                <a:latin typeface="Bookman Old Style" panose="02050604050505020204" pitchFamily="18" charset="0"/>
              </a:rPr>
              <a:t>Je </a:t>
            </a:r>
            <a:r>
              <a:rPr lang="en-US" sz="2000" dirty="0" err="1">
                <a:latin typeface="Bookman Old Style" panose="02050604050505020204" pitchFamily="18" charset="0"/>
              </a:rPr>
              <a:t>oktobra</a:t>
            </a:r>
            <a:r>
              <a:rPr lang="en-US" sz="2000" dirty="0">
                <a:latin typeface="Bookman Old Style" panose="02050604050505020204" pitchFamily="18" charset="0"/>
              </a:rPr>
              <a:t> 2023 </a:t>
            </a:r>
            <a:r>
              <a:rPr lang="en-US" sz="2000" dirty="0" err="1">
                <a:latin typeface="Bookman Old Style" panose="02050604050505020204" pitchFamily="18" charset="0"/>
              </a:rPr>
              <a:t>doseg</a:t>
            </a:r>
            <a:r>
              <a:rPr lang="sl-SI" sz="2000" dirty="0" err="1">
                <a:latin typeface="Bookman Old Style" panose="02050604050505020204" pitchFamily="18" charset="0"/>
              </a:rPr>
              <a:t>el</a:t>
            </a:r>
            <a:r>
              <a:rPr lang="en-US" sz="2000" dirty="0">
                <a:latin typeface="Bookman Old Style" panose="02050604050505020204" pitchFamily="18" charset="0"/>
              </a:rPr>
              <a:t> </a:t>
            </a:r>
            <a:r>
              <a:rPr lang="en-US" sz="2000" b="1" dirty="0">
                <a:latin typeface="Bookman Old Style" panose="02050604050505020204" pitchFamily="18" charset="0"/>
              </a:rPr>
              <a:t>1,218 </a:t>
            </a:r>
            <a:r>
              <a:rPr lang="en-US" sz="2000" b="1" dirty="0" err="1">
                <a:latin typeface="Bookman Old Style" panose="02050604050505020204" pitchFamily="18" charset="0"/>
              </a:rPr>
              <a:t>milijarde</a:t>
            </a:r>
            <a:r>
              <a:rPr lang="en-US" sz="2000" b="1" dirty="0">
                <a:latin typeface="Bookman Old Style" panose="02050604050505020204" pitchFamily="18" charset="0"/>
              </a:rPr>
              <a:t> </a:t>
            </a:r>
            <a:r>
              <a:rPr lang="en-US" sz="2000" b="1" dirty="0" err="1">
                <a:latin typeface="Bookman Old Style" panose="02050604050505020204" pitchFamily="18" charset="0"/>
              </a:rPr>
              <a:t>uporabnikov</a:t>
            </a:r>
            <a:r>
              <a:rPr lang="en-US" sz="2000" dirty="0">
                <a:latin typeface="Bookman Old Style" panose="02050604050505020204" pitchFamily="18" charset="0"/>
              </a:rPr>
              <a:t>, </a:t>
            </a:r>
            <a:r>
              <a:rPr lang="en-US" sz="2000" dirty="0" err="1">
                <a:latin typeface="Bookman Old Style" panose="02050604050505020204" pitchFamily="18" charset="0"/>
              </a:rPr>
              <a:t>starih</a:t>
            </a:r>
            <a:r>
              <a:rPr lang="en-US" sz="2000" dirty="0">
                <a:latin typeface="Bookman Old Style" panose="02050604050505020204" pitchFamily="18" charset="0"/>
              </a:rPr>
              <a:t> 18 let in </a:t>
            </a:r>
            <a:r>
              <a:rPr lang="en-US" sz="2000" dirty="0" err="1">
                <a:latin typeface="Bookman Old Style" panose="02050604050505020204" pitchFamily="18" charset="0"/>
              </a:rPr>
              <a:t>več</a:t>
            </a:r>
            <a:endParaRPr lang="sl-SI" sz="2000" dirty="0">
              <a:latin typeface="Bookman Old Style" panose="02050604050505020204" pitchFamily="18" charset="0"/>
            </a:endParaRPr>
          </a:p>
          <a:p>
            <a:pPr marL="0" indent="0">
              <a:buNone/>
            </a:pPr>
            <a:endParaRPr lang="sl-SI" sz="2000" dirty="0">
              <a:latin typeface="Bookman Old Style" panose="02050604050505020204" pitchFamily="18" charset="0"/>
            </a:endParaRPr>
          </a:p>
          <a:p>
            <a:r>
              <a:rPr lang="sl-SI" sz="2000" dirty="0">
                <a:latin typeface="Bookman Old Style" panose="02050604050505020204" pitchFamily="18" charset="0"/>
              </a:rPr>
              <a:t>Od 5,3 milijarde </a:t>
            </a:r>
            <a:r>
              <a:rPr lang="sl-SI" sz="2000" i="1" dirty="0">
                <a:latin typeface="Bookman Old Style" panose="02050604050505020204" pitchFamily="18" charset="0"/>
              </a:rPr>
              <a:t>internetnih </a:t>
            </a:r>
            <a:r>
              <a:rPr lang="sl-SI" sz="2000" dirty="0">
                <a:latin typeface="Bookman Old Style" panose="02050604050505020204" pitchFamily="18" charset="0"/>
              </a:rPr>
              <a:t>uporabnikov po vsem svetu </a:t>
            </a:r>
            <a:r>
              <a:rPr lang="sl-SI" sz="2000" b="1" dirty="0">
                <a:latin typeface="Bookman Old Style" panose="02050604050505020204" pitchFamily="18" charset="0"/>
              </a:rPr>
              <a:t>23 % </a:t>
            </a:r>
            <a:r>
              <a:rPr lang="sl-SI" sz="2000" dirty="0">
                <a:latin typeface="Bookman Old Style" panose="02050604050505020204" pitchFamily="18" charset="0"/>
              </a:rPr>
              <a:t>uporablja </a:t>
            </a:r>
            <a:r>
              <a:rPr lang="sl-SI" sz="2000" dirty="0" err="1">
                <a:latin typeface="Bookman Old Style" panose="02050604050505020204" pitchFamily="18" charset="0"/>
              </a:rPr>
              <a:t>TikTok</a:t>
            </a:r>
            <a:endParaRPr lang="sl-SI" sz="2000" dirty="0">
              <a:latin typeface="Bookman Old Style" panose="02050604050505020204" pitchFamily="18" charset="0"/>
            </a:endParaRPr>
          </a:p>
          <a:p>
            <a:pPr marL="0" indent="0">
              <a:buNone/>
            </a:pPr>
            <a:endParaRPr lang="sl-SI" sz="2000" dirty="0">
              <a:latin typeface="Bookman Old Style" panose="02050604050505020204" pitchFamily="18" charset="0"/>
            </a:endParaRPr>
          </a:p>
          <a:p>
            <a:r>
              <a:rPr lang="sl-SI" sz="2000" dirty="0">
                <a:latin typeface="Bookman Old Style" panose="02050604050505020204" pitchFamily="18" charset="0"/>
              </a:rPr>
              <a:t>Od 4,95 milijarde aktivnih uporabnikov </a:t>
            </a:r>
            <a:r>
              <a:rPr lang="sl-SI" sz="2000" i="1" dirty="0">
                <a:latin typeface="Bookman Old Style" panose="02050604050505020204" pitchFamily="18" charset="0"/>
              </a:rPr>
              <a:t>družbenih omrežij </a:t>
            </a:r>
            <a:r>
              <a:rPr lang="sl-SI" sz="2000" b="1" dirty="0">
                <a:latin typeface="Bookman Old Style" panose="02050604050505020204" pitchFamily="18" charset="0"/>
              </a:rPr>
              <a:t>24,65 %</a:t>
            </a:r>
            <a:r>
              <a:rPr lang="sl-SI" sz="2000" dirty="0">
                <a:latin typeface="Bookman Old Style" panose="02050604050505020204" pitchFamily="18" charset="0"/>
              </a:rPr>
              <a:t> uporablja </a:t>
            </a:r>
            <a:r>
              <a:rPr lang="sl-SI" sz="2000" dirty="0" err="1">
                <a:latin typeface="Bookman Old Style" panose="02050604050505020204" pitchFamily="18" charset="0"/>
              </a:rPr>
              <a:t>TikTok</a:t>
            </a:r>
            <a:endParaRPr lang="sl-SI" sz="2000" dirty="0">
              <a:latin typeface="Bookman Old Style" panose="02050604050505020204" pitchFamily="18" charset="0"/>
            </a:endParaRPr>
          </a:p>
          <a:p>
            <a:pPr marL="0" indent="0">
              <a:buNone/>
            </a:pPr>
            <a:endParaRPr lang="en-US" sz="2000" dirty="0">
              <a:latin typeface="Bookman Old Style" panose="02050604050505020204" pitchFamily="18" charset="0"/>
            </a:endParaRPr>
          </a:p>
        </p:txBody>
      </p:sp>
      <p:sp>
        <p:nvSpPr>
          <p:cNvPr id="4" name="Označba mesta številke diapozitiva 3">
            <a:extLst>
              <a:ext uri="{FF2B5EF4-FFF2-40B4-BE49-F238E27FC236}">
                <a16:creationId xmlns:a16="http://schemas.microsoft.com/office/drawing/2014/main" id="{A8C61A3E-3F30-409D-800E-295AD173B63C}"/>
              </a:ext>
            </a:extLst>
          </p:cNvPr>
          <p:cNvSpPr>
            <a:spLocks noGrp="1"/>
          </p:cNvSpPr>
          <p:nvPr>
            <p:ph type="sldNum" sz="quarter" idx="12"/>
          </p:nvPr>
        </p:nvSpPr>
        <p:spPr/>
        <p:txBody>
          <a:bodyPr/>
          <a:lstStyle/>
          <a:p>
            <a:pPr>
              <a:defRPr/>
            </a:pPr>
            <a:fld id="{704439BC-F367-4071-BA3E-04A4431BA867}" type="slidenum">
              <a:rPr lang="sl-SI" altLang="sl-SI" smtClean="0">
                <a:solidFill>
                  <a:srgbClr val="000000"/>
                </a:solidFill>
              </a:rPr>
              <a:pPr>
                <a:defRPr/>
              </a:pPr>
              <a:t>51</a:t>
            </a:fld>
            <a:endParaRPr lang="sl-SI" altLang="sl-SI">
              <a:solidFill>
                <a:srgbClr val="000000"/>
              </a:solidFill>
            </a:endParaRPr>
          </a:p>
        </p:txBody>
      </p:sp>
      <p:pic>
        <p:nvPicPr>
          <p:cNvPr id="6" name="Slika 5">
            <a:extLst>
              <a:ext uri="{FF2B5EF4-FFF2-40B4-BE49-F238E27FC236}">
                <a16:creationId xmlns:a16="http://schemas.microsoft.com/office/drawing/2014/main" id="{5CD3D7BD-232D-4F97-9A15-EDF3951B6204}"/>
              </a:ext>
            </a:extLst>
          </p:cNvPr>
          <p:cNvPicPr>
            <a:picLocks noChangeAspect="1"/>
          </p:cNvPicPr>
          <p:nvPr/>
        </p:nvPicPr>
        <p:blipFill>
          <a:blip r:embed="rId2"/>
          <a:stretch>
            <a:fillRect/>
          </a:stretch>
        </p:blipFill>
        <p:spPr>
          <a:xfrm>
            <a:off x="11209867" y="90223"/>
            <a:ext cx="982133" cy="982133"/>
          </a:xfrm>
          <a:prstGeom prst="rect">
            <a:avLst/>
          </a:prstGeom>
        </p:spPr>
      </p:pic>
      <p:pic>
        <p:nvPicPr>
          <p:cNvPr id="5" name="Slika 4">
            <a:extLst>
              <a:ext uri="{FF2B5EF4-FFF2-40B4-BE49-F238E27FC236}">
                <a16:creationId xmlns:a16="http://schemas.microsoft.com/office/drawing/2014/main" id="{A56E1BC1-D855-495E-B907-5FCD68864206}"/>
              </a:ext>
            </a:extLst>
          </p:cNvPr>
          <p:cNvPicPr>
            <a:picLocks noChangeAspect="1"/>
          </p:cNvPicPr>
          <p:nvPr/>
        </p:nvPicPr>
        <p:blipFill>
          <a:blip r:embed="rId3"/>
          <a:stretch>
            <a:fillRect/>
          </a:stretch>
        </p:blipFill>
        <p:spPr>
          <a:xfrm>
            <a:off x="6248400" y="3944860"/>
            <a:ext cx="4612745" cy="2707823"/>
          </a:xfrm>
          <a:prstGeom prst="rect">
            <a:avLst/>
          </a:prstGeom>
        </p:spPr>
      </p:pic>
    </p:spTree>
    <p:extLst>
      <p:ext uri="{BB962C8B-B14F-4D97-AF65-F5344CB8AC3E}">
        <p14:creationId xmlns:p14="http://schemas.microsoft.com/office/powerpoint/2010/main" val="6443783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slov 1"/>
          <p:cNvSpPr>
            <a:spLocks noGrp="1"/>
          </p:cNvSpPr>
          <p:nvPr>
            <p:ph type="title"/>
          </p:nvPr>
        </p:nvSpPr>
        <p:spPr>
          <a:xfrm>
            <a:off x="59267" y="0"/>
            <a:ext cx="10515600" cy="1325563"/>
          </a:xfrm>
        </p:spPr>
        <p:txBody>
          <a:bodyPr/>
          <a:lstStyle/>
          <a:p>
            <a:r>
              <a:rPr lang="sl-SI" altLang="en-US" b="1" dirty="0" err="1">
                <a:solidFill>
                  <a:srgbClr val="008000"/>
                </a:solidFill>
                <a:latin typeface="Bookman Old Style" pitchFamily="18" charset="0"/>
              </a:rPr>
              <a:t>TikTok</a:t>
            </a:r>
            <a:endParaRPr lang="sl-SI" altLang="en-US" b="1" dirty="0">
              <a:solidFill>
                <a:srgbClr val="008000"/>
              </a:solidFill>
              <a:latin typeface="Bookman Old Style" pitchFamily="18" charset="0"/>
            </a:endParaRPr>
          </a:p>
        </p:txBody>
      </p:sp>
      <p:pic>
        <p:nvPicPr>
          <p:cNvPr id="5" name="Označba mesta vsebine 4">
            <a:extLst>
              <a:ext uri="{FF2B5EF4-FFF2-40B4-BE49-F238E27FC236}">
                <a16:creationId xmlns:a16="http://schemas.microsoft.com/office/drawing/2014/main" id="{854A4AE8-FDD5-4CE3-9F78-965D2665ABE3}"/>
              </a:ext>
            </a:extLst>
          </p:cNvPr>
          <p:cNvPicPr>
            <a:picLocks noGrp="1" noChangeAspect="1"/>
          </p:cNvPicPr>
          <p:nvPr>
            <p:ph idx="1"/>
          </p:nvPr>
        </p:nvPicPr>
        <p:blipFill>
          <a:blip r:embed="rId2"/>
          <a:stretch>
            <a:fillRect/>
          </a:stretch>
        </p:blipFill>
        <p:spPr>
          <a:xfrm>
            <a:off x="2897274" y="136525"/>
            <a:ext cx="5992726" cy="6558475"/>
          </a:xfrm>
          <a:prstGeom prst="rect">
            <a:avLst/>
          </a:prstGeom>
        </p:spPr>
      </p:pic>
      <p:sp>
        <p:nvSpPr>
          <p:cNvPr id="4" name="Označba mesta številke diapozitiva 3">
            <a:extLst>
              <a:ext uri="{FF2B5EF4-FFF2-40B4-BE49-F238E27FC236}">
                <a16:creationId xmlns:a16="http://schemas.microsoft.com/office/drawing/2014/main" id="{A8C61A3E-3F30-409D-800E-295AD173B63C}"/>
              </a:ext>
            </a:extLst>
          </p:cNvPr>
          <p:cNvSpPr>
            <a:spLocks noGrp="1"/>
          </p:cNvSpPr>
          <p:nvPr>
            <p:ph type="sldNum" sz="quarter" idx="12"/>
          </p:nvPr>
        </p:nvSpPr>
        <p:spPr/>
        <p:txBody>
          <a:bodyPr/>
          <a:lstStyle/>
          <a:p>
            <a:pPr>
              <a:defRPr/>
            </a:pPr>
            <a:fld id="{704439BC-F367-4071-BA3E-04A4431BA867}" type="slidenum">
              <a:rPr lang="sl-SI" altLang="sl-SI" smtClean="0">
                <a:solidFill>
                  <a:srgbClr val="000000"/>
                </a:solidFill>
              </a:rPr>
              <a:pPr>
                <a:defRPr/>
              </a:pPr>
              <a:t>52</a:t>
            </a:fld>
            <a:endParaRPr lang="sl-SI" altLang="sl-SI">
              <a:solidFill>
                <a:srgbClr val="000000"/>
              </a:solidFill>
            </a:endParaRPr>
          </a:p>
        </p:txBody>
      </p:sp>
      <p:pic>
        <p:nvPicPr>
          <p:cNvPr id="6" name="Slika 5">
            <a:extLst>
              <a:ext uri="{FF2B5EF4-FFF2-40B4-BE49-F238E27FC236}">
                <a16:creationId xmlns:a16="http://schemas.microsoft.com/office/drawing/2014/main" id="{9460BF47-7B8B-4581-81DE-6D38B41E7ECF}"/>
              </a:ext>
            </a:extLst>
          </p:cNvPr>
          <p:cNvPicPr>
            <a:picLocks noChangeAspect="1"/>
          </p:cNvPicPr>
          <p:nvPr/>
        </p:nvPicPr>
        <p:blipFill>
          <a:blip r:embed="rId3"/>
          <a:stretch>
            <a:fillRect/>
          </a:stretch>
        </p:blipFill>
        <p:spPr>
          <a:xfrm>
            <a:off x="11209867" y="90223"/>
            <a:ext cx="982133" cy="982133"/>
          </a:xfrm>
          <a:prstGeom prst="rect">
            <a:avLst/>
          </a:prstGeom>
        </p:spPr>
      </p:pic>
    </p:spTree>
    <p:extLst>
      <p:ext uri="{BB962C8B-B14F-4D97-AF65-F5344CB8AC3E}">
        <p14:creationId xmlns:p14="http://schemas.microsoft.com/office/powerpoint/2010/main" val="29552417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slov 1"/>
          <p:cNvSpPr>
            <a:spLocks noGrp="1"/>
          </p:cNvSpPr>
          <p:nvPr>
            <p:ph type="title"/>
          </p:nvPr>
        </p:nvSpPr>
        <p:spPr/>
        <p:txBody>
          <a:bodyPr/>
          <a:lstStyle/>
          <a:p>
            <a:r>
              <a:rPr lang="sl-SI" altLang="en-US" b="1" dirty="0" err="1">
                <a:solidFill>
                  <a:srgbClr val="008000"/>
                </a:solidFill>
                <a:latin typeface="Bookman Old Style" pitchFamily="18" charset="0"/>
              </a:rPr>
              <a:t>TikTok</a:t>
            </a:r>
            <a:endParaRPr lang="sl-SI" altLang="en-US" b="1" dirty="0">
              <a:solidFill>
                <a:srgbClr val="008000"/>
              </a:solidFill>
              <a:latin typeface="Bookman Old Style" pitchFamily="18" charset="0"/>
            </a:endParaRPr>
          </a:p>
        </p:txBody>
      </p:sp>
      <p:pic>
        <p:nvPicPr>
          <p:cNvPr id="5" name="Označba mesta vsebine 4">
            <a:extLst>
              <a:ext uri="{FF2B5EF4-FFF2-40B4-BE49-F238E27FC236}">
                <a16:creationId xmlns:a16="http://schemas.microsoft.com/office/drawing/2014/main" id="{863AF0EE-4218-475F-87BE-348C7AF58CFE}"/>
              </a:ext>
            </a:extLst>
          </p:cNvPr>
          <p:cNvPicPr>
            <a:picLocks noGrp="1" noChangeAspect="1"/>
          </p:cNvPicPr>
          <p:nvPr>
            <p:ph idx="1"/>
          </p:nvPr>
        </p:nvPicPr>
        <p:blipFill>
          <a:blip r:embed="rId2"/>
          <a:stretch>
            <a:fillRect/>
          </a:stretch>
        </p:blipFill>
        <p:spPr>
          <a:xfrm>
            <a:off x="455163" y="1690688"/>
            <a:ext cx="10957904" cy="4488588"/>
          </a:xfrm>
          <a:prstGeom prst="rect">
            <a:avLst/>
          </a:prstGeom>
        </p:spPr>
      </p:pic>
      <p:sp>
        <p:nvSpPr>
          <p:cNvPr id="4" name="Označba mesta številke diapozitiva 3">
            <a:extLst>
              <a:ext uri="{FF2B5EF4-FFF2-40B4-BE49-F238E27FC236}">
                <a16:creationId xmlns:a16="http://schemas.microsoft.com/office/drawing/2014/main" id="{A8C61A3E-3F30-409D-800E-295AD173B63C}"/>
              </a:ext>
            </a:extLst>
          </p:cNvPr>
          <p:cNvSpPr>
            <a:spLocks noGrp="1"/>
          </p:cNvSpPr>
          <p:nvPr>
            <p:ph type="sldNum" sz="quarter" idx="12"/>
          </p:nvPr>
        </p:nvSpPr>
        <p:spPr/>
        <p:txBody>
          <a:bodyPr/>
          <a:lstStyle/>
          <a:p>
            <a:pPr>
              <a:defRPr/>
            </a:pPr>
            <a:fld id="{704439BC-F367-4071-BA3E-04A4431BA867}" type="slidenum">
              <a:rPr lang="sl-SI" altLang="sl-SI" smtClean="0">
                <a:solidFill>
                  <a:srgbClr val="000000"/>
                </a:solidFill>
              </a:rPr>
              <a:pPr>
                <a:defRPr/>
              </a:pPr>
              <a:t>53</a:t>
            </a:fld>
            <a:endParaRPr lang="sl-SI" altLang="sl-SI">
              <a:solidFill>
                <a:srgbClr val="000000"/>
              </a:solidFill>
            </a:endParaRPr>
          </a:p>
        </p:txBody>
      </p:sp>
      <p:pic>
        <p:nvPicPr>
          <p:cNvPr id="6" name="Slika 5">
            <a:extLst>
              <a:ext uri="{FF2B5EF4-FFF2-40B4-BE49-F238E27FC236}">
                <a16:creationId xmlns:a16="http://schemas.microsoft.com/office/drawing/2014/main" id="{ABE1BFD4-2FE1-4311-B1CD-816A8D73E1E9}"/>
              </a:ext>
            </a:extLst>
          </p:cNvPr>
          <p:cNvPicPr>
            <a:picLocks noChangeAspect="1"/>
          </p:cNvPicPr>
          <p:nvPr/>
        </p:nvPicPr>
        <p:blipFill>
          <a:blip r:embed="rId3"/>
          <a:stretch>
            <a:fillRect/>
          </a:stretch>
        </p:blipFill>
        <p:spPr>
          <a:xfrm>
            <a:off x="11209867" y="90223"/>
            <a:ext cx="982133" cy="982133"/>
          </a:xfrm>
          <a:prstGeom prst="rect">
            <a:avLst/>
          </a:prstGeom>
        </p:spPr>
      </p:pic>
    </p:spTree>
    <p:extLst>
      <p:ext uri="{BB962C8B-B14F-4D97-AF65-F5344CB8AC3E}">
        <p14:creationId xmlns:p14="http://schemas.microsoft.com/office/powerpoint/2010/main" val="38884016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slov 1"/>
          <p:cNvSpPr>
            <a:spLocks noGrp="1"/>
          </p:cNvSpPr>
          <p:nvPr>
            <p:ph type="title"/>
          </p:nvPr>
        </p:nvSpPr>
        <p:spPr>
          <a:xfrm>
            <a:off x="838200" y="359688"/>
            <a:ext cx="10515600" cy="1325563"/>
          </a:xfrm>
        </p:spPr>
        <p:txBody>
          <a:bodyPr/>
          <a:lstStyle/>
          <a:p>
            <a:r>
              <a:rPr lang="sl-SI" altLang="en-US" b="1" dirty="0" err="1">
                <a:solidFill>
                  <a:srgbClr val="008000"/>
                </a:solidFill>
                <a:latin typeface="Bookman Old Style" pitchFamily="18" charset="0"/>
              </a:rPr>
              <a:t>TikTok</a:t>
            </a:r>
            <a:r>
              <a:rPr lang="sl-SI" altLang="en-US" b="1" dirty="0">
                <a:solidFill>
                  <a:srgbClr val="008000"/>
                </a:solidFill>
                <a:latin typeface="Bookman Old Style" pitchFamily="18" charset="0"/>
              </a:rPr>
              <a:t> - 2023</a:t>
            </a:r>
          </a:p>
        </p:txBody>
      </p:sp>
      <p:pic>
        <p:nvPicPr>
          <p:cNvPr id="5" name="Označba mesta vsebine 4">
            <a:extLst>
              <a:ext uri="{FF2B5EF4-FFF2-40B4-BE49-F238E27FC236}">
                <a16:creationId xmlns:a16="http://schemas.microsoft.com/office/drawing/2014/main" id="{F20F1B34-24DA-4991-89D6-A8FBAB506D98}"/>
              </a:ext>
            </a:extLst>
          </p:cNvPr>
          <p:cNvPicPr>
            <a:picLocks noGrp="1" noChangeAspect="1"/>
          </p:cNvPicPr>
          <p:nvPr>
            <p:ph idx="1"/>
          </p:nvPr>
        </p:nvPicPr>
        <p:blipFill>
          <a:blip r:embed="rId2"/>
          <a:stretch>
            <a:fillRect/>
          </a:stretch>
        </p:blipFill>
        <p:spPr>
          <a:xfrm>
            <a:off x="246592" y="1563952"/>
            <a:ext cx="5065448" cy="5065448"/>
          </a:xfrm>
          <a:prstGeom prst="rect">
            <a:avLst/>
          </a:prstGeom>
        </p:spPr>
      </p:pic>
      <p:sp>
        <p:nvSpPr>
          <p:cNvPr id="4" name="Označba mesta številke diapozitiva 3">
            <a:extLst>
              <a:ext uri="{FF2B5EF4-FFF2-40B4-BE49-F238E27FC236}">
                <a16:creationId xmlns:a16="http://schemas.microsoft.com/office/drawing/2014/main" id="{A8C61A3E-3F30-409D-800E-295AD173B63C}"/>
              </a:ext>
            </a:extLst>
          </p:cNvPr>
          <p:cNvSpPr>
            <a:spLocks noGrp="1"/>
          </p:cNvSpPr>
          <p:nvPr>
            <p:ph type="sldNum" sz="quarter" idx="12"/>
          </p:nvPr>
        </p:nvSpPr>
        <p:spPr/>
        <p:txBody>
          <a:bodyPr/>
          <a:lstStyle/>
          <a:p>
            <a:pPr>
              <a:defRPr/>
            </a:pPr>
            <a:fld id="{704439BC-F367-4071-BA3E-04A4431BA867}" type="slidenum">
              <a:rPr lang="sl-SI" altLang="sl-SI" smtClean="0">
                <a:solidFill>
                  <a:srgbClr val="000000"/>
                </a:solidFill>
              </a:rPr>
              <a:pPr>
                <a:defRPr/>
              </a:pPr>
              <a:t>54</a:t>
            </a:fld>
            <a:endParaRPr lang="sl-SI" altLang="sl-SI">
              <a:solidFill>
                <a:srgbClr val="000000"/>
              </a:solidFill>
            </a:endParaRPr>
          </a:p>
        </p:txBody>
      </p:sp>
      <p:sp>
        <p:nvSpPr>
          <p:cNvPr id="7" name="Pravokotnik 6">
            <a:extLst>
              <a:ext uri="{FF2B5EF4-FFF2-40B4-BE49-F238E27FC236}">
                <a16:creationId xmlns:a16="http://schemas.microsoft.com/office/drawing/2014/main" id="{15BA7C0E-B319-4B81-9A61-C321B59F9B94}"/>
              </a:ext>
            </a:extLst>
          </p:cNvPr>
          <p:cNvSpPr/>
          <p:nvPr/>
        </p:nvSpPr>
        <p:spPr>
          <a:xfrm>
            <a:off x="5613400" y="2505670"/>
            <a:ext cx="5621867" cy="923330"/>
          </a:xfrm>
          <a:prstGeom prst="rect">
            <a:avLst/>
          </a:prstGeom>
        </p:spPr>
        <p:txBody>
          <a:bodyPr wrap="square">
            <a:spAutoFit/>
          </a:bodyPr>
          <a:lstStyle/>
          <a:p>
            <a:r>
              <a:rPr lang="en-US" dirty="0"/>
              <a:t>42% of Gen-Z (people born between 1997 and 2012) </a:t>
            </a:r>
            <a:r>
              <a:rPr lang="en-US" b="1" dirty="0"/>
              <a:t>plan</a:t>
            </a:r>
            <a:r>
              <a:rPr lang="en-US" dirty="0"/>
              <a:t> their vacations inspired by the short videos they see on platforms like </a:t>
            </a:r>
            <a:r>
              <a:rPr lang="en-US" dirty="0" err="1"/>
              <a:t>TikTok</a:t>
            </a:r>
            <a:r>
              <a:rPr lang="en-US" dirty="0"/>
              <a:t> and Instagram</a:t>
            </a:r>
            <a:endParaRPr lang="sl-SI" dirty="0"/>
          </a:p>
        </p:txBody>
      </p:sp>
      <p:sp>
        <p:nvSpPr>
          <p:cNvPr id="8" name="Pravokotnik 7">
            <a:extLst>
              <a:ext uri="{FF2B5EF4-FFF2-40B4-BE49-F238E27FC236}">
                <a16:creationId xmlns:a16="http://schemas.microsoft.com/office/drawing/2014/main" id="{D3ED8807-32D0-4B88-863B-AD16908576E6}"/>
              </a:ext>
            </a:extLst>
          </p:cNvPr>
          <p:cNvSpPr/>
          <p:nvPr/>
        </p:nvSpPr>
        <p:spPr>
          <a:xfrm>
            <a:off x="5613400" y="4034135"/>
            <a:ext cx="5528733" cy="1200329"/>
          </a:xfrm>
          <a:prstGeom prst="rect">
            <a:avLst/>
          </a:prstGeom>
        </p:spPr>
        <p:txBody>
          <a:bodyPr wrap="square">
            <a:spAutoFit/>
          </a:bodyPr>
          <a:lstStyle/>
          <a:p>
            <a:r>
              <a:rPr lang="en-US" dirty="0"/>
              <a:t>While Facebook will maintain its dominance as the most widely used social platform, video-centric apps like </a:t>
            </a:r>
            <a:r>
              <a:rPr lang="en-US" dirty="0" err="1"/>
              <a:t>TikTok</a:t>
            </a:r>
            <a:r>
              <a:rPr lang="en-US" dirty="0"/>
              <a:t>, Instagram, and YouTube will continue to see explosive growth in 2024</a:t>
            </a:r>
            <a:endParaRPr lang="sl-SI" dirty="0"/>
          </a:p>
        </p:txBody>
      </p:sp>
      <p:pic>
        <p:nvPicPr>
          <p:cNvPr id="9" name="Slika 8">
            <a:extLst>
              <a:ext uri="{FF2B5EF4-FFF2-40B4-BE49-F238E27FC236}">
                <a16:creationId xmlns:a16="http://schemas.microsoft.com/office/drawing/2014/main" id="{5189EFA3-C3DA-4CE3-B1B3-17046EC7669A}"/>
              </a:ext>
            </a:extLst>
          </p:cNvPr>
          <p:cNvPicPr>
            <a:picLocks noChangeAspect="1"/>
          </p:cNvPicPr>
          <p:nvPr/>
        </p:nvPicPr>
        <p:blipFill>
          <a:blip r:embed="rId3"/>
          <a:stretch>
            <a:fillRect/>
          </a:stretch>
        </p:blipFill>
        <p:spPr>
          <a:xfrm>
            <a:off x="11209867" y="90223"/>
            <a:ext cx="982133" cy="982133"/>
          </a:xfrm>
          <a:prstGeom prst="rect">
            <a:avLst/>
          </a:prstGeom>
        </p:spPr>
      </p:pic>
    </p:spTree>
    <p:extLst>
      <p:ext uri="{BB962C8B-B14F-4D97-AF65-F5344CB8AC3E}">
        <p14:creationId xmlns:p14="http://schemas.microsoft.com/office/powerpoint/2010/main" val="2668635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slov 1"/>
          <p:cNvSpPr>
            <a:spLocks noGrp="1"/>
          </p:cNvSpPr>
          <p:nvPr>
            <p:ph type="title"/>
          </p:nvPr>
        </p:nvSpPr>
        <p:spPr>
          <a:xfrm>
            <a:off x="838200" y="874540"/>
            <a:ext cx="10515600" cy="1325563"/>
          </a:xfrm>
        </p:spPr>
        <p:txBody>
          <a:bodyPr>
            <a:normAutofit/>
          </a:bodyPr>
          <a:lstStyle/>
          <a:p>
            <a:r>
              <a:rPr lang="sl-SI" altLang="en-US" sz="2400" dirty="0">
                <a:solidFill>
                  <a:srgbClr val="008000"/>
                </a:solidFill>
                <a:latin typeface="Bookman Old Style" pitchFamily="18" charset="0"/>
                <a:hlinkClick r:id="rId2"/>
              </a:rPr>
              <a:t>https://www.youtube.com/watch?v=7gceYD2C24c&amp;t=745s</a:t>
            </a:r>
            <a:r>
              <a:rPr lang="sl-SI" altLang="en-US" sz="2400" dirty="0">
                <a:solidFill>
                  <a:srgbClr val="008000"/>
                </a:solidFill>
                <a:latin typeface="Bookman Old Style" pitchFamily="18" charset="0"/>
              </a:rPr>
              <a:t> </a:t>
            </a:r>
          </a:p>
        </p:txBody>
      </p:sp>
      <p:sp>
        <p:nvSpPr>
          <p:cNvPr id="4" name="Označba mesta številke diapozitiva 3">
            <a:extLst>
              <a:ext uri="{FF2B5EF4-FFF2-40B4-BE49-F238E27FC236}">
                <a16:creationId xmlns:a16="http://schemas.microsoft.com/office/drawing/2014/main" id="{A8C61A3E-3F30-409D-800E-295AD173B63C}"/>
              </a:ext>
            </a:extLst>
          </p:cNvPr>
          <p:cNvSpPr>
            <a:spLocks noGrp="1"/>
          </p:cNvSpPr>
          <p:nvPr>
            <p:ph type="sldNum" sz="quarter" idx="12"/>
          </p:nvPr>
        </p:nvSpPr>
        <p:spPr/>
        <p:txBody>
          <a:bodyPr/>
          <a:lstStyle/>
          <a:p>
            <a:pPr>
              <a:defRPr/>
            </a:pPr>
            <a:fld id="{704439BC-F367-4071-BA3E-04A4431BA867}" type="slidenum">
              <a:rPr lang="sl-SI" altLang="sl-SI" smtClean="0">
                <a:solidFill>
                  <a:srgbClr val="000000"/>
                </a:solidFill>
              </a:rPr>
              <a:pPr>
                <a:defRPr/>
              </a:pPr>
              <a:t>55</a:t>
            </a:fld>
            <a:endParaRPr lang="sl-SI" altLang="sl-SI">
              <a:solidFill>
                <a:srgbClr val="000000"/>
              </a:solidFill>
            </a:endParaRPr>
          </a:p>
        </p:txBody>
      </p:sp>
      <p:pic>
        <p:nvPicPr>
          <p:cNvPr id="5" name="Slika 4">
            <a:extLst>
              <a:ext uri="{FF2B5EF4-FFF2-40B4-BE49-F238E27FC236}">
                <a16:creationId xmlns:a16="http://schemas.microsoft.com/office/drawing/2014/main" id="{695386F9-B7F7-4374-8643-6E2EF66D9EFC}"/>
              </a:ext>
            </a:extLst>
          </p:cNvPr>
          <p:cNvPicPr>
            <a:picLocks noChangeAspect="1"/>
          </p:cNvPicPr>
          <p:nvPr/>
        </p:nvPicPr>
        <p:blipFill>
          <a:blip r:embed="rId3"/>
          <a:stretch>
            <a:fillRect/>
          </a:stretch>
        </p:blipFill>
        <p:spPr>
          <a:xfrm>
            <a:off x="1699599" y="2200103"/>
            <a:ext cx="8792802" cy="2457793"/>
          </a:xfrm>
          <a:prstGeom prst="rect">
            <a:avLst/>
          </a:prstGeom>
        </p:spPr>
      </p:pic>
      <p:sp>
        <p:nvSpPr>
          <p:cNvPr id="9" name="Pravokotnik 8">
            <a:extLst>
              <a:ext uri="{FF2B5EF4-FFF2-40B4-BE49-F238E27FC236}">
                <a16:creationId xmlns:a16="http://schemas.microsoft.com/office/drawing/2014/main" id="{974C1AF2-F820-47C9-80AB-95986848CBB6}"/>
              </a:ext>
            </a:extLst>
          </p:cNvPr>
          <p:cNvSpPr/>
          <p:nvPr/>
        </p:nvSpPr>
        <p:spPr>
          <a:xfrm>
            <a:off x="918337" y="316983"/>
            <a:ext cx="4346062" cy="769441"/>
          </a:xfrm>
          <a:prstGeom prst="rect">
            <a:avLst/>
          </a:prstGeom>
        </p:spPr>
        <p:txBody>
          <a:bodyPr wrap="none">
            <a:spAutoFit/>
          </a:bodyPr>
          <a:lstStyle/>
          <a:p>
            <a:r>
              <a:rPr lang="sl-SI" altLang="en-US" sz="4400" b="1" dirty="0" err="1">
                <a:solidFill>
                  <a:srgbClr val="008000"/>
                </a:solidFill>
                <a:latin typeface="Bookman Old Style" pitchFamily="18" charset="0"/>
              </a:rPr>
              <a:t>TikTok</a:t>
            </a:r>
            <a:r>
              <a:rPr lang="sl-SI" altLang="en-US" sz="4400" b="1" dirty="0">
                <a:solidFill>
                  <a:srgbClr val="008000"/>
                </a:solidFill>
                <a:latin typeface="Bookman Old Style" pitchFamily="18" charset="0"/>
              </a:rPr>
              <a:t> - 2023</a:t>
            </a:r>
            <a:endParaRPr lang="sl-SI" sz="4400" dirty="0"/>
          </a:p>
        </p:txBody>
      </p:sp>
      <p:pic>
        <p:nvPicPr>
          <p:cNvPr id="7" name="Slika 6">
            <a:extLst>
              <a:ext uri="{FF2B5EF4-FFF2-40B4-BE49-F238E27FC236}">
                <a16:creationId xmlns:a16="http://schemas.microsoft.com/office/drawing/2014/main" id="{E6A6F761-9E6C-4898-B6D8-7B97283E6091}"/>
              </a:ext>
            </a:extLst>
          </p:cNvPr>
          <p:cNvPicPr>
            <a:picLocks noChangeAspect="1"/>
          </p:cNvPicPr>
          <p:nvPr/>
        </p:nvPicPr>
        <p:blipFill>
          <a:blip r:embed="rId4"/>
          <a:stretch>
            <a:fillRect/>
          </a:stretch>
        </p:blipFill>
        <p:spPr>
          <a:xfrm>
            <a:off x="11209867" y="90223"/>
            <a:ext cx="982133" cy="982133"/>
          </a:xfrm>
          <a:prstGeom prst="rect">
            <a:avLst/>
          </a:prstGeom>
        </p:spPr>
      </p:pic>
    </p:spTree>
    <p:extLst>
      <p:ext uri="{BB962C8B-B14F-4D97-AF65-F5344CB8AC3E}">
        <p14:creationId xmlns:p14="http://schemas.microsoft.com/office/powerpoint/2010/main" val="26799275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slov 1"/>
          <p:cNvSpPr>
            <a:spLocks noGrp="1"/>
          </p:cNvSpPr>
          <p:nvPr>
            <p:ph type="title"/>
          </p:nvPr>
        </p:nvSpPr>
        <p:spPr>
          <a:xfrm>
            <a:off x="321733" y="347782"/>
            <a:ext cx="10515600" cy="1325563"/>
          </a:xfrm>
        </p:spPr>
        <p:txBody>
          <a:bodyPr/>
          <a:lstStyle/>
          <a:p>
            <a:r>
              <a:rPr lang="pl-PL" altLang="en-US" b="1" dirty="0">
                <a:solidFill>
                  <a:srgbClr val="008000"/>
                </a:solidFill>
                <a:latin typeface="Bookman Old Style" pitchFamily="18" charset="0"/>
              </a:rPr>
              <a:t>Uporaba TikToka za trženje v turizmu </a:t>
            </a:r>
            <a:endParaRPr lang="sl-SI" altLang="en-US" b="1" dirty="0">
              <a:solidFill>
                <a:srgbClr val="008000"/>
              </a:solidFill>
              <a:latin typeface="Bookman Old Style" pitchFamily="18" charset="0"/>
            </a:endParaRPr>
          </a:p>
        </p:txBody>
      </p:sp>
      <p:sp>
        <p:nvSpPr>
          <p:cNvPr id="3" name="Ograda vsebine 2"/>
          <p:cNvSpPr>
            <a:spLocks noGrp="1"/>
          </p:cNvSpPr>
          <p:nvPr>
            <p:ph idx="1"/>
          </p:nvPr>
        </p:nvSpPr>
        <p:spPr>
          <a:xfrm>
            <a:off x="838200" y="1825625"/>
            <a:ext cx="8923867" cy="4351338"/>
          </a:xfrm>
        </p:spPr>
        <p:txBody>
          <a:bodyPr>
            <a:normAutofit lnSpcReduction="10000"/>
          </a:bodyPr>
          <a:lstStyle/>
          <a:p>
            <a:pPr marL="0" indent="0">
              <a:buNone/>
            </a:pPr>
            <a:r>
              <a:rPr lang="en-US" sz="2000" dirty="0">
                <a:latin typeface="Bookman Old Style" panose="02050604050505020204" pitchFamily="18" charset="0"/>
              </a:rPr>
              <a:t>je </a:t>
            </a:r>
            <a:r>
              <a:rPr lang="en-US" sz="2000" dirty="0" err="1">
                <a:latin typeface="Bookman Old Style" panose="02050604050505020204" pitchFamily="18" charset="0"/>
              </a:rPr>
              <a:t>lahko</a:t>
            </a:r>
            <a:r>
              <a:rPr lang="en-US" sz="2000" dirty="0">
                <a:latin typeface="Bookman Old Style" panose="02050604050505020204" pitchFamily="18" charset="0"/>
              </a:rPr>
              <a:t> </a:t>
            </a:r>
            <a:r>
              <a:rPr lang="en-US" sz="2000" dirty="0" err="1">
                <a:latin typeface="Bookman Old Style" panose="02050604050505020204" pitchFamily="18" charset="0"/>
              </a:rPr>
              <a:t>zelo</a:t>
            </a:r>
            <a:r>
              <a:rPr lang="en-US" sz="2000" dirty="0">
                <a:latin typeface="Bookman Old Style" panose="02050604050505020204" pitchFamily="18" charset="0"/>
              </a:rPr>
              <a:t> </a:t>
            </a:r>
            <a:r>
              <a:rPr lang="en-US" sz="2000" dirty="0" err="1">
                <a:latin typeface="Bookman Old Style" panose="02050604050505020204" pitchFamily="18" charset="0"/>
              </a:rPr>
              <a:t>učinkovita</a:t>
            </a:r>
            <a:r>
              <a:rPr lang="en-US" sz="2000" dirty="0">
                <a:latin typeface="Bookman Old Style" panose="02050604050505020204" pitchFamily="18" charset="0"/>
              </a:rPr>
              <a:t>, </a:t>
            </a:r>
            <a:r>
              <a:rPr lang="en-US" sz="2000" dirty="0" err="1">
                <a:latin typeface="Bookman Old Style" panose="02050604050505020204" pitchFamily="18" charset="0"/>
              </a:rPr>
              <a:t>saj</a:t>
            </a:r>
            <a:r>
              <a:rPr lang="en-US" sz="2000" dirty="0">
                <a:latin typeface="Bookman Old Style" panose="02050604050505020204" pitchFamily="18" charset="0"/>
              </a:rPr>
              <a:t> </a:t>
            </a:r>
            <a:r>
              <a:rPr lang="en-US" sz="2000" dirty="0" err="1">
                <a:latin typeface="Bookman Old Style" panose="02050604050505020204" pitchFamily="18" charset="0"/>
              </a:rPr>
              <a:t>platforma</a:t>
            </a:r>
            <a:r>
              <a:rPr lang="en-US" sz="2000" dirty="0">
                <a:latin typeface="Bookman Old Style" panose="02050604050505020204" pitchFamily="18" charset="0"/>
              </a:rPr>
              <a:t> </a:t>
            </a:r>
            <a:r>
              <a:rPr lang="en-US" sz="2000" dirty="0" err="1">
                <a:latin typeface="Bookman Old Style" panose="02050604050505020204" pitchFamily="18" charset="0"/>
              </a:rPr>
              <a:t>omogoča</a:t>
            </a:r>
            <a:r>
              <a:rPr lang="en-US" sz="2000" dirty="0">
                <a:latin typeface="Bookman Old Style" panose="02050604050505020204" pitchFamily="18" charset="0"/>
              </a:rPr>
              <a:t> </a:t>
            </a:r>
            <a:r>
              <a:rPr lang="en-US" sz="2000" dirty="0" err="1">
                <a:latin typeface="Bookman Old Style" panose="02050604050505020204" pitchFamily="18" charset="0"/>
              </a:rPr>
              <a:t>blagovnim</a:t>
            </a:r>
            <a:r>
              <a:rPr lang="en-US" sz="2000" dirty="0">
                <a:latin typeface="Bookman Old Style" panose="02050604050505020204" pitchFamily="18" charset="0"/>
              </a:rPr>
              <a:t> </a:t>
            </a:r>
            <a:r>
              <a:rPr lang="en-US" sz="2000" dirty="0" err="1">
                <a:latin typeface="Bookman Old Style" panose="02050604050505020204" pitchFamily="18" charset="0"/>
              </a:rPr>
              <a:t>znamkam</a:t>
            </a:r>
            <a:r>
              <a:rPr lang="en-US" sz="2000" dirty="0">
                <a:latin typeface="Bookman Old Style" panose="02050604050505020204" pitchFamily="18" charset="0"/>
              </a:rPr>
              <a:t>, </a:t>
            </a:r>
            <a:r>
              <a:rPr lang="en-US" sz="2000" dirty="0" err="1">
                <a:latin typeface="Bookman Old Style" panose="02050604050505020204" pitchFamily="18" charset="0"/>
              </a:rPr>
              <a:t>turističnim</a:t>
            </a:r>
            <a:r>
              <a:rPr lang="en-US" sz="2000" dirty="0">
                <a:latin typeface="Bookman Old Style" panose="02050604050505020204" pitchFamily="18" charset="0"/>
              </a:rPr>
              <a:t> </a:t>
            </a:r>
            <a:r>
              <a:rPr lang="en-US" sz="2000" dirty="0" err="1">
                <a:latin typeface="Bookman Old Style" panose="02050604050505020204" pitchFamily="18" charset="0"/>
              </a:rPr>
              <a:t>agencijam</a:t>
            </a:r>
            <a:r>
              <a:rPr lang="en-US" sz="2000" dirty="0">
                <a:latin typeface="Bookman Old Style" panose="02050604050505020204" pitchFamily="18" charset="0"/>
              </a:rPr>
              <a:t> in </a:t>
            </a:r>
            <a:r>
              <a:rPr lang="en-US" sz="2000" dirty="0" err="1">
                <a:latin typeface="Bookman Old Style" panose="02050604050505020204" pitchFamily="18" charset="0"/>
              </a:rPr>
              <a:t>destinacijam</a:t>
            </a:r>
            <a:r>
              <a:rPr lang="en-US" sz="2000" dirty="0">
                <a:latin typeface="Bookman Old Style" panose="02050604050505020204" pitchFamily="18" charset="0"/>
              </a:rPr>
              <a:t>, da </a:t>
            </a:r>
            <a:r>
              <a:rPr lang="en-US" sz="2000" dirty="0" err="1">
                <a:latin typeface="Bookman Old Style" panose="02050604050505020204" pitchFamily="18" charset="0"/>
              </a:rPr>
              <a:t>dosežejo</a:t>
            </a:r>
            <a:r>
              <a:rPr lang="en-US" sz="2000" dirty="0">
                <a:latin typeface="Bookman Old Style" panose="02050604050505020204" pitchFamily="18" charset="0"/>
              </a:rPr>
              <a:t> </a:t>
            </a:r>
            <a:r>
              <a:rPr lang="en-US" sz="2000" dirty="0" err="1">
                <a:latin typeface="Bookman Old Style" panose="02050604050505020204" pitchFamily="18" charset="0"/>
              </a:rPr>
              <a:t>mlajšo</a:t>
            </a:r>
            <a:r>
              <a:rPr lang="en-US" sz="2000" dirty="0">
                <a:latin typeface="Bookman Old Style" panose="02050604050505020204" pitchFamily="18" charset="0"/>
              </a:rPr>
              <a:t> </a:t>
            </a:r>
            <a:r>
              <a:rPr lang="en-US" sz="2000" dirty="0" err="1">
                <a:latin typeface="Bookman Old Style" panose="02050604050505020204" pitchFamily="18" charset="0"/>
              </a:rPr>
              <a:t>ciljno</a:t>
            </a:r>
            <a:r>
              <a:rPr lang="en-US" sz="2000" dirty="0">
                <a:latin typeface="Bookman Old Style" panose="02050604050505020204" pitchFamily="18" charset="0"/>
              </a:rPr>
              <a:t> </a:t>
            </a:r>
            <a:r>
              <a:rPr lang="en-US" sz="2000" dirty="0" err="1">
                <a:latin typeface="Bookman Old Style" panose="02050604050505020204" pitchFamily="18" charset="0"/>
              </a:rPr>
              <a:t>skupino</a:t>
            </a:r>
            <a:r>
              <a:rPr lang="en-US" sz="2000" dirty="0">
                <a:latin typeface="Bookman Old Style" panose="02050604050505020204" pitchFamily="18" charset="0"/>
              </a:rPr>
              <a:t> </a:t>
            </a:r>
            <a:r>
              <a:rPr lang="en-US" sz="2000" dirty="0" err="1">
                <a:latin typeface="Bookman Old Style" panose="02050604050505020204" pitchFamily="18" charset="0"/>
              </a:rPr>
              <a:t>potrošnikov</a:t>
            </a:r>
            <a:r>
              <a:rPr lang="en-US" sz="2000" dirty="0">
                <a:latin typeface="Bookman Old Style" panose="02050604050505020204" pitchFamily="18" charset="0"/>
              </a:rPr>
              <a:t> </a:t>
            </a:r>
            <a:r>
              <a:rPr lang="en-US" sz="2000" dirty="0" err="1">
                <a:latin typeface="Bookman Old Style" panose="02050604050505020204" pitchFamily="18" charset="0"/>
              </a:rPr>
              <a:t>na</a:t>
            </a:r>
            <a:r>
              <a:rPr lang="en-US" sz="2000" dirty="0">
                <a:latin typeface="Bookman Old Style" panose="02050604050505020204" pitchFamily="18" charset="0"/>
              </a:rPr>
              <a:t> </a:t>
            </a:r>
            <a:r>
              <a:rPr lang="en-US" sz="2000" dirty="0" err="1">
                <a:latin typeface="Bookman Old Style" panose="02050604050505020204" pitchFamily="18" charset="0"/>
              </a:rPr>
              <a:t>inovativen</a:t>
            </a:r>
            <a:r>
              <a:rPr lang="en-US" sz="2000" dirty="0">
                <a:latin typeface="Bookman Old Style" panose="02050604050505020204" pitchFamily="18" charset="0"/>
              </a:rPr>
              <a:t> in </a:t>
            </a:r>
            <a:r>
              <a:rPr lang="en-US" sz="2000" dirty="0" err="1">
                <a:latin typeface="Bookman Old Style" panose="02050604050505020204" pitchFamily="18" charset="0"/>
              </a:rPr>
              <a:t>privlačen</a:t>
            </a:r>
            <a:r>
              <a:rPr lang="en-US" sz="2000" dirty="0">
                <a:latin typeface="Bookman Old Style" panose="02050604050505020204" pitchFamily="18" charset="0"/>
              </a:rPr>
              <a:t> </a:t>
            </a:r>
            <a:r>
              <a:rPr lang="en-US" sz="2000" dirty="0" err="1">
                <a:latin typeface="Bookman Old Style" panose="02050604050505020204" pitchFamily="18" charset="0"/>
              </a:rPr>
              <a:t>način</a:t>
            </a:r>
            <a:endParaRPr lang="en-US" sz="2000" dirty="0">
              <a:latin typeface="Bookman Old Style" panose="02050604050505020204" pitchFamily="18" charset="0"/>
            </a:endParaRPr>
          </a:p>
          <a:p>
            <a:pPr marL="0" indent="0">
              <a:buNone/>
            </a:pPr>
            <a:endParaRPr lang="en-US" sz="2000" dirty="0">
              <a:latin typeface="Bookman Old Style" panose="02050604050505020204" pitchFamily="18" charset="0"/>
            </a:endParaRPr>
          </a:p>
          <a:p>
            <a:r>
              <a:rPr lang="en-US" sz="2000" b="1" dirty="0" err="1">
                <a:latin typeface="Bookman Old Style" panose="02050604050505020204" pitchFamily="18" charset="0"/>
              </a:rPr>
              <a:t>Ustvarjanje</a:t>
            </a:r>
            <a:r>
              <a:rPr lang="en-US" sz="2000" b="1" dirty="0">
                <a:latin typeface="Bookman Old Style" panose="02050604050505020204" pitchFamily="18" charset="0"/>
              </a:rPr>
              <a:t> </a:t>
            </a:r>
            <a:r>
              <a:rPr lang="en-US" sz="2000" b="1" dirty="0" err="1">
                <a:latin typeface="Bookman Old Style" panose="02050604050505020204" pitchFamily="18" charset="0"/>
              </a:rPr>
              <a:t>privlačnih</a:t>
            </a:r>
            <a:r>
              <a:rPr lang="en-US" sz="2000" b="1" dirty="0">
                <a:latin typeface="Bookman Old Style" panose="02050604050505020204" pitchFamily="18" charset="0"/>
              </a:rPr>
              <a:t> </a:t>
            </a:r>
            <a:r>
              <a:rPr lang="en-US" sz="2000" b="1" dirty="0" err="1">
                <a:latin typeface="Bookman Old Style" panose="02050604050505020204" pitchFamily="18" charset="0"/>
              </a:rPr>
              <a:t>vsebin</a:t>
            </a:r>
            <a:r>
              <a:rPr lang="en-US" sz="2000" dirty="0">
                <a:latin typeface="Bookman Old Style" panose="02050604050505020204" pitchFamily="18" charset="0"/>
              </a:rPr>
              <a:t>: </a:t>
            </a:r>
            <a:r>
              <a:rPr lang="en-US" sz="2000" dirty="0" err="1">
                <a:latin typeface="Bookman Old Style" panose="02050604050505020204" pitchFamily="18" charset="0"/>
              </a:rPr>
              <a:t>Objavljajte</a:t>
            </a:r>
            <a:r>
              <a:rPr lang="en-US" sz="2000" dirty="0">
                <a:latin typeface="Bookman Old Style" panose="02050604050505020204" pitchFamily="18" charset="0"/>
              </a:rPr>
              <a:t> </a:t>
            </a:r>
            <a:r>
              <a:rPr lang="en-US" sz="2000" dirty="0" err="1">
                <a:latin typeface="Bookman Old Style" panose="02050604050505020204" pitchFamily="18" charset="0"/>
              </a:rPr>
              <a:t>kratke</a:t>
            </a:r>
            <a:r>
              <a:rPr lang="en-US" sz="2000" dirty="0">
                <a:latin typeface="Bookman Old Style" panose="02050604050505020204" pitchFamily="18" charset="0"/>
              </a:rPr>
              <a:t>, </a:t>
            </a:r>
            <a:r>
              <a:rPr lang="en-US" sz="2000" dirty="0" err="1">
                <a:latin typeface="Bookman Old Style" panose="02050604050505020204" pitchFamily="18" charset="0"/>
              </a:rPr>
              <a:t>privlačne</a:t>
            </a:r>
            <a:r>
              <a:rPr lang="en-US" sz="2000" dirty="0">
                <a:latin typeface="Bookman Old Style" panose="02050604050505020204" pitchFamily="18" charset="0"/>
              </a:rPr>
              <a:t> </a:t>
            </a:r>
            <a:r>
              <a:rPr lang="en-US" sz="2000" dirty="0" err="1">
                <a:latin typeface="Bookman Old Style" panose="02050604050505020204" pitchFamily="18" charset="0"/>
              </a:rPr>
              <a:t>videoposnetke</a:t>
            </a:r>
            <a:r>
              <a:rPr lang="en-US" sz="2000" dirty="0">
                <a:latin typeface="Bookman Old Style" panose="02050604050505020204" pitchFamily="18" charset="0"/>
              </a:rPr>
              <a:t>, </a:t>
            </a:r>
            <a:r>
              <a:rPr lang="en-US" sz="2000" dirty="0" err="1">
                <a:latin typeface="Bookman Old Style" panose="02050604050505020204" pitchFamily="18" charset="0"/>
              </a:rPr>
              <a:t>ki</a:t>
            </a:r>
            <a:r>
              <a:rPr lang="en-US" sz="2000" dirty="0">
                <a:latin typeface="Bookman Old Style" panose="02050604050505020204" pitchFamily="18" charset="0"/>
              </a:rPr>
              <a:t> </a:t>
            </a:r>
            <a:r>
              <a:rPr lang="en-US" sz="2000" dirty="0" err="1">
                <a:latin typeface="Bookman Old Style" panose="02050604050505020204" pitchFamily="18" charset="0"/>
              </a:rPr>
              <a:t>prikazujejo</a:t>
            </a:r>
            <a:r>
              <a:rPr lang="en-US" sz="2000" dirty="0">
                <a:latin typeface="Bookman Old Style" panose="02050604050505020204" pitchFamily="18" charset="0"/>
              </a:rPr>
              <a:t> </a:t>
            </a:r>
            <a:r>
              <a:rPr lang="en-US" sz="2000" dirty="0" err="1">
                <a:latin typeface="Bookman Old Style" panose="02050604050505020204" pitchFamily="18" charset="0"/>
              </a:rPr>
              <a:t>lepote</a:t>
            </a:r>
            <a:r>
              <a:rPr lang="en-US" sz="2000" dirty="0">
                <a:latin typeface="Bookman Old Style" panose="02050604050505020204" pitchFamily="18" charset="0"/>
              </a:rPr>
              <a:t> in </a:t>
            </a:r>
            <a:r>
              <a:rPr lang="en-US" sz="2000" dirty="0" err="1">
                <a:latin typeface="Bookman Old Style" panose="02050604050505020204" pitchFamily="18" charset="0"/>
              </a:rPr>
              <a:t>edinstvene</a:t>
            </a:r>
            <a:r>
              <a:rPr lang="en-US" sz="2000" dirty="0">
                <a:latin typeface="Bookman Old Style" panose="02050604050505020204" pitchFamily="18" charset="0"/>
              </a:rPr>
              <a:t> </a:t>
            </a:r>
            <a:r>
              <a:rPr lang="en-US" sz="2000" dirty="0" err="1">
                <a:latin typeface="Bookman Old Style" panose="02050604050505020204" pitchFamily="18" charset="0"/>
              </a:rPr>
              <a:t>značilnosti</a:t>
            </a:r>
            <a:r>
              <a:rPr lang="en-US" sz="2000" dirty="0">
                <a:latin typeface="Bookman Old Style" panose="02050604050505020204" pitchFamily="18" charset="0"/>
              </a:rPr>
              <a:t> </a:t>
            </a:r>
            <a:r>
              <a:rPr lang="en-US" sz="2000" dirty="0" err="1">
                <a:latin typeface="Bookman Old Style" panose="02050604050505020204" pitchFamily="18" charset="0"/>
              </a:rPr>
              <a:t>destinacije</a:t>
            </a:r>
            <a:r>
              <a:rPr lang="en-US" sz="2000" dirty="0">
                <a:latin typeface="Bookman Old Style" panose="02050604050505020204" pitchFamily="18" charset="0"/>
              </a:rPr>
              <a:t> </a:t>
            </a:r>
            <a:r>
              <a:rPr lang="en-US" sz="2000" dirty="0" err="1">
                <a:latin typeface="Bookman Old Style" panose="02050604050505020204" pitchFamily="18" charset="0"/>
              </a:rPr>
              <a:t>ali</a:t>
            </a:r>
            <a:r>
              <a:rPr lang="en-US" sz="2000" dirty="0">
                <a:latin typeface="Bookman Old Style" panose="02050604050505020204" pitchFamily="18" charset="0"/>
              </a:rPr>
              <a:t> </a:t>
            </a:r>
            <a:r>
              <a:rPr lang="en-US" sz="2000" dirty="0" err="1">
                <a:latin typeface="Bookman Old Style" panose="02050604050505020204" pitchFamily="18" charset="0"/>
              </a:rPr>
              <a:t>turistične</a:t>
            </a:r>
            <a:r>
              <a:rPr lang="en-US" sz="2000" dirty="0">
                <a:latin typeface="Bookman Old Style" panose="02050604050505020204" pitchFamily="18" charset="0"/>
              </a:rPr>
              <a:t> </a:t>
            </a:r>
            <a:r>
              <a:rPr lang="en-US" sz="2000" dirty="0" err="1">
                <a:latin typeface="Bookman Old Style" panose="02050604050505020204" pitchFamily="18" charset="0"/>
              </a:rPr>
              <a:t>ponudbe</a:t>
            </a:r>
            <a:endParaRPr lang="sl-SI" sz="2000" dirty="0">
              <a:latin typeface="Bookman Old Style" panose="02050604050505020204" pitchFamily="18" charset="0"/>
            </a:endParaRPr>
          </a:p>
          <a:p>
            <a:pPr marL="0" indent="0">
              <a:buNone/>
            </a:pPr>
            <a:r>
              <a:rPr lang="sl-SI" sz="2000" dirty="0">
                <a:latin typeface="Bookman Old Style" panose="02050604050505020204" pitchFamily="18" charset="0"/>
              </a:rPr>
              <a:t>Npr. </a:t>
            </a:r>
            <a:r>
              <a:rPr lang="en-US" sz="2000" dirty="0" err="1">
                <a:latin typeface="Bookman Old Style" panose="02050604050505020204" pitchFamily="18" charset="0"/>
              </a:rPr>
              <a:t>posnetk</a:t>
            </a:r>
            <a:r>
              <a:rPr lang="sl-SI" sz="2000" dirty="0">
                <a:latin typeface="Bookman Old Style" panose="02050604050505020204" pitchFamily="18" charset="0"/>
              </a:rPr>
              <a:t>i</a:t>
            </a:r>
            <a:r>
              <a:rPr lang="en-US" sz="2000" dirty="0">
                <a:latin typeface="Bookman Old Style" panose="02050604050505020204" pitchFamily="18" charset="0"/>
              </a:rPr>
              <a:t> </a:t>
            </a:r>
            <a:r>
              <a:rPr lang="en-US" sz="2000" dirty="0" err="1">
                <a:latin typeface="Bookman Old Style" panose="02050604050505020204" pitchFamily="18" charset="0"/>
              </a:rPr>
              <a:t>naravnih</a:t>
            </a:r>
            <a:r>
              <a:rPr lang="en-US" sz="2000" dirty="0">
                <a:latin typeface="Bookman Old Style" panose="02050604050505020204" pitchFamily="18" charset="0"/>
              </a:rPr>
              <a:t> </a:t>
            </a:r>
            <a:r>
              <a:rPr lang="en-US" sz="2000" dirty="0" err="1">
                <a:latin typeface="Bookman Old Style" panose="02050604050505020204" pitchFamily="18" charset="0"/>
              </a:rPr>
              <a:t>lepot</a:t>
            </a:r>
            <a:r>
              <a:rPr lang="en-US" sz="2000" dirty="0">
                <a:latin typeface="Bookman Old Style" panose="02050604050505020204" pitchFamily="18" charset="0"/>
              </a:rPr>
              <a:t>, </a:t>
            </a:r>
            <a:r>
              <a:rPr lang="en-US" sz="2000" dirty="0" err="1">
                <a:latin typeface="Bookman Old Style" panose="02050604050505020204" pitchFamily="18" charset="0"/>
              </a:rPr>
              <a:t>kulturnih</a:t>
            </a:r>
            <a:r>
              <a:rPr lang="en-US" sz="2000" dirty="0">
                <a:latin typeface="Bookman Old Style" panose="02050604050505020204" pitchFamily="18" charset="0"/>
              </a:rPr>
              <a:t> </a:t>
            </a:r>
            <a:r>
              <a:rPr lang="en-US" sz="2000" dirty="0" err="1">
                <a:latin typeface="Bookman Old Style" panose="02050604050505020204" pitchFamily="18" charset="0"/>
              </a:rPr>
              <a:t>doživetij</a:t>
            </a:r>
            <a:r>
              <a:rPr lang="en-US" sz="2000" dirty="0">
                <a:latin typeface="Bookman Old Style" panose="02050604050505020204" pitchFamily="18" charset="0"/>
              </a:rPr>
              <a:t>, </a:t>
            </a:r>
            <a:r>
              <a:rPr lang="en-US" sz="2000" dirty="0" err="1">
                <a:latin typeface="Bookman Old Style" panose="02050604050505020204" pitchFamily="18" charset="0"/>
              </a:rPr>
              <a:t>pustolovščin</a:t>
            </a:r>
            <a:r>
              <a:rPr lang="en-US" sz="2000" dirty="0">
                <a:latin typeface="Bookman Old Style" panose="02050604050505020204" pitchFamily="18" charset="0"/>
              </a:rPr>
              <a:t> in </a:t>
            </a:r>
            <a:r>
              <a:rPr lang="en-US" sz="2000" dirty="0" err="1">
                <a:latin typeface="Bookman Old Style" panose="02050604050505020204" pitchFamily="18" charset="0"/>
              </a:rPr>
              <a:t>lokalne</a:t>
            </a:r>
            <a:r>
              <a:rPr lang="en-US" sz="2000" dirty="0">
                <a:latin typeface="Bookman Old Style" panose="02050604050505020204" pitchFamily="18" charset="0"/>
              </a:rPr>
              <a:t> </a:t>
            </a:r>
            <a:r>
              <a:rPr lang="en-US" sz="2000" dirty="0" err="1">
                <a:latin typeface="Bookman Old Style" panose="02050604050505020204" pitchFamily="18" charset="0"/>
              </a:rPr>
              <a:t>kulinarike</a:t>
            </a:r>
            <a:endParaRPr lang="sl-SI" sz="2000" dirty="0">
              <a:latin typeface="Bookman Old Style" panose="02050604050505020204" pitchFamily="18" charset="0"/>
            </a:endParaRPr>
          </a:p>
          <a:p>
            <a:pPr marL="0" indent="0">
              <a:buNone/>
            </a:pPr>
            <a:endParaRPr lang="sl-SI" sz="2000" dirty="0">
              <a:latin typeface="Bookman Old Style" panose="02050604050505020204" pitchFamily="18" charset="0"/>
            </a:endParaRPr>
          </a:p>
          <a:p>
            <a:r>
              <a:rPr lang="sl-SI" sz="2000" b="1" dirty="0">
                <a:latin typeface="Bookman Old Style" panose="02050604050505020204" pitchFamily="18" charset="0"/>
              </a:rPr>
              <a:t>Postavljane</a:t>
            </a:r>
            <a:r>
              <a:rPr lang="en-US" sz="2000" b="1" dirty="0">
                <a:latin typeface="Bookman Old Style" panose="02050604050505020204" pitchFamily="18" charset="0"/>
              </a:rPr>
              <a:t> </a:t>
            </a:r>
            <a:r>
              <a:rPr lang="en-US" sz="2000" b="1" dirty="0" err="1">
                <a:latin typeface="Bookman Old Style" panose="02050604050505020204" pitchFamily="18" charset="0"/>
              </a:rPr>
              <a:t>izzivov</a:t>
            </a:r>
            <a:r>
              <a:rPr lang="en-US" sz="2000" dirty="0">
                <a:latin typeface="Bookman Old Style" panose="02050604050505020204" pitchFamily="18" charset="0"/>
              </a:rPr>
              <a:t>: </a:t>
            </a:r>
            <a:r>
              <a:rPr lang="en-US" sz="2000" dirty="0" err="1">
                <a:latin typeface="Bookman Old Style" panose="02050604050505020204" pitchFamily="18" charset="0"/>
              </a:rPr>
              <a:t>ustvarjan</a:t>
            </a:r>
            <a:r>
              <a:rPr lang="sl-SI" sz="2000" dirty="0">
                <a:latin typeface="Bookman Old Style" panose="02050604050505020204" pitchFamily="18" charset="0"/>
              </a:rPr>
              <a:t>je</a:t>
            </a:r>
            <a:r>
              <a:rPr lang="en-US" sz="2000" dirty="0">
                <a:latin typeface="Bookman Old Style" panose="02050604050505020204" pitchFamily="18" charset="0"/>
              </a:rPr>
              <a:t> in </a:t>
            </a:r>
            <a:r>
              <a:rPr lang="en-US" sz="2000" dirty="0" err="1">
                <a:latin typeface="Bookman Old Style" panose="02050604050505020204" pitchFamily="18" charset="0"/>
              </a:rPr>
              <a:t>promocij</a:t>
            </a:r>
            <a:r>
              <a:rPr lang="sl-SI" sz="2000" dirty="0">
                <a:latin typeface="Bookman Old Style" panose="02050604050505020204" pitchFamily="18" charset="0"/>
              </a:rPr>
              <a:t>a z</a:t>
            </a:r>
            <a:r>
              <a:rPr lang="en-US" sz="2000" dirty="0">
                <a:latin typeface="Bookman Old Style" panose="02050604050505020204" pitchFamily="18" charset="0"/>
              </a:rPr>
              <a:t> </a:t>
            </a:r>
            <a:r>
              <a:rPr lang="en-US" sz="2000" dirty="0" err="1">
                <a:latin typeface="Bookman Old Style" panose="02050604050505020204" pitchFamily="18" charset="0"/>
              </a:rPr>
              <a:t>izzi</a:t>
            </a:r>
            <a:r>
              <a:rPr lang="sl-SI" sz="2000" dirty="0">
                <a:latin typeface="Bookman Old Style" panose="02050604050505020204" pitchFamily="18" charset="0"/>
              </a:rPr>
              <a:t>vi</a:t>
            </a:r>
            <a:r>
              <a:rPr lang="en-US" sz="2000" dirty="0">
                <a:latin typeface="Bookman Old Style" panose="02050604050505020204" pitchFamily="18" charset="0"/>
              </a:rPr>
              <a:t> </a:t>
            </a:r>
            <a:r>
              <a:rPr lang="en-US" sz="2000" dirty="0" err="1">
                <a:latin typeface="Bookman Old Style" panose="02050604050505020204" pitchFamily="18" charset="0"/>
              </a:rPr>
              <a:t>na</a:t>
            </a:r>
            <a:r>
              <a:rPr lang="en-US" sz="2000" dirty="0">
                <a:latin typeface="Bookman Old Style" panose="02050604050505020204" pitchFamily="18" charset="0"/>
              </a:rPr>
              <a:t> </a:t>
            </a:r>
            <a:r>
              <a:rPr lang="en-US" sz="2000" dirty="0" err="1">
                <a:latin typeface="Bookman Old Style" panose="02050604050505020204" pitchFamily="18" charset="0"/>
              </a:rPr>
              <a:t>TikToku</a:t>
            </a:r>
            <a:r>
              <a:rPr lang="en-US" sz="2000" dirty="0">
                <a:latin typeface="Bookman Old Style" panose="02050604050505020204" pitchFamily="18" charset="0"/>
              </a:rPr>
              <a:t>, </a:t>
            </a:r>
            <a:r>
              <a:rPr lang="en-US" sz="2000" dirty="0" err="1">
                <a:latin typeface="Bookman Old Style" panose="02050604050505020204" pitchFamily="18" charset="0"/>
              </a:rPr>
              <a:t>povezanih</a:t>
            </a:r>
            <a:r>
              <a:rPr lang="en-US" sz="2000" dirty="0">
                <a:latin typeface="Bookman Old Style" panose="02050604050505020204" pitchFamily="18" charset="0"/>
              </a:rPr>
              <a:t> z </a:t>
            </a:r>
            <a:r>
              <a:rPr lang="en-US" sz="2000" dirty="0" err="1">
                <a:latin typeface="Bookman Old Style" panose="02050604050505020204" pitchFamily="18" charset="0"/>
              </a:rPr>
              <a:t>destinacijo</a:t>
            </a:r>
            <a:r>
              <a:rPr lang="en-US" sz="2000" dirty="0">
                <a:latin typeface="Bookman Old Style" panose="02050604050505020204" pitchFamily="18" charset="0"/>
              </a:rPr>
              <a:t> </a:t>
            </a:r>
            <a:r>
              <a:rPr lang="en-US" sz="2000" dirty="0" err="1">
                <a:latin typeface="Bookman Old Style" panose="02050604050505020204" pitchFamily="18" charset="0"/>
              </a:rPr>
              <a:t>ali</a:t>
            </a:r>
            <a:r>
              <a:rPr lang="en-US" sz="2000" dirty="0">
                <a:latin typeface="Bookman Old Style" panose="02050604050505020204" pitchFamily="18" charset="0"/>
              </a:rPr>
              <a:t> </a:t>
            </a:r>
            <a:r>
              <a:rPr lang="en-US" sz="2000" dirty="0" err="1">
                <a:latin typeface="Bookman Old Style" panose="02050604050505020204" pitchFamily="18" charset="0"/>
              </a:rPr>
              <a:t>turistično</a:t>
            </a:r>
            <a:r>
              <a:rPr lang="en-US" sz="2000" dirty="0">
                <a:latin typeface="Bookman Old Style" panose="02050604050505020204" pitchFamily="18" charset="0"/>
              </a:rPr>
              <a:t> </a:t>
            </a:r>
            <a:r>
              <a:rPr lang="en-US" sz="2000" dirty="0" err="1">
                <a:latin typeface="Bookman Old Style" panose="02050604050505020204" pitchFamily="18" charset="0"/>
              </a:rPr>
              <a:t>ponudbo</a:t>
            </a:r>
            <a:endParaRPr lang="sl-SI" sz="2000" dirty="0">
              <a:latin typeface="Bookman Old Style" panose="02050604050505020204" pitchFamily="18" charset="0"/>
            </a:endParaRPr>
          </a:p>
          <a:p>
            <a:r>
              <a:rPr lang="en-US" sz="2000" dirty="0">
                <a:latin typeface="Bookman Old Style" panose="02050604050505020204" pitchFamily="18" charset="0"/>
              </a:rPr>
              <a:t>Na primer</a:t>
            </a:r>
            <a:r>
              <a:rPr lang="sl-SI" sz="2000" dirty="0">
                <a:latin typeface="Bookman Old Style" panose="02050604050505020204" pitchFamily="18" charset="0"/>
              </a:rPr>
              <a:t>: </a:t>
            </a:r>
            <a:r>
              <a:rPr lang="en-US" sz="2000" dirty="0" err="1">
                <a:latin typeface="Bookman Old Style" panose="02050604050505020204" pitchFamily="18" charset="0"/>
              </a:rPr>
              <a:t>plesn</a:t>
            </a:r>
            <a:r>
              <a:rPr lang="sl-SI" sz="2000" dirty="0">
                <a:latin typeface="Bookman Old Style" panose="02050604050505020204" pitchFamily="18" charset="0"/>
              </a:rPr>
              <a:t>i</a:t>
            </a:r>
            <a:r>
              <a:rPr lang="en-US" sz="2000" dirty="0">
                <a:latin typeface="Bookman Old Style" panose="02050604050505020204" pitchFamily="18" charset="0"/>
              </a:rPr>
              <a:t> </a:t>
            </a:r>
            <a:r>
              <a:rPr lang="en-US" sz="2000" dirty="0" err="1">
                <a:latin typeface="Bookman Old Style" panose="02050604050505020204" pitchFamily="18" charset="0"/>
              </a:rPr>
              <a:t>izziv</a:t>
            </a:r>
            <a:r>
              <a:rPr lang="sl-SI" sz="2000" dirty="0">
                <a:latin typeface="Bookman Old Style" panose="02050604050505020204" pitchFamily="18" charset="0"/>
              </a:rPr>
              <a:t>i</a:t>
            </a:r>
            <a:r>
              <a:rPr lang="en-US" sz="2000" dirty="0">
                <a:latin typeface="Bookman Old Style" panose="02050604050505020204" pitchFamily="18" charset="0"/>
              </a:rPr>
              <a:t>, </a:t>
            </a:r>
            <a:r>
              <a:rPr lang="en-US" sz="2000" dirty="0" err="1">
                <a:latin typeface="Bookman Old Style" panose="02050604050505020204" pitchFamily="18" charset="0"/>
              </a:rPr>
              <a:t>izziv</a:t>
            </a:r>
            <a:r>
              <a:rPr lang="sl-SI" sz="2000" dirty="0">
                <a:latin typeface="Bookman Old Style" panose="02050604050505020204" pitchFamily="18" charset="0"/>
              </a:rPr>
              <a:t>i</a:t>
            </a:r>
            <a:r>
              <a:rPr lang="en-US" sz="2000" dirty="0">
                <a:latin typeface="Bookman Old Style" panose="02050604050505020204" pitchFamily="18" charset="0"/>
              </a:rPr>
              <a:t> </a:t>
            </a:r>
            <a:r>
              <a:rPr lang="en-US" sz="2000" dirty="0" err="1">
                <a:latin typeface="Bookman Old Style" panose="02050604050505020204" pitchFamily="18" charset="0"/>
              </a:rPr>
              <a:t>iskanja</a:t>
            </a:r>
            <a:r>
              <a:rPr lang="en-US" sz="2000" dirty="0">
                <a:latin typeface="Bookman Old Style" panose="02050604050505020204" pitchFamily="18" charset="0"/>
              </a:rPr>
              <a:t> </a:t>
            </a:r>
            <a:r>
              <a:rPr lang="en-US" sz="2000" dirty="0" err="1">
                <a:latin typeface="Bookman Old Style" panose="02050604050505020204" pitchFamily="18" charset="0"/>
              </a:rPr>
              <a:t>skritih</a:t>
            </a:r>
            <a:r>
              <a:rPr lang="en-US" sz="2000" dirty="0">
                <a:latin typeface="Bookman Old Style" panose="02050604050505020204" pitchFamily="18" charset="0"/>
              </a:rPr>
              <a:t> </a:t>
            </a:r>
            <a:r>
              <a:rPr lang="en-US" sz="2000" dirty="0" err="1">
                <a:latin typeface="Bookman Old Style" panose="02050604050505020204" pitchFamily="18" charset="0"/>
              </a:rPr>
              <a:t>zakladov</a:t>
            </a:r>
            <a:r>
              <a:rPr lang="en-US" sz="2000" dirty="0">
                <a:latin typeface="Bookman Old Style" panose="02050604050505020204" pitchFamily="18" charset="0"/>
              </a:rPr>
              <a:t> </a:t>
            </a:r>
            <a:r>
              <a:rPr lang="en-US" sz="2000" dirty="0" err="1">
                <a:latin typeface="Bookman Old Style" panose="02050604050505020204" pitchFamily="18" charset="0"/>
              </a:rPr>
              <a:t>ali</a:t>
            </a:r>
            <a:r>
              <a:rPr lang="en-US" sz="2000" dirty="0">
                <a:latin typeface="Bookman Old Style" panose="02050604050505020204" pitchFamily="18" charset="0"/>
              </a:rPr>
              <a:t> </a:t>
            </a:r>
            <a:r>
              <a:rPr lang="en-US" sz="2000" dirty="0" err="1">
                <a:latin typeface="Bookman Old Style" panose="02050604050505020204" pitchFamily="18" charset="0"/>
              </a:rPr>
              <a:t>izziv</a:t>
            </a:r>
            <a:r>
              <a:rPr lang="sl-SI" sz="2000" dirty="0">
                <a:latin typeface="Bookman Old Style" panose="02050604050505020204" pitchFamily="18" charset="0"/>
              </a:rPr>
              <a:t>i</a:t>
            </a:r>
            <a:r>
              <a:rPr lang="en-US" sz="2000" dirty="0">
                <a:latin typeface="Bookman Old Style" panose="02050604050505020204" pitchFamily="18" charset="0"/>
              </a:rPr>
              <a:t> </a:t>
            </a:r>
            <a:r>
              <a:rPr lang="en-US" sz="2000" dirty="0" err="1">
                <a:latin typeface="Bookman Old Style" panose="02050604050505020204" pitchFamily="18" charset="0"/>
              </a:rPr>
              <a:t>okušanja</a:t>
            </a:r>
            <a:r>
              <a:rPr lang="en-US" sz="2000" dirty="0">
                <a:latin typeface="Bookman Old Style" panose="02050604050505020204" pitchFamily="18" charset="0"/>
              </a:rPr>
              <a:t> </a:t>
            </a:r>
            <a:r>
              <a:rPr lang="en-US" sz="2000" dirty="0" err="1">
                <a:latin typeface="Bookman Old Style" panose="02050604050505020204" pitchFamily="18" charset="0"/>
              </a:rPr>
              <a:t>lokalnih</a:t>
            </a:r>
            <a:r>
              <a:rPr lang="en-US" sz="2000" dirty="0">
                <a:latin typeface="Bookman Old Style" panose="02050604050505020204" pitchFamily="18" charset="0"/>
              </a:rPr>
              <a:t> </a:t>
            </a:r>
            <a:r>
              <a:rPr lang="en-US" sz="2000" dirty="0" err="1">
                <a:latin typeface="Bookman Old Style" panose="02050604050505020204" pitchFamily="18" charset="0"/>
              </a:rPr>
              <a:t>jedi</a:t>
            </a:r>
            <a:r>
              <a:rPr lang="en-US" sz="2000" dirty="0">
                <a:latin typeface="Bookman Old Style" panose="02050604050505020204" pitchFamily="18" charset="0"/>
              </a:rPr>
              <a:t>…</a:t>
            </a:r>
          </a:p>
        </p:txBody>
      </p:sp>
      <p:sp>
        <p:nvSpPr>
          <p:cNvPr id="4" name="Označba mesta številke diapozitiva 3">
            <a:extLst>
              <a:ext uri="{FF2B5EF4-FFF2-40B4-BE49-F238E27FC236}">
                <a16:creationId xmlns:a16="http://schemas.microsoft.com/office/drawing/2014/main" id="{A8C61A3E-3F30-409D-800E-295AD173B63C}"/>
              </a:ext>
            </a:extLst>
          </p:cNvPr>
          <p:cNvSpPr>
            <a:spLocks noGrp="1"/>
          </p:cNvSpPr>
          <p:nvPr>
            <p:ph type="sldNum" sz="quarter" idx="12"/>
          </p:nvPr>
        </p:nvSpPr>
        <p:spPr/>
        <p:txBody>
          <a:bodyPr/>
          <a:lstStyle/>
          <a:p>
            <a:pPr>
              <a:defRPr/>
            </a:pPr>
            <a:fld id="{704439BC-F367-4071-BA3E-04A4431BA867}" type="slidenum">
              <a:rPr lang="sl-SI" altLang="sl-SI" smtClean="0">
                <a:solidFill>
                  <a:srgbClr val="000000"/>
                </a:solidFill>
              </a:rPr>
              <a:pPr>
                <a:defRPr/>
              </a:pPr>
              <a:t>56</a:t>
            </a:fld>
            <a:endParaRPr lang="sl-SI" altLang="sl-SI">
              <a:solidFill>
                <a:srgbClr val="000000"/>
              </a:solidFill>
            </a:endParaRPr>
          </a:p>
        </p:txBody>
      </p:sp>
      <p:pic>
        <p:nvPicPr>
          <p:cNvPr id="6" name="Slika 5">
            <a:extLst>
              <a:ext uri="{FF2B5EF4-FFF2-40B4-BE49-F238E27FC236}">
                <a16:creationId xmlns:a16="http://schemas.microsoft.com/office/drawing/2014/main" id="{4DEE3F88-D5CC-4CEA-BE24-10485E8C1A9F}"/>
              </a:ext>
            </a:extLst>
          </p:cNvPr>
          <p:cNvPicPr>
            <a:picLocks noChangeAspect="1"/>
          </p:cNvPicPr>
          <p:nvPr/>
        </p:nvPicPr>
        <p:blipFill>
          <a:blip r:embed="rId2"/>
          <a:stretch>
            <a:fillRect/>
          </a:stretch>
        </p:blipFill>
        <p:spPr>
          <a:xfrm>
            <a:off x="11209867" y="90223"/>
            <a:ext cx="982133" cy="982133"/>
          </a:xfrm>
          <a:prstGeom prst="rect">
            <a:avLst/>
          </a:prstGeom>
        </p:spPr>
      </p:pic>
      <p:pic>
        <p:nvPicPr>
          <p:cNvPr id="5" name="Slika 4">
            <a:extLst>
              <a:ext uri="{FF2B5EF4-FFF2-40B4-BE49-F238E27FC236}">
                <a16:creationId xmlns:a16="http://schemas.microsoft.com/office/drawing/2014/main" id="{9620530D-C044-49B0-A0CD-FD15655DCE78}"/>
              </a:ext>
            </a:extLst>
          </p:cNvPr>
          <p:cNvPicPr>
            <a:picLocks noChangeAspect="1"/>
          </p:cNvPicPr>
          <p:nvPr/>
        </p:nvPicPr>
        <p:blipFill>
          <a:blip r:embed="rId3"/>
          <a:stretch>
            <a:fillRect/>
          </a:stretch>
        </p:blipFill>
        <p:spPr>
          <a:xfrm>
            <a:off x="9047567" y="2675467"/>
            <a:ext cx="3040828" cy="2023533"/>
          </a:xfrm>
          <a:prstGeom prst="rect">
            <a:avLst/>
          </a:prstGeom>
        </p:spPr>
      </p:pic>
    </p:spTree>
    <p:extLst>
      <p:ext uri="{BB962C8B-B14F-4D97-AF65-F5344CB8AC3E}">
        <p14:creationId xmlns:p14="http://schemas.microsoft.com/office/powerpoint/2010/main" val="39153237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slov 1"/>
          <p:cNvSpPr>
            <a:spLocks noGrp="1"/>
          </p:cNvSpPr>
          <p:nvPr>
            <p:ph type="title"/>
          </p:nvPr>
        </p:nvSpPr>
        <p:spPr>
          <a:xfrm>
            <a:off x="321733" y="347782"/>
            <a:ext cx="10515600" cy="1325563"/>
          </a:xfrm>
        </p:spPr>
        <p:txBody>
          <a:bodyPr/>
          <a:lstStyle/>
          <a:p>
            <a:r>
              <a:rPr lang="pl-PL" altLang="en-US" b="1" dirty="0">
                <a:solidFill>
                  <a:srgbClr val="008000"/>
                </a:solidFill>
                <a:latin typeface="Bookman Old Style" pitchFamily="18" charset="0"/>
              </a:rPr>
              <a:t>Uporaba TikToka za trženje v turizmu </a:t>
            </a:r>
            <a:endParaRPr lang="sl-SI" altLang="en-US" b="1" dirty="0">
              <a:solidFill>
                <a:srgbClr val="008000"/>
              </a:solidFill>
              <a:latin typeface="Bookman Old Style" pitchFamily="18" charset="0"/>
            </a:endParaRPr>
          </a:p>
        </p:txBody>
      </p:sp>
      <p:sp>
        <p:nvSpPr>
          <p:cNvPr id="3" name="Ograda vsebine 2"/>
          <p:cNvSpPr>
            <a:spLocks noGrp="1"/>
          </p:cNvSpPr>
          <p:nvPr>
            <p:ph idx="1"/>
          </p:nvPr>
        </p:nvSpPr>
        <p:spPr>
          <a:xfrm>
            <a:off x="321733" y="1740959"/>
            <a:ext cx="10058400" cy="4351338"/>
          </a:xfrm>
        </p:spPr>
        <p:txBody>
          <a:bodyPr>
            <a:normAutofit lnSpcReduction="10000"/>
          </a:bodyPr>
          <a:lstStyle/>
          <a:p>
            <a:pPr marL="0" indent="0">
              <a:buNone/>
            </a:pPr>
            <a:r>
              <a:rPr lang="en-US" sz="2000" b="1" dirty="0" err="1">
                <a:latin typeface="Bookman Old Style" panose="02050604050505020204" pitchFamily="18" charset="0"/>
              </a:rPr>
              <a:t>Sodelovanje</a:t>
            </a:r>
            <a:r>
              <a:rPr lang="en-US" sz="2000" b="1" dirty="0">
                <a:latin typeface="Bookman Old Style" panose="02050604050505020204" pitchFamily="18" charset="0"/>
              </a:rPr>
              <a:t> z </a:t>
            </a:r>
            <a:r>
              <a:rPr lang="en-US" sz="2000" b="1" dirty="0" err="1">
                <a:latin typeface="Bookman Old Style" panose="02050604050505020204" pitchFamily="18" charset="0"/>
              </a:rPr>
              <a:t>vplivneži</a:t>
            </a:r>
            <a:r>
              <a:rPr lang="en-US" sz="2000" dirty="0">
                <a:latin typeface="Bookman Old Style" panose="02050604050505020204" pitchFamily="18" charset="0"/>
              </a:rPr>
              <a:t>: </a:t>
            </a:r>
            <a:r>
              <a:rPr lang="en-US" sz="2000" dirty="0" err="1">
                <a:latin typeface="Bookman Old Style" panose="02050604050505020204" pitchFamily="18" charset="0"/>
              </a:rPr>
              <a:t>Poiščite</a:t>
            </a:r>
            <a:r>
              <a:rPr lang="en-US" sz="2000" dirty="0">
                <a:latin typeface="Bookman Old Style" panose="02050604050505020204" pitchFamily="18" charset="0"/>
              </a:rPr>
              <a:t> </a:t>
            </a:r>
            <a:r>
              <a:rPr lang="en-US" sz="2000" dirty="0" err="1">
                <a:latin typeface="Bookman Old Style" panose="02050604050505020204" pitchFamily="18" charset="0"/>
              </a:rPr>
              <a:t>vplivneže</a:t>
            </a:r>
            <a:r>
              <a:rPr lang="en-US" sz="2000" dirty="0">
                <a:latin typeface="Bookman Old Style" panose="02050604050505020204" pitchFamily="18" charset="0"/>
              </a:rPr>
              <a:t> </a:t>
            </a:r>
            <a:r>
              <a:rPr lang="en-US" sz="2000" dirty="0" err="1">
                <a:latin typeface="Bookman Old Style" panose="02050604050505020204" pitchFamily="18" charset="0"/>
              </a:rPr>
              <a:t>na</a:t>
            </a:r>
            <a:r>
              <a:rPr lang="en-US" sz="2000" dirty="0">
                <a:latin typeface="Bookman Old Style" panose="02050604050505020204" pitchFamily="18" charset="0"/>
              </a:rPr>
              <a:t> </a:t>
            </a:r>
            <a:r>
              <a:rPr lang="en-US" sz="2000" dirty="0" err="1">
                <a:latin typeface="Bookman Old Style" panose="02050604050505020204" pitchFamily="18" charset="0"/>
              </a:rPr>
              <a:t>TikToku</a:t>
            </a:r>
            <a:r>
              <a:rPr lang="en-US" sz="2000" dirty="0">
                <a:latin typeface="Bookman Old Style" panose="02050604050505020204" pitchFamily="18" charset="0"/>
              </a:rPr>
              <a:t>, </a:t>
            </a:r>
            <a:r>
              <a:rPr lang="en-US" sz="2000" dirty="0" err="1">
                <a:latin typeface="Bookman Old Style" panose="02050604050505020204" pitchFamily="18" charset="0"/>
              </a:rPr>
              <a:t>ki</a:t>
            </a:r>
            <a:r>
              <a:rPr lang="en-US" sz="2000" dirty="0">
                <a:latin typeface="Bookman Old Style" panose="02050604050505020204" pitchFamily="18" charset="0"/>
              </a:rPr>
              <a:t> </a:t>
            </a:r>
            <a:r>
              <a:rPr lang="en-US" sz="2000" dirty="0" err="1">
                <a:latin typeface="Bookman Old Style" panose="02050604050505020204" pitchFamily="18" charset="0"/>
              </a:rPr>
              <a:t>imajo</a:t>
            </a:r>
            <a:r>
              <a:rPr lang="en-US" sz="2000" dirty="0">
                <a:latin typeface="Bookman Old Style" panose="02050604050505020204" pitchFamily="18" charset="0"/>
              </a:rPr>
              <a:t> </a:t>
            </a:r>
            <a:r>
              <a:rPr lang="en-US" sz="2000" dirty="0" err="1">
                <a:latin typeface="Bookman Old Style" panose="02050604050505020204" pitchFamily="18" charset="0"/>
              </a:rPr>
              <a:t>veliko</a:t>
            </a:r>
            <a:r>
              <a:rPr lang="en-US" sz="2000" dirty="0">
                <a:latin typeface="Bookman Old Style" panose="02050604050505020204" pitchFamily="18" charset="0"/>
              </a:rPr>
              <a:t> </a:t>
            </a:r>
            <a:r>
              <a:rPr lang="en-US" sz="2000" dirty="0" err="1">
                <a:latin typeface="Bookman Old Style" panose="02050604050505020204" pitchFamily="18" charset="0"/>
              </a:rPr>
              <a:t>sledilcev</a:t>
            </a:r>
            <a:r>
              <a:rPr lang="en-US" sz="2000" dirty="0">
                <a:latin typeface="Bookman Old Style" panose="02050604050505020204" pitchFamily="18" charset="0"/>
              </a:rPr>
              <a:t> in so </a:t>
            </a:r>
            <a:r>
              <a:rPr lang="en-US" sz="2000" dirty="0" err="1">
                <a:latin typeface="Bookman Old Style" panose="02050604050505020204" pitchFamily="18" charset="0"/>
              </a:rPr>
              <a:t>vključeni</a:t>
            </a:r>
            <a:r>
              <a:rPr lang="en-US" sz="2000" dirty="0">
                <a:latin typeface="Bookman Old Style" panose="02050604050505020204" pitchFamily="18" charset="0"/>
              </a:rPr>
              <a:t> v </a:t>
            </a:r>
            <a:r>
              <a:rPr lang="en-US" sz="2000" dirty="0" err="1">
                <a:latin typeface="Bookman Old Style" panose="02050604050505020204" pitchFamily="18" charset="0"/>
              </a:rPr>
              <a:t>potovalno</a:t>
            </a:r>
            <a:r>
              <a:rPr lang="en-US" sz="2000" dirty="0">
                <a:latin typeface="Bookman Old Style" panose="02050604050505020204" pitchFamily="18" charset="0"/>
              </a:rPr>
              <a:t> </a:t>
            </a:r>
            <a:r>
              <a:rPr lang="en-US" sz="2000" dirty="0" err="1">
                <a:latin typeface="Bookman Old Style" panose="02050604050505020204" pitchFamily="18" charset="0"/>
              </a:rPr>
              <a:t>ali</a:t>
            </a:r>
            <a:r>
              <a:rPr lang="en-US" sz="2000" dirty="0">
                <a:latin typeface="Bookman Old Style" panose="02050604050505020204" pitchFamily="18" charset="0"/>
              </a:rPr>
              <a:t> </a:t>
            </a:r>
            <a:r>
              <a:rPr lang="en-US" sz="2000" dirty="0" err="1">
                <a:latin typeface="Bookman Old Style" panose="02050604050505020204" pitchFamily="18" charset="0"/>
              </a:rPr>
              <a:t>zabavno</a:t>
            </a:r>
            <a:r>
              <a:rPr lang="en-US" sz="2000" dirty="0">
                <a:latin typeface="Bookman Old Style" panose="02050604050505020204" pitchFamily="18" charset="0"/>
              </a:rPr>
              <a:t> </a:t>
            </a:r>
            <a:r>
              <a:rPr lang="en-US" sz="2000" dirty="0" err="1">
                <a:latin typeface="Bookman Old Style" panose="02050604050505020204" pitchFamily="18" charset="0"/>
              </a:rPr>
              <a:t>vsebino</a:t>
            </a:r>
            <a:r>
              <a:rPr lang="en-US" sz="2000" dirty="0">
                <a:latin typeface="Bookman Old Style" panose="02050604050505020204" pitchFamily="18" charset="0"/>
              </a:rPr>
              <a:t>. </a:t>
            </a:r>
            <a:r>
              <a:rPr lang="en-US" sz="2000" dirty="0" err="1">
                <a:latin typeface="Bookman Old Style" panose="02050604050505020204" pitchFamily="18" charset="0"/>
              </a:rPr>
              <a:t>Sodelovanje</a:t>
            </a:r>
            <a:r>
              <a:rPr lang="en-US" sz="2000" dirty="0">
                <a:latin typeface="Bookman Old Style" panose="02050604050505020204" pitchFamily="18" charset="0"/>
              </a:rPr>
              <a:t> z </a:t>
            </a:r>
            <a:r>
              <a:rPr lang="en-US" sz="2000" dirty="0" err="1">
                <a:latin typeface="Bookman Old Style" panose="02050604050505020204" pitchFamily="18" charset="0"/>
              </a:rPr>
              <a:t>njimi</a:t>
            </a:r>
            <a:r>
              <a:rPr lang="en-US" sz="2000" dirty="0">
                <a:latin typeface="Bookman Old Style" panose="02050604050505020204" pitchFamily="18" charset="0"/>
              </a:rPr>
              <a:t> </a:t>
            </a:r>
            <a:r>
              <a:rPr lang="en-US" sz="2000" dirty="0" err="1">
                <a:latin typeface="Bookman Old Style" panose="02050604050505020204" pitchFamily="18" charset="0"/>
              </a:rPr>
              <a:t>lahko</a:t>
            </a:r>
            <a:r>
              <a:rPr lang="en-US" sz="2000" dirty="0">
                <a:latin typeface="Bookman Old Style" panose="02050604050505020204" pitchFamily="18" charset="0"/>
              </a:rPr>
              <a:t> </a:t>
            </a:r>
            <a:r>
              <a:rPr lang="en-US" sz="2000" dirty="0" err="1">
                <a:latin typeface="Bookman Old Style" panose="02050604050505020204" pitchFamily="18" charset="0"/>
              </a:rPr>
              <a:t>poveča</a:t>
            </a:r>
            <a:r>
              <a:rPr lang="en-US" sz="2000" dirty="0">
                <a:latin typeface="Bookman Old Style" panose="02050604050505020204" pitchFamily="18" charset="0"/>
              </a:rPr>
              <a:t> </a:t>
            </a:r>
            <a:r>
              <a:rPr lang="en-US" sz="2000" dirty="0" err="1">
                <a:latin typeface="Bookman Old Style" panose="02050604050505020204" pitchFamily="18" charset="0"/>
              </a:rPr>
              <a:t>doseg</a:t>
            </a:r>
            <a:r>
              <a:rPr lang="en-US" sz="2000" dirty="0">
                <a:latin typeface="Bookman Old Style" panose="02050604050505020204" pitchFamily="18" charset="0"/>
              </a:rPr>
              <a:t> in </a:t>
            </a:r>
            <a:r>
              <a:rPr lang="en-US" sz="2000" dirty="0" err="1">
                <a:latin typeface="Bookman Old Style" panose="02050604050505020204" pitchFamily="18" charset="0"/>
              </a:rPr>
              <a:t>privabi</a:t>
            </a:r>
            <a:r>
              <a:rPr lang="en-US" sz="2000" dirty="0">
                <a:latin typeface="Bookman Old Style" panose="02050604050505020204" pitchFamily="18" charset="0"/>
              </a:rPr>
              <a:t> </a:t>
            </a:r>
            <a:r>
              <a:rPr lang="en-US" sz="2000" dirty="0" err="1">
                <a:latin typeface="Bookman Old Style" panose="02050604050505020204" pitchFamily="18" charset="0"/>
              </a:rPr>
              <a:t>več</a:t>
            </a:r>
            <a:r>
              <a:rPr lang="en-US" sz="2000" dirty="0">
                <a:latin typeface="Bookman Old Style" panose="02050604050505020204" pitchFamily="18" charset="0"/>
              </a:rPr>
              <a:t> </a:t>
            </a:r>
            <a:r>
              <a:rPr lang="en-US" sz="2000" dirty="0" err="1">
                <a:latin typeface="Bookman Old Style" panose="02050604050505020204" pitchFamily="18" charset="0"/>
              </a:rPr>
              <a:t>pozornosti</a:t>
            </a:r>
            <a:r>
              <a:rPr lang="en-US" sz="2000" dirty="0">
                <a:latin typeface="Bookman Old Style" panose="02050604050505020204" pitchFamily="18" charset="0"/>
              </a:rPr>
              <a:t> k </a:t>
            </a:r>
            <a:r>
              <a:rPr lang="en-US" sz="2000" dirty="0" err="1">
                <a:latin typeface="Bookman Old Style" panose="02050604050505020204" pitchFamily="18" charset="0"/>
              </a:rPr>
              <a:t>vaši</a:t>
            </a:r>
            <a:r>
              <a:rPr lang="en-US" sz="2000" dirty="0">
                <a:latin typeface="Bookman Old Style" panose="02050604050505020204" pitchFamily="18" charset="0"/>
              </a:rPr>
              <a:t> </a:t>
            </a:r>
            <a:r>
              <a:rPr lang="en-US" sz="2000" dirty="0" err="1">
                <a:latin typeface="Bookman Old Style" panose="02050604050505020204" pitchFamily="18" charset="0"/>
              </a:rPr>
              <a:t>destinaciji</a:t>
            </a:r>
            <a:r>
              <a:rPr lang="en-US" sz="2000" dirty="0">
                <a:latin typeface="Bookman Old Style" panose="02050604050505020204" pitchFamily="18" charset="0"/>
              </a:rPr>
              <a:t> </a:t>
            </a:r>
            <a:r>
              <a:rPr lang="en-US" sz="2000" dirty="0" err="1">
                <a:latin typeface="Bookman Old Style" panose="02050604050505020204" pitchFamily="18" charset="0"/>
              </a:rPr>
              <a:t>ali</a:t>
            </a:r>
            <a:r>
              <a:rPr lang="en-US" sz="2000" dirty="0">
                <a:latin typeface="Bookman Old Style" panose="02050604050505020204" pitchFamily="18" charset="0"/>
              </a:rPr>
              <a:t> </a:t>
            </a:r>
            <a:r>
              <a:rPr lang="en-US" sz="2000" dirty="0" err="1">
                <a:latin typeface="Bookman Old Style" panose="02050604050505020204" pitchFamily="18" charset="0"/>
              </a:rPr>
              <a:t>ponudbi</a:t>
            </a:r>
            <a:endParaRPr lang="en-US" sz="2000" dirty="0">
              <a:latin typeface="Bookman Old Style" panose="02050604050505020204" pitchFamily="18" charset="0"/>
            </a:endParaRPr>
          </a:p>
          <a:p>
            <a:pPr marL="0" indent="0">
              <a:buNone/>
            </a:pPr>
            <a:endParaRPr lang="en-US" sz="2000" dirty="0">
              <a:latin typeface="Bookman Old Style" panose="02050604050505020204" pitchFamily="18" charset="0"/>
            </a:endParaRPr>
          </a:p>
          <a:p>
            <a:pPr marL="0" indent="0">
              <a:buNone/>
            </a:pPr>
            <a:r>
              <a:rPr lang="en-US" sz="2000" b="1" dirty="0" err="1">
                <a:latin typeface="Bookman Old Style" panose="02050604050505020204" pitchFamily="18" charset="0"/>
              </a:rPr>
              <a:t>Interaktivne</a:t>
            </a:r>
            <a:r>
              <a:rPr lang="en-US" sz="2000" b="1" dirty="0">
                <a:latin typeface="Bookman Old Style" panose="02050604050505020204" pitchFamily="18" charset="0"/>
              </a:rPr>
              <a:t> </a:t>
            </a:r>
            <a:r>
              <a:rPr lang="en-US" sz="2000" b="1" dirty="0" err="1">
                <a:latin typeface="Bookman Old Style" panose="02050604050505020204" pitchFamily="18" charset="0"/>
              </a:rPr>
              <a:t>vsebine</a:t>
            </a:r>
            <a:r>
              <a:rPr lang="en-US" sz="2000" dirty="0">
                <a:latin typeface="Bookman Old Style" panose="02050604050505020204" pitchFamily="18" charset="0"/>
              </a:rPr>
              <a:t>: </a:t>
            </a:r>
            <a:r>
              <a:rPr lang="en-US" sz="2000" dirty="0" err="1">
                <a:latin typeface="Bookman Old Style" panose="02050604050505020204" pitchFamily="18" charset="0"/>
              </a:rPr>
              <a:t>Vključite</a:t>
            </a:r>
            <a:r>
              <a:rPr lang="en-US" sz="2000" dirty="0">
                <a:latin typeface="Bookman Old Style" panose="02050604050505020204" pitchFamily="18" charset="0"/>
              </a:rPr>
              <a:t> </a:t>
            </a:r>
            <a:r>
              <a:rPr lang="en-US" sz="2000" dirty="0" err="1">
                <a:latin typeface="Bookman Old Style" panose="02050604050505020204" pitchFamily="18" charset="0"/>
              </a:rPr>
              <a:t>svoje</a:t>
            </a:r>
            <a:r>
              <a:rPr lang="en-US" sz="2000" dirty="0">
                <a:latin typeface="Bookman Old Style" panose="02050604050505020204" pitchFamily="18" charset="0"/>
              </a:rPr>
              <a:t> </a:t>
            </a:r>
            <a:r>
              <a:rPr lang="en-US" sz="2000" dirty="0" err="1">
                <a:latin typeface="Bookman Old Style" panose="02050604050505020204" pitchFamily="18" charset="0"/>
              </a:rPr>
              <a:t>občinstvo</a:t>
            </a:r>
            <a:r>
              <a:rPr lang="en-US" sz="2000" dirty="0">
                <a:latin typeface="Bookman Old Style" panose="02050604050505020204" pitchFamily="18" charset="0"/>
              </a:rPr>
              <a:t> s </a:t>
            </a:r>
            <a:r>
              <a:rPr lang="en-US" sz="2000" dirty="0" err="1">
                <a:latin typeface="Bookman Old Style" panose="02050604050505020204" pitchFamily="18" charset="0"/>
              </a:rPr>
              <a:t>interaktivnimi</a:t>
            </a:r>
            <a:r>
              <a:rPr lang="en-US" sz="2000" dirty="0">
                <a:latin typeface="Bookman Old Style" panose="02050604050505020204" pitchFamily="18" charset="0"/>
              </a:rPr>
              <a:t> </a:t>
            </a:r>
            <a:r>
              <a:rPr lang="en-US" sz="2000" dirty="0" err="1">
                <a:latin typeface="Bookman Old Style" panose="02050604050505020204" pitchFamily="18" charset="0"/>
              </a:rPr>
              <a:t>vsebinami</a:t>
            </a:r>
            <a:r>
              <a:rPr lang="en-US" sz="2000" dirty="0">
                <a:latin typeface="Bookman Old Style" panose="02050604050505020204" pitchFamily="18" charset="0"/>
              </a:rPr>
              <a:t>, </a:t>
            </a:r>
            <a:r>
              <a:rPr lang="en-US" sz="2000" dirty="0" err="1">
                <a:latin typeface="Bookman Old Style" panose="02050604050505020204" pitchFamily="18" charset="0"/>
              </a:rPr>
              <a:t>kot</a:t>
            </a:r>
            <a:r>
              <a:rPr lang="en-US" sz="2000" dirty="0">
                <a:latin typeface="Bookman Old Style" panose="02050604050505020204" pitchFamily="18" charset="0"/>
              </a:rPr>
              <a:t> so </a:t>
            </a:r>
            <a:r>
              <a:rPr lang="en-US" sz="2000" dirty="0" err="1">
                <a:latin typeface="Bookman Old Style" panose="02050604050505020204" pitchFamily="18" charset="0"/>
              </a:rPr>
              <a:t>anketiranja</a:t>
            </a:r>
            <a:r>
              <a:rPr lang="en-US" sz="2000" dirty="0">
                <a:latin typeface="Bookman Old Style" panose="02050604050505020204" pitchFamily="18" charset="0"/>
              </a:rPr>
              <a:t>, </a:t>
            </a:r>
            <a:r>
              <a:rPr lang="en-US" sz="2000" dirty="0" err="1">
                <a:latin typeface="Bookman Old Style" panose="02050604050505020204" pitchFamily="18" charset="0"/>
              </a:rPr>
              <a:t>kvizi</a:t>
            </a:r>
            <a:r>
              <a:rPr lang="en-US" sz="2000" dirty="0">
                <a:latin typeface="Bookman Old Style" panose="02050604050505020204" pitchFamily="18" charset="0"/>
              </a:rPr>
              <a:t> in </a:t>
            </a:r>
            <a:r>
              <a:rPr lang="en-US" sz="2000" dirty="0" err="1">
                <a:latin typeface="Bookman Old Style" panose="02050604050505020204" pitchFamily="18" charset="0"/>
              </a:rPr>
              <a:t>vprašanja</a:t>
            </a:r>
            <a:r>
              <a:rPr lang="en-US" sz="2000" dirty="0">
                <a:latin typeface="Bookman Old Style" panose="02050604050505020204" pitchFamily="18" charset="0"/>
              </a:rPr>
              <a:t> in </a:t>
            </a:r>
            <a:r>
              <a:rPr lang="en-US" sz="2000" dirty="0" err="1">
                <a:latin typeface="Bookman Old Style" panose="02050604050505020204" pitchFamily="18" charset="0"/>
              </a:rPr>
              <a:t>odgovori</a:t>
            </a:r>
            <a:endParaRPr lang="sl-SI" sz="2000" dirty="0">
              <a:latin typeface="Bookman Old Style" panose="02050604050505020204" pitchFamily="18" charset="0"/>
            </a:endParaRPr>
          </a:p>
          <a:p>
            <a:pPr marL="0" indent="0">
              <a:buNone/>
            </a:pPr>
            <a:r>
              <a:rPr lang="en-US" sz="2000" dirty="0">
                <a:latin typeface="Bookman Old Style" panose="02050604050505020204" pitchFamily="18" charset="0"/>
              </a:rPr>
              <a:t>To </a:t>
            </a:r>
            <a:r>
              <a:rPr lang="en-US" sz="2000" dirty="0" err="1">
                <a:latin typeface="Bookman Old Style" panose="02050604050505020204" pitchFamily="18" charset="0"/>
              </a:rPr>
              <a:t>lahko</a:t>
            </a:r>
            <a:r>
              <a:rPr lang="en-US" sz="2000" dirty="0">
                <a:latin typeface="Bookman Old Style" panose="02050604050505020204" pitchFamily="18" charset="0"/>
              </a:rPr>
              <a:t> </a:t>
            </a:r>
            <a:r>
              <a:rPr lang="en-US" sz="2000" dirty="0" err="1">
                <a:latin typeface="Bookman Old Style" panose="02050604050505020204" pitchFamily="18" charset="0"/>
              </a:rPr>
              <a:t>pomaga</a:t>
            </a:r>
            <a:r>
              <a:rPr lang="en-US" sz="2000" dirty="0">
                <a:latin typeface="Bookman Old Style" panose="02050604050505020204" pitchFamily="18" charset="0"/>
              </a:rPr>
              <a:t> </a:t>
            </a:r>
            <a:r>
              <a:rPr lang="en-US" sz="2000" dirty="0" err="1">
                <a:latin typeface="Bookman Old Style" panose="02050604050505020204" pitchFamily="18" charset="0"/>
              </a:rPr>
              <a:t>ustvariti</a:t>
            </a:r>
            <a:r>
              <a:rPr lang="en-US" sz="2000" dirty="0">
                <a:latin typeface="Bookman Old Style" panose="02050604050505020204" pitchFamily="18" charset="0"/>
              </a:rPr>
              <a:t> </a:t>
            </a:r>
            <a:r>
              <a:rPr lang="en-US" sz="2000" dirty="0" err="1">
                <a:latin typeface="Bookman Old Style" panose="02050604050505020204" pitchFamily="18" charset="0"/>
              </a:rPr>
              <a:t>večje</a:t>
            </a:r>
            <a:r>
              <a:rPr lang="en-US" sz="2000" dirty="0">
                <a:latin typeface="Bookman Old Style" panose="02050604050505020204" pitchFamily="18" charset="0"/>
              </a:rPr>
              <a:t> </a:t>
            </a:r>
            <a:r>
              <a:rPr lang="en-US" sz="2000" dirty="0" err="1">
                <a:latin typeface="Bookman Old Style" panose="02050604050505020204" pitchFamily="18" charset="0"/>
              </a:rPr>
              <a:t>sodelovanje</a:t>
            </a:r>
            <a:r>
              <a:rPr lang="en-US" sz="2000" dirty="0">
                <a:latin typeface="Bookman Old Style" panose="02050604050505020204" pitchFamily="18" charset="0"/>
              </a:rPr>
              <a:t> in </a:t>
            </a:r>
            <a:r>
              <a:rPr lang="en-US" sz="2000" dirty="0" err="1">
                <a:latin typeface="Bookman Old Style" panose="02050604050505020204" pitchFamily="18" charset="0"/>
              </a:rPr>
              <a:t>zanimanje</a:t>
            </a:r>
            <a:r>
              <a:rPr lang="en-US" sz="2000" dirty="0">
                <a:latin typeface="Bookman Old Style" panose="02050604050505020204" pitchFamily="18" charset="0"/>
              </a:rPr>
              <a:t> za </a:t>
            </a:r>
            <a:r>
              <a:rPr lang="en-US" sz="2000" dirty="0" err="1">
                <a:latin typeface="Bookman Old Style" panose="02050604050505020204" pitchFamily="18" charset="0"/>
              </a:rPr>
              <a:t>vaše</a:t>
            </a:r>
            <a:r>
              <a:rPr lang="en-US" sz="2000" dirty="0">
                <a:latin typeface="Bookman Old Style" panose="02050604050505020204" pitchFamily="18" charset="0"/>
              </a:rPr>
              <a:t> </a:t>
            </a:r>
            <a:r>
              <a:rPr lang="en-US" sz="2000" dirty="0" err="1">
                <a:latin typeface="Bookman Old Style" panose="02050604050505020204" pitchFamily="18" charset="0"/>
              </a:rPr>
              <a:t>turistične</a:t>
            </a:r>
            <a:r>
              <a:rPr lang="en-US" sz="2000" dirty="0">
                <a:latin typeface="Bookman Old Style" panose="02050604050505020204" pitchFamily="18" charset="0"/>
              </a:rPr>
              <a:t> </a:t>
            </a:r>
            <a:r>
              <a:rPr lang="en-US" sz="2000" dirty="0" err="1">
                <a:latin typeface="Bookman Old Style" panose="02050604050505020204" pitchFamily="18" charset="0"/>
              </a:rPr>
              <a:t>izdelke</a:t>
            </a:r>
            <a:endParaRPr lang="en-US" sz="2000" dirty="0">
              <a:latin typeface="Bookman Old Style" panose="02050604050505020204" pitchFamily="18" charset="0"/>
            </a:endParaRPr>
          </a:p>
          <a:p>
            <a:pPr marL="0" indent="0">
              <a:buNone/>
            </a:pPr>
            <a:endParaRPr lang="en-US" sz="2000" dirty="0">
              <a:latin typeface="Bookman Old Style" panose="02050604050505020204" pitchFamily="18" charset="0"/>
            </a:endParaRPr>
          </a:p>
          <a:p>
            <a:pPr marL="0" indent="0">
              <a:buNone/>
            </a:pPr>
            <a:r>
              <a:rPr lang="en-US" sz="2000" b="1" dirty="0">
                <a:latin typeface="Bookman Old Style" panose="02050604050505020204" pitchFamily="18" charset="0"/>
              </a:rPr>
              <a:t>Hashtag </a:t>
            </a:r>
            <a:r>
              <a:rPr lang="en-US" sz="2000" b="1" dirty="0" err="1">
                <a:latin typeface="Bookman Old Style" panose="02050604050505020204" pitchFamily="18" charset="0"/>
              </a:rPr>
              <a:t>izzivi</a:t>
            </a:r>
            <a:r>
              <a:rPr lang="en-US" sz="2000" dirty="0">
                <a:latin typeface="Bookman Old Style" panose="02050604050505020204" pitchFamily="18" charset="0"/>
              </a:rPr>
              <a:t>: </a:t>
            </a:r>
            <a:r>
              <a:rPr lang="en-US" sz="2000" dirty="0" err="1">
                <a:latin typeface="Bookman Old Style" panose="02050604050505020204" pitchFamily="18" charset="0"/>
              </a:rPr>
              <a:t>Spodbujajte</a:t>
            </a:r>
            <a:r>
              <a:rPr lang="en-US" sz="2000" dirty="0">
                <a:latin typeface="Bookman Old Style" panose="02050604050505020204" pitchFamily="18" charset="0"/>
              </a:rPr>
              <a:t> </a:t>
            </a:r>
            <a:r>
              <a:rPr lang="en-US" sz="2000" dirty="0" err="1">
                <a:latin typeface="Bookman Old Style" panose="02050604050505020204" pitchFamily="18" charset="0"/>
              </a:rPr>
              <a:t>uporabo</a:t>
            </a:r>
            <a:r>
              <a:rPr lang="en-US" sz="2000" dirty="0">
                <a:latin typeface="Bookman Old Style" panose="02050604050505020204" pitchFamily="18" charset="0"/>
              </a:rPr>
              <a:t> </a:t>
            </a:r>
            <a:r>
              <a:rPr lang="en-US" sz="2000" dirty="0" err="1">
                <a:latin typeface="Bookman Old Style" panose="02050604050505020204" pitchFamily="18" charset="0"/>
              </a:rPr>
              <a:t>posebnih</a:t>
            </a:r>
            <a:r>
              <a:rPr lang="en-US" sz="2000" dirty="0">
                <a:latin typeface="Bookman Old Style" panose="02050604050505020204" pitchFamily="18" charset="0"/>
              </a:rPr>
              <a:t> </a:t>
            </a:r>
            <a:r>
              <a:rPr lang="en-US" sz="2000" dirty="0" err="1">
                <a:latin typeface="Bookman Old Style" panose="02050604050505020204" pitchFamily="18" charset="0"/>
              </a:rPr>
              <a:t>hashtagov</a:t>
            </a:r>
            <a:r>
              <a:rPr lang="en-US" sz="2000" dirty="0">
                <a:latin typeface="Bookman Old Style" panose="02050604050505020204" pitchFamily="18" charset="0"/>
              </a:rPr>
              <a:t> </a:t>
            </a:r>
            <a:r>
              <a:rPr lang="en-US" sz="2000" dirty="0" err="1">
                <a:latin typeface="Bookman Old Style" panose="02050604050505020204" pitchFamily="18" charset="0"/>
              </a:rPr>
              <a:t>povezanih</a:t>
            </a:r>
            <a:r>
              <a:rPr lang="en-US" sz="2000" dirty="0">
                <a:latin typeface="Bookman Old Style" panose="02050604050505020204" pitchFamily="18" charset="0"/>
              </a:rPr>
              <a:t> z </a:t>
            </a:r>
            <a:r>
              <a:rPr lang="en-US" sz="2000" dirty="0" err="1">
                <a:latin typeface="Bookman Old Style" panose="02050604050505020204" pitchFamily="18" charset="0"/>
              </a:rPr>
              <a:t>vašo</a:t>
            </a:r>
            <a:r>
              <a:rPr lang="en-US" sz="2000" dirty="0">
                <a:latin typeface="Bookman Old Style" panose="02050604050505020204" pitchFamily="18" charset="0"/>
              </a:rPr>
              <a:t> </a:t>
            </a:r>
            <a:r>
              <a:rPr lang="en-US" sz="2000" dirty="0" err="1">
                <a:latin typeface="Bookman Old Style" panose="02050604050505020204" pitchFamily="18" charset="0"/>
              </a:rPr>
              <a:t>destinacijo</a:t>
            </a:r>
            <a:r>
              <a:rPr lang="en-US" sz="2000" dirty="0">
                <a:latin typeface="Bookman Old Style" panose="02050604050505020204" pitchFamily="18" charset="0"/>
              </a:rPr>
              <a:t> </a:t>
            </a:r>
            <a:r>
              <a:rPr lang="en-US" sz="2000" dirty="0" err="1">
                <a:latin typeface="Bookman Old Style" panose="02050604050505020204" pitchFamily="18" charset="0"/>
              </a:rPr>
              <a:t>ali</a:t>
            </a:r>
            <a:r>
              <a:rPr lang="en-US" sz="2000" dirty="0">
                <a:latin typeface="Bookman Old Style" panose="02050604050505020204" pitchFamily="18" charset="0"/>
              </a:rPr>
              <a:t> </a:t>
            </a:r>
            <a:r>
              <a:rPr lang="en-US" sz="2000" dirty="0" err="1">
                <a:latin typeface="Bookman Old Style" panose="02050604050505020204" pitchFamily="18" charset="0"/>
              </a:rPr>
              <a:t>ponudbo</a:t>
            </a:r>
            <a:endParaRPr lang="sl-SI" sz="2000" dirty="0">
              <a:latin typeface="Bookman Old Style" panose="02050604050505020204" pitchFamily="18" charset="0"/>
            </a:endParaRPr>
          </a:p>
          <a:p>
            <a:pPr marL="0" indent="0">
              <a:buNone/>
            </a:pPr>
            <a:r>
              <a:rPr lang="en-US" sz="2000" dirty="0">
                <a:latin typeface="Bookman Old Style" panose="02050604050505020204" pitchFamily="18" charset="0"/>
              </a:rPr>
              <a:t>To </a:t>
            </a:r>
            <a:r>
              <a:rPr lang="en-US" sz="2000" dirty="0" err="1">
                <a:latin typeface="Bookman Old Style" panose="02050604050505020204" pitchFamily="18" charset="0"/>
              </a:rPr>
              <a:t>lahko</a:t>
            </a:r>
            <a:r>
              <a:rPr lang="en-US" sz="2000" dirty="0">
                <a:latin typeface="Bookman Old Style" panose="02050604050505020204" pitchFamily="18" charset="0"/>
              </a:rPr>
              <a:t> </a:t>
            </a:r>
            <a:r>
              <a:rPr lang="en-US" sz="2000" dirty="0" err="1">
                <a:latin typeface="Bookman Old Style" panose="02050604050505020204" pitchFamily="18" charset="0"/>
              </a:rPr>
              <a:t>poveča</a:t>
            </a:r>
            <a:r>
              <a:rPr lang="en-US" sz="2000" dirty="0">
                <a:latin typeface="Bookman Old Style" panose="02050604050505020204" pitchFamily="18" charset="0"/>
              </a:rPr>
              <a:t> </a:t>
            </a:r>
            <a:r>
              <a:rPr lang="en-US" sz="2000" dirty="0" err="1">
                <a:latin typeface="Bookman Old Style" panose="02050604050505020204" pitchFamily="18" charset="0"/>
              </a:rPr>
              <a:t>vidljivost</a:t>
            </a:r>
            <a:r>
              <a:rPr lang="en-US" sz="2000" dirty="0">
                <a:latin typeface="Bookman Old Style" panose="02050604050505020204" pitchFamily="18" charset="0"/>
              </a:rPr>
              <a:t> </a:t>
            </a:r>
            <a:r>
              <a:rPr lang="en-US" sz="2000" dirty="0" err="1">
                <a:latin typeface="Bookman Old Style" panose="02050604050505020204" pitchFamily="18" charset="0"/>
              </a:rPr>
              <a:t>vaših</a:t>
            </a:r>
            <a:r>
              <a:rPr lang="en-US" sz="2000" dirty="0">
                <a:latin typeface="Bookman Old Style" panose="02050604050505020204" pitchFamily="18" charset="0"/>
              </a:rPr>
              <a:t> </a:t>
            </a:r>
            <a:r>
              <a:rPr lang="en-US" sz="2000" dirty="0" err="1">
                <a:latin typeface="Bookman Old Style" panose="02050604050505020204" pitchFamily="18" charset="0"/>
              </a:rPr>
              <a:t>vsebin</a:t>
            </a:r>
            <a:r>
              <a:rPr lang="en-US" sz="2000" dirty="0">
                <a:latin typeface="Bookman Old Style" panose="02050604050505020204" pitchFamily="18" charset="0"/>
              </a:rPr>
              <a:t> in </a:t>
            </a:r>
            <a:r>
              <a:rPr lang="en-US" sz="2000" dirty="0" err="1">
                <a:latin typeface="Bookman Old Style" panose="02050604050505020204" pitchFamily="18" charset="0"/>
              </a:rPr>
              <a:t>omogoči</a:t>
            </a:r>
            <a:r>
              <a:rPr lang="en-US" sz="2000" dirty="0">
                <a:latin typeface="Bookman Old Style" panose="02050604050505020204" pitchFamily="18" charset="0"/>
              </a:rPr>
              <a:t> </a:t>
            </a:r>
            <a:r>
              <a:rPr lang="en-US" sz="2000" dirty="0" err="1">
                <a:latin typeface="Bookman Old Style" panose="02050604050505020204" pitchFamily="18" charset="0"/>
              </a:rPr>
              <a:t>uporabnikom</a:t>
            </a:r>
            <a:r>
              <a:rPr lang="en-US" sz="2000" dirty="0">
                <a:latin typeface="Bookman Old Style" panose="02050604050505020204" pitchFamily="18" charset="0"/>
              </a:rPr>
              <a:t>, da se </a:t>
            </a:r>
            <a:r>
              <a:rPr lang="en-US" sz="2000" dirty="0" err="1">
                <a:latin typeface="Bookman Old Style" panose="02050604050505020204" pitchFamily="18" charset="0"/>
              </a:rPr>
              <a:t>bolje</a:t>
            </a:r>
            <a:r>
              <a:rPr lang="en-US" sz="2000" dirty="0">
                <a:latin typeface="Bookman Old Style" panose="02050604050505020204" pitchFamily="18" charset="0"/>
              </a:rPr>
              <a:t> </a:t>
            </a:r>
            <a:r>
              <a:rPr lang="en-US" sz="2000" dirty="0" err="1">
                <a:latin typeface="Bookman Old Style" panose="02050604050505020204" pitchFamily="18" charset="0"/>
              </a:rPr>
              <a:t>povežejo</a:t>
            </a:r>
            <a:r>
              <a:rPr lang="en-US" sz="2000" dirty="0">
                <a:latin typeface="Bookman Old Style" panose="02050604050505020204" pitchFamily="18" charset="0"/>
              </a:rPr>
              <a:t> z </a:t>
            </a:r>
            <a:r>
              <a:rPr lang="en-US" sz="2000" dirty="0" err="1">
                <a:latin typeface="Bookman Old Style" panose="02050604050505020204" pitchFamily="18" charset="0"/>
              </a:rPr>
              <a:t>vašo</a:t>
            </a:r>
            <a:r>
              <a:rPr lang="en-US" sz="2000" dirty="0">
                <a:latin typeface="Bookman Old Style" panose="02050604050505020204" pitchFamily="18" charset="0"/>
              </a:rPr>
              <a:t> </a:t>
            </a:r>
            <a:r>
              <a:rPr lang="en-US" sz="2000" dirty="0" err="1">
                <a:latin typeface="Bookman Old Style" panose="02050604050505020204" pitchFamily="18" charset="0"/>
              </a:rPr>
              <a:t>blagovno</a:t>
            </a:r>
            <a:r>
              <a:rPr lang="en-US" sz="2000" dirty="0">
                <a:latin typeface="Bookman Old Style" panose="02050604050505020204" pitchFamily="18" charset="0"/>
              </a:rPr>
              <a:t> </a:t>
            </a:r>
            <a:r>
              <a:rPr lang="en-US" sz="2000" dirty="0" err="1">
                <a:latin typeface="Bookman Old Style" panose="02050604050505020204" pitchFamily="18" charset="0"/>
              </a:rPr>
              <a:t>znamko</a:t>
            </a:r>
            <a:endParaRPr lang="en-US" sz="2000" dirty="0">
              <a:latin typeface="Bookman Old Style" panose="02050604050505020204" pitchFamily="18" charset="0"/>
            </a:endParaRPr>
          </a:p>
        </p:txBody>
      </p:sp>
      <p:sp>
        <p:nvSpPr>
          <p:cNvPr id="4" name="Označba mesta številke diapozitiva 3">
            <a:extLst>
              <a:ext uri="{FF2B5EF4-FFF2-40B4-BE49-F238E27FC236}">
                <a16:creationId xmlns:a16="http://schemas.microsoft.com/office/drawing/2014/main" id="{A8C61A3E-3F30-409D-800E-295AD173B63C}"/>
              </a:ext>
            </a:extLst>
          </p:cNvPr>
          <p:cNvSpPr>
            <a:spLocks noGrp="1"/>
          </p:cNvSpPr>
          <p:nvPr>
            <p:ph type="sldNum" sz="quarter" idx="12"/>
          </p:nvPr>
        </p:nvSpPr>
        <p:spPr/>
        <p:txBody>
          <a:bodyPr/>
          <a:lstStyle/>
          <a:p>
            <a:pPr>
              <a:defRPr/>
            </a:pPr>
            <a:fld id="{704439BC-F367-4071-BA3E-04A4431BA867}" type="slidenum">
              <a:rPr lang="sl-SI" altLang="sl-SI" smtClean="0">
                <a:solidFill>
                  <a:srgbClr val="000000"/>
                </a:solidFill>
              </a:rPr>
              <a:pPr>
                <a:defRPr/>
              </a:pPr>
              <a:t>57</a:t>
            </a:fld>
            <a:endParaRPr lang="sl-SI" altLang="sl-SI">
              <a:solidFill>
                <a:srgbClr val="000000"/>
              </a:solidFill>
            </a:endParaRPr>
          </a:p>
        </p:txBody>
      </p:sp>
      <p:pic>
        <p:nvPicPr>
          <p:cNvPr id="6" name="Slika 5">
            <a:extLst>
              <a:ext uri="{FF2B5EF4-FFF2-40B4-BE49-F238E27FC236}">
                <a16:creationId xmlns:a16="http://schemas.microsoft.com/office/drawing/2014/main" id="{E1412812-7CBD-4484-B8D9-C6E3233F0B4C}"/>
              </a:ext>
            </a:extLst>
          </p:cNvPr>
          <p:cNvPicPr>
            <a:picLocks noChangeAspect="1"/>
          </p:cNvPicPr>
          <p:nvPr/>
        </p:nvPicPr>
        <p:blipFill>
          <a:blip r:embed="rId2"/>
          <a:stretch>
            <a:fillRect/>
          </a:stretch>
        </p:blipFill>
        <p:spPr>
          <a:xfrm>
            <a:off x="11209867" y="90223"/>
            <a:ext cx="982133" cy="982133"/>
          </a:xfrm>
          <a:prstGeom prst="rect">
            <a:avLst/>
          </a:prstGeom>
        </p:spPr>
      </p:pic>
      <p:pic>
        <p:nvPicPr>
          <p:cNvPr id="5" name="Slika 4">
            <a:extLst>
              <a:ext uri="{FF2B5EF4-FFF2-40B4-BE49-F238E27FC236}">
                <a16:creationId xmlns:a16="http://schemas.microsoft.com/office/drawing/2014/main" id="{C1F51636-015E-4724-B318-3AEE2EA11398}"/>
              </a:ext>
            </a:extLst>
          </p:cNvPr>
          <p:cNvPicPr>
            <a:picLocks noChangeAspect="1"/>
          </p:cNvPicPr>
          <p:nvPr/>
        </p:nvPicPr>
        <p:blipFill>
          <a:blip r:embed="rId3"/>
          <a:stretch>
            <a:fillRect/>
          </a:stretch>
        </p:blipFill>
        <p:spPr>
          <a:xfrm>
            <a:off x="9982200" y="1143694"/>
            <a:ext cx="2099733" cy="4306459"/>
          </a:xfrm>
          <a:prstGeom prst="rect">
            <a:avLst/>
          </a:prstGeom>
        </p:spPr>
      </p:pic>
    </p:spTree>
    <p:extLst>
      <p:ext uri="{BB962C8B-B14F-4D97-AF65-F5344CB8AC3E}">
        <p14:creationId xmlns:p14="http://schemas.microsoft.com/office/powerpoint/2010/main" val="28771177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slov 1"/>
          <p:cNvSpPr>
            <a:spLocks noGrp="1"/>
          </p:cNvSpPr>
          <p:nvPr>
            <p:ph type="title"/>
          </p:nvPr>
        </p:nvSpPr>
        <p:spPr>
          <a:xfrm>
            <a:off x="321733" y="347782"/>
            <a:ext cx="10515600" cy="1325563"/>
          </a:xfrm>
        </p:spPr>
        <p:txBody>
          <a:bodyPr/>
          <a:lstStyle/>
          <a:p>
            <a:r>
              <a:rPr lang="pl-PL" altLang="en-US" b="1" dirty="0">
                <a:solidFill>
                  <a:srgbClr val="008000"/>
                </a:solidFill>
                <a:latin typeface="Bookman Old Style" pitchFamily="18" charset="0"/>
              </a:rPr>
              <a:t>Uporaba TikToka za trženje v turizmu </a:t>
            </a:r>
            <a:endParaRPr lang="sl-SI" altLang="en-US" b="1" dirty="0">
              <a:solidFill>
                <a:srgbClr val="008000"/>
              </a:solidFill>
              <a:latin typeface="Bookman Old Style" pitchFamily="18" charset="0"/>
            </a:endParaRPr>
          </a:p>
        </p:txBody>
      </p:sp>
      <p:sp>
        <p:nvSpPr>
          <p:cNvPr id="3" name="Ograda vsebine 2"/>
          <p:cNvSpPr>
            <a:spLocks noGrp="1"/>
          </p:cNvSpPr>
          <p:nvPr>
            <p:ph idx="1"/>
          </p:nvPr>
        </p:nvSpPr>
        <p:spPr>
          <a:xfrm>
            <a:off x="838200" y="1825625"/>
            <a:ext cx="8813800" cy="4351338"/>
          </a:xfrm>
        </p:spPr>
        <p:txBody>
          <a:bodyPr>
            <a:normAutofit/>
          </a:bodyPr>
          <a:lstStyle/>
          <a:p>
            <a:pPr marL="0" indent="0">
              <a:buNone/>
            </a:pPr>
            <a:r>
              <a:rPr lang="en-US" sz="2000" b="1" dirty="0" err="1">
                <a:latin typeface="Bookman Old Style" panose="02050604050505020204" pitchFamily="18" charset="0"/>
              </a:rPr>
              <a:t>Zgodbe</a:t>
            </a:r>
            <a:r>
              <a:rPr lang="en-US" sz="2000" b="1" dirty="0">
                <a:latin typeface="Bookman Old Style" panose="02050604050505020204" pitchFamily="18" charset="0"/>
              </a:rPr>
              <a:t> </a:t>
            </a:r>
            <a:r>
              <a:rPr lang="en-US" sz="2000" b="1" dirty="0" err="1">
                <a:latin typeface="Bookman Old Style" panose="02050604050505020204" pitchFamily="18" charset="0"/>
              </a:rPr>
              <a:t>uporabnikov</a:t>
            </a:r>
            <a:r>
              <a:rPr lang="en-US" sz="2000" dirty="0">
                <a:latin typeface="Bookman Old Style" panose="02050604050505020204" pitchFamily="18" charset="0"/>
              </a:rPr>
              <a:t>: </a:t>
            </a:r>
            <a:r>
              <a:rPr lang="en-US" sz="2000" dirty="0" err="1">
                <a:latin typeface="Bookman Old Style" panose="02050604050505020204" pitchFamily="18" charset="0"/>
              </a:rPr>
              <a:t>Spodbujajte</a:t>
            </a:r>
            <a:r>
              <a:rPr lang="en-US" sz="2000" dirty="0">
                <a:latin typeface="Bookman Old Style" panose="02050604050505020204" pitchFamily="18" charset="0"/>
              </a:rPr>
              <a:t> </a:t>
            </a:r>
            <a:r>
              <a:rPr lang="en-US" sz="2000" dirty="0" err="1">
                <a:latin typeface="Bookman Old Style" panose="02050604050505020204" pitchFamily="18" charset="0"/>
              </a:rPr>
              <a:t>uporabnike</a:t>
            </a:r>
            <a:r>
              <a:rPr lang="en-US" sz="2000" dirty="0">
                <a:latin typeface="Bookman Old Style" panose="02050604050505020204" pitchFamily="18" charset="0"/>
              </a:rPr>
              <a:t>, da </a:t>
            </a:r>
            <a:r>
              <a:rPr lang="en-US" sz="2000" dirty="0" err="1">
                <a:latin typeface="Bookman Old Style" panose="02050604050505020204" pitchFamily="18" charset="0"/>
              </a:rPr>
              <a:t>delijo</a:t>
            </a:r>
            <a:r>
              <a:rPr lang="en-US" sz="2000" dirty="0">
                <a:latin typeface="Bookman Old Style" panose="02050604050505020204" pitchFamily="18" charset="0"/>
              </a:rPr>
              <a:t> </a:t>
            </a:r>
            <a:r>
              <a:rPr lang="en-US" sz="2000" dirty="0" err="1">
                <a:latin typeface="Bookman Old Style" panose="02050604050505020204" pitchFamily="18" charset="0"/>
              </a:rPr>
              <a:t>svoje</a:t>
            </a:r>
            <a:r>
              <a:rPr lang="en-US" sz="2000" dirty="0">
                <a:latin typeface="Bookman Old Style" panose="02050604050505020204" pitchFamily="18" charset="0"/>
              </a:rPr>
              <a:t> </a:t>
            </a:r>
            <a:r>
              <a:rPr lang="en-US" sz="2000" dirty="0" err="1">
                <a:latin typeface="Bookman Old Style" panose="02050604050505020204" pitchFamily="18" charset="0"/>
              </a:rPr>
              <a:t>izkušnje</a:t>
            </a:r>
            <a:r>
              <a:rPr lang="en-US" sz="2000" dirty="0">
                <a:latin typeface="Bookman Old Style" panose="02050604050505020204" pitchFamily="18" charset="0"/>
              </a:rPr>
              <a:t> in </a:t>
            </a:r>
            <a:r>
              <a:rPr lang="en-US" sz="2000" dirty="0" err="1">
                <a:latin typeface="Bookman Old Style" panose="02050604050505020204" pitchFamily="18" charset="0"/>
              </a:rPr>
              <a:t>zgodbe</a:t>
            </a:r>
            <a:r>
              <a:rPr lang="en-US" sz="2000" dirty="0">
                <a:latin typeface="Bookman Old Style" panose="02050604050505020204" pitchFamily="18" charset="0"/>
              </a:rPr>
              <a:t> z </a:t>
            </a:r>
            <a:r>
              <a:rPr lang="en-US" sz="2000" dirty="0" err="1">
                <a:latin typeface="Bookman Old Style" panose="02050604050505020204" pitchFamily="18" charset="0"/>
              </a:rPr>
              <a:t>vašo</a:t>
            </a:r>
            <a:r>
              <a:rPr lang="en-US" sz="2000" dirty="0">
                <a:latin typeface="Bookman Old Style" panose="02050604050505020204" pitchFamily="18" charset="0"/>
              </a:rPr>
              <a:t> </a:t>
            </a:r>
            <a:r>
              <a:rPr lang="en-US" sz="2000" dirty="0" err="1">
                <a:latin typeface="Bookman Old Style" panose="02050604050505020204" pitchFamily="18" charset="0"/>
              </a:rPr>
              <a:t>destinacijo</a:t>
            </a:r>
            <a:r>
              <a:rPr lang="en-US" sz="2000" dirty="0">
                <a:latin typeface="Bookman Old Style" panose="02050604050505020204" pitchFamily="18" charset="0"/>
              </a:rPr>
              <a:t> </a:t>
            </a:r>
            <a:r>
              <a:rPr lang="en-US" sz="2000" dirty="0" err="1">
                <a:latin typeface="Bookman Old Style" panose="02050604050505020204" pitchFamily="18" charset="0"/>
              </a:rPr>
              <a:t>ali</a:t>
            </a:r>
            <a:r>
              <a:rPr lang="en-US" sz="2000" dirty="0">
                <a:latin typeface="Bookman Old Style" panose="02050604050505020204" pitchFamily="18" charset="0"/>
              </a:rPr>
              <a:t> </a:t>
            </a:r>
            <a:r>
              <a:rPr lang="en-US" sz="2000" dirty="0" err="1">
                <a:latin typeface="Bookman Old Style" panose="02050604050505020204" pitchFamily="18" charset="0"/>
              </a:rPr>
              <a:t>turistično</a:t>
            </a:r>
            <a:r>
              <a:rPr lang="en-US" sz="2000" dirty="0">
                <a:latin typeface="Bookman Old Style" panose="02050604050505020204" pitchFamily="18" charset="0"/>
              </a:rPr>
              <a:t> </a:t>
            </a:r>
            <a:r>
              <a:rPr lang="en-US" sz="2000" dirty="0" err="1">
                <a:latin typeface="Bookman Old Style" panose="02050604050505020204" pitchFamily="18" charset="0"/>
              </a:rPr>
              <a:t>ponudbo</a:t>
            </a:r>
            <a:endParaRPr lang="sl-SI" sz="2000" dirty="0">
              <a:latin typeface="Bookman Old Style" panose="02050604050505020204" pitchFamily="18" charset="0"/>
            </a:endParaRPr>
          </a:p>
          <a:p>
            <a:pPr marL="0" indent="0">
              <a:buNone/>
            </a:pPr>
            <a:r>
              <a:rPr lang="en-US" sz="2000" dirty="0">
                <a:latin typeface="Bookman Old Style" panose="02050604050505020204" pitchFamily="18" charset="0"/>
              </a:rPr>
              <a:t>To </a:t>
            </a:r>
            <a:r>
              <a:rPr lang="en-US" sz="2000" dirty="0" err="1">
                <a:latin typeface="Bookman Old Style" panose="02050604050505020204" pitchFamily="18" charset="0"/>
              </a:rPr>
              <a:t>lahko</a:t>
            </a:r>
            <a:r>
              <a:rPr lang="en-US" sz="2000" dirty="0">
                <a:latin typeface="Bookman Old Style" panose="02050604050505020204" pitchFamily="18" charset="0"/>
              </a:rPr>
              <a:t> </a:t>
            </a:r>
            <a:r>
              <a:rPr lang="en-US" sz="2000" dirty="0" err="1">
                <a:latin typeface="Bookman Old Style" panose="02050604050505020204" pitchFamily="18" charset="0"/>
              </a:rPr>
              <a:t>naredite</a:t>
            </a:r>
            <a:r>
              <a:rPr lang="en-US" sz="2000" dirty="0">
                <a:latin typeface="Bookman Old Style" panose="02050604050505020204" pitchFamily="18" charset="0"/>
              </a:rPr>
              <a:t> z </a:t>
            </a:r>
            <a:r>
              <a:rPr lang="en-US" sz="2000" dirty="0" err="1">
                <a:latin typeface="Bookman Old Style" panose="02050604050505020204" pitchFamily="18" charset="0"/>
              </a:rPr>
              <a:t>objavo</a:t>
            </a:r>
            <a:r>
              <a:rPr lang="en-US" sz="2000" dirty="0">
                <a:latin typeface="Bookman Old Style" panose="02050604050505020204" pitchFamily="18" charset="0"/>
              </a:rPr>
              <a:t> </a:t>
            </a:r>
            <a:r>
              <a:rPr lang="en-US" sz="2000" dirty="0" err="1">
                <a:latin typeface="Bookman Old Style" panose="02050604050505020204" pitchFamily="18" charset="0"/>
              </a:rPr>
              <a:t>uporabniških</a:t>
            </a:r>
            <a:r>
              <a:rPr lang="en-US" sz="2000" dirty="0">
                <a:latin typeface="Bookman Old Style" panose="02050604050505020204" pitchFamily="18" charset="0"/>
              </a:rPr>
              <a:t> </a:t>
            </a:r>
            <a:r>
              <a:rPr lang="en-US" sz="2000" dirty="0" err="1">
                <a:latin typeface="Bookman Old Style" panose="02050604050505020204" pitchFamily="18" charset="0"/>
              </a:rPr>
              <a:t>vsebin</a:t>
            </a:r>
            <a:r>
              <a:rPr lang="en-US" sz="2000" dirty="0">
                <a:latin typeface="Bookman Old Style" panose="02050604050505020204" pitchFamily="18" charset="0"/>
              </a:rPr>
              <a:t> </a:t>
            </a:r>
            <a:r>
              <a:rPr lang="en-US" sz="2000" dirty="0" err="1">
                <a:latin typeface="Bookman Old Style" panose="02050604050505020204" pitchFamily="18" charset="0"/>
              </a:rPr>
              <a:t>ali</a:t>
            </a:r>
            <a:r>
              <a:rPr lang="en-US" sz="2000" dirty="0">
                <a:latin typeface="Bookman Old Style" panose="02050604050505020204" pitchFamily="18" charset="0"/>
              </a:rPr>
              <a:t> s </a:t>
            </a:r>
            <a:r>
              <a:rPr lang="en-US" sz="2000" dirty="0" err="1">
                <a:latin typeface="Bookman Old Style" panose="02050604050505020204" pitchFamily="18" charset="0"/>
              </a:rPr>
              <a:t>podeljevanjem</a:t>
            </a:r>
            <a:r>
              <a:rPr lang="en-US" sz="2000" dirty="0">
                <a:latin typeface="Bookman Old Style" panose="02050604050505020204" pitchFamily="18" charset="0"/>
              </a:rPr>
              <a:t> </a:t>
            </a:r>
            <a:r>
              <a:rPr lang="en-US" sz="2000" dirty="0" err="1">
                <a:latin typeface="Bookman Old Style" panose="02050604050505020204" pitchFamily="18" charset="0"/>
              </a:rPr>
              <a:t>nagrad</a:t>
            </a:r>
            <a:r>
              <a:rPr lang="en-US" sz="2000" dirty="0">
                <a:latin typeface="Bookman Old Style" panose="02050604050505020204" pitchFamily="18" charset="0"/>
              </a:rPr>
              <a:t> za </a:t>
            </a:r>
            <a:r>
              <a:rPr lang="en-US" sz="2000" dirty="0" err="1">
                <a:latin typeface="Bookman Old Style" panose="02050604050505020204" pitchFamily="18" charset="0"/>
              </a:rPr>
              <a:t>najboljše</a:t>
            </a:r>
            <a:r>
              <a:rPr lang="en-US" sz="2000" dirty="0">
                <a:latin typeface="Bookman Old Style" panose="02050604050505020204" pitchFamily="18" charset="0"/>
              </a:rPr>
              <a:t> </a:t>
            </a:r>
            <a:r>
              <a:rPr lang="en-US" sz="2000" dirty="0" err="1">
                <a:latin typeface="Bookman Old Style" panose="02050604050505020204" pitchFamily="18" charset="0"/>
              </a:rPr>
              <a:t>prispevke</a:t>
            </a:r>
            <a:endParaRPr lang="en-US" sz="2000" dirty="0">
              <a:latin typeface="Bookman Old Style" panose="02050604050505020204" pitchFamily="18" charset="0"/>
            </a:endParaRPr>
          </a:p>
          <a:p>
            <a:pPr marL="0" indent="0">
              <a:buNone/>
            </a:pPr>
            <a:endParaRPr lang="en-US" sz="2000" dirty="0">
              <a:latin typeface="Bookman Old Style" panose="02050604050505020204" pitchFamily="18" charset="0"/>
            </a:endParaRPr>
          </a:p>
          <a:p>
            <a:pPr marL="0" indent="0">
              <a:buNone/>
            </a:pPr>
            <a:r>
              <a:rPr lang="en-US" sz="2000" b="1" dirty="0" err="1">
                <a:latin typeface="Bookman Old Style" panose="02050604050505020204" pitchFamily="18" charset="0"/>
              </a:rPr>
              <a:t>Neposredno</a:t>
            </a:r>
            <a:r>
              <a:rPr lang="en-US" sz="2000" b="1" dirty="0">
                <a:latin typeface="Bookman Old Style" panose="02050604050505020204" pitchFamily="18" charset="0"/>
              </a:rPr>
              <a:t> </a:t>
            </a:r>
            <a:r>
              <a:rPr lang="en-US" sz="2000" b="1" dirty="0" err="1">
                <a:latin typeface="Bookman Old Style" panose="02050604050505020204" pitchFamily="18" charset="0"/>
              </a:rPr>
              <a:t>oglaševanje</a:t>
            </a:r>
            <a:r>
              <a:rPr lang="en-US" sz="2000" dirty="0">
                <a:latin typeface="Bookman Old Style" panose="02050604050505020204" pitchFamily="18" charset="0"/>
              </a:rPr>
              <a:t>: </a:t>
            </a:r>
            <a:r>
              <a:rPr lang="en-US" sz="2000" dirty="0" err="1">
                <a:latin typeface="Bookman Old Style" panose="02050604050505020204" pitchFamily="18" charset="0"/>
              </a:rPr>
              <a:t>Uporabite</a:t>
            </a:r>
            <a:r>
              <a:rPr lang="en-US" sz="2000" dirty="0">
                <a:latin typeface="Bookman Old Style" panose="02050604050505020204" pitchFamily="18" charset="0"/>
              </a:rPr>
              <a:t> </a:t>
            </a:r>
            <a:r>
              <a:rPr lang="en-US" sz="2000" dirty="0" err="1">
                <a:latin typeface="Bookman Old Style" panose="02050604050505020204" pitchFamily="18" charset="0"/>
              </a:rPr>
              <a:t>plačane</a:t>
            </a:r>
            <a:r>
              <a:rPr lang="en-US" sz="2000" dirty="0">
                <a:latin typeface="Bookman Old Style" panose="02050604050505020204" pitchFamily="18" charset="0"/>
              </a:rPr>
              <a:t> </a:t>
            </a:r>
            <a:r>
              <a:rPr lang="en-US" sz="2000" dirty="0" err="1">
                <a:latin typeface="Bookman Old Style" panose="02050604050505020204" pitchFamily="18" charset="0"/>
              </a:rPr>
              <a:t>oglaševalske</a:t>
            </a:r>
            <a:r>
              <a:rPr lang="en-US" sz="2000" dirty="0">
                <a:latin typeface="Bookman Old Style" panose="02050604050505020204" pitchFamily="18" charset="0"/>
              </a:rPr>
              <a:t> </a:t>
            </a:r>
            <a:r>
              <a:rPr lang="en-US" sz="2000" dirty="0" err="1">
                <a:latin typeface="Bookman Old Style" panose="02050604050505020204" pitchFamily="18" charset="0"/>
              </a:rPr>
              <a:t>kampanje</a:t>
            </a:r>
            <a:r>
              <a:rPr lang="en-US" sz="2000" dirty="0">
                <a:latin typeface="Bookman Old Style" panose="02050604050505020204" pitchFamily="18" charset="0"/>
              </a:rPr>
              <a:t> </a:t>
            </a:r>
            <a:r>
              <a:rPr lang="en-US" sz="2000" dirty="0" err="1">
                <a:latin typeface="Bookman Old Style" panose="02050604050505020204" pitchFamily="18" charset="0"/>
              </a:rPr>
              <a:t>na</a:t>
            </a:r>
            <a:r>
              <a:rPr lang="en-US" sz="2000" dirty="0">
                <a:latin typeface="Bookman Old Style" panose="02050604050505020204" pitchFamily="18" charset="0"/>
              </a:rPr>
              <a:t> </a:t>
            </a:r>
            <a:r>
              <a:rPr lang="en-US" sz="2000" dirty="0" err="1">
                <a:latin typeface="Bookman Old Style" panose="02050604050505020204" pitchFamily="18" charset="0"/>
              </a:rPr>
              <a:t>TikToku</a:t>
            </a:r>
            <a:r>
              <a:rPr lang="en-US" sz="2000" dirty="0">
                <a:latin typeface="Bookman Old Style" panose="02050604050505020204" pitchFamily="18" charset="0"/>
              </a:rPr>
              <a:t>, da </a:t>
            </a:r>
            <a:r>
              <a:rPr lang="en-US" sz="2000" dirty="0" err="1">
                <a:latin typeface="Bookman Old Style" panose="02050604050505020204" pitchFamily="18" charset="0"/>
              </a:rPr>
              <a:t>dosežete</a:t>
            </a:r>
            <a:r>
              <a:rPr lang="en-US" sz="2000" dirty="0">
                <a:latin typeface="Bookman Old Style" panose="02050604050505020204" pitchFamily="18" charset="0"/>
              </a:rPr>
              <a:t> </a:t>
            </a:r>
            <a:r>
              <a:rPr lang="en-US" sz="2000" dirty="0" err="1">
                <a:latin typeface="Bookman Old Style" panose="02050604050505020204" pitchFamily="18" charset="0"/>
              </a:rPr>
              <a:t>večje</a:t>
            </a:r>
            <a:r>
              <a:rPr lang="en-US" sz="2000" dirty="0">
                <a:latin typeface="Bookman Old Style" panose="02050604050505020204" pitchFamily="18" charset="0"/>
              </a:rPr>
              <a:t> </a:t>
            </a:r>
            <a:r>
              <a:rPr lang="en-US" sz="2000" dirty="0" err="1">
                <a:latin typeface="Bookman Old Style" panose="02050604050505020204" pitchFamily="18" charset="0"/>
              </a:rPr>
              <a:t>število</a:t>
            </a:r>
            <a:r>
              <a:rPr lang="en-US" sz="2000" dirty="0">
                <a:latin typeface="Bookman Old Style" panose="02050604050505020204" pitchFamily="18" charset="0"/>
              </a:rPr>
              <a:t> </a:t>
            </a:r>
            <a:r>
              <a:rPr lang="en-US" sz="2000" dirty="0" err="1">
                <a:latin typeface="Bookman Old Style" panose="02050604050505020204" pitchFamily="18" charset="0"/>
              </a:rPr>
              <a:t>uporabnikov</a:t>
            </a:r>
            <a:r>
              <a:rPr lang="en-US" sz="2000" dirty="0">
                <a:latin typeface="Bookman Old Style" panose="02050604050505020204" pitchFamily="18" charset="0"/>
              </a:rPr>
              <a:t> in </a:t>
            </a:r>
            <a:r>
              <a:rPr lang="en-US" sz="2000" dirty="0" err="1">
                <a:latin typeface="Bookman Old Style" panose="02050604050505020204" pitchFamily="18" charset="0"/>
              </a:rPr>
              <a:t>promovirate</a:t>
            </a:r>
            <a:r>
              <a:rPr lang="en-US" sz="2000" dirty="0">
                <a:latin typeface="Bookman Old Style" panose="02050604050505020204" pitchFamily="18" charset="0"/>
              </a:rPr>
              <a:t> </a:t>
            </a:r>
            <a:r>
              <a:rPr lang="en-US" sz="2000" dirty="0" err="1">
                <a:latin typeface="Bookman Old Style" panose="02050604050505020204" pitchFamily="18" charset="0"/>
              </a:rPr>
              <a:t>svoje</a:t>
            </a:r>
            <a:r>
              <a:rPr lang="en-US" sz="2000" dirty="0">
                <a:latin typeface="Bookman Old Style" panose="02050604050505020204" pitchFamily="18" charset="0"/>
              </a:rPr>
              <a:t> </a:t>
            </a:r>
            <a:r>
              <a:rPr lang="en-US" sz="2000" dirty="0" err="1">
                <a:latin typeface="Bookman Old Style" panose="02050604050505020204" pitchFamily="18" charset="0"/>
              </a:rPr>
              <a:t>turistične</a:t>
            </a:r>
            <a:r>
              <a:rPr lang="en-US" sz="2000" dirty="0">
                <a:latin typeface="Bookman Old Style" panose="02050604050505020204" pitchFamily="18" charset="0"/>
              </a:rPr>
              <a:t> </a:t>
            </a:r>
            <a:r>
              <a:rPr lang="en-US" sz="2000" dirty="0" err="1">
                <a:latin typeface="Bookman Old Style" panose="02050604050505020204" pitchFamily="18" charset="0"/>
              </a:rPr>
              <a:t>izdelke</a:t>
            </a:r>
            <a:r>
              <a:rPr lang="en-US" sz="2000" dirty="0">
                <a:latin typeface="Bookman Old Style" panose="02050604050505020204" pitchFamily="18" charset="0"/>
              </a:rPr>
              <a:t> </a:t>
            </a:r>
            <a:r>
              <a:rPr lang="en-US" sz="2000" dirty="0" err="1">
                <a:latin typeface="Bookman Old Style" panose="02050604050505020204" pitchFamily="18" charset="0"/>
              </a:rPr>
              <a:t>ali</a:t>
            </a:r>
            <a:r>
              <a:rPr lang="en-US" sz="2000" dirty="0">
                <a:latin typeface="Bookman Old Style" panose="02050604050505020204" pitchFamily="18" charset="0"/>
              </a:rPr>
              <a:t> </a:t>
            </a:r>
            <a:r>
              <a:rPr lang="en-US" sz="2000" dirty="0" err="1">
                <a:latin typeface="Bookman Old Style" panose="02050604050505020204" pitchFamily="18" charset="0"/>
              </a:rPr>
              <a:t>storitve</a:t>
            </a:r>
            <a:endParaRPr lang="sl-SI" sz="2000" dirty="0">
              <a:latin typeface="Bookman Old Style" panose="02050604050505020204" pitchFamily="18" charset="0"/>
            </a:endParaRPr>
          </a:p>
          <a:p>
            <a:pPr marL="0" indent="0">
              <a:buNone/>
            </a:pPr>
            <a:r>
              <a:rPr lang="en-US" sz="2000" dirty="0" err="1">
                <a:latin typeface="Bookman Old Style" panose="02050604050505020204" pitchFamily="18" charset="0"/>
              </a:rPr>
              <a:t>TikTok</a:t>
            </a:r>
            <a:r>
              <a:rPr lang="en-US" sz="2000" dirty="0">
                <a:latin typeface="Bookman Old Style" panose="02050604050505020204" pitchFamily="18" charset="0"/>
              </a:rPr>
              <a:t> </a:t>
            </a:r>
            <a:r>
              <a:rPr lang="en-US" sz="2000" dirty="0" err="1">
                <a:latin typeface="Bookman Old Style" panose="02050604050505020204" pitchFamily="18" charset="0"/>
              </a:rPr>
              <a:t>ponuja</a:t>
            </a:r>
            <a:r>
              <a:rPr lang="en-US" sz="2000" dirty="0">
                <a:latin typeface="Bookman Old Style" panose="02050604050505020204" pitchFamily="18" charset="0"/>
              </a:rPr>
              <a:t> </a:t>
            </a:r>
            <a:r>
              <a:rPr lang="en-US" sz="2000" dirty="0" err="1">
                <a:latin typeface="Bookman Old Style" panose="02050604050505020204" pitchFamily="18" charset="0"/>
              </a:rPr>
              <a:t>različne</a:t>
            </a:r>
            <a:r>
              <a:rPr lang="en-US" sz="2000" dirty="0">
                <a:latin typeface="Bookman Old Style" panose="02050604050505020204" pitchFamily="18" charset="0"/>
              </a:rPr>
              <a:t> </a:t>
            </a:r>
            <a:r>
              <a:rPr lang="en-US" sz="2000" dirty="0" err="1">
                <a:latin typeface="Bookman Old Style" panose="02050604050505020204" pitchFamily="18" charset="0"/>
              </a:rPr>
              <a:t>možnosti</a:t>
            </a:r>
            <a:r>
              <a:rPr lang="en-US" sz="2000" dirty="0">
                <a:latin typeface="Bookman Old Style" panose="02050604050505020204" pitchFamily="18" charset="0"/>
              </a:rPr>
              <a:t> </a:t>
            </a:r>
            <a:r>
              <a:rPr lang="en-US" sz="2000" dirty="0" err="1">
                <a:latin typeface="Bookman Old Style" panose="02050604050505020204" pitchFamily="18" charset="0"/>
              </a:rPr>
              <a:t>oglaševanja</a:t>
            </a:r>
            <a:r>
              <a:rPr lang="en-US" sz="2000" dirty="0">
                <a:latin typeface="Bookman Old Style" panose="02050604050505020204" pitchFamily="18" charset="0"/>
              </a:rPr>
              <a:t>, </a:t>
            </a:r>
            <a:r>
              <a:rPr lang="en-US" sz="2000" dirty="0" err="1">
                <a:latin typeface="Bookman Old Style" panose="02050604050505020204" pitchFamily="18" charset="0"/>
              </a:rPr>
              <a:t>vključno</a:t>
            </a:r>
            <a:r>
              <a:rPr lang="en-US" sz="2000" dirty="0">
                <a:latin typeface="Bookman Old Style" panose="02050604050505020204" pitchFamily="18" charset="0"/>
              </a:rPr>
              <a:t> s </a:t>
            </a:r>
            <a:r>
              <a:rPr lang="en-US" sz="2000" dirty="0" err="1">
                <a:latin typeface="Bookman Old Style" panose="02050604050505020204" pitchFamily="18" charset="0"/>
              </a:rPr>
              <a:t>sponzoriranimi</a:t>
            </a:r>
            <a:r>
              <a:rPr lang="en-US" sz="2000" dirty="0">
                <a:latin typeface="Bookman Old Style" panose="02050604050505020204" pitchFamily="18" charset="0"/>
              </a:rPr>
              <a:t> </a:t>
            </a:r>
            <a:r>
              <a:rPr lang="en-US" sz="2000" dirty="0" err="1">
                <a:latin typeface="Bookman Old Style" panose="02050604050505020204" pitchFamily="18" charset="0"/>
              </a:rPr>
              <a:t>videoposnetki</a:t>
            </a:r>
            <a:r>
              <a:rPr lang="en-US" sz="2000" dirty="0">
                <a:latin typeface="Bookman Old Style" panose="02050604050505020204" pitchFamily="18" charset="0"/>
              </a:rPr>
              <a:t>, </a:t>
            </a:r>
            <a:r>
              <a:rPr lang="en-US" sz="2000" dirty="0" err="1">
                <a:latin typeface="Bookman Old Style" panose="02050604050505020204" pitchFamily="18" charset="0"/>
              </a:rPr>
              <a:t>oglasi</a:t>
            </a:r>
            <a:r>
              <a:rPr lang="en-US" sz="2000" dirty="0">
                <a:latin typeface="Bookman Old Style" panose="02050604050505020204" pitchFamily="18" charset="0"/>
              </a:rPr>
              <a:t> v </a:t>
            </a:r>
            <a:r>
              <a:rPr lang="en-US" sz="2000" dirty="0" err="1">
                <a:latin typeface="Bookman Old Style" panose="02050604050505020204" pitchFamily="18" charset="0"/>
              </a:rPr>
              <a:t>novicah</a:t>
            </a:r>
            <a:r>
              <a:rPr lang="en-US" sz="2000" dirty="0">
                <a:latin typeface="Bookman Old Style" panose="02050604050505020204" pitchFamily="18" charset="0"/>
              </a:rPr>
              <a:t> in </a:t>
            </a:r>
            <a:r>
              <a:rPr lang="en-US" sz="2000" dirty="0" err="1">
                <a:latin typeface="Bookman Old Style" panose="02050604050505020204" pitchFamily="18" charset="0"/>
              </a:rPr>
              <a:t>bannerji</a:t>
            </a:r>
            <a:endParaRPr lang="en-US" sz="2000" dirty="0">
              <a:latin typeface="Bookman Old Style" panose="02050604050505020204" pitchFamily="18" charset="0"/>
            </a:endParaRPr>
          </a:p>
        </p:txBody>
      </p:sp>
      <p:sp>
        <p:nvSpPr>
          <p:cNvPr id="4" name="Označba mesta številke diapozitiva 3">
            <a:extLst>
              <a:ext uri="{FF2B5EF4-FFF2-40B4-BE49-F238E27FC236}">
                <a16:creationId xmlns:a16="http://schemas.microsoft.com/office/drawing/2014/main" id="{A8C61A3E-3F30-409D-800E-295AD173B63C}"/>
              </a:ext>
            </a:extLst>
          </p:cNvPr>
          <p:cNvSpPr>
            <a:spLocks noGrp="1"/>
          </p:cNvSpPr>
          <p:nvPr>
            <p:ph type="sldNum" sz="quarter" idx="12"/>
          </p:nvPr>
        </p:nvSpPr>
        <p:spPr/>
        <p:txBody>
          <a:bodyPr/>
          <a:lstStyle/>
          <a:p>
            <a:pPr>
              <a:defRPr/>
            </a:pPr>
            <a:fld id="{704439BC-F367-4071-BA3E-04A4431BA867}" type="slidenum">
              <a:rPr lang="sl-SI" altLang="sl-SI" smtClean="0">
                <a:solidFill>
                  <a:srgbClr val="000000"/>
                </a:solidFill>
              </a:rPr>
              <a:pPr>
                <a:defRPr/>
              </a:pPr>
              <a:t>58</a:t>
            </a:fld>
            <a:endParaRPr lang="sl-SI" altLang="sl-SI">
              <a:solidFill>
                <a:srgbClr val="000000"/>
              </a:solidFill>
            </a:endParaRPr>
          </a:p>
        </p:txBody>
      </p:sp>
      <p:pic>
        <p:nvPicPr>
          <p:cNvPr id="6" name="Slika 5">
            <a:extLst>
              <a:ext uri="{FF2B5EF4-FFF2-40B4-BE49-F238E27FC236}">
                <a16:creationId xmlns:a16="http://schemas.microsoft.com/office/drawing/2014/main" id="{8A5E6691-C5AE-48AB-961D-7409BE49FA67}"/>
              </a:ext>
            </a:extLst>
          </p:cNvPr>
          <p:cNvPicPr>
            <a:picLocks noChangeAspect="1"/>
          </p:cNvPicPr>
          <p:nvPr/>
        </p:nvPicPr>
        <p:blipFill>
          <a:blip r:embed="rId2"/>
          <a:stretch>
            <a:fillRect/>
          </a:stretch>
        </p:blipFill>
        <p:spPr>
          <a:xfrm>
            <a:off x="11209867" y="90223"/>
            <a:ext cx="982133" cy="982133"/>
          </a:xfrm>
          <a:prstGeom prst="rect">
            <a:avLst/>
          </a:prstGeom>
        </p:spPr>
      </p:pic>
      <p:pic>
        <p:nvPicPr>
          <p:cNvPr id="5" name="Slika 4">
            <a:extLst>
              <a:ext uri="{FF2B5EF4-FFF2-40B4-BE49-F238E27FC236}">
                <a16:creationId xmlns:a16="http://schemas.microsoft.com/office/drawing/2014/main" id="{957A53D0-5894-4DC7-8BEC-E3E08576ACF8}"/>
              </a:ext>
            </a:extLst>
          </p:cNvPr>
          <p:cNvPicPr>
            <a:picLocks noChangeAspect="1"/>
          </p:cNvPicPr>
          <p:nvPr/>
        </p:nvPicPr>
        <p:blipFill>
          <a:blip r:embed="rId3"/>
          <a:stretch>
            <a:fillRect/>
          </a:stretch>
        </p:blipFill>
        <p:spPr>
          <a:xfrm>
            <a:off x="8361892" y="4246032"/>
            <a:ext cx="3736975" cy="2099705"/>
          </a:xfrm>
          <a:prstGeom prst="rect">
            <a:avLst/>
          </a:prstGeom>
        </p:spPr>
      </p:pic>
    </p:spTree>
    <p:extLst>
      <p:ext uri="{BB962C8B-B14F-4D97-AF65-F5344CB8AC3E}">
        <p14:creationId xmlns:p14="http://schemas.microsoft.com/office/powerpoint/2010/main" val="15441599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slov 1"/>
          <p:cNvSpPr>
            <a:spLocks noGrp="1"/>
          </p:cNvSpPr>
          <p:nvPr>
            <p:ph type="title"/>
          </p:nvPr>
        </p:nvSpPr>
        <p:spPr>
          <a:xfrm>
            <a:off x="321733" y="347782"/>
            <a:ext cx="10515600" cy="1325563"/>
          </a:xfrm>
        </p:spPr>
        <p:txBody>
          <a:bodyPr/>
          <a:lstStyle/>
          <a:p>
            <a:r>
              <a:rPr lang="pl-PL" altLang="en-US" b="1" dirty="0">
                <a:solidFill>
                  <a:srgbClr val="008000"/>
                </a:solidFill>
                <a:latin typeface="Bookman Old Style" pitchFamily="18" charset="0"/>
              </a:rPr>
              <a:t>Uporaba TikToka za trženje v turizmu </a:t>
            </a:r>
            <a:endParaRPr lang="sl-SI" altLang="en-US" b="1" dirty="0">
              <a:solidFill>
                <a:srgbClr val="008000"/>
              </a:solidFill>
              <a:latin typeface="Bookman Old Style" pitchFamily="18" charset="0"/>
            </a:endParaRPr>
          </a:p>
        </p:txBody>
      </p:sp>
      <p:sp>
        <p:nvSpPr>
          <p:cNvPr id="3" name="Ograda vsebine 2"/>
          <p:cNvSpPr>
            <a:spLocks noGrp="1"/>
          </p:cNvSpPr>
          <p:nvPr>
            <p:ph idx="1"/>
          </p:nvPr>
        </p:nvSpPr>
        <p:spPr/>
        <p:txBody>
          <a:bodyPr>
            <a:normAutofit/>
          </a:bodyPr>
          <a:lstStyle/>
          <a:p>
            <a:pPr marL="0" indent="0">
              <a:buNone/>
            </a:pPr>
            <a:r>
              <a:rPr lang="en-US" sz="2000" dirty="0">
                <a:latin typeface="Bookman Old Style" panose="02050604050505020204" pitchFamily="18" charset="0"/>
              </a:rPr>
              <a:t>Z </a:t>
            </a:r>
            <a:r>
              <a:rPr lang="en-US" sz="2000" dirty="0" err="1">
                <a:latin typeface="Bookman Old Style" panose="02050604050505020204" pitchFamily="18" charset="0"/>
              </a:rPr>
              <a:t>ustrezno</a:t>
            </a:r>
            <a:r>
              <a:rPr lang="en-US" sz="2000" dirty="0">
                <a:latin typeface="Bookman Old Style" panose="02050604050505020204" pitchFamily="18" charset="0"/>
              </a:rPr>
              <a:t> </a:t>
            </a:r>
            <a:r>
              <a:rPr lang="en-US" sz="2000" dirty="0" err="1">
                <a:latin typeface="Bookman Old Style" panose="02050604050505020204" pitchFamily="18" charset="0"/>
              </a:rPr>
              <a:t>strategijo</a:t>
            </a:r>
            <a:r>
              <a:rPr lang="en-US" sz="2000" dirty="0">
                <a:latin typeface="Bookman Old Style" panose="02050604050505020204" pitchFamily="18" charset="0"/>
              </a:rPr>
              <a:t> in </a:t>
            </a:r>
            <a:r>
              <a:rPr lang="en-US" sz="2000" dirty="0" err="1">
                <a:latin typeface="Bookman Old Style" panose="02050604050505020204" pitchFamily="18" charset="0"/>
              </a:rPr>
              <a:t>ustvarjalnim</a:t>
            </a:r>
            <a:r>
              <a:rPr lang="en-US" sz="2000" dirty="0">
                <a:latin typeface="Bookman Old Style" panose="02050604050505020204" pitchFamily="18" charset="0"/>
              </a:rPr>
              <a:t> </a:t>
            </a:r>
            <a:r>
              <a:rPr lang="en-US" sz="2000" dirty="0" err="1">
                <a:latin typeface="Bookman Old Style" panose="02050604050505020204" pitchFamily="18" charset="0"/>
              </a:rPr>
              <a:t>pristopom</a:t>
            </a:r>
            <a:r>
              <a:rPr lang="en-US" sz="2000" dirty="0">
                <a:latin typeface="Bookman Old Style" panose="02050604050505020204" pitchFamily="18" charset="0"/>
              </a:rPr>
              <a:t> </a:t>
            </a:r>
            <a:r>
              <a:rPr lang="en-US" sz="2000" dirty="0" err="1">
                <a:latin typeface="Bookman Old Style" panose="02050604050505020204" pitchFamily="18" charset="0"/>
              </a:rPr>
              <a:t>lahko</a:t>
            </a:r>
            <a:r>
              <a:rPr lang="en-US" sz="2000" dirty="0">
                <a:latin typeface="Bookman Old Style" panose="02050604050505020204" pitchFamily="18" charset="0"/>
              </a:rPr>
              <a:t> </a:t>
            </a:r>
            <a:r>
              <a:rPr lang="en-US" sz="2000" dirty="0" err="1">
                <a:latin typeface="Bookman Old Style" panose="02050604050505020204" pitchFamily="18" charset="0"/>
              </a:rPr>
              <a:t>TikTok</a:t>
            </a:r>
            <a:r>
              <a:rPr lang="en-US" sz="2000" dirty="0">
                <a:latin typeface="Bookman Old Style" panose="02050604050505020204" pitchFamily="18" charset="0"/>
              </a:rPr>
              <a:t> </a:t>
            </a:r>
            <a:r>
              <a:rPr lang="en-US" sz="2000" dirty="0" err="1">
                <a:latin typeface="Bookman Old Style" panose="02050604050505020204" pitchFamily="18" charset="0"/>
              </a:rPr>
              <a:t>postane</a:t>
            </a:r>
            <a:r>
              <a:rPr lang="en-US" sz="2000" dirty="0">
                <a:latin typeface="Bookman Old Style" panose="02050604050505020204" pitchFamily="18" charset="0"/>
              </a:rPr>
              <a:t> </a:t>
            </a:r>
            <a:r>
              <a:rPr lang="en-US" sz="2000" dirty="0" err="1">
                <a:latin typeface="Bookman Old Style" panose="02050604050505020204" pitchFamily="18" charset="0"/>
              </a:rPr>
              <a:t>močno</a:t>
            </a:r>
            <a:r>
              <a:rPr lang="en-US" sz="2000" dirty="0">
                <a:latin typeface="Bookman Old Style" panose="02050604050505020204" pitchFamily="18" charset="0"/>
              </a:rPr>
              <a:t> </a:t>
            </a:r>
            <a:r>
              <a:rPr lang="en-US" sz="2000" dirty="0" err="1">
                <a:latin typeface="Bookman Old Style" panose="02050604050505020204" pitchFamily="18" charset="0"/>
              </a:rPr>
              <a:t>orodje</a:t>
            </a:r>
            <a:r>
              <a:rPr lang="en-US" sz="2000" dirty="0">
                <a:latin typeface="Bookman Old Style" panose="02050604050505020204" pitchFamily="18" charset="0"/>
              </a:rPr>
              <a:t> za </a:t>
            </a:r>
            <a:r>
              <a:rPr lang="en-US" sz="2000" dirty="0" err="1">
                <a:latin typeface="Bookman Old Style" panose="02050604050505020204" pitchFamily="18" charset="0"/>
              </a:rPr>
              <a:t>promocijo</a:t>
            </a:r>
            <a:r>
              <a:rPr lang="en-US" sz="2000" dirty="0">
                <a:latin typeface="Bookman Old Style" panose="02050604050505020204" pitchFamily="18" charset="0"/>
              </a:rPr>
              <a:t> in </a:t>
            </a:r>
            <a:r>
              <a:rPr lang="en-US" sz="2000" dirty="0" err="1">
                <a:latin typeface="Bookman Old Style" panose="02050604050505020204" pitchFamily="18" charset="0"/>
              </a:rPr>
              <a:t>trženje</a:t>
            </a:r>
            <a:r>
              <a:rPr lang="en-US" sz="2000" dirty="0">
                <a:latin typeface="Bookman Old Style" panose="02050604050505020204" pitchFamily="18" charset="0"/>
              </a:rPr>
              <a:t> </a:t>
            </a:r>
            <a:r>
              <a:rPr lang="en-US" sz="2000" dirty="0" err="1">
                <a:latin typeface="Bookman Old Style" panose="02050604050505020204" pitchFamily="18" charset="0"/>
              </a:rPr>
              <a:t>vaše</a:t>
            </a:r>
            <a:r>
              <a:rPr lang="en-US" sz="2000" dirty="0">
                <a:latin typeface="Bookman Old Style" panose="02050604050505020204" pitchFamily="18" charset="0"/>
              </a:rPr>
              <a:t> </a:t>
            </a:r>
            <a:r>
              <a:rPr lang="en-US" sz="2000" dirty="0" err="1">
                <a:latin typeface="Bookman Old Style" panose="02050604050505020204" pitchFamily="18" charset="0"/>
              </a:rPr>
              <a:t>turistične</a:t>
            </a:r>
            <a:r>
              <a:rPr lang="en-US" sz="2000" dirty="0">
                <a:latin typeface="Bookman Old Style" panose="02050604050505020204" pitchFamily="18" charset="0"/>
              </a:rPr>
              <a:t> </a:t>
            </a:r>
            <a:r>
              <a:rPr lang="en-US" sz="2000" dirty="0" err="1">
                <a:latin typeface="Bookman Old Style" panose="02050604050505020204" pitchFamily="18" charset="0"/>
              </a:rPr>
              <a:t>destinacije</a:t>
            </a:r>
            <a:r>
              <a:rPr lang="en-US" sz="2000" dirty="0">
                <a:latin typeface="Bookman Old Style" panose="02050604050505020204" pitchFamily="18" charset="0"/>
              </a:rPr>
              <a:t> </a:t>
            </a:r>
            <a:r>
              <a:rPr lang="en-US" sz="2000" dirty="0" err="1">
                <a:latin typeface="Bookman Old Style" panose="02050604050505020204" pitchFamily="18" charset="0"/>
              </a:rPr>
              <a:t>ali</a:t>
            </a:r>
            <a:r>
              <a:rPr lang="en-US" sz="2000" dirty="0">
                <a:latin typeface="Bookman Old Style" panose="02050604050505020204" pitchFamily="18" charset="0"/>
              </a:rPr>
              <a:t> </a:t>
            </a:r>
            <a:r>
              <a:rPr lang="en-US" sz="2000" dirty="0" err="1">
                <a:latin typeface="Bookman Old Style" panose="02050604050505020204" pitchFamily="18" charset="0"/>
              </a:rPr>
              <a:t>ponudbe</a:t>
            </a:r>
            <a:endParaRPr lang="sl-SI" sz="2000" dirty="0">
              <a:latin typeface="Bookman Old Style" panose="02050604050505020204" pitchFamily="18" charset="0"/>
            </a:endParaRPr>
          </a:p>
          <a:p>
            <a:pPr marL="0" indent="0">
              <a:buNone/>
            </a:pPr>
            <a:r>
              <a:rPr lang="en-US" sz="2000" dirty="0" err="1">
                <a:latin typeface="Bookman Old Style" panose="02050604050505020204" pitchFamily="18" charset="0"/>
              </a:rPr>
              <a:t>Pomembno</a:t>
            </a:r>
            <a:r>
              <a:rPr lang="en-US" sz="2000" dirty="0">
                <a:latin typeface="Bookman Old Style" panose="02050604050505020204" pitchFamily="18" charset="0"/>
              </a:rPr>
              <a:t> je, da </a:t>
            </a:r>
            <a:r>
              <a:rPr lang="en-US" sz="2000" dirty="0" err="1">
                <a:latin typeface="Bookman Old Style" panose="02050604050505020204" pitchFamily="18" charset="0"/>
              </a:rPr>
              <a:t>ustvarite</a:t>
            </a:r>
            <a:r>
              <a:rPr lang="en-US" sz="2000" dirty="0">
                <a:latin typeface="Bookman Old Style" panose="02050604050505020204" pitchFamily="18" charset="0"/>
              </a:rPr>
              <a:t> </a:t>
            </a:r>
            <a:r>
              <a:rPr lang="en-US" sz="2000" dirty="0" err="1">
                <a:latin typeface="Bookman Old Style" panose="02050604050505020204" pitchFamily="18" charset="0"/>
              </a:rPr>
              <a:t>vsebine</a:t>
            </a:r>
            <a:r>
              <a:rPr lang="en-US" sz="2000" dirty="0">
                <a:latin typeface="Bookman Old Style" panose="02050604050505020204" pitchFamily="18" charset="0"/>
              </a:rPr>
              <a:t>, </a:t>
            </a:r>
            <a:r>
              <a:rPr lang="en-US" sz="2000" dirty="0" err="1">
                <a:latin typeface="Bookman Old Style" panose="02050604050505020204" pitchFamily="18" charset="0"/>
              </a:rPr>
              <a:t>ki</a:t>
            </a:r>
            <a:r>
              <a:rPr lang="en-US" sz="2000" dirty="0">
                <a:latin typeface="Bookman Old Style" panose="02050604050505020204" pitchFamily="18" charset="0"/>
              </a:rPr>
              <a:t> so </a:t>
            </a:r>
            <a:r>
              <a:rPr lang="en-US" sz="2000" b="1" dirty="0" err="1">
                <a:latin typeface="Bookman Old Style" panose="02050604050505020204" pitchFamily="18" charset="0"/>
              </a:rPr>
              <a:t>zabavne</a:t>
            </a:r>
            <a:r>
              <a:rPr lang="en-US" sz="2000" b="1" dirty="0">
                <a:latin typeface="Bookman Old Style" panose="02050604050505020204" pitchFamily="18" charset="0"/>
              </a:rPr>
              <a:t>, </a:t>
            </a:r>
            <a:r>
              <a:rPr lang="en-US" sz="2000" b="1" dirty="0" err="1">
                <a:latin typeface="Bookman Old Style" panose="02050604050505020204" pitchFamily="18" charset="0"/>
              </a:rPr>
              <a:t>privlačne</a:t>
            </a:r>
            <a:r>
              <a:rPr lang="en-US" sz="2000" b="1" dirty="0">
                <a:latin typeface="Bookman Old Style" panose="02050604050505020204" pitchFamily="18" charset="0"/>
              </a:rPr>
              <a:t> in </a:t>
            </a:r>
            <a:r>
              <a:rPr lang="en-US" sz="2000" b="1" dirty="0" err="1">
                <a:latin typeface="Bookman Old Style" panose="02050604050505020204" pitchFamily="18" charset="0"/>
              </a:rPr>
              <a:t>relevantne</a:t>
            </a:r>
            <a:r>
              <a:rPr lang="en-US" sz="2000" b="1" dirty="0">
                <a:latin typeface="Bookman Old Style" panose="02050604050505020204" pitchFamily="18" charset="0"/>
              </a:rPr>
              <a:t> </a:t>
            </a:r>
            <a:r>
              <a:rPr lang="en-US" sz="2000" dirty="0">
                <a:latin typeface="Bookman Old Style" panose="02050604050505020204" pitchFamily="18" charset="0"/>
              </a:rPr>
              <a:t>za </a:t>
            </a:r>
            <a:r>
              <a:rPr lang="en-US" sz="2000" dirty="0" err="1">
                <a:latin typeface="Bookman Old Style" panose="02050604050505020204" pitchFamily="18" charset="0"/>
              </a:rPr>
              <a:t>vaše</a:t>
            </a:r>
            <a:r>
              <a:rPr lang="en-US" sz="2000" dirty="0">
                <a:latin typeface="Bookman Old Style" panose="02050604050505020204" pitchFamily="18" charset="0"/>
              </a:rPr>
              <a:t> </a:t>
            </a:r>
            <a:r>
              <a:rPr lang="en-US" sz="2000" dirty="0" err="1">
                <a:latin typeface="Bookman Old Style" panose="02050604050505020204" pitchFamily="18" charset="0"/>
              </a:rPr>
              <a:t>ciljno</a:t>
            </a:r>
            <a:r>
              <a:rPr lang="en-US" sz="2000" dirty="0">
                <a:latin typeface="Bookman Old Style" panose="02050604050505020204" pitchFamily="18" charset="0"/>
              </a:rPr>
              <a:t> </a:t>
            </a:r>
            <a:r>
              <a:rPr lang="en-US" sz="2000" dirty="0" err="1">
                <a:latin typeface="Bookman Old Style" panose="02050604050505020204" pitchFamily="18" charset="0"/>
              </a:rPr>
              <a:t>občinstvo</a:t>
            </a:r>
            <a:r>
              <a:rPr lang="en-US" sz="2000" dirty="0">
                <a:latin typeface="Bookman Old Style" panose="02050604050505020204" pitchFamily="18" charset="0"/>
              </a:rPr>
              <a:t> </a:t>
            </a:r>
            <a:r>
              <a:rPr lang="en-US" sz="2000" dirty="0" err="1">
                <a:latin typeface="Bookman Old Style" panose="02050604050505020204" pitchFamily="18" charset="0"/>
              </a:rPr>
              <a:t>na</a:t>
            </a:r>
            <a:r>
              <a:rPr lang="en-US" sz="2000" dirty="0">
                <a:latin typeface="Bookman Old Style" panose="02050604050505020204" pitchFamily="18" charset="0"/>
              </a:rPr>
              <a:t> </a:t>
            </a:r>
            <a:r>
              <a:rPr lang="en-US" sz="2000" dirty="0" err="1">
                <a:latin typeface="Bookman Old Style" panose="02050604050505020204" pitchFamily="18" charset="0"/>
              </a:rPr>
              <a:t>platformi</a:t>
            </a:r>
            <a:endParaRPr lang="sl-SI" sz="2000" dirty="0">
              <a:latin typeface="Bookman Old Style" panose="02050604050505020204" pitchFamily="18" charset="0"/>
            </a:endParaRPr>
          </a:p>
          <a:p>
            <a:pPr marL="0" indent="0">
              <a:buNone/>
            </a:pPr>
            <a:endParaRPr lang="sl-SI" sz="2000" dirty="0">
              <a:latin typeface="Bookman Old Style" panose="02050604050505020204" pitchFamily="18" charset="0"/>
            </a:endParaRPr>
          </a:p>
          <a:p>
            <a:pPr marL="0" indent="0">
              <a:buNone/>
            </a:pPr>
            <a:r>
              <a:rPr lang="en-US" sz="2000" dirty="0">
                <a:latin typeface="Bookman Old Style" panose="02050604050505020204" pitchFamily="18" charset="0"/>
                <a:hlinkClick r:id="rId2"/>
              </a:rPr>
              <a:t>https://www.tiktok.com/@ckanani/video/7291731752995982638?q=Tips%20to%20travel%20Slovenia%202024&amp;t=1709471777925</a:t>
            </a:r>
            <a:r>
              <a:rPr lang="sl-SI" sz="2000" dirty="0">
                <a:latin typeface="Bookman Old Style" panose="02050604050505020204" pitchFamily="18" charset="0"/>
              </a:rPr>
              <a:t> </a:t>
            </a:r>
            <a:endParaRPr lang="en-US" sz="2000" dirty="0">
              <a:latin typeface="Bookman Old Style" panose="02050604050505020204" pitchFamily="18" charset="0"/>
            </a:endParaRPr>
          </a:p>
        </p:txBody>
      </p:sp>
      <p:sp>
        <p:nvSpPr>
          <p:cNvPr id="4" name="Označba mesta številke diapozitiva 3">
            <a:extLst>
              <a:ext uri="{FF2B5EF4-FFF2-40B4-BE49-F238E27FC236}">
                <a16:creationId xmlns:a16="http://schemas.microsoft.com/office/drawing/2014/main" id="{A8C61A3E-3F30-409D-800E-295AD173B63C}"/>
              </a:ext>
            </a:extLst>
          </p:cNvPr>
          <p:cNvSpPr>
            <a:spLocks noGrp="1"/>
          </p:cNvSpPr>
          <p:nvPr>
            <p:ph type="sldNum" sz="quarter" idx="12"/>
          </p:nvPr>
        </p:nvSpPr>
        <p:spPr/>
        <p:txBody>
          <a:bodyPr/>
          <a:lstStyle/>
          <a:p>
            <a:pPr>
              <a:defRPr/>
            </a:pPr>
            <a:fld id="{704439BC-F367-4071-BA3E-04A4431BA867}" type="slidenum">
              <a:rPr lang="sl-SI" altLang="sl-SI" smtClean="0">
                <a:solidFill>
                  <a:srgbClr val="000000"/>
                </a:solidFill>
              </a:rPr>
              <a:pPr>
                <a:defRPr/>
              </a:pPr>
              <a:t>59</a:t>
            </a:fld>
            <a:endParaRPr lang="sl-SI" altLang="sl-SI">
              <a:solidFill>
                <a:srgbClr val="000000"/>
              </a:solidFill>
            </a:endParaRPr>
          </a:p>
        </p:txBody>
      </p:sp>
      <p:pic>
        <p:nvPicPr>
          <p:cNvPr id="6" name="Slika 5">
            <a:extLst>
              <a:ext uri="{FF2B5EF4-FFF2-40B4-BE49-F238E27FC236}">
                <a16:creationId xmlns:a16="http://schemas.microsoft.com/office/drawing/2014/main" id="{AD2B6D96-ED0B-4B0A-9826-1CF2EA4BD20D}"/>
              </a:ext>
            </a:extLst>
          </p:cNvPr>
          <p:cNvPicPr>
            <a:picLocks noChangeAspect="1"/>
          </p:cNvPicPr>
          <p:nvPr/>
        </p:nvPicPr>
        <p:blipFill>
          <a:blip r:embed="rId3"/>
          <a:stretch>
            <a:fillRect/>
          </a:stretch>
        </p:blipFill>
        <p:spPr>
          <a:xfrm>
            <a:off x="11209867" y="90223"/>
            <a:ext cx="982133" cy="982133"/>
          </a:xfrm>
          <a:prstGeom prst="rect">
            <a:avLst/>
          </a:prstGeom>
        </p:spPr>
      </p:pic>
      <p:pic>
        <p:nvPicPr>
          <p:cNvPr id="5" name="Slika 4">
            <a:extLst>
              <a:ext uri="{FF2B5EF4-FFF2-40B4-BE49-F238E27FC236}">
                <a16:creationId xmlns:a16="http://schemas.microsoft.com/office/drawing/2014/main" id="{59DC1B33-2AEE-4B0C-A43F-2C93295CC323}"/>
              </a:ext>
            </a:extLst>
          </p:cNvPr>
          <p:cNvPicPr>
            <a:picLocks noChangeAspect="1"/>
          </p:cNvPicPr>
          <p:nvPr/>
        </p:nvPicPr>
        <p:blipFill>
          <a:blip r:embed="rId4"/>
          <a:stretch>
            <a:fillRect/>
          </a:stretch>
        </p:blipFill>
        <p:spPr>
          <a:xfrm>
            <a:off x="5753099" y="4362661"/>
            <a:ext cx="4212167" cy="2358814"/>
          </a:xfrm>
          <a:prstGeom prst="rect">
            <a:avLst/>
          </a:prstGeom>
        </p:spPr>
      </p:pic>
    </p:spTree>
    <p:extLst>
      <p:ext uri="{BB962C8B-B14F-4D97-AF65-F5344CB8AC3E}">
        <p14:creationId xmlns:p14="http://schemas.microsoft.com/office/powerpoint/2010/main" val="4193055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txBox="1">
            <a:spLocks/>
          </p:cNvSpPr>
          <p:nvPr/>
        </p:nvSpPr>
        <p:spPr>
          <a:xfrm>
            <a:off x="677333" y="823723"/>
            <a:ext cx="8770888"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defRPr/>
            </a:pPr>
            <a:r>
              <a:rPr lang="sl-SI" sz="4000" b="1" dirty="0">
                <a:solidFill>
                  <a:srgbClr val="002060"/>
                </a:solidFill>
                <a:latin typeface="Verdana" panose="020B0604030504040204" pitchFamily="34" charset="0"/>
                <a:ea typeface="Verdana" panose="020B0604030504040204" pitchFamily="34" charset="0"/>
              </a:rPr>
              <a:t>Prednosti e-poslovanja TA</a:t>
            </a:r>
          </a:p>
          <a:p>
            <a:pPr>
              <a:defRPr/>
            </a:pPr>
            <a:endParaRPr lang="sl-SI" sz="4400" dirty="0">
              <a:solidFill>
                <a:srgbClr val="002060"/>
              </a:solidFill>
              <a:latin typeface="Verdana" panose="020B0604030504040204" pitchFamily="34" charset="0"/>
              <a:ea typeface="Verdana" panose="020B0604030504040204" pitchFamily="34" charset="0"/>
            </a:endParaRPr>
          </a:p>
        </p:txBody>
      </p:sp>
      <p:sp>
        <p:nvSpPr>
          <p:cNvPr id="4" name="Pravokotnik 3">
            <a:extLst>
              <a:ext uri="{FF2B5EF4-FFF2-40B4-BE49-F238E27FC236}">
                <a16:creationId xmlns:a16="http://schemas.microsoft.com/office/drawing/2014/main" id="{71FB38F8-E6A9-4476-9494-FD53B3441172}"/>
              </a:ext>
            </a:extLst>
          </p:cNvPr>
          <p:cNvSpPr/>
          <p:nvPr/>
        </p:nvSpPr>
        <p:spPr>
          <a:xfrm>
            <a:off x="889000" y="2293035"/>
            <a:ext cx="6096000" cy="1477328"/>
          </a:xfrm>
          <a:prstGeom prst="rect">
            <a:avLst/>
          </a:prstGeom>
        </p:spPr>
        <p:txBody>
          <a:bodyPr>
            <a:spAutoFit/>
          </a:bodyPr>
          <a:lstStyle/>
          <a:p>
            <a:r>
              <a:rPr lang="sl-SI" dirty="0"/>
              <a:t>Vse te prednosti skupaj omogočajo turističnim agencijam:</a:t>
            </a:r>
          </a:p>
          <a:p>
            <a:endParaRPr lang="sl-SI" dirty="0"/>
          </a:p>
          <a:p>
            <a:pPr marL="285750" indent="-285750">
              <a:buFont typeface="Arial" panose="020B0604020202020204" pitchFamily="34" charset="0"/>
              <a:buChar char="•"/>
            </a:pPr>
            <a:r>
              <a:rPr lang="sl-SI" b="1" dirty="0"/>
              <a:t>boljše poslovanje, </a:t>
            </a:r>
          </a:p>
          <a:p>
            <a:pPr marL="285750" indent="-285750">
              <a:buFont typeface="Arial" panose="020B0604020202020204" pitchFamily="34" charset="0"/>
              <a:buChar char="•"/>
            </a:pPr>
            <a:r>
              <a:rPr lang="sl-SI" b="1" dirty="0"/>
              <a:t>večjo konkurenčnost in </a:t>
            </a:r>
          </a:p>
          <a:p>
            <a:pPr marL="285750" indent="-285750">
              <a:buFont typeface="Arial" panose="020B0604020202020204" pitchFamily="34" charset="0"/>
              <a:buChar char="•"/>
            </a:pPr>
            <a:r>
              <a:rPr lang="sl-SI" b="1" dirty="0"/>
              <a:t>zadovoljstvo strank</a:t>
            </a:r>
          </a:p>
        </p:txBody>
      </p:sp>
      <p:pic>
        <p:nvPicPr>
          <p:cNvPr id="5" name="Slika 4">
            <a:extLst>
              <a:ext uri="{FF2B5EF4-FFF2-40B4-BE49-F238E27FC236}">
                <a16:creationId xmlns:a16="http://schemas.microsoft.com/office/drawing/2014/main" id="{60218766-C50A-4250-A5BF-B2590931C746}"/>
              </a:ext>
            </a:extLst>
          </p:cNvPr>
          <p:cNvPicPr>
            <a:picLocks noChangeAspect="1"/>
          </p:cNvPicPr>
          <p:nvPr/>
        </p:nvPicPr>
        <p:blipFill>
          <a:blip r:embed="rId2"/>
          <a:stretch>
            <a:fillRect/>
          </a:stretch>
        </p:blipFill>
        <p:spPr>
          <a:xfrm>
            <a:off x="5656059" y="3740076"/>
            <a:ext cx="3459895" cy="2302403"/>
          </a:xfrm>
          <a:prstGeom prst="rect">
            <a:avLst/>
          </a:prstGeom>
        </p:spPr>
      </p:pic>
    </p:spTree>
    <p:extLst>
      <p:ext uri="{BB962C8B-B14F-4D97-AF65-F5344CB8AC3E}">
        <p14:creationId xmlns:p14="http://schemas.microsoft.com/office/powerpoint/2010/main" val="19154045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a:extLst>
              <a:ext uri="{FF2B5EF4-FFF2-40B4-BE49-F238E27FC236}">
                <a16:creationId xmlns:a16="http://schemas.microsoft.com/office/drawing/2014/main" id="{A8C61A3E-3F30-409D-800E-295AD173B63C}"/>
              </a:ext>
            </a:extLst>
          </p:cNvPr>
          <p:cNvSpPr>
            <a:spLocks noGrp="1"/>
          </p:cNvSpPr>
          <p:nvPr>
            <p:ph type="sldNum" sz="quarter" idx="12"/>
          </p:nvPr>
        </p:nvSpPr>
        <p:spPr/>
        <p:txBody>
          <a:bodyPr/>
          <a:lstStyle/>
          <a:p>
            <a:pPr>
              <a:defRPr/>
            </a:pPr>
            <a:fld id="{704439BC-F367-4071-BA3E-04A4431BA867}" type="slidenum">
              <a:rPr lang="sl-SI" altLang="sl-SI" smtClean="0">
                <a:solidFill>
                  <a:srgbClr val="000000"/>
                </a:solidFill>
              </a:rPr>
              <a:pPr>
                <a:defRPr/>
              </a:pPr>
              <a:t>60</a:t>
            </a:fld>
            <a:endParaRPr lang="sl-SI" altLang="sl-SI">
              <a:solidFill>
                <a:srgbClr val="000000"/>
              </a:solidFill>
            </a:endParaRPr>
          </a:p>
        </p:txBody>
      </p:sp>
      <p:pic>
        <p:nvPicPr>
          <p:cNvPr id="5" name="Slika 4">
            <a:extLst>
              <a:ext uri="{FF2B5EF4-FFF2-40B4-BE49-F238E27FC236}">
                <a16:creationId xmlns:a16="http://schemas.microsoft.com/office/drawing/2014/main" id="{082F33FA-4C4D-439A-818D-6C59C442F07B}"/>
              </a:ext>
            </a:extLst>
          </p:cNvPr>
          <p:cNvPicPr>
            <a:picLocks noChangeAspect="1"/>
          </p:cNvPicPr>
          <p:nvPr/>
        </p:nvPicPr>
        <p:blipFill>
          <a:blip r:embed="rId2"/>
          <a:stretch>
            <a:fillRect/>
          </a:stretch>
        </p:blipFill>
        <p:spPr>
          <a:xfrm>
            <a:off x="1751994" y="842601"/>
            <a:ext cx="8688012" cy="5172797"/>
          </a:xfrm>
          <a:prstGeom prst="rect">
            <a:avLst/>
          </a:prstGeom>
        </p:spPr>
      </p:pic>
      <p:pic>
        <p:nvPicPr>
          <p:cNvPr id="6" name="Slika 5">
            <a:extLst>
              <a:ext uri="{FF2B5EF4-FFF2-40B4-BE49-F238E27FC236}">
                <a16:creationId xmlns:a16="http://schemas.microsoft.com/office/drawing/2014/main" id="{4A1C660C-FACA-4016-8F4F-BB814A8159A9}"/>
              </a:ext>
            </a:extLst>
          </p:cNvPr>
          <p:cNvPicPr>
            <a:picLocks noChangeAspect="1"/>
          </p:cNvPicPr>
          <p:nvPr/>
        </p:nvPicPr>
        <p:blipFill>
          <a:blip r:embed="rId3"/>
          <a:stretch>
            <a:fillRect/>
          </a:stretch>
        </p:blipFill>
        <p:spPr>
          <a:xfrm>
            <a:off x="11209867" y="90223"/>
            <a:ext cx="982133" cy="982133"/>
          </a:xfrm>
          <a:prstGeom prst="rect">
            <a:avLst/>
          </a:prstGeom>
        </p:spPr>
      </p:pic>
    </p:spTree>
    <p:extLst>
      <p:ext uri="{BB962C8B-B14F-4D97-AF65-F5344CB8AC3E}">
        <p14:creationId xmlns:p14="http://schemas.microsoft.com/office/powerpoint/2010/main" val="20262216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p:txBody>
          <a:bodyPr/>
          <a:lstStyle/>
          <a:p>
            <a:pPr marL="0" indent="0">
              <a:buNone/>
            </a:pPr>
            <a:endParaRPr lang="en-US" sz="2000" dirty="0">
              <a:latin typeface="Bookman Old Style" panose="02050604050505020204" pitchFamily="18" charset="0"/>
            </a:endParaRPr>
          </a:p>
        </p:txBody>
      </p:sp>
      <p:sp>
        <p:nvSpPr>
          <p:cNvPr id="4" name="Označba mesta številke diapozitiva 3">
            <a:extLst>
              <a:ext uri="{FF2B5EF4-FFF2-40B4-BE49-F238E27FC236}">
                <a16:creationId xmlns:a16="http://schemas.microsoft.com/office/drawing/2014/main" id="{A8C61A3E-3F30-409D-800E-295AD173B63C}"/>
              </a:ext>
            </a:extLst>
          </p:cNvPr>
          <p:cNvSpPr>
            <a:spLocks noGrp="1"/>
          </p:cNvSpPr>
          <p:nvPr>
            <p:ph type="sldNum" sz="quarter" idx="12"/>
          </p:nvPr>
        </p:nvSpPr>
        <p:spPr/>
        <p:txBody>
          <a:bodyPr/>
          <a:lstStyle/>
          <a:p>
            <a:pPr>
              <a:defRPr/>
            </a:pPr>
            <a:fld id="{704439BC-F367-4071-BA3E-04A4431BA867}" type="slidenum">
              <a:rPr lang="sl-SI" altLang="sl-SI" smtClean="0">
                <a:solidFill>
                  <a:srgbClr val="000000"/>
                </a:solidFill>
              </a:rPr>
              <a:pPr>
                <a:defRPr/>
              </a:pPr>
              <a:t>61</a:t>
            </a:fld>
            <a:endParaRPr lang="sl-SI" altLang="sl-SI">
              <a:solidFill>
                <a:srgbClr val="000000"/>
              </a:solidFill>
            </a:endParaRPr>
          </a:p>
        </p:txBody>
      </p:sp>
      <p:pic>
        <p:nvPicPr>
          <p:cNvPr id="5" name="Slika 4">
            <a:extLst>
              <a:ext uri="{FF2B5EF4-FFF2-40B4-BE49-F238E27FC236}">
                <a16:creationId xmlns:a16="http://schemas.microsoft.com/office/drawing/2014/main" id="{7E1473BE-8E22-4701-895B-B42FBF26EFDE}"/>
              </a:ext>
            </a:extLst>
          </p:cNvPr>
          <p:cNvPicPr>
            <a:picLocks noChangeAspect="1"/>
          </p:cNvPicPr>
          <p:nvPr/>
        </p:nvPicPr>
        <p:blipFill>
          <a:blip r:embed="rId2"/>
          <a:stretch>
            <a:fillRect/>
          </a:stretch>
        </p:blipFill>
        <p:spPr>
          <a:xfrm>
            <a:off x="1594809" y="1870353"/>
            <a:ext cx="7117391" cy="4240308"/>
          </a:xfrm>
          <a:prstGeom prst="rect">
            <a:avLst/>
          </a:prstGeom>
        </p:spPr>
      </p:pic>
      <p:sp>
        <p:nvSpPr>
          <p:cNvPr id="6" name="Pravokotnik 5">
            <a:extLst>
              <a:ext uri="{FF2B5EF4-FFF2-40B4-BE49-F238E27FC236}">
                <a16:creationId xmlns:a16="http://schemas.microsoft.com/office/drawing/2014/main" id="{56BC0E1B-24EA-467B-BC34-FC0FBA9E1759}"/>
              </a:ext>
            </a:extLst>
          </p:cNvPr>
          <p:cNvSpPr/>
          <p:nvPr/>
        </p:nvSpPr>
        <p:spPr>
          <a:xfrm>
            <a:off x="383011" y="85160"/>
            <a:ext cx="7414789" cy="369332"/>
          </a:xfrm>
          <a:prstGeom prst="rect">
            <a:avLst/>
          </a:prstGeom>
        </p:spPr>
        <p:txBody>
          <a:bodyPr wrap="square">
            <a:spAutoFit/>
          </a:bodyPr>
          <a:lstStyle/>
          <a:p>
            <a:r>
              <a:rPr lang="sl-SI" dirty="0">
                <a:hlinkClick r:id="rId3"/>
              </a:rPr>
              <a:t>https://www.tiktok.com/@amycott92/video/7195867060172246277</a:t>
            </a:r>
            <a:r>
              <a:rPr lang="sl-SI" dirty="0"/>
              <a:t> </a:t>
            </a:r>
          </a:p>
        </p:txBody>
      </p:sp>
      <p:sp>
        <p:nvSpPr>
          <p:cNvPr id="9" name="Pravokotnik 8">
            <a:extLst>
              <a:ext uri="{FF2B5EF4-FFF2-40B4-BE49-F238E27FC236}">
                <a16:creationId xmlns:a16="http://schemas.microsoft.com/office/drawing/2014/main" id="{373612D2-02E1-457A-9D91-52461032847C}"/>
              </a:ext>
            </a:extLst>
          </p:cNvPr>
          <p:cNvSpPr/>
          <p:nvPr/>
        </p:nvSpPr>
        <p:spPr>
          <a:xfrm>
            <a:off x="383011" y="446123"/>
            <a:ext cx="10752666" cy="1477328"/>
          </a:xfrm>
          <a:prstGeom prst="rect">
            <a:avLst/>
          </a:prstGeom>
        </p:spPr>
        <p:txBody>
          <a:bodyPr wrap="square">
            <a:spAutoFit/>
          </a:bodyPr>
          <a:lstStyle/>
          <a:p>
            <a:r>
              <a:rPr lang="sl-SI" dirty="0">
                <a:hlinkClick r:id="rId4"/>
              </a:rPr>
              <a:t>https://www.tiktok.com/@evasionsusa/video/7238894959900855578?q=3%20days%20in%20first%20time%20in%20New%20york&amp;t=1709470002948</a:t>
            </a:r>
            <a:r>
              <a:rPr lang="sl-SI" dirty="0"/>
              <a:t> </a:t>
            </a:r>
          </a:p>
          <a:p>
            <a:r>
              <a:rPr lang="sl-SI" dirty="0">
                <a:hlinkClick r:id="rId5"/>
              </a:rPr>
              <a:t>https://www.tiktok.com/@theshayspence/video/7177813656669818154?q=five%20thing%20I%20ate%20as%20a%20tourist%20in%20NYC&amp;t=1709470148139</a:t>
            </a:r>
            <a:r>
              <a:rPr lang="sl-SI" dirty="0"/>
              <a:t> </a:t>
            </a:r>
          </a:p>
          <a:p>
            <a:endParaRPr lang="sl-SI" dirty="0"/>
          </a:p>
        </p:txBody>
      </p:sp>
      <p:pic>
        <p:nvPicPr>
          <p:cNvPr id="8" name="Slika 7">
            <a:extLst>
              <a:ext uri="{FF2B5EF4-FFF2-40B4-BE49-F238E27FC236}">
                <a16:creationId xmlns:a16="http://schemas.microsoft.com/office/drawing/2014/main" id="{0CB11117-50BD-4FAC-89FD-9759EBA32A5D}"/>
              </a:ext>
            </a:extLst>
          </p:cNvPr>
          <p:cNvPicPr>
            <a:picLocks noChangeAspect="1"/>
          </p:cNvPicPr>
          <p:nvPr/>
        </p:nvPicPr>
        <p:blipFill>
          <a:blip r:embed="rId6"/>
          <a:stretch>
            <a:fillRect/>
          </a:stretch>
        </p:blipFill>
        <p:spPr>
          <a:xfrm>
            <a:off x="11209867" y="90223"/>
            <a:ext cx="982133" cy="982133"/>
          </a:xfrm>
          <a:prstGeom prst="rect">
            <a:avLst/>
          </a:prstGeom>
        </p:spPr>
      </p:pic>
    </p:spTree>
    <p:extLst>
      <p:ext uri="{BB962C8B-B14F-4D97-AF65-F5344CB8AC3E}">
        <p14:creationId xmlns:p14="http://schemas.microsoft.com/office/powerpoint/2010/main" val="13193301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a:extLst>
              <a:ext uri="{FF2B5EF4-FFF2-40B4-BE49-F238E27FC236}">
                <a16:creationId xmlns:a16="http://schemas.microsoft.com/office/drawing/2014/main" id="{A8C61A3E-3F30-409D-800E-295AD173B63C}"/>
              </a:ext>
            </a:extLst>
          </p:cNvPr>
          <p:cNvSpPr>
            <a:spLocks noGrp="1"/>
          </p:cNvSpPr>
          <p:nvPr>
            <p:ph type="sldNum" sz="quarter" idx="12"/>
          </p:nvPr>
        </p:nvSpPr>
        <p:spPr/>
        <p:txBody>
          <a:bodyPr/>
          <a:lstStyle/>
          <a:p>
            <a:pPr>
              <a:defRPr/>
            </a:pPr>
            <a:fld id="{704439BC-F367-4071-BA3E-04A4431BA867}" type="slidenum">
              <a:rPr lang="sl-SI" altLang="sl-SI" smtClean="0">
                <a:solidFill>
                  <a:srgbClr val="000000"/>
                </a:solidFill>
              </a:rPr>
              <a:pPr>
                <a:defRPr/>
              </a:pPr>
              <a:t>62</a:t>
            </a:fld>
            <a:endParaRPr lang="sl-SI" altLang="sl-SI">
              <a:solidFill>
                <a:srgbClr val="000000"/>
              </a:solidFill>
            </a:endParaRPr>
          </a:p>
        </p:txBody>
      </p:sp>
      <p:pic>
        <p:nvPicPr>
          <p:cNvPr id="5" name="Slika 4">
            <a:extLst>
              <a:ext uri="{FF2B5EF4-FFF2-40B4-BE49-F238E27FC236}">
                <a16:creationId xmlns:a16="http://schemas.microsoft.com/office/drawing/2014/main" id="{698E3983-11AB-4FB5-897D-333D4D635172}"/>
              </a:ext>
            </a:extLst>
          </p:cNvPr>
          <p:cNvPicPr>
            <a:picLocks noChangeAspect="1"/>
          </p:cNvPicPr>
          <p:nvPr/>
        </p:nvPicPr>
        <p:blipFill>
          <a:blip r:embed="rId2"/>
          <a:stretch>
            <a:fillRect/>
          </a:stretch>
        </p:blipFill>
        <p:spPr>
          <a:xfrm>
            <a:off x="177355" y="136525"/>
            <a:ext cx="6248845" cy="2869697"/>
          </a:xfrm>
          <a:prstGeom prst="rect">
            <a:avLst/>
          </a:prstGeom>
        </p:spPr>
      </p:pic>
      <p:pic>
        <p:nvPicPr>
          <p:cNvPr id="8" name="Slika 7">
            <a:extLst>
              <a:ext uri="{FF2B5EF4-FFF2-40B4-BE49-F238E27FC236}">
                <a16:creationId xmlns:a16="http://schemas.microsoft.com/office/drawing/2014/main" id="{5346AD24-57A6-4C60-BDA6-060E935F45E9}"/>
              </a:ext>
            </a:extLst>
          </p:cNvPr>
          <p:cNvPicPr>
            <a:picLocks noChangeAspect="1"/>
          </p:cNvPicPr>
          <p:nvPr/>
        </p:nvPicPr>
        <p:blipFill>
          <a:blip r:embed="rId3"/>
          <a:stretch>
            <a:fillRect/>
          </a:stretch>
        </p:blipFill>
        <p:spPr>
          <a:xfrm>
            <a:off x="177355" y="3115667"/>
            <a:ext cx="6214979" cy="2319933"/>
          </a:xfrm>
          <a:prstGeom prst="rect">
            <a:avLst/>
          </a:prstGeom>
        </p:spPr>
      </p:pic>
      <p:pic>
        <p:nvPicPr>
          <p:cNvPr id="9" name="Slika 8">
            <a:extLst>
              <a:ext uri="{FF2B5EF4-FFF2-40B4-BE49-F238E27FC236}">
                <a16:creationId xmlns:a16="http://schemas.microsoft.com/office/drawing/2014/main" id="{20F940A5-846E-4BEC-8076-6C4174DCBD3F}"/>
              </a:ext>
            </a:extLst>
          </p:cNvPr>
          <p:cNvPicPr>
            <a:picLocks noChangeAspect="1"/>
          </p:cNvPicPr>
          <p:nvPr/>
        </p:nvPicPr>
        <p:blipFill>
          <a:blip r:embed="rId4"/>
          <a:stretch>
            <a:fillRect/>
          </a:stretch>
        </p:blipFill>
        <p:spPr>
          <a:xfrm>
            <a:off x="177354" y="4775141"/>
            <a:ext cx="6214979" cy="1816908"/>
          </a:xfrm>
          <a:prstGeom prst="rect">
            <a:avLst/>
          </a:prstGeom>
        </p:spPr>
      </p:pic>
      <p:pic>
        <p:nvPicPr>
          <p:cNvPr id="10" name="Slika 9">
            <a:extLst>
              <a:ext uri="{FF2B5EF4-FFF2-40B4-BE49-F238E27FC236}">
                <a16:creationId xmlns:a16="http://schemas.microsoft.com/office/drawing/2014/main" id="{1FE428F8-9155-4225-B3F5-986A8EAE7EF2}"/>
              </a:ext>
            </a:extLst>
          </p:cNvPr>
          <p:cNvPicPr>
            <a:picLocks noChangeAspect="1"/>
          </p:cNvPicPr>
          <p:nvPr/>
        </p:nvPicPr>
        <p:blipFill>
          <a:blip r:embed="rId5"/>
          <a:stretch>
            <a:fillRect/>
          </a:stretch>
        </p:blipFill>
        <p:spPr>
          <a:xfrm>
            <a:off x="6561366" y="981632"/>
            <a:ext cx="3288329" cy="4894736"/>
          </a:xfrm>
          <a:prstGeom prst="rect">
            <a:avLst/>
          </a:prstGeom>
        </p:spPr>
      </p:pic>
      <p:sp>
        <p:nvSpPr>
          <p:cNvPr id="11" name="Pravokotnik 10">
            <a:extLst>
              <a:ext uri="{FF2B5EF4-FFF2-40B4-BE49-F238E27FC236}">
                <a16:creationId xmlns:a16="http://schemas.microsoft.com/office/drawing/2014/main" id="{0ECEE983-2DBF-41F2-B10B-31E897C893C2}"/>
              </a:ext>
            </a:extLst>
          </p:cNvPr>
          <p:cNvSpPr/>
          <p:nvPr/>
        </p:nvSpPr>
        <p:spPr>
          <a:xfrm>
            <a:off x="6392333" y="5945718"/>
            <a:ext cx="5418667" cy="646331"/>
          </a:xfrm>
          <a:prstGeom prst="rect">
            <a:avLst/>
          </a:prstGeom>
        </p:spPr>
        <p:txBody>
          <a:bodyPr wrap="square">
            <a:spAutoFit/>
          </a:bodyPr>
          <a:lstStyle/>
          <a:p>
            <a:r>
              <a:rPr lang="sl-SI" dirty="0">
                <a:hlinkClick r:id="rId6"/>
              </a:rPr>
              <a:t>https://www.tiktok.com/@therichest.com/video/7132605313068420357?q=khabc%20lame&amp;t=1709472235036</a:t>
            </a:r>
            <a:r>
              <a:rPr lang="sl-SI" dirty="0"/>
              <a:t> </a:t>
            </a:r>
          </a:p>
        </p:txBody>
      </p:sp>
      <p:pic>
        <p:nvPicPr>
          <p:cNvPr id="12" name="Slika 11">
            <a:extLst>
              <a:ext uri="{FF2B5EF4-FFF2-40B4-BE49-F238E27FC236}">
                <a16:creationId xmlns:a16="http://schemas.microsoft.com/office/drawing/2014/main" id="{26401A34-2EA1-455A-9A60-E93E725A089E}"/>
              </a:ext>
            </a:extLst>
          </p:cNvPr>
          <p:cNvPicPr>
            <a:picLocks noChangeAspect="1"/>
          </p:cNvPicPr>
          <p:nvPr/>
        </p:nvPicPr>
        <p:blipFill>
          <a:blip r:embed="rId7"/>
          <a:stretch>
            <a:fillRect/>
          </a:stretch>
        </p:blipFill>
        <p:spPr>
          <a:xfrm>
            <a:off x="11209867" y="90223"/>
            <a:ext cx="982133" cy="982133"/>
          </a:xfrm>
          <a:prstGeom prst="rect">
            <a:avLst/>
          </a:prstGeom>
        </p:spPr>
      </p:pic>
    </p:spTree>
    <p:extLst>
      <p:ext uri="{BB962C8B-B14F-4D97-AF65-F5344CB8AC3E}">
        <p14:creationId xmlns:p14="http://schemas.microsoft.com/office/powerpoint/2010/main" val="35343306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slov 1"/>
          <p:cNvSpPr>
            <a:spLocks noGrp="1"/>
          </p:cNvSpPr>
          <p:nvPr>
            <p:ph type="title"/>
          </p:nvPr>
        </p:nvSpPr>
        <p:spPr/>
        <p:txBody>
          <a:bodyPr/>
          <a:lstStyle/>
          <a:p>
            <a:pPr eaLnBrk="1" hangingPunct="1"/>
            <a:r>
              <a:rPr lang="sl-SI" altLang="en-US" b="1" dirty="0" err="1">
                <a:solidFill>
                  <a:srgbClr val="008000"/>
                </a:solidFill>
                <a:latin typeface="Bookman Old Style" pitchFamily="18" charset="0"/>
              </a:rPr>
              <a:t>TikTok</a:t>
            </a:r>
            <a:endParaRPr lang="sl-SI" altLang="en-US" b="1" dirty="0">
              <a:solidFill>
                <a:srgbClr val="008000"/>
              </a:solidFill>
              <a:latin typeface="Bookman Old Style" pitchFamily="18" charset="0"/>
            </a:endParaRPr>
          </a:p>
        </p:txBody>
      </p:sp>
      <p:sp>
        <p:nvSpPr>
          <p:cNvPr id="3" name="Ograda vsebine 2"/>
          <p:cNvSpPr>
            <a:spLocks noGrp="1"/>
          </p:cNvSpPr>
          <p:nvPr>
            <p:ph idx="1"/>
          </p:nvPr>
        </p:nvSpPr>
        <p:spPr/>
        <p:txBody>
          <a:bodyPr/>
          <a:lstStyle/>
          <a:p>
            <a:pPr marL="0" indent="0">
              <a:buNone/>
            </a:pPr>
            <a:endParaRPr lang="sl-SI" sz="2000" dirty="0">
              <a:latin typeface="Bookman Old Style" panose="02050604050505020204" pitchFamily="18" charset="0"/>
            </a:endParaRPr>
          </a:p>
          <a:p>
            <a:pPr marL="0" indent="0">
              <a:buNone/>
            </a:pPr>
            <a:endParaRPr lang="en-US" sz="2000" dirty="0">
              <a:latin typeface="Bookman Old Style" panose="02050604050505020204" pitchFamily="18" charset="0"/>
            </a:endParaRPr>
          </a:p>
        </p:txBody>
      </p:sp>
      <p:sp>
        <p:nvSpPr>
          <p:cNvPr id="4" name="Označba mesta številke diapozitiva 3">
            <a:extLst>
              <a:ext uri="{FF2B5EF4-FFF2-40B4-BE49-F238E27FC236}">
                <a16:creationId xmlns:a16="http://schemas.microsoft.com/office/drawing/2014/main" id="{A8C61A3E-3F30-409D-800E-295AD173B63C}"/>
              </a:ext>
            </a:extLst>
          </p:cNvPr>
          <p:cNvSpPr>
            <a:spLocks noGrp="1"/>
          </p:cNvSpPr>
          <p:nvPr>
            <p:ph type="sldNum" sz="quarter" idx="12"/>
          </p:nvPr>
        </p:nvSpPr>
        <p:spPr/>
        <p:txBody>
          <a:bodyPr/>
          <a:lstStyle/>
          <a:p>
            <a:pPr>
              <a:defRPr/>
            </a:pPr>
            <a:fld id="{704439BC-F367-4071-BA3E-04A4431BA867}" type="slidenum">
              <a:rPr lang="sl-SI" altLang="sl-SI" smtClean="0">
                <a:solidFill>
                  <a:srgbClr val="000000"/>
                </a:solidFill>
              </a:rPr>
              <a:pPr>
                <a:defRPr/>
              </a:pPr>
              <a:t>63</a:t>
            </a:fld>
            <a:endParaRPr lang="sl-SI" altLang="sl-SI">
              <a:solidFill>
                <a:srgbClr val="000000"/>
              </a:solidFill>
            </a:endParaRPr>
          </a:p>
        </p:txBody>
      </p:sp>
      <p:pic>
        <p:nvPicPr>
          <p:cNvPr id="6" name="Slika 5">
            <a:extLst>
              <a:ext uri="{FF2B5EF4-FFF2-40B4-BE49-F238E27FC236}">
                <a16:creationId xmlns:a16="http://schemas.microsoft.com/office/drawing/2014/main" id="{3A87E546-540B-4863-BA17-0DD4212A5253}"/>
              </a:ext>
            </a:extLst>
          </p:cNvPr>
          <p:cNvPicPr/>
          <p:nvPr/>
        </p:nvPicPr>
        <p:blipFill rotWithShape="1">
          <a:blip r:embed="rId2"/>
          <a:srcRect r="67372" b="1235"/>
          <a:stretch/>
        </p:blipFill>
        <p:spPr bwMode="auto">
          <a:xfrm>
            <a:off x="632884" y="1549400"/>
            <a:ext cx="8775484" cy="4868333"/>
          </a:xfrm>
          <a:prstGeom prst="rect">
            <a:avLst/>
          </a:prstGeom>
          <a:ln>
            <a:noFill/>
          </a:ln>
          <a:extLst>
            <a:ext uri="{53640926-AAD7-44D8-BBD7-CCE9431645EC}">
              <a14:shadowObscured xmlns:a14="http://schemas.microsoft.com/office/drawing/2010/main"/>
            </a:ext>
          </a:extLst>
        </p:spPr>
      </p:pic>
      <p:pic>
        <p:nvPicPr>
          <p:cNvPr id="7" name="Slika 6">
            <a:extLst>
              <a:ext uri="{FF2B5EF4-FFF2-40B4-BE49-F238E27FC236}">
                <a16:creationId xmlns:a16="http://schemas.microsoft.com/office/drawing/2014/main" id="{E5796CEA-67ED-4DAB-8C2A-EDAC63662863}"/>
              </a:ext>
            </a:extLst>
          </p:cNvPr>
          <p:cNvPicPr>
            <a:picLocks noChangeAspect="1"/>
          </p:cNvPicPr>
          <p:nvPr/>
        </p:nvPicPr>
        <p:blipFill>
          <a:blip r:embed="rId3"/>
          <a:stretch>
            <a:fillRect/>
          </a:stretch>
        </p:blipFill>
        <p:spPr>
          <a:xfrm>
            <a:off x="11209867" y="90223"/>
            <a:ext cx="982133" cy="982133"/>
          </a:xfrm>
          <a:prstGeom prst="rect">
            <a:avLst/>
          </a:prstGeom>
        </p:spPr>
      </p:pic>
    </p:spTree>
    <p:extLst>
      <p:ext uri="{BB962C8B-B14F-4D97-AF65-F5344CB8AC3E}">
        <p14:creationId xmlns:p14="http://schemas.microsoft.com/office/powerpoint/2010/main" val="41361207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slov 1"/>
          <p:cNvSpPr>
            <a:spLocks noGrp="1"/>
          </p:cNvSpPr>
          <p:nvPr>
            <p:ph type="title"/>
          </p:nvPr>
        </p:nvSpPr>
        <p:spPr/>
        <p:txBody>
          <a:bodyPr/>
          <a:lstStyle/>
          <a:p>
            <a:pPr eaLnBrk="1" hangingPunct="1"/>
            <a:r>
              <a:rPr lang="sl-SI" altLang="en-US" b="1" dirty="0" err="1">
                <a:solidFill>
                  <a:srgbClr val="008000"/>
                </a:solidFill>
                <a:latin typeface="Bookman Old Style" pitchFamily="18" charset="0"/>
              </a:rPr>
              <a:t>TikTok</a:t>
            </a:r>
            <a:endParaRPr lang="sl-SI" altLang="en-US" b="1" dirty="0">
              <a:solidFill>
                <a:srgbClr val="008000"/>
              </a:solidFill>
              <a:latin typeface="Bookman Old Style" pitchFamily="18" charset="0"/>
            </a:endParaRPr>
          </a:p>
        </p:txBody>
      </p:sp>
      <p:sp>
        <p:nvSpPr>
          <p:cNvPr id="3" name="Ograda vsebine 2"/>
          <p:cNvSpPr>
            <a:spLocks noGrp="1"/>
          </p:cNvSpPr>
          <p:nvPr>
            <p:ph idx="1"/>
          </p:nvPr>
        </p:nvSpPr>
        <p:spPr/>
        <p:txBody>
          <a:bodyPr/>
          <a:lstStyle/>
          <a:p>
            <a:pPr marL="0" indent="0">
              <a:buNone/>
            </a:pPr>
            <a:endParaRPr lang="sl-SI" sz="2000" dirty="0">
              <a:latin typeface="Bookman Old Style" panose="02050604050505020204" pitchFamily="18" charset="0"/>
            </a:endParaRPr>
          </a:p>
          <a:p>
            <a:pPr marL="0" indent="0">
              <a:buNone/>
            </a:pPr>
            <a:endParaRPr lang="en-US" sz="2000" dirty="0">
              <a:latin typeface="Bookman Old Style" panose="02050604050505020204" pitchFamily="18" charset="0"/>
            </a:endParaRPr>
          </a:p>
        </p:txBody>
      </p:sp>
      <p:sp>
        <p:nvSpPr>
          <p:cNvPr id="4" name="Označba mesta številke diapozitiva 3">
            <a:extLst>
              <a:ext uri="{FF2B5EF4-FFF2-40B4-BE49-F238E27FC236}">
                <a16:creationId xmlns:a16="http://schemas.microsoft.com/office/drawing/2014/main" id="{A8C61A3E-3F30-409D-800E-295AD173B63C}"/>
              </a:ext>
            </a:extLst>
          </p:cNvPr>
          <p:cNvSpPr>
            <a:spLocks noGrp="1"/>
          </p:cNvSpPr>
          <p:nvPr>
            <p:ph type="sldNum" sz="quarter" idx="12"/>
          </p:nvPr>
        </p:nvSpPr>
        <p:spPr/>
        <p:txBody>
          <a:bodyPr/>
          <a:lstStyle/>
          <a:p>
            <a:pPr>
              <a:defRPr/>
            </a:pPr>
            <a:fld id="{704439BC-F367-4071-BA3E-04A4431BA867}" type="slidenum">
              <a:rPr lang="sl-SI" altLang="sl-SI" smtClean="0">
                <a:solidFill>
                  <a:srgbClr val="000000"/>
                </a:solidFill>
              </a:rPr>
              <a:pPr>
                <a:defRPr/>
              </a:pPr>
              <a:t>64</a:t>
            </a:fld>
            <a:endParaRPr lang="sl-SI" altLang="sl-SI">
              <a:solidFill>
                <a:srgbClr val="000000"/>
              </a:solidFill>
            </a:endParaRPr>
          </a:p>
        </p:txBody>
      </p:sp>
      <p:pic>
        <p:nvPicPr>
          <p:cNvPr id="5" name="Slika 4">
            <a:extLst>
              <a:ext uri="{FF2B5EF4-FFF2-40B4-BE49-F238E27FC236}">
                <a16:creationId xmlns:a16="http://schemas.microsoft.com/office/drawing/2014/main" id="{14904615-3272-4A1F-BF83-9F40BB5FF1AA}"/>
              </a:ext>
            </a:extLst>
          </p:cNvPr>
          <p:cNvPicPr>
            <a:picLocks noChangeAspect="1"/>
          </p:cNvPicPr>
          <p:nvPr/>
        </p:nvPicPr>
        <p:blipFill rotWithShape="1">
          <a:blip r:embed="rId2"/>
          <a:srcRect l="8613" t="17987" r="4474" b="13045"/>
          <a:stretch/>
        </p:blipFill>
        <p:spPr>
          <a:xfrm>
            <a:off x="702733" y="1603752"/>
            <a:ext cx="9211734" cy="4760212"/>
          </a:xfrm>
          <a:prstGeom prst="rect">
            <a:avLst/>
          </a:prstGeom>
        </p:spPr>
      </p:pic>
      <p:pic>
        <p:nvPicPr>
          <p:cNvPr id="7" name="Slika 6">
            <a:extLst>
              <a:ext uri="{FF2B5EF4-FFF2-40B4-BE49-F238E27FC236}">
                <a16:creationId xmlns:a16="http://schemas.microsoft.com/office/drawing/2014/main" id="{F16CFD8A-01A2-4539-B3F3-1E6698343967}"/>
              </a:ext>
            </a:extLst>
          </p:cNvPr>
          <p:cNvPicPr>
            <a:picLocks noChangeAspect="1"/>
          </p:cNvPicPr>
          <p:nvPr/>
        </p:nvPicPr>
        <p:blipFill>
          <a:blip r:embed="rId3"/>
          <a:stretch>
            <a:fillRect/>
          </a:stretch>
        </p:blipFill>
        <p:spPr>
          <a:xfrm>
            <a:off x="11209867" y="90223"/>
            <a:ext cx="982133" cy="982133"/>
          </a:xfrm>
          <a:prstGeom prst="rect">
            <a:avLst/>
          </a:prstGeom>
        </p:spPr>
      </p:pic>
    </p:spTree>
    <p:extLst>
      <p:ext uri="{BB962C8B-B14F-4D97-AF65-F5344CB8AC3E}">
        <p14:creationId xmlns:p14="http://schemas.microsoft.com/office/powerpoint/2010/main" val="4077673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slov 1"/>
          <p:cNvSpPr>
            <a:spLocks noGrp="1"/>
          </p:cNvSpPr>
          <p:nvPr>
            <p:ph type="title"/>
          </p:nvPr>
        </p:nvSpPr>
        <p:spPr/>
        <p:txBody>
          <a:bodyPr/>
          <a:lstStyle/>
          <a:p>
            <a:pPr eaLnBrk="1" hangingPunct="1"/>
            <a:r>
              <a:rPr lang="sl-SI" altLang="en-US" b="1" dirty="0" err="1">
                <a:solidFill>
                  <a:srgbClr val="008000"/>
                </a:solidFill>
                <a:latin typeface="Bookman Old Style" pitchFamily="18" charset="0"/>
              </a:rPr>
              <a:t>TikTok</a:t>
            </a:r>
            <a:endParaRPr lang="sl-SI" altLang="en-US" b="1" dirty="0">
              <a:solidFill>
                <a:srgbClr val="008000"/>
              </a:solidFill>
              <a:latin typeface="Bookman Old Style" pitchFamily="18" charset="0"/>
            </a:endParaRPr>
          </a:p>
        </p:txBody>
      </p:sp>
      <p:sp>
        <p:nvSpPr>
          <p:cNvPr id="3" name="Ograda vsebine 2"/>
          <p:cNvSpPr>
            <a:spLocks noGrp="1"/>
          </p:cNvSpPr>
          <p:nvPr>
            <p:ph idx="1"/>
          </p:nvPr>
        </p:nvSpPr>
        <p:spPr/>
        <p:txBody>
          <a:bodyPr/>
          <a:lstStyle/>
          <a:p>
            <a:pPr marL="0" indent="0">
              <a:buNone/>
            </a:pPr>
            <a:endParaRPr lang="sl-SI" sz="2000" dirty="0">
              <a:latin typeface="Bookman Old Style" panose="02050604050505020204" pitchFamily="18" charset="0"/>
            </a:endParaRPr>
          </a:p>
          <a:p>
            <a:pPr marL="0" indent="0">
              <a:buNone/>
            </a:pPr>
            <a:endParaRPr lang="en-US" sz="2000" dirty="0">
              <a:latin typeface="Bookman Old Style" panose="02050604050505020204" pitchFamily="18" charset="0"/>
            </a:endParaRPr>
          </a:p>
        </p:txBody>
      </p:sp>
      <p:sp>
        <p:nvSpPr>
          <p:cNvPr id="4" name="Označba mesta številke diapozitiva 3">
            <a:extLst>
              <a:ext uri="{FF2B5EF4-FFF2-40B4-BE49-F238E27FC236}">
                <a16:creationId xmlns:a16="http://schemas.microsoft.com/office/drawing/2014/main" id="{A8C61A3E-3F30-409D-800E-295AD173B63C}"/>
              </a:ext>
            </a:extLst>
          </p:cNvPr>
          <p:cNvSpPr>
            <a:spLocks noGrp="1"/>
          </p:cNvSpPr>
          <p:nvPr>
            <p:ph type="sldNum" sz="quarter" idx="12"/>
          </p:nvPr>
        </p:nvSpPr>
        <p:spPr/>
        <p:txBody>
          <a:bodyPr/>
          <a:lstStyle/>
          <a:p>
            <a:pPr>
              <a:defRPr/>
            </a:pPr>
            <a:fld id="{704439BC-F367-4071-BA3E-04A4431BA867}" type="slidenum">
              <a:rPr lang="sl-SI" altLang="sl-SI" smtClean="0">
                <a:solidFill>
                  <a:srgbClr val="000000"/>
                </a:solidFill>
              </a:rPr>
              <a:pPr>
                <a:defRPr/>
              </a:pPr>
              <a:t>65</a:t>
            </a:fld>
            <a:endParaRPr lang="sl-SI" altLang="sl-SI">
              <a:solidFill>
                <a:srgbClr val="000000"/>
              </a:solidFill>
            </a:endParaRPr>
          </a:p>
        </p:txBody>
      </p:sp>
      <p:pic>
        <p:nvPicPr>
          <p:cNvPr id="7" name="Slika 6">
            <a:extLst>
              <a:ext uri="{FF2B5EF4-FFF2-40B4-BE49-F238E27FC236}">
                <a16:creationId xmlns:a16="http://schemas.microsoft.com/office/drawing/2014/main" id="{20A68907-C173-4F81-9D86-0628C7CCF1A4}"/>
              </a:ext>
            </a:extLst>
          </p:cNvPr>
          <p:cNvPicPr>
            <a:picLocks noChangeAspect="1"/>
          </p:cNvPicPr>
          <p:nvPr/>
        </p:nvPicPr>
        <p:blipFill rotWithShape="1">
          <a:blip r:embed="rId2"/>
          <a:srcRect l="7080" t="3898" r="15051" b="30243"/>
          <a:stretch/>
        </p:blipFill>
        <p:spPr>
          <a:xfrm>
            <a:off x="957693" y="2065867"/>
            <a:ext cx="7068708" cy="3200400"/>
          </a:xfrm>
          <a:prstGeom prst="rect">
            <a:avLst/>
          </a:prstGeom>
        </p:spPr>
      </p:pic>
      <p:pic>
        <p:nvPicPr>
          <p:cNvPr id="8" name="Slika 7">
            <a:extLst>
              <a:ext uri="{FF2B5EF4-FFF2-40B4-BE49-F238E27FC236}">
                <a16:creationId xmlns:a16="http://schemas.microsoft.com/office/drawing/2014/main" id="{DE2F3A73-FFA9-4F2C-89B0-2882B7BC6AA2}"/>
              </a:ext>
            </a:extLst>
          </p:cNvPr>
          <p:cNvPicPr>
            <a:picLocks noChangeAspect="1"/>
          </p:cNvPicPr>
          <p:nvPr/>
        </p:nvPicPr>
        <p:blipFill>
          <a:blip r:embed="rId3"/>
          <a:stretch>
            <a:fillRect/>
          </a:stretch>
        </p:blipFill>
        <p:spPr>
          <a:xfrm>
            <a:off x="11209867" y="90223"/>
            <a:ext cx="982133" cy="982133"/>
          </a:xfrm>
          <a:prstGeom prst="rect">
            <a:avLst/>
          </a:prstGeom>
        </p:spPr>
      </p:pic>
    </p:spTree>
    <p:extLst>
      <p:ext uri="{BB962C8B-B14F-4D97-AF65-F5344CB8AC3E}">
        <p14:creationId xmlns:p14="http://schemas.microsoft.com/office/powerpoint/2010/main" val="13130218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slov 1"/>
          <p:cNvSpPr>
            <a:spLocks noGrp="1"/>
          </p:cNvSpPr>
          <p:nvPr>
            <p:ph type="title"/>
          </p:nvPr>
        </p:nvSpPr>
        <p:spPr/>
        <p:txBody>
          <a:bodyPr/>
          <a:lstStyle/>
          <a:p>
            <a:pPr eaLnBrk="1" hangingPunct="1"/>
            <a:r>
              <a:rPr lang="sl-SI" altLang="en-US" b="1" dirty="0" err="1">
                <a:solidFill>
                  <a:srgbClr val="008000"/>
                </a:solidFill>
                <a:latin typeface="Bookman Old Style" pitchFamily="18" charset="0"/>
              </a:rPr>
              <a:t>TikTok</a:t>
            </a:r>
            <a:endParaRPr lang="sl-SI" altLang="en-US" b="1" dirty="0">
              <a:solidFill>
                <a:srgbClr val="008000"/>
              </a:solidFill>
              <a:latin typeface="Bookman Old Style" pitchFamily="18" charset="0"/>
            </a:endParaRPr>
          </a:p>
        </p:txBody>
      </p:sp>
      <p:sp>
        <p:nvSpPr>
          <p:cNvPr id="3" name="Ograda vsebine 2"/>
          <p:cNvSpPr>
            <a:spLocks noGrp="1"/>
          </p:cNvSpPr>
          <p:nvPr>
            <p:ph idx="1"/>
          </p:nvPr>
        </p:nvSpPr>
        <p:spPr/>
        <p:txBody>
          <a:bodyPr/>
          <a:lstStyle/>
          <a:p>
            <a:pPr marL="0" indent="0">
              <a:buNone/>
            </a:pPr>
            <a:endParaRPr lang="sl-SI" sz="2000" dirty="0">
              <a:latin typeface="Bookman Old Style" panose="02050604050505020204" pitchFamily="18" charset="0"/>
            </a:endParaRPr>
          </a:p>
          <a:p>
            <a:pPr marL="0" indent="0">
              <a:buNone/>
            </a:pPr>
            <a:endParaRPr lang="en-US" sz="2000" dirty="0">
              <a:latin typeface="Bookman Old Style" panose="02050604050505020204" pitchFamily="18" charset="0"/>
            </a:endParaRPr>
          </a:p>
        </p:txBody>
      </p:sp>
      <p:sp>
        <p:nvSpPr>
          <p:cNvPr id="4" name="Označba mesta številke diapozitiva 3">
            <a:extLst>
              <a:ext uri="{FF2B5EF4-FFF2-40B4-BE49-F238E27FC236}">
                <a16:creationId xmlns:a16="http://schemas.microsoft.com/office/drawing/2014/main" id="{A8C61A3E-3F30-409D-800E-295AD173B63C}"/>
              </a:ext>
            </a:extLst>
          </p:cNvPr>
          <p:cNvSpPr>
            <a:spLocks noGrp="1"/>
          </p:cNvSpPr>
          <p:nvPr>
            <p:ph type="sldNum" sz="quarter" idx="12"/>
          </p:nvPr>
        </p:nvSpPr>
        <p:spPr/>
        <p:txBody>
          <a:bodyPr/>
          <a:lstStyle/>
          <a:p>
            <a:pPr>
              <a:defRPr/>
            </a:pPr>
            <a:fld id="{704439BC-F367-4071-BA3E-04A4431BA867}" type="slidenum">
              <a:rPr lang="sl-SI" altLang="sl-SI" smtClean="0">
                <a:solidFill>
                  <a:srgbClr val="000000"/>
                </a:solidFill>
              </a:rPr>
              <a:pPr>
                <a:defRPr/>
              </a:pPr>
              <a:t>66</a:t>
            </a:fld>
            <a:endParaRPr lang="sl-SI" altLang="sl-SI">
              <a:solidFill>
                <a:srgbClr val="000000"/>
              </a:solidFill>
            </a:endParaRPr>
          </a:p>
        </p:txBody>
      </p:sp>
      <p:pic>
        <p:nvPicPr>
          <p:cNvPr id="5" name="Slika 4">
            <a:extLst>
              <a:ext uri="{FF2B5EF4-FFF2-40B4-BE49-F238E27FC236}">
                <a16:creationId xmlns:a16="http://schemas.microsoft.com/office/drawing/2014/main" id="{D2A6D146-0C93-4D3F-89B2-7321C8006936}"/>
              </a:ext>
            </a:extLst>
          </p:cNvPr>
          <p:cNvPicPr>
            <a:picLocks noChangeAspect="1"/>
          </p:cNvPicPr>
          <p:nvPr/>
        </p:nvPicPr>
        <p:blipFill rotWithShape="1">
          <a:blip r:embed="rId2"/>
          <a:srcRect l="6110" t="17733" r="3708" b="8698"/>
          <a:stretch/>
        </p:blipFill>
        <p:spPr>
          <a:xfrm>
            <a:off x="669395" y="2019217"/>
            <a:ext cx="8567738" cy="4337133"/>
          </a:xfrm>
          <a:prstGeom prst="rect">
            <a:avLst/>
          </a:prstGeom>
        </p:spPr>
      </p:pic>
      <p:pic>
        <p:nvPicPr>
          <p:cNvPr id="7" name="Slika 6">
            <a:extLst>
              <a:ext uri="{FF2B5EF4-FFF2-40B4-BE49-F238E27FC236}">
                <a16:creationId xmlns:a16="http://schemas.microsoft.com/office/drawing/2014/main" id="{3FFDDBAC-BB1E-4935-A470-EA99B6268352}"/>
              </a:ext>
            </a:extLst>
          </p:cNvPr>
          <p:cNvPicPr>
            <a:picLocks noChangeAspect="1"/>
          </p:cNvPicPr>
          <p:nvPr/>
        </p:nvPicPr>
        <p:blipFill>
          <a:blip r:embed="rId3"/>
          <a:stretch>
            <a:fillRect/>
          </a:stretch>
        </p:blipFill>
        <p:spPr>
          <a:xfrm>
            <a:off x="11209867" y="90223"/>
            <a:ext cx="982133" cy="982133"/>
          </a:xfrm>
          <a:prstGeom prst="rect">
            <a:avLst/>
          </a:prstGeom>
        </p:spPr>
      </p:pic>
    </p:spTree>
    <p:extLst>
      <p:ext uri="{BB962C8B-B14F-4D97-AF65-F5344CB8AC3E}">
        <p14:creationId xmlns:p14="http://schemas.microsoft.com/office/powerpoint/2010/main" val="42646876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slov 1"/>
          <p:cNvSpPr>
            <a:spLocks noGrp="1"/>
          </p:cNvSpPr>
          <p:nvPr>
            <p:ph type="title"/>
          </p:nvPr>
        </p:nvSpPr>
        <p:spPr/>
        <p:txBody>
          <a:bodyPr/>
          <a:lstStyle/>
          <a:p>
            <a:pPr eaLnBrk="1" hangingPunct="1"/>
            <a:r>
              <a:rPr lang="sl-SI" altLang="en-US" b="1" dirty="0" err="1">
                <a:solidFill>
                  <a:srgbClr val="008000"/>
                </a:solidFill>
                <a:latin typeface="Bookman Old Style" pitchFamily="18" charset="0"/>
              </a:rPr>
              <a:t>TikTok</a:t>
            </a:r>
            <a:endParaRPr lang="sl-SI" altLang="en-US" b="1" dirty="0">
              <a:solidFill>
                <a:srgbClr val="008000"/>
              </a:solidFill>
              <a:latin typeface="Bookman Old Style" pitchFamily="18" charset="0"/>
            </a:endParaRPr>
          </a:p>
        </p:txBody>
      </p:sp>
      <p:sp>
        <p:nvSpPr>
          <p:cNvPr id="3" name="Ograda vsebine 2"/>
          <p:cNvSpPr>
            <a:spLocks noGrp="1"/>
          </p:cNvSpPr>
          <p:nvPr>
            <p:ph idx="1"/>
          </p:nvPr>
        </p:nvSpPr>
        <p:spPr/>
        <p:txBody>
          <a:bodyPr/>
          <a:lstStyle/>
          <a:p>
            <a:pPr marL="0" indent="0">
              <a:buNone/>
            </a:pPr>
            <a:endParaRPr lang="sl-SI" sz="2000" dirty="0">
              <a:latin typeface="Bookman Old Style" panose="02050604050505020204" pitchFamily="18" charset="0"/>
            </a:endParaRPr>
          </a:p>
          <a:p>
            <a:pPr marL="0" indent="0">
              <a:buNone/>
            </a:pPr>
            <a:endParaRPr lang="en-US" sz="2000" dirty="0">
              <a:latin typeface="Bookman Old Style" panose="02050604050505020204" pitchFamily="18" charset="0"/>
            </a:endParaRPr>
          </a:p>
        </p:txBody>
      </p:sp>
      <p:sp>
        <p:nvSpPr>
          <p:cNvPr id="4" name="Označba mesta številke diapozitiva 3">
            <a:extLst>
              <a:ext uri="{FF2B5EF4-FFF2-40B4-BE49-F238E27FC236}">
                <a16:creationId xmlns:a16="http://schemas.microsoft.com/office/drawing/2014/main" id="{A8C61A3E-3F30-409D-800E-295AD173B63C}"/>
              </a:ext>
            </a:extLst>
          </p:cNvPr>
          <p:cNvSpPr>
            <a:spLocks noGrp="1"/>
          </p:cNvSpPr>
          <p:nvPr>
            <p:ph type="sldNum" sz="quarter" idx="12"/>
          </p:nvPr>
        </p:nvSpPr>
        <p:spPr/>
        <p:txBody>
          <a:bodyPr/>
          <a:lstStyle/>
          <a:p>
            <a:pPr>
              <a:defRPr/>
            </a:pPr>
            <a:fld id="{704439BC-F367-4071-BA3E-04A4431BA867}" type="slidenum">
              <a:rPr lang="sl-SI" altLang="sl-SI" smtClean="0">
                <a:solidFill>
                  <a:srgbClr val="000000"/>
                </a:solidFill>
              </a:rPr>
              <a:pPr>
                <a:defRPr/>
              </a:pPr>
              <a:t>67</a:t>
            </a:fld>
            <a:endParaRPr lang="sl-SI" altLang="sl-SI">
              <a:solidFill>
                <a:srgbClr val="000000"/>
              </a:solidFill>
            </a:endParaRPr>
          </a:p>
        </p:txBody>
      </p:sp>
      <p:pic>
        <p:nvPicPr>
          <p:cNvPr id="5" name="Slika 4">
            <a:extLst>
              <a:ext uri="{FF2B5EF4-FFF2-40B4-BE49-F238E27FC236}">
                <a16:creationId xmlns:a16="http://schemas.microsoft.com/office/drawing/2014/main" id="{698CB3C0-37F3-4002-9DBA-E5ADDA211AB9}"/>
              </a:ext>
            </a:extLst>
          </p:cNvPr>
          <p:cNvPicPr>
            <a:picLocks noChangeAspect="1"/>
          </p:cNvPicPr>
          <p:nvPr/>
        </p:nvPicPr>
        <p:blipFill rotWithShape="1">
          <a:blip r:embed="rId2"/>
          <a:srcRect l="16840" t="16156" r="15623" b="35529"/>
          <a:stretch/>
        </p:blipFill>
        <p:spPr>
          <a:xfrm>
            <a:off x="931334" y="1646238"/>
            <a:ext cx="4314226" cy="2011362"/>
          </a:xfrm>
          <a:prstGeom prst="rect">
            <a:avLst/>
          </a:prstGeom>
        </p:spPr>
      </p:pic>
      <p:pic>
        <p:nvPicPr>
          <p:cNvPr id="6" name="Slika 5">
            <a:extLst>
              <a:ext uri="{FF2B5EF4-FFF2-40B4-BE49-F238E27FC236}">
                <a16:creationId xmlns:a16="http://schemas.microsoft.com/office/drawing/2014/main" id="{E893B8B0-AECD-462B-9F74-1C3C2314BFD6}"/>
              </a:ext>
            </a:extLst>
          </p:cNvPr>
          <p:cNvPicPr>
            <a:picLocks noChangeAspect="1"/>
          </p:cNvPicPr>
          <p:nvPr/>
        </p:nvPicPr>
        <p:blipFill rotWithShape="1">
          <a:blip r:embed="rId3"/>
          <a:srcRect l="10070" t="14215" r="9268" b="9237"/>
          <a:stretch/>
        </p:blipFill>
        <p:spPr>
          <a:xfrm>
            <a:off x="6096000" y="2074333"/>
            <a:ext cx="4715933" cy="2734734"/>
          </a:xfrm>
          <a:prstGeom prst="rect">
            <a:avLst/>
          </a:prstGeom>
        </p:spPr>
      </p:pic>
      <p:sp>
        <p:nvSpPr>
          <p:cNvPr id="7" name="Pravokotnik 6">
            <a:extLst>
              <a:ext uri="{FF2B5EF4-FFF2-40B4-BE49-F238E27FC236}">
                <a16:creationId xmlns:a16="http://schemas.microsoft.com/office/drawing/2014/main" id="{0FF9BE84-315B-4F68-9657-6D023A36173E}"/>
              </a:ext>
            </a:extLst>
          </p:cNvPr>
          <p:cNvSpPr/>
          <p:nvPr/>
        </p:nvSpPr>
        <p:spPr>
          <a:xfrm>
            <a:off x="736600" y="3857446"/>
            <a:ext cx="5223933" cy="1200329"/>
          </a:xfrm>
          <a:prstGeom prst="rect">
            <a:avLst/>
          </a:prstGeom>
        </p:spPr>
        <p:txBody>
          <a:bodyPr wrap="square">
            <a:spAutoFit/>
          </a:bodyPr>
          <a:lstStyle/>
          <a:p>
            <a:r>
              <a:rPr lang="sl-SI" dirty="0">
                <a:hlinkClick r:id="rId4"/>
              </a:rPr>
              <a:t>https://www.tiktok.com/@visitljubljana/video/7299109564723629345?q=me%20slovenian%20when%20i%20hear%20some%20tourist%20pronounce%20Ljubljana%20wrong&amp;t=1709482301537</a:t>
            </a:r>
            <a:r>
              <a:rPr lang="sl-SI" dirty="0"/>
              <a:t> </a:t>
            </a:r>
          </a:p>
        </p:txBody>
      </p:sp>
      <p:pic>
        <p:nvPicPr>
          <p:cNvPr id="9" name="Slika 8">
            <a:extLst>
              <a:ext uri="{FF2B5EF4-FFF2-40B4-BE49-F238E27FC236}">
                <a16:creationId xmlns:a16="http://schemas.microsoft.com/office/drawing/2014/main" id="{666E104C-EC4D-42A3-87A5-CC19FCB3841E}"/>
              </a:ext>
            </a:extLst>
          </p:cNvPr>
          <p:cNvPicPr>
            <a:picLocks noChangeAspect="1"/>
          </p:cNvPicPr>
          <p:nvPr/>
        </p:nvPicPr>
        <p:blipFill>
          <a:blip r:embed="rId5"/>
          <a:stretch>
            <a:fillRect/>
          </a:stretch>
        </p:blipFill>
        <p:spPr>
          <a:xfrm>
            <a:off x="11209867" y="90223"/>
            <a:ext cx="982133" cy="982133"/>
          </a:xfrm>
          <a:prstGeom prst="rect">
            <a:avLst/>
          </a:prstGeom>
        </p:spPr>
      </p:pic>
    </p:spTree>
    <p:extLst>
      <p:ext uri="{BB962C8B-B14F-4D97-AF65-F5344CB8AC3E}">
        <p14:creationId xmlns:p14="http://schemas.microsoft.com/office/powerpoint/2010/main" val="39222610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slov 1"/>
          <p:cNvSpPr>
            <a:spLocks noGrp="1"/>
          </p:cNvSpPr>
          <p:nvPr>
            <p:ph type="title"/>
          </p:nvPr>
        </p:nvSpPr>
        <p:spPr/>
        <p:txBody>
          <a:bodyPr/>
          <a:lstStyle/>
          <a:p>
            <a:pPr eaLnBrk="1" hangingPunct="1"/>
            <a:r>
              <a:rPr lang="sl-SI" altLang="en-US" b="1" dirty="0" err="1">
                <a:solidFill>
                  <a:srgbClr val="008000"/>
                </a:solidFill>
                <a:latin typeface="Bookman Old Style" pitchFamily="18" charset="0"/>
              </a:rPr>
              <a:t>TikTok</a:t>
            </a:r>
            <a:endParaRPr lang="sl-SI" altLang="en-US" b="1" dirty="0">
              <a:solidFill>
                <a:srgbClr val="008000"/>
              </a:solidFill>
              <a:latin typeface="Bookman Old Style" pitchFamily="18" charset="0"/>
            </a:endParaRPr>
          </a:p>
        </p:txBody>
      </p:sp>
      <p:sp>
        <p:nvSpPr>
          <p:cNvPr id="3" name="Ograda vsebine 2"/>
          <p:cNvSpPr>
            <a:spLocks noGrp="1"/>
          </p:cNvSpPr>
          <p:nvPr>
            <p:ph idx="1"/>
          </p:nvPr>
        </p:nvSpPr>
        <p:spPr/>
        <p:txBody>
          <a:bodyPr/>
          <a:lstStyle/>
          <a:p>
            <a:pPr marL="0" indent="0">
              <a:buNone/>
            </a:pPr>
            <a:endParaRPr lang="sl-SI" sz="2000" dirty="0">
              <a:latin typeface="Bookman Old Style" panose="02050604050505020204" pitchFamily="18" charset="0"/>
            </a:endParaRPr>
          </a:p>
          <a:p>
            <a:pPr marL="0" indent="0">
              <a:buNone/>
            </a:pPr>
            <a:endParaRPr lang="en-US" sz="2000" dirty="0">
              <a:latin typeface="Bookman Old Style" panose="02050604050505020204" pitchFamily="18" charset="0"/>
            </a:endParaRPr>
          </a:p>
        </p:txBody>
      </p:sp>
      <p:sp>
        <p:nvSpPr>
          <p:cNvPr id="4" name="Označba mesta številke diapozitiva 3">
            <a:extLst>
              <a:ext uri="{FF2B5EF4-FFF2-40B4-BE49-F238E27FC236}">
                <a16:creationId xmlns:a16="http://schemas.microsoft.com/office/drawing/2014/main" id="{A8C61A3E-3F30-409D-800E-295AD173B63C}"/>
              </a:ext>
            </a:extLst>
          </p:cNvPr>
          <p:cNvSpPr>
            <a:spLocks noGrp="1"/>
          </p:cNvSpPr>
          <p:nvPr>
            <p:ph type="sldNum" sz="quarter" idx="12"/>
          </p:nvPr>
        </p:nvSpPr>
        <p:spPr/>
        <p:txBody>
          <a:bodyPr/>
          <a:lstStyle/>
          <a:p>
            <a:pPr>
              <a:defRPr/>
            </a:pPr>
            <a:fld id="{704439BC-F367-4071-BA3E-04A4431BA867}" type="slidenum">
              <a:rPr lang="sl-SI" altLang="sl-SI" smtClean="0">
                <a:solidFill>
                  <a:srgbClr val="000000"/>
                </a:solidFill>
              </a:rPr>
              <a:pPr>
                <a:defRPr/>
              </a:pPr>
              <a:t>68</a:t>
            </a:fld>
            <a:endParaRPr lang="sl-SI" altLang="sl-SI">
              <a:solidFill>
                <a:srgbClr val="000000"/>
              </a:solidFill>
            </a:endParaRPr>
          </a:p>
        </p:txBody>
      </p:sp>
      <p:pic>
        <p:nvPicPr>
          <p:cNvPr id="5" name="Slika 4">
            <a:extLst>
              <a:ext uri="{FF2B5EF4-FFF2-40B4-BE49-F238E27FC236}">
                <a16:creationId xmlns:a16="http://schemas.microsoft.com/office/drawing/2014/main" id="{A7683CED-E427-4FAE-B405-8DD0AC02E376}"/>
              </a:ext>
            </a:extLst>
          </p:cNvPr>
          <p:cNvPicPr>
            <a:picLocks noChangeAspect="1"/>
          </p:cNvPicPr>
          <p:nvPr/>
        </p:nvPicPr>
        <p:blipFill>
          <a:blip r:embed="rId2"/>
          <a:stretch>
            <a:fillRect/>
          </a:stretch>
        </p:blipFill>
        <p:spPr>
          <a:xfrm>
            <a:off x="918638" y="1596301"/>
            <a:ext cx="3767655" cy="1993565"/>
          </a:xfrm>
          <a:prstGeom prst="rect">
            <a:avLst/>
          </a:prstGeom>
        </p:spPr>
      </p:pic>
      <p:pic>
        <p:nvPicPr>
          <p:cNvPr id="6" name="Slika 5">
            <a:extLst>
              <a:ext uri="{FF2B5EF4-FFF2-40B4-BE49-F238E27FC236}">
                <a16:creationId xmlns:a16="http://schemas.microsoft.com/office/drawing/2014/main" id="{B2F9F82C-E0D3-4992-8120-DCBD70E3C6AE}"/>
              </a:ext>
            </a:extLst>
          </p:cNvPr>
          <p:cNvPicPr>
            <a:picLocks noChangeAspect="1"/>
          </p:cNvPicPr>
          <p:nvPr/>
        </p:nvPicPr>
        <p:blipFill>
          <a:blip r:embed="rId3"/>
          <a:stretch>
            <a:fillRect/>
          </a:stretch>
        </p:blipFill>
        <p:spPr>
          <a:xfrm>
            <a:off x="918638" y="3600385"/>
            <a:ext cx="3767655" cy="3026683"/>
          </a:xfrm>
          <a:prstGeom prst="rect">
            <a:avLst/>
          </a:prstGeom>
        </p:spPr>
      </p:pic>
      <p:sp>
        <p:nvSpPr>
          <p:cNvPr id="7" name="Pravokotnik 6">
            <a:extLst>
              <a:ext uri="{FF2B5EF4-FFF2-40B4-BE49-F238E27FC236}">
                <a16:creationId xmlns:a16="http://schemas.microsoft.com/office/drawing/2014/main" id="{5D53BAC5-CCC2-4EDF-A9F1-E081AE1B0D33}"/>
              </a:ext>
            </a:extLst>
          </p:cNvPr>
          <p:cNvSpPr/>
          <p:nvPr/>
        </p:nvSpPr>
        <p:spPr>
          <a:xfrm>
            <a:off x="4972046" y="1992918"/>
            <a:ext cx="6096000" cy="1477328"/>
          </a:xfrm>
          <a:prstGeom prst="rect">
            <a:avLst/>
          </a:prstGeom>
        </p:spPr>
        <p:txBody>
          <a:bodyPr>
            <a:spAutoFit/>
          </a:bodyPr>
          <a:lstStyle/>
          <a:p>
            <a:pPr marL="285750" indent="-285750">
              <a:buFont typeface="Arial" panose="020B0604020202020204" pitchFamily="34" charset="0"/>
              <a:buChar char="•"/>
            </a:pPr>
            <a:r>
              <a:rPr lang="sl-SI" dirty="0"/>
              <a:t>Mesečno razporedimo posnetke in objavljanje</a:t>
            </a:r>
          </a:p>
          <a:p>
            <a:pPr marL="285750" indent="-285750">
              <a:buFont typeface="Arial" panose="020B0604020202020204" pitchFamily="34" charset="0"/>
              <a:buChar char="•"/>
            </a:pPr>
            <a:endParaRPr lang="sl-SI" dirty="0"/>
          </a:p>
          <a:p>
            <a:pPr marL="285750" indent="-285750">
              <a:buFont typeface="Arial" panose="020B0604020202020204" pitchFamily="34" charset="0"/>
              <a:buChar char="•"/>
            </a:pPr>
            <a:r>
              <a:rPr lang="sl-SI" dirty="0"/>
              <a:t>Pozorni moramo biti  na urejanje skupnosti in analitiko</a:t>
            </a:r>
          </a:p>
          <a:p>
            <a:pPr marL="285750" indent="-285750">
              <a:buFont typeface="Arial" panose="020B0604020202020204" pitchFamily="34" charset="0"/>
              <a:buChar char="•"/>
            </a:pPr>
            <a:endParaRPr lang="sl-SI" dirty="0"/>
          </a:p>
          <a:p>
            <a:pPr marL="285750" indent="-285750">
              <a:buFont typeface="Arial" panose="020B0604020202020204" pitchFamily="34" charset="0"/>
              <a:buChar char="•"/>
            </a:pPr>
            <a:r>
              <a:rPr lang="sl-SI" dirty="0"/>
              <a:t>Ne smemo biti tri tedne brez objav!</a:t>
            </a:r>
          </a:p>
        </p:txBody>
      </p:sp>
      <p:pic>
        <p:nvPicPr>
          <p:cNvPr id="9" name="Slika 8">
            <a:extLst>
              <a:ext uri="{FF2B5EF4-FFF2-40B4-BE49-F238E27FC236}">
                <a16:creationId xmlns:a16="http://schemas.microsoft.com/office/drawing/2014/main" id="{E868E9E6-7E79-4798-BBE6-53D9F176ED72}"/>
              </a:ext>
            </a:extLst>
          </p:cNvPr>
          <p:cNvPicPr>
            <a:picLocks noChangeAspect="1"/>
          </p:cNvPicPr>
          <p:nvPr/>
        </p:nvPicPr>
        <p:blipFill>
          <a:blip r:embed="rId4"/>
          <a:stretch>
            <a:fillRect/>
          </a:stretch>
        </p:blipFill>
        <p:spPr>
          <a:xfrm>
            <a:off x="11209867" y="90223"/>
            <a:ext cx="982133" cy="982133"/>
          </a:xfrm>
          <a:prstGeom prst="rect">
            <a:avLst/>
          </a:prstGeom>
        </p:spPr>
      </p:pic>
    </p:spTree>
    <p:extLst>
      <p:ext uri="{BB962C8B-B14F-4D97-AF65-F5344CB8AC3E}">
        <p14:creationId xmlns:p14="http://schemas.microsoft.com/office/powerpoint/2010/main" val="29492309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Naslov 1">
            <a:extLst>
              <a:ext uri="{FF2B5EF4-FFF2-40B4-BE49-F238E27FC236}">
                <a16:creationId xmlns:a16="http://schemas.microsoft.com/office/drawing/2014/main" id="{AD666215-23EC-4618-ACA0-255ECF03BE45}"/>
              </a:ext>
            </a:extLst>
          </p:cNvPr>
          <p:cNvSpPr>
            <a:spLocks noGrp="1" noChangeArrowheads="1"/>
          </p:cNvSpPr>
          <p:nvPr>
            <p:ph type="title"/>
          </p:nvPr>
        </p:nvSpPr>
        <p:spPr>
          <a:xfrm>
            <a:off x="186267" y="12700"/>
            <a:ext cx="10287000" cy="1143000"/>
          </a:xfrm>
        </p:spPr>
        <p:txBody>
          <a:bodyPr>
            <a:normAutofit fontScale="90000"/>
          </a:bodyPr>
          <a:lstStyle/>
          <a:p>
            <a:r>
              <a:rPr lang="sl-SI" altLang="sl-SI" b="1" dirty="0">
                <a:solidFill>
                  <a:srgbClr val="458B4C"/>
                </a:solidFill>
                <a:latin typeface="Bookman Old Style" panose="02050604050505020204" pitchFamily="18" charset="0"/>
              </a:rPr>
              <a:t>Uporaba družbenih omrežij za promocijo destinacij</a:t>
            </a:r>
          </a:p>
        </p:txBody>
      </p:sp>
      <p:sp>
        <p:nvSpPr>
          <p:cNvPr id="65539" name="Označba mesta vsebine 2">
            <a:extLst>
              <a:ext uri="{FF2B5EF4-FFF2-40B4-BE49-F238E27FC236}">
                <a16:creationId xmlns:a16="http://schemas.microsoft.com/office/drawing/2014/main" id="{AC24C078-5EF6-47E5-9D1A-E0310F7A7629}"/>
              </a:ext>
            </a:extLst>
          </p:cNvPr>
          <p:cNvSpPr>
            <a:spLocks noGrp="1" noChangeArrowheads="1"/>
          </p:cNvSpPr>
          <p:nvPr>
            <p:ph idx="1"/>
          </p:nvPr>
        </p:nvSpPr>
        <p:spPr>
          <a:xfrm>
            <a:off x="416455" y="1385623"/>
            <a:ext cx="6754812" cy="5545137"/>
          </a:xfrm>
        </p:spPr>
        <p:txBody>
          <a:bodyPr/>
          <a:lstStyle/>
          <a:p>
            <a:r>
              <a:rPr lang="sl-SI" altLang="sl-SI" sz="2400" dirty="0">
                <a:latin typeface="Bookman Old Style" panose="02050604050505020204" pitchFamily="18" charset="0"/>
              </a:rPr>
              <a:t>Poleg glavnih platform, kot so </a:t>
            </a:r>
            <a:r>
              <a:rPr lang="sl-SI" altLang="sl-SI" sz="2400" dirty="0" err="1">
                <a:latin typeface="Bookman Old Style" panose="02050604050505020204" pitchFamily="18" charset="0"/>
              </a:rPr>
              <a:t>Instagram</a:t>
            </a:r>
            <a:r>
              <a:rPr lang="sl-SI" altLang="sl-SI" sz="2400" dirty="0">
                <a:latin typeface="Bookman Old Style" panose="02050604050505020204" pitchFamily="18" charset="0"/>
              </a:rPr>
              <a:t>, Facebook, X in </a:t>
            </a:r>
            <a:r>
              <a:rPr lang="sl-SI" altLang="sl-SI" sz="2400" dirty="0" err="1">
                <a:latin typeface="Bookman Old Style" panose="02050604050505020204" pitchFamily="18" charset="0"/>
              </a:rPr>
              <a:t>TikTok</a:t>
            </a:r>
            <a:r>
              <a:rPr lang="sl-SI" altLang="sl-SI" sz="2400" dirty="0">
                <a:latin typeface="Bookman Old Style" panose="02050604050505020204" pitchFamily="18" charset="0"/>
              </a:rPr>
              <a:t>, turistična podjetja lahko izkoristijo tudi druge družbene medije, kot so </a:t>
            </a:r>
            <a:r>
              <a:rPr lang="sl-SI" altLang="sl-SI" sz="2400" b="1" dirty="0" err="1">
                <a:latin typeface="Bookman Old Style" panose="02050604050505020204" pitchFamily="18" charset="0"/>
              </a:rPr>
              <a:t>LinkedIn</a:t>
            </a:r>
            <a:r>
              <a:rPr lang="sl-SI" altLang="sl-SI" sz="2400" dirty="0">
                <a:latin typeface="Bookman Old Style" panose="02050604050505020204" pitchFamily="18" charset="0"/>
              </a:rPr>
              <a:t>, </a:t>
            </a:r>
            <a:r>
              <a:rPr lang="sl-SI" altLang="sl-SI" sz="2400" b="1" dirty="0" err="1">
                <a:latin typeface="Bookman Old Style" panose="02050604050505020204" pitchFamily="18" charset="0"/>
              </a:rPr>
              <a:t>Pinteres</a:t>
            </a:r>
            <a:r>
              <a:rPr lang="sl-SI" altLang="sl-SI" sz="2400" dirty="0" err="1">
                <a:latin typeface="Bookman Old Style" panose="02050604050505020204" pitchFamily="18" charset="0"/>
              </a:rPr>
              <a:t>t</a:t>
            </a:r>
            <a:r>
              <a:rPr lang="sl-SI" altLang="sl-SI" sz="2400" dirty="0">
                <a:latin typeface="Bookman Old Style" panose="02050604050505020204" pitchFamily="18" charset="0"/>
              </a:rPr>
              <a:t>, </a:t>
            </a:r>
            <a:r>
              <a:rPr lang="sl-SI" altLang="sl-SI" sz="2400" b="1" dirty="0">
                <a:latin typeface="Bookman Old Style" panose="02050604050505020204" pitchFamily="18" charset="0"/>
              </a:rPr>
              <a:t>YouTube</a:t>
            </a:r>
            <a:r>
              <a:rPr lang="sl-SI" altLang="sl-SI" sz="2400" dirty="0">
                <a:latin typeface="Bookman Old Style" panose="02050604050505020204" pitchFamily="18" charset="0"/>
              </a:rPr>
              <a:t> in </a:t>
            </a:r>
            <a:r>
              <a:rPr lang="sl-SI" altLang="sl-SI" sz="2400" b="1" dirty="0" err="1">
                <a:latin typeface="Bookman Old Style" panose="02050604050505020204" pitchFamily="18" charset="0"/>
              </a:rPr>
              <a:t>Snapchat</a:t>
            </a:r>
            <a:r>
              <a:rPr lang="sl-SI" altLang="sl-SI" sz="2400" dirty="0">
                <a:latin typeface="Bookman Old Style" panose="02050604050505020204" pitchFamily="18" charset="0"/>
              </a:rPr>
              <a:t>, za promocijo svojih destinacij</a:t>
            </a:r>
          </a:p>
          <a:p>
            <a:r>
              <a:rPr lang="sl-SI" altLang="sl-SI" sz="2400" dirty="0">
                <a:latin typeface="Bookman Old Style" panose="02050604050505020204" pitchFamily="18" charset="0"/>
              </a:rPr>
              <a:t>Vsako družbeno omrežje ponuja edinstvene funkcije in možnosti za ustvarjanje vsebin, ki pritegnejo pozornost potencialnih potnikov</a:t>
            </a:r>
          </a:p>
          <a:p>
            <a:endParaRPr lang="sl-SI" altLang="sl-SI" sz="2400" dirty="0">
              <a:latin typeface="Bookman Old Style" panose="02050604050505020204" pitchFamily="18" charset="0"/>
            </a:endParaRPr>
          </a:p>
        </p:txBody>
      </p:sp>
      <p:sp>
        <p:nvSpPr>
          <p:cNvPr id="65541" name="Označba mesta številke diapozitiva 5">
            <a:extLst>
              <a:ext uri="{FF2B5EF4-FFF2-40B4-BE49-F238E27FC236}">
                <a16:creationId xmlns:a16="http://schemas.microsoft.com/office/drawing/2014/main" id="{2DABCE26-098B-497C-A2E0-8CAD3BDD6D2F}"/>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1DC996-45E2-4534-B440-39A6D0A1A2A0}" type="slidenum">
              <a:rPr lang="sl-SI" altLang="sl-SI" smtClean="0">
                <a:solidFill>
                  <a:srgbClr val="000000"/>
                </a:solidFill>
              </a:rPr>
              <a:pPr/>
              <a:t>69</a:t>
            </a:fld>
            <a:endParaRPr lang="sl-SI" altLang="sl-SI">
              <a:solidFill>
                <a:srgbClr val="000000"/>
              </a:solidFill>
            </a:endParaRPr>
          </a:p>
        </p:txBody>
      </p:sp>
      <p:pic>
        <p:nvPicPr>
          <p:cNvPr id="6" name="Slika 5">
            <a:extLst>
              <a:ext uri="{FF2B5EF4-FFF2-40B4-BE49-F238E27FC236}">
                <a16:creationId xmlns:a16="http://schemas.microsoft.com/office/drawing/2014/main" id="{452CA240-5606-49E6-A987-636DC47F711F}"/>
              </a:ext>
            </a:extLst>
          </p:cNvPr>
          <p:cNvPicPr>
            <a:picLocks noChangeAspect="1"/>
          </p:cNvPicPr>
          <p:nvPr/>
        </p:nvPicPr>
        <p:blipFill>
          <a:blip r:embed="rId2"/>
          <a:stretch>
            <a:fillRect/>
          </a:stretch>
        </p:blipFill>
        <p:spPr>
          <a:xfrm>
            <a:off x="11209867" y="90223"/>
            <a:ext cx="982133" cy="982133"/>
          </a:xfrm>
          <a:prstGeom prst="rect">
            <a:avLst/>
          </a:prstGeom>
        </p:spPr>
      </p:pic>
      <p:pic>
        <p:nvPicPr>
          <p:cNvPr id="2" name="Slika 1">
            <a:extLst>
              <a:ext uri="{FF2B5EF4-FFF2-40B4-BE49-F238E27FC236}">
                <a16:creationId xmlns:a16="http://schemas.microsoft.com/office/drawing/2014/main" id="{783E1D6C-E41B-4B50-8A46-4C3632F00EEE}"/>
              </a:ext>
            </a:extLst>
          </p:cNvPr>
          <p:cNvPicPr>
            <a:picLocks noChangeAspect="1"/>
          </p:cNvPicPr>
          <p:nvPr/>
        </p:nvPicPr>
        <p:blipFill>
          <a:blip r:embed="rId3"/>
          <a:stretch>
            <a:fillRect/>
          </a:stretch>
        </p:blipFill>
        <p:spPr>
          <a:xfrm>
            <a:off x="7171267" y="1485899"/>
            <a:ext cx="4934983" cy="2772833"/>
          </a:xfrm>
          <a:prstGeom prst="rect">
            <a:avLst/>
          </a:prstGeom>
        </p:spPr>
      </p:pic>
    </p:spTree>
    <p:extLst>
      <p:ext uri="{BB962C8B-B14F-4D97-AF65-F5344CB8AC3E}">
        <p14:creationId xmlns:p14="http://schemas.microsoft.com/office/powerpoint/2010/main" val="3273881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txBox="1">
            <a:spLocks/>
          </p:cNvSpPr>
          <p:nvPr/>
        </p:nvSpPr>
        <p:spPr>
          <a:xfrm>
            <a:off x="1919536" y="332656"/>
            <a:ext cx="6749752"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defRPr/>
            </a:pPr>
            <a:endParaRPr lang="sl-SI" sz="4400" dirty="0">
              <a:solidFill>
                <a:srgbClr val="002060"/>
              </a:solidFill>
              <a:latin typeface="Verdana" panose="020B0604030504040204" pitchFamily="34" charset="0"/>
              <a:ea typeface="Verdana" panose="020B0604030504040204" pitchFamily="34" charset="0"/>
            </a:endParaRPr>
          </a:p>
        </p:txBody>
      </p:sp>
      <p:sp>
        <p:nvSpPr>
          <p:cNvPr id="4" name="Pravokotnik 3">
            <a:extLst>
              <a:ext uri="{FF2B5EF4-FFF2-40B4-BE49-F238E27FC236}">
                <a16:creationId xmlns:a16="http://schemas.microsoft.com/office/drawing/2014/main" id="{14669668-653C-479F-9AD9-C9CEDB71561B}"/>
              </a:ext>
            </a:extLst>
          </p:cNvPr>
          <p:cNvSpPr/>
          <p:nvPr/>
        </p:nvSpPr>
        <p:spPr>
          <a:xfrm>
            <a:off x="677332" y="332656"/>
            <a:ext cx="9006491" cy="1508105"/>
          </a:xfrm>
          <a:prstGeom prst="rect">
            <a:avLst/>
          </a:prstGeom>
        </p:spPr>
        <p:txBody>
          <a:bodyPr wrap="square">
            <a:spAutoFit/>
          </a:bodyPr>
          <a:lstStyle/>
          <a:p>
            <a:r>
              <a:rPr lang="sl-SI" sz="2800" b="1" dirty="0">
                <a:solidFill>
                  <a:srgbClr val="7030A0"/>
                </a:solidFill>
              </a:rPr>
              <a:t>Povezanost poslovanja turističnih agencij z drugimi izvajalci turističnih storitev - </a:t>
            </a:r>
            <a:r>
              <a:rPr lang="pl-PL" sz="2800" b="1" dirty="0">
                <a:solidFill>
                  <a:srgbClr val="7030A0"/>
                </a:solidFill>
              </a:rPr>
              <a:t>Sodelovanje s prevozniki </a:t>
            </a:r>
          </a:p>
          <a:p>
            <a:r>
              <a:rPr lang="pl-PL" sz="3600" b="1" dirty="0">
                <a:solidFill>
                  <a:srgbClr val="7030A0"/>
                </a:solidFill>
              </a:rPr>
              <a:t>Letalski promet</a:t>
            </a:r>
            <a:endParaRPr lang="sl-SI" sz="3600" b="1" dirty="0">
              <a:solidFill>
                <a:srgbClr val="7030A0"/>
              </a:solidFill>
            </a:endParaRPr>
          </a:p>
        </p:txBody>
      </p:sp>
      <p:sp>
        <p:nvSpPr>
          <p:cNvPr id="5" name="Pravokotnik 4">
            <a:extLst>
              <a:ext uri="{FF2B5EF4-FFF2-40B4-BE49-F238E27FC236}">
                <a16:creationId xmlns:a16="http://schemas.microsoft.com/office/drawing/2014/main" id="{3BD7A2EA-FF8F-40AF-9263-DD87316D1E26}"/>
              </a:ext>
            </a:extLst>
          </p:cNvPr>
          <p:cNvSpPr/>
          <p:nvPr/>
        </p:nvSpPr>
        <p:spPr>
          <a:xfrm>
            <a:off x="821266" y="2505670"/>
            <a:ext cx="6096000" cy="1477328"/>
          </a:xfrm>
          <a:prstGeom prst="rect">
            <a:avLst/>
          </a:prstGeom>
        </p:spPr>
        <p:txBody>
          <a:bodyPr>
            <a:spAutoFit/>
          </a:bodyPr>
          <a:lstStyle/>
          <a:p>
            <a:r>
              <a:rPr lang="sl-SI" b="1" dirty="0"/>
              <a:t>Prevoz potnikov </a:t>
            </a:r>
            <a:r>
              <a:rPr lang="sl-SI" dirty="0"/>
              <a:t>je eden od bolj kritičnih elementov v turistični ponudbi</a:t>
            </a:r>
          </a:p>
          <a:p>
            <a:endParaRPr lang="sl-SI" dirty="0"/>
          </a:p>
          <a:p>
            <a:r>
              <a:rPr lang="sl-SI" dirty="0"/>
              <a:t>Prevoz pomeni potnikom način potovanja iz kraja v kraj ali pa je atrakcija sam po sebi</a:t>
            </a:r>
          </a:p>
        </p:txBody>
      </p:sp>
      <p:pic>
        <p:nvPicPr>
          <p:cNvPr id="6" name="Slika 5">
            <a:extLst>
              <a:ext uri="{FF2B5EF4-FFF2-40B4-BE49-F238E27FC236}">
                <a16:creationId xmlns:a16="http://schemas.microsoft.com/office/drawing/2014/main" id="{FF763BDE-6574-496C-A3D2-31307B425420}"/>
              </a:ext>
            </a:extLst>
          </p:cNvPr>
          <p:cNvPicPr>
            <a:picLocks noChangeAspect="1"/>
          </p:cNvPicPr>
          <p:nvPr/>
        </p:nvPicPr>
        <p:blipFill>
          <a:blip r:embed="rId2"/>
          <a:stretch>
            <a:fillRect/>
          </a:stretch>
        </p:blipFill>
        <p:spPr>
          <a:xfrm>
            <a:off x="7207778" y="3998298"/>
            <a:ext cx="2986089" cy="1987106"/>
          </a:xfrm>
          <a:prstGeom prst="rect">
            <a:avLst/>
          </a:prstGeom>
        </p:spPr>
      </p:pic>
    </p:spTree>
    <p:extLst>
      <p:ext uri="{BB962C8B-B14F-4D97-AF65-F5344CB8AC3E}">
        <p14:creationId xmlns:p14="http://schemas.microsoft.com/office/powerpoint/2010/main" val="36691545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Naslov 1">
            <a:extLst>
              <a:ext uri="{FF2B5EF4-FFF2-40B4-BE49-F238E27FC236}">
                <a16:creationId xmlns:a16="http://schemas.microsoft.com/office/drawing/2014/main" id="{AD666215-23EC-4618-ACA0-255ECF03BE45}"/>
              </a:ext>
            </a:extLst>
          </p:cNvPr>
          <p:cNvSpPr>
            <a:spLocks noGrp="1" noChangeArrowheads="1"/>
          </p:cNvSpPr>
          <p:nvPr>
            <p:ph type="title"/>
          </p:nvPr>
        </p:nvSpPr>
        <p:spPr>
          <a:xfrm>
            <a:off x="279401" y="12700"/>
            <a:ext cx="10024532" cy="1143000"/>
          </a:xfrm>
        </p:spPr>
        <p:txBody>
          <a:bodyPr>
            <a:normAutofit fontScale="90000"/>
          </a:bodyPr>
          <a:lstStyle/>
          <a:p>
            <a:r>
              <a:rPr lang="sl-SI" altLang="sl-SI" b="1" dirty="0">
                <a:solidFill>
                  <a:srgbClr val="458B4C"/>
                </a:solidFill>
                <a:latin typeface="Bookman Old Style" panose="02050604050505020204" pitchFamily="18" charset="0"/>
              </a:rPr>
              <a:t>Uporaba vsebin uporabnikov </a:t>
            </a:r>
            <a:br>
              <a:rPr lang="sl-SI" altLang="sl-SI" b="1" dirty="0">
                <a:solidFill>
                  <a:srgbClr val="458B4C"/>
                </a:solidFill>
                <a:latin typeface="Bookman Old Style" panose="02050604050505020204" pitchFamily="18" charset="0"/>
              </a:rPr>
            </a:br>
            <a:r>
              <a:rPr lang="sl-SI" altLang="sl-SI" b="1" dirty="0">
                <a:solidFill>
                  <a:srgbClr val="458B4C"/>
                </a:solidFill>
                <a:latin typeface="Bookman Old Style" panose="02050604050505020204" pitchFamily="18" charset="0"/>
              </a:rPr>
              <a:t>(</a:t>
            </a:r>
            <a:r>
              <a:rPr lang="sl-SI" altLang="sl-SI" b="1" dirty="0" err="1">
                <a:solidFill>
                  <a:srgbClr val="458B4C"/>
                </a:solidFill>
                <a:latin typeface="Bookman Old Style" panose="02050604050505020204" pitchFamily="18" charset="0"/>
              </a:rPr>
              <a:t>user-generated</a:t>
            </a:r>
            <a:r>
              <a:rPr lang="sl-SI" altLang="sl-SI" b="1" dirty="0">
                <a:solidFill>
                  <a:srgbClr val="458B4C"/>
                </a:solidFill>
                <a:latin typeface="Bookman Old Style" panose="02050604050505020204" pitchFamily="18" charset="0"/>
              </a:rPr>
              <a:t> </a:t>
            </a:r>
            <a:r>
              <a:rPr lang="sl-SI" altLang="sl-SI" b="1" dirty="0" err="1">
                <a:solidFill>
                  <a:srgbClr val="458B4C"/>
                </a:solidFill>
                <a:latin typeface="Bookman Old Style" panose="02050604050505020204" pitchFamily="18" charset="0"/>
              </a:rPr>
              <a:t>content</a:t>
            </a:r>
            <a:r>
              <a:rPr lang="sl-SI" altLang="sl-SI" b="1" dirty="0">
                <a:solidFill>
                  <a:srgbClr val="458B4C"/>
                </a:solidFill>
                <a:latin typeface="Bookman Old Style" panose="02050604050505020204" pitchFamily="18" charset="0"/>
              </a:rPr>
              <a:t>)</a:t>
            </a:r>
          </a:p>
        </p:txBody>
      </p:sp>
      <p:sp>
        <p:nvSpPr>
          <p:cNvPr id="65539" name="Označba mesta vsebine 2">
            <a:extLst>
              <a:ext uri="{FF2B5EF4-FFF2-40B4-BE49-F238E27FC236}">
                <a16:creationId xmlns:a16="http://schemas.microsoft.com/office/drawing/2014/main" id="{AC24C078-5EF6-47E5-9D1A-E0310F7A7629}"/>
              </a:ext>
            </a:extLst>
          </p:cNvPr>
          <p:cNvSpPr>
            <a:spLocks noGrp="1" noChangeArrowheads="1"/>
          </p:cNvSpPr>
          <p:nvPr>
            <p:ph idx="1"/>
          </p:nvPr>
        </p:nvSpPr>
        <p:spPr>
          <a:xfrm>
            <a:off x="416455" y="1312863"/>
            <a:ext cx="6754812" cy="5545137"/>
          </a:xfrm>
        </p:spPr>
        <p:txBody>
          <a:bodyPr/>
          <a:lstStyle/>
          <a:p>
            <a:r>
              <a:rPr lang="sl-SI" altLang="sl-SI" sz="2400" dirty="0">
                <a:latin typeface="Bookman Old Style" panose="02050604050505020204" pitchFamily="18" charset="0"/>
              </a:rPr>
              <a:t>kako turistična podjetja spodbujajo uporabnike, da delijo svoje izkušnje in vsebine na družbenih omrežjih ter jih uporabijo v svojih marketinških kampanjah</a:t>
            </a:r>
          </a:p>
        </p:txBody>
      </p:sp>
      <p:sp>
        <p:nvSpPr>
          <p:cNvPr id="65541" name="Označba mesta številke diapozitiva 5">
            <a:extLst>
              <a:ext uri="{FF2B5EF4-FFF2-40B4-BE49-F238E27FC236}">
                <a16:creationId xmlns:a16="http://schemas.microsoft.com/office/drawing/2014/main" id="{2DABCE26-098B-497C-A2E0-8CAD3BDD6D2F}"/>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1DC996-45E2-4534-B440-39A6D0A1A2A0}" type="slidenum">
              <a:rPr lang="sl-SI" altLang="sl-SI" smtClean="0">
                <a:solidFill>
                  <a:srgbClr val="000000"/>
                </a:solidFill>
              </a:rPr>
              <a:pPr/>
              <a:t>70</a:t>
            </a:fld>
            <a:endParaRPr lang="sl-SI" altLang="sl-SI">
              <a:solidFill>
                <a:srgbClr val="000000"/>
              </a:solidFill>
            </a:endParaRPr>
          </a:p>
        </p:txBody>
      </p:sp>
      <p:pic>
        <p:nvPicPr>
          <p:cNvPr id="6" name="Slika 5">
            <a:extLst>
              <a:ext uri="{FF2B5EF4-FFF2-40B4-BE49-F238E27FC236}">
                <a16:creationId xmlns:a16="http://schemas.microsoft.com/office/drawing/2014/main" id="{452CA240-5606-49E6-A987-636DC47F711F}"/>
              </a:ext>
            </a:extLst>
          </p:cNvPr>
          <p:cNvPicPr>
            <a:picLocks noChangeAspect="1"/>
          </p:cNvPicPr>
          <p:nvPr/>
        </p:nvPicPr>
        <p:blipFill>
          <a:blip r:embed="rId2"/>
          <a:stretch>
            <a:fillRect/>
          </a:stretch>
        </p:blipFill>
        <p:spPr>
          <a:xfrm>
            <a:off x="11209867" y="90223"/>
            <a:ext cx="982133" cy="982133"/>
          </a:xfrm>
          <a:prstGeom prst="rect">
            <a:avLst/>
          </a:prstGeom>
        </p:spPr>
      </p:pic>
      <p:pic>
        <p:nvPicPr>
          <p:cNvPr id="2" name="Slika 1">
            <a:extLst>
              <a:ext uri="{FF2B5EF4-FFF2-40B4-BE49-F238E27FC236}">
                <a16:creationId xmlns:a16="http://schemas.microsoft.com/office/drawing/2014/main" id="{3D8A6E17-74DB-4A09-A661-4DBDDED4EC01}"/>
              </a:ext>
            </a:extLst>
          </p:cNvPr>
          <p:cNvPicPr>
            <a:picLocks noChangeAspect="1"/>
          </p:cNvPicPr>
          <p:nvPr/>
        </p:nvPicPr>
        <p:blipFill>
          <a:blip r:embed="rId3"/>
          <a:stretch>
            <a:fillRect/>
          </a:stretch>
        </p:blipFill>
        <p:spPr>
          <a:xfrm>
            <a:off x="4199467" y="2809802"/>
            <a:ext cx="6627911" cy="3729110"/>
          </a:xfrm>
          <a:prstGeom prst="rect">
            <a:avLst/>
          </a:prstGeom>
        </p:spPr>
      </p:pic>
    </p:spTree>
    <p:extLst>
      <p:ext uri="{BB962C8B-B14F-4D97-AF65-F5344CB8AC3E}">
        <p14:creationId xmlns:p14="http://schemas.microsoft.com/office/powerpoint/2010/main" val="30049307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Naslov 1">
            <a:extLst>
              <a:ext uri="{FF2B5EF4-FFF2-40B4-BE49-F238E27FC236}">
                <a16:creationId xmlns:a16="http://schemas.microsoft.com/office/drawing/2014/main" id="{AD666215-23EC-4618-ACA0-255ECF03BE45}"/>
              </a:ext>
            </a:extLst>
          </p:cNvPr>
          <p:cNvSpPr>
            <a:spLocks noGrp="1" noChangeArrowheads="1"/>
          </p:cNvSpPr>
          <p:nvPr>
            <p:ph type="title"/>
          </p:nvPr>
        </p:nvSpPr>
        <p:spPr>
          <a:xfrm>
            <a:off x="194733" y="9789"/>
            <a:ext cx="10032999" cy="1143000"/>
          </a:xfrm>
        </p:spPr>
        <p:txBody>
          <a:bodyPr>
            <a:normAutofit fontScale="90000"/>
          </a:bodyPr>
          <a:lstStyle/>
          <a:p>
            <a:r>
              <a:rPr lang="sl-SI" altLang="sl-SI" b="1" dirty="0">
                <a:solidFill>
                  <a:srgbClr val="458B4C"/>
                </a:solidFill>
                <a:latin typeface="Bookman Old Style" panose="02050604050505020204" pitchFamily="18" charset="0"/>
              </a:rPr>
              <a:t>Spodbujanje uporabnikov k ustvarjanju vsebin</a:t>
            </a:r>
          </a:p>
        </p:txBody>
      </p:sp>
      <p:sp>
        <p:nvSpPr>
          <p:cNvPr id="65539" name="Označba mesta vsebine 2">
            <a:extLst>
              <a:ext uri="{FF2B5EF4-FFF2-40B4-BE49-F238E27FC236}">
                <a16:creationId xmlns:a16="http://schemas.microsoft.com/office/drawing/2014/main" id="{AC24C078-5EF6-47E5-9D1A-E0310F7A7629}"/>
              </a:ext>
            </a:extLst>
          </p:cNvPr>
          <p:cNvSpPr>
            <a:spLocks noGrp="1" noChangeArrowheads="1"/>
          </p:cNvSpPr>
          <p:nvPr>
            <p:ph idx="1"/>
          </p:nvPr>
        </p:nvSpPr>
        <p:spPr>
          <a:xfrm>
            <a:off x="374122" y="1312863"/>
            <a:ext cx="6754812" cy="5545137"/>
          </a:xfrm>
        </p:spPr>
        <p:txBody>
          <a:bodyPr/>
          <a:lstStyle/>
          <a:p>
            <a:r>
              <a:rPr lang="sl-SI" altLang="sl-SI" sz="2400" dirty="0">
                <a:latin typeface="Bookman Old Style" panose="02050604050505020204" pitchFamily="18" charset="0"/>
              </a:rPr>
              <a:t>Turistična podjetja spodbujajo uporabnike, da delijo svoje izkušnje, fotografije, videoposnetke in zgodbe o svojih potovanjih na družbenih omrežjih z uporabo posebnih </a:t>
            </a:r>
            <a:r>
              <a:rPr lang="sl-SI" altLang="sl-SI" sz="2400" dirty="0" err="1">
                <a:latin typeface="Bookman Old Style" panose="02050604050505020204" pitchFamily="18" charset="0"/>
              </a:rPr>
              <a:t>hashtagov</a:t>
            </a:r>
            <a:r>
              <a:rPr lang="sl-SI" altLang="sl-SI" sz="2400" dirty="0">
                <a:latin typeface="Bookman Old Style" panose="02050604050505020204" pitchFamily="18" charset="0"/>
              </a:rPr>
              <a:t>, oznak ali označevanja podjetja</a:t>
            </a:r>
          </a:p>
          <a:p>
            <a:r>
              <a:rPr lang="sl-SI" altLang="sl-SI" sz="2400" dirty="0">
                <a:latin typeface="Bookman Old Style" panose="02050604050505020204" pitchFamily="18" charset="0"/>
              </a:rPr>
              <a:t>Primer: Hotel lahko svoje goste spodbudi, da delijo fotografije svojega bivanja na </a:t>
            </a:r>
            <a:r>
              <a:rPr lang="sl-SI" altLang="sl-SI" sz="2400" dirty="0" err="1">
                <a:latin typeface="Bookman Old Style" panose="02050604050505020204" pitchFamily="18" charset="0"/>
              </a:rPr>
              <a:t>Instagramu</a:t>
            </a:r>
            <a:r>
              <a:rPr lang="sl-SI" altLang="sl-SI" sz="2400" dirty="0">
                <a:latin typeface="Bookman Old Style" panose="02050604050505020204" pitchFamily="18" charset="0"/>
              </a:rPr>
              <a:t> s </a:t>
            </a:r>
            <a:r>
              <a:rPr lang="sl-SI" altLang="sl-SI" sz="2400" dirty="0" err="1">
                <a:latin typeface="Bookman Old Style" panose="02050604050505020204" pitchFamily="18" charset="0"/>
              </a:rPr>
              <a:t>hashtagom</a:t>
            </a:r>
            <a:r>
              <a:rPr lang="sl-SI" altLang="sl-SI" sz="2400" dirty="0">
                <a:latin typeface="Bookman Old Style" panose="02050604050505020204" pitchFamily="18" charset="0"/>
              </a:rPr>
              <a:t> </a:t>
            </a:r>
            <a:r>
              <a:rPr lang="sl-SI" altLang="sl-SI" sz="2400" i="1" dirty="0">
                <a:latin typeface="Bookman Old Style" panose="02050604050505020204" pitchFamily="18" charset="0"/>
              </a:rPr>
              <a:t>#</a:t>
            </a:r>
            <a:r>
              <a:rPr lang="sl-SI" altLang="sl-SI" sz="2400" i="1" dirty="0" err="1">
                <a:latin typeface="Bookman Old Style" panose="02050604050505020204" pitchFamily="18" charset="0"/>
              </a:rPr>
              <a:t>HotelName</a:t>
            </a:r>
            <a:r>
              <a:rPr lang="sl-SI" altLang="sl-SI" sz="2400" dirty="0">
                <a:latin typeface="Bookman Old Style" panose="02050604050505020204" pitchFamily="18" charset="0"/>
              </a:rPr>
              <a:t>, kar omogoča podjetju, da zbira vsebine uporabnikov za svoje marketinške kampanje</a:t>
            </a:r>
          </a:p>
          <a:p>
            <a:endParaRPr lang="sl-SI" altLang="sl-SI" sz="2400" dirty="0">
              <a:latin typeface="Bookman Old Style" panose="02050604050505020204" pitchFamily="18" charset="0"/>
            </a:endParaRPr>
          </a:p>
        </p:txBody>
      </p:sp>
      <p:sp>
        <p:nvSpPr>
          <p:cNvPr id="65541" name="Označba mesta številke diapozitiva 5">
            <a:extLst>
              <a:ext uri="{FF2B5EF4-FFF2-40B4-BE49-F238E27FC236}">
                <a16:creationId xmlns:a16="http://schemas.microsoft.com/office/drawing/2014/main" id="{2DABCE26-098B-497C-A2E0-8CAD3BDD6D2F}"/>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1DC996-45E2-4534-B440-39A6D0A1A2A0}" type="slidenum">
              <a:rPr lang="sl-SI" altLang="sl-SI" smtClean="0">
                <a:solidFill>
                  <a:srgbClr val="000000"/>
                </a:solidFill>
              </a:rPr>
              <a:pPr/>
              <a:t>71</a:t>
            </a:fld>
            <a:endParaRPr lang="sl-SI" altLang="sl-SI">
              <a:solidFill>
                <a:srgbClr val="000000"/>
              </a:solidFill>
            </a:endParaRPr>
          </a:p>
        </p:txBody>
      </p:sp>
      <p:pic>
        <p:nvPicPr>
          <p:cNvPr id="6" name="Slika 5">
            <a:extLst>
              <a:ext uri="{FF2B5EF4-FFF2-40B4-BE49-F238E27FC236}">
                <a16:creationId xmlns:a16="http://schemas.microsoft.com/office/drawing/2014/main" id="{452CA240-5606-49E6-A987-636DC47F711F}"/>
              </a:ext>
            </a:extLst>
          </p:cNvPr>
          <p:cNvPicPr>
            <a:picLocks noChangeAspect="1"/>
          </p:cNvPicPr>
          <p:nvPr/>
        </p:nvPicPr>
        <p:blipFill>
          <a:blip r:embed="rId2"/>
          <a:stretch>
            <a:fillRect/>
          </a:stretch>
        </p:blipFill>
        <p:spPr>
          <a:xfrm>
            <a:off x="11209867" y="90223"/>
            <a:ext cx="982133" cy="982133"/>
          </a:xfrm>
          <a:prstGeom prst="rect">
            <a:avLst/>
          </a:prstGeom>
        </p:spPr>
      </p:pic>
      <p:pic>
        <p:nvPicPr>
          <p:cNvPr id="2" name="Slika 1">
            <a:extLst>
              <a:ext uri="{FF2B5EF4-FFF2-40B4-BE49-F238E27FC236}">
                <a16:creationId xmlns:a16="http://schemas.microsoft.com/office/drawing/2014/main" id="{3B331417-AAA3-41FC-9890-49B373FA7BBB}"/>
              </a:ext>
            </a:extLst>
          </p:cNvPr>
          <p:cNvPicPr>
            <a:picLocks noChangeAspect="1"/>
          </p:cNvPicPr>
          <p:nvPr/>
        </p:nvPicPr>
        <p:blipFill>
          <a:blip r:embed="rId3"/>
          <a:stretch>
            <a:fillRect/>
          </a:stretch>
        </p:blipFill>
        <p:spPr>
          <a:xfrm>
            <a:off x="7376584" y="1761332"/>
            <a:ext cx="4590858" cy="2861204"/>
          </a:xfrm>
          <a:prstGeom prst="rect">
            <a:avLst/>
          </a:prstGeom>
        </p:spPr>
      </p:pic>
    </p:spTree>
    <p:extLst>
      <p:ext uri="{BB962C8B-B14F-4D97-AF65-F5344CB8AC3E}">
        <p14:creationId xmlns:p14="http://schemas.microsoft.com/office/powerpoint/2010/main" val="5231272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Naslov 1">
            <a:extLst>
              <a:ext uri="{FF2B5EF4-FFF2-40B4-BE49-F238E27FC236}">
                <a16:creationId xmlns:a16="http://schemas.microsoft.com/office/drawing/2014/main" id="{AD666215-23EC-4618-ACA0-255ECF03BE45}"/>
              </a:ext>
            </a:extLst>
          </p:cNvPr>
          <p:cNvSpPr>
            <a:spLocks noGrp="1" noChangeArrowheads="1"/>
          </p:cNvSpPr>
          <p:nvPr>
            <p:ph type="title"/>
          </p:nvPr>
        </p:nvSpPr>
        <p:spPr>
          <a:xfrm>
            <a:off x="194733" y="9789"/>
            <a:ext cx="10032999" cy="1143000"/>
          </a:xfrm>
        </p:spPr>
        <p:txBody>
          <a:bodyPr>
            <a:normAutofit fontScale="90000"/>
          </a:bodyPr>
          <a:lstStyle/>
          <a:p>
            <a:r>
              <a:rPr lang="sl-SI" altLang="sl-SI" b="1" dirty="0">
                <a:solidFill>
                  <a:srgbClr val="458B4C"/>
                </a:solidFill>
                <a:latin typeface="Bookman Old Style" panose="02050604050505020204" pitchFamily="18" charset="0"/>
              </a:rPr>
              <a:t>Prihodnost družbenih omrežij v turizmu</a:t>
            </a:r>
          </a:p>
        </p:txBody>
      </p:sp>
      <p:sp>
        <p:nvSpPr>
          <p:cNvPr id="65539" name="Označba mesta vsebine 2">
            <a:extLst>
              <a:ext uri="{FF2B5EF4-FFF2-40B4-BE49-F238E27FC236}">
                <a16:creationId xmlns:a16="http://schemas.microsoft.com/office/drawing/2014/main" id="{AC24C078-5EF6-47E5-9D1A-E0310F7A7629}"/>
              </a:ext>
            </a:extLst>
          </p:cNvPr>
          <p:cNvSpPr>
            <a:spLocks noGrp="1" noChangeArrowheads="1"/>
          </p:cNvSpPr>
          <p:nvPr>
            <p:ph idx="1"/>
          </p:nvPr>
        </p:nvSpPr>
        <p:spPr>
          <a:xfrm>
            <a:off x="374122" y="1312863"/>
            <a:ext cx="6754812" cy="5545137"/>
          </a:xfrm>
        </p:spPr>
        <p:txBody>
          <a:bodyPr/>
          <a:lstStyle/>
          <a:p>
            <a:pPr marL="0" indent="0">
              <a:buNone/>
            </a:pPr>
            <a:r>
              <a:rPr lang="sl-SI" altLang="sl-SI" sz="2400" b="1" dirty="0">
                <a:latin typeface="Bookman Old Style" panose="02050604050505020204" pitchFamily="18" charset="0"/>
              </a:rPr>
              <a:t>Povečana uporaba video vsebin</a:t>
            </a:r>
            <a:r>
              <a:rPr lang="sl-SI" altLang="sl-SI" sz="2400" dirty="0">
                <a:latin typeface="Bookman Old Style" panose="02050604050505020204" pitchFamily="18" charset="0"/>
              </a:rPr>
              <a:t>: Prihodnost družbenih omrežij v turizmu bo verjetno vključevala še večjo uporabo video vsebin, kot so videoposnetki v živo, kratki video posnetki in zgodbe. To omogoča turističnim podjetjem, da boljše prikažejo destinacije, doživetja in storitve ter ustvarijo bolj prepričljivo in privlačno vsebino za svoje občinstvo</a:t>
            </a:r>
          </a:p>
        </p:txBody>
      </p:sp>
      <p:sp>
        <p:nvSpPr>
          <p:cNvPr id="65541" name="Označba mesta številke diapozitiva 5">
            <a:extLst>
              <a:ext uri="{FF2B5EF4-FFF2-40B4-BE49-F238E27FC236}">
                <a16:creationId xmlns:a16="http://schemas.microsoft.com/office/drawing/2014/main" id="{2DABCE26-098B-497C-A2E0-8CAD3BDD6D2F}"/>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1DC996-45E2-4534-B440-39A6D0A1A2A0}" type="slidenum">
              <a:rPr lang="sl-SI" altLang="sl-SI" smtClean="0">
                <a:solidFill>
                  <a:srgbClr val="000000"/>
                </a:solidFill>
              </a:rPr>
              <a:pPr/>
              <a:t>72</a:t>
            </a:fld>
            <a:endParaRPr lang="sl-SI" altLang="sl-SI">
              <a:solidFill>
                <a:srgbClr val="000000"/>
              </a:solidFill>
            </a:endParaRPr>
          </a:p>
        </p:txBody>
      </p:sp>
      <p:pic>
        <p:nvPicPr>
          <p:cNvPr id="6" name="Slika 5">
            <a:extLst>
              <a:ext uri="{FF2B5EF4-FFF2-40B4-BE49-F238E27FC236}">
                <a16:creationId xmlns:a16="http://schemas.microsoft.com/office/drawing/2014/main" id="{452CA240-5606-49E6-A987-636DC47F711F}"/>
              </a:ext>
            </a:extLst>
          </p:cNvPr>
          <p:cNvPicPr>
            <a:picLocks noChangeAspect="1"/>
          </p:cNvPicPr>
          <p:nvPr/>
        </p:nvPicPr>
        <p:blipFill>
          <a:blip r:embed="rId2"/>
          <a:stretch>
            <a:fillRect/>
          </a:stretch>
        </p:blipFill>
        <p:spPr>
          <a:xfrm>
            <a:off x="11209867" y="90223"/>
            <a:ext cx="982133" cy="982133"/>
          </a:xfrm>
          <a:prstGeom prst="rect">
            <a:avLst/>
          </a:prstGeom>
        </p:spPr>
      </p:pic>
      <p:pic>
        <p:nvPicPr>
          <p:cNvPr id="2" name="Slika 1">
            <a:extLst>
              <a:ext uri="{FF2B5EF4-FFF2-40B4-BE49-F238E27FC236}">
                <a16:creationId xmlns:a16="http://schemas.microsoft.com/office/drawing/2014/main" id="{CCE32671-28D5-4A85-817F-4CD4BFE8AB45}"/>
              </a:ext>
            </a:extLst>
          </p:cNvPr>
          <p:cNvPicPr>
            <a:picLocks noChangeAspect="1"/>
          </p:cNvPicPr>
          <p:nvPr/>
        </p:nvPicPr>
        <p:blipFill>
          <a:blip r:embed="rId3"/>
          <a:stretch>
            <a:fillRect/>
          </a:stretch>
        </p:blipFill>
        <p:spPr>
          <a:xfrm>
            <a:off x="7428441" y="1538417"/>
            <a:ext cx="3493558" cy="2808821"/>
          </a:xfrm>
          <a:prstGeom prst="rect">
            <a:avLst/>
          </a:prstGeom>
        </p:spPr>
      </p:pic>
    </p:spTree>
    <p:extLst>
      <p:ext uri="{BB962C8B-B14F-4D97-AF65-F5344CB8AC3E}">
        <p14:creationId xmlns:p14="http://schemas.microsoft.com/office/powerpoint/2010/main" val="22086985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Naslov 1">
            <a:extLst>
              <a:ext uri="{FF2B5EF4-FFF2-40B4-BE49-F238E27FC236}">
                <a16:creationId xmlns:a16="http://schemas.microsoft.com/office/drawing/2014/main" id="{AD666215-23EC-4618-ACA0-255ECF03BE45}"/>
              </a:ext>
            </a:extLst>
          </p:cNvPr>
          <p:cNvSpPr>
            <a:spLocks noGrp="1" noChangeArrowheads="1"/>
          </p:cNvSpPr>
          <p:nvPr>
            <p:ph type="title"/>
          </p:nvPr>
        </p:nvSpPr>
        <p:spPr>
          <a:xfrm>
            <a:off x="194733" y="9789"/>
            <a:ext cx="10032999" cy="1143000"/>
          </a:xfrm>
        </p:spPr>
        <p:txBody>
          <a:bodyPr>
            <a:normAutofit fontScale="90000"/>
          </a:bodyPr>
          <a:lstStyle/>
          <a:p>
            <a:r>
              <a:rPr lang="sl-SI" altLang="sl-SI" b="1" dirty="0">
                <a:solidFill>
                  <a:srgbClr val="458B4C"/>
                </a:solidFill>
                <a:latin typeface="Bookman Old Style" panose="02050604050505020204" pitchFamily="18" charset="0"/>
              </a:rPr>
              <a:t>Prihodnost družbenih omrežij v turizmu</a:t>
            </a:r>
          </a:p>
        </p:txBody>
      </p:sp>
      <p:sp>
        <p:nvSpPr>
          <p:cNvPr id="65539" name="Označba mesta vsebine 2">
            <a:extLst>
              <a:ext uri="{FF2B5EF4-FFF2-40B4-BE49-F238E27FC236}">
                <a16:creationId xmlns:a16="http://schemas.microsoft.com/office/drawing/2014/main" id="{AC24C078-5EF6-47E5-9D1A-E0310F7A7629}"/>
              </a:ext>
            </a:extLst>
          </p:cNvPr>
          <p:cNvSpPr>
            <a:spLocks noGrp="1" noChangeArrowheads="1"/>
          </p:cNvSpPr>
          <p:nvPr>
            <p:ph idx="1"/>
          </p:nvPr>
        </p:nvSpPr>
        <p:spPr>
          <a:xfrm>
            <a:off x="331789" y="1777206"/>
            <a:ext cx="6754812" cy="5545137"/>
          </a:xfrm>
        </p:spPr>
        <p:txBody>
          <a:bodyPr/>
          <a:lstStyle/>
          <a:p>
            <a:pPr marL="0" indent="0">
              <a:buNone/>
            </a:pPr>
            <a:r>
              <a:rPr lang="sl-SI" altLang="sl-SI" sz="2400" b="1" dirty="0" err="1">
                <a:latin typeface="Bookman Old Style" panose="02050604050505020204" pitchFamily="18" charset="0"/>
              </a:rPr>
              <a:t>Personalizacija</a:t>
            </a:r>
            <a:r>
              <a:rPr lang="sl-SI" altLang="sl-SI" sz="2400" b="1" dirty="0">
                <a:latin typeface="Bookman Old Style" panose="02050604050505020204" pitchFamily="18" charset="0"/>
              </a:rPr>
              <a:t> in prilagajanje</a:t>
            </a:r>
            <a:r>
              <a:rPr lang="sl-SI" altLang="sl-SI" sz="2400" dirty="0">
                <a:latin typeface="Bookman Old Style" panose="02050604050505020204" pitchFamily="18" charset="0"/>
              </a:rPr>
              <a:t>:</a:t>
            </a:r>
          </a:p>
          <a:p>
            <a:pPr marL="0" indent="0">
              <a:buNone/>
            </a:pPr>
            <a:r>
              <a:rPr lang="sl-SI" altLang="sl-SI" sz="2400" dirty="0">
                <a:latin typeface="Bookman Old Style" panose="02050604050505020204" pitchFamily="18" charset="0"/>
              </a:rPr>
              <a:t>Pričakujemo lahko večjo </a:t>
            </a:r>
            <a:r>
              <a:rPr lang="sl-SI" altLang="sl-SI" sz="2400" dirty="0" err="1">
                <a:latin typeface="Bookman Old Style" panose="02050604050505020204" pitchFamily="18" charset="0"/>
              </a:rPr>
              <a:t>personalizacijo</a:t>
            </a:r>
            <a:r>
              <a:rPr lang="sl-SI" altLang="sl-SI" sz="2400" dirty="0">
                <a:latin typeface="Bookman Old Style" panose="02050604050505020204" pitchFamily="18" charset="0"/>
              </a:rPr>
              <a:t> in prilagajanje vsebin na družbenih omrežjih, kjer bodo turistična podjetja bolj natančno ciljala na individualne preference, interese in potrebe svojih strank</a:t>
            </a:r>
          </a:p>
          <a:p>
            <a:pPr marL="0" indent="0">
              <a:buNone/>
            </a:pPr>
            <a:r>
              <a:rPr lang="sl-SI" altLang="sl-SI" sz="2400" dirty="0">
                <a:latin typeface="Bookman Old Style" panose="02050604050505020204" pitchFamily="18" charset="0"/>
              </a:rPr>
              <a:t>To bo omogočilo boljše in bolj relevantne izkušnje za uporabnike</a:t>
            </a:r>
          </a:p>
          <a:p>
            <a:pPr marL="0" indent="0">
              <a:buNone/>
            </a:pPr>
            <a:endParaRPr lang="sl-SI" altLang="sl-SI" sz="2400" dirty="0">
              <a:latin typeface="Bookman Old Style" panose="02050604050505020204" pitchFamily="18" charset="0"/>
            </a:endParaRPr>
          </a:p>
        </p:txBody>
      </p:sp>
      <p:sp>
        <p:nvSpPr>
          <p:cNvPr id="65541" name="Označba mesta številke diapozitiva 5">
            <a:extLst>
              <a:ext uri="{FF2B5EF4-FFF2-40B4-BE49-F238E27FC236}">
                <a16:creationId xmlns:a16="http://schemas.microsoft.com/office/drawing/2014/main" id="{2DABCE26-098B-497C-A2E0-8CAD3BDD6D2F}"/>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1DC996-45E2-4534-B440-39A6D0A1A2A0}" type="slidenum">
              <a:rPr lang="sl-SI" altLang="sl-SI" smtClean="0">
                <a:solidFill>
                  <a:srgbClr val="000000"/>
                </a:solidFill>
              </a:rPr>
              <a:pPr/>
              <a:t>73</a:t>
            </a:fld>
            <a:endParaRPr lang="sl-SI" altLang="sl-SI">
              <a:solidFill>
                <a:srgbClr val="000000"/>
              </a:solidFill>
            </a:endParaRPr>
          </a:p>
        </p:txBody>
      </p:sp>
      <p:pic>
        <p:nvPicPr>
          <p:cNvPr id="6" name="Slika 5">
            <a:extLst>
              <a:ext uri="{FF2B5EF4-FFF2-40B4-BE49-F238E27FC236}">
                <a16:creationId xmlns:a16="http://schemas.microsoft.com/office/drawing/2014/main" id="{452CA240-5606-49E6-A987-636DC47F711F}"/>
              </a:ext>
            </a:extLst>
          </p:cNvPr>
          <p:cNvPicPr>
            <a:picLocks noChangeAspect="1"/>
          </p:cNvPicPr>
          <p:nvPr/>
        </p:nvPicPr>
        <p:blipFill>
          <a:blip r:embed="rId2"/>
          <a:stretch>
            <a:fillRect/>
          </a:stretch>
        </p:blipFill>
        <p:spPr>
          <a:xfrm>
            <a:off x="11209867" y="90223"/>
            <a:ext cx="982133" cy="982133"/>
          </a:xfrm>
          <a:prstGeom prst="rect">
            <a:avLst/>
          </a:prstGeom>
        </p:spPr>
      </p:pic>
      <p:pic>
        <p:nvPicPr>
          <p:cNvPr id="2" name="Slika 1">
            <a:extLst>
              <a:ext uri="{FF2B5EF4-FFF2-40B4-BE49-F238E27FC236}">
                <a16:creationId xmlns:a16="http://schemas.microsoft.com/office/drawing/2014/main" id="{544FB2B4-25E8-4DC9-BEA3-92A96169BFE4}"/>
              </a:ext>
            </a:extLst>
          </p:cNvPr>
          <p:cNvPicPr>
            <a:picLocks noChangeAspect="1"/>
          </p:cNvPicPr>
          <p:nvPr/>
        </p:nvPicPr>
        <p:blipFill>
          <a:blip r:embed="rId3"/>
          <a:stretch>
            <a:fillRect/>
          </a:stretch>
        </p:blipFill>
        <p:spPr>
          <a:xfrm>
            <a:off x="6940652" y="1837267"/>
            <a:ext cx="5166682" cy="2712508"/>
          </a:xfrm>
          <a:prstGeom prst="rect">
            <a:avLst/>
          </a:prstGeom>
        </p:spPr>
      </p:pic>
    </p:spTree>
    <p:extLst>
      <p:ext uri="{BB962C8B-B14F-4D97-AF65-F5344CB8AC3E}">
        <p14:creationId xmlns:p14="http://schemas.microsoft.com/office/powerpoint/2010/main" val="35832130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Naslov 1">
            <a:extLst>
              <a:ext uri="{FF2B5EF4-FFF2-40B4-BE49-F238E27FC236}">
                <a16:creationId xmlns:a16="http://schemas.microsoft.com/office/drawing/2014/main" id="{AD666215-23EC-4618-ACA0-255ECF03BE45}"/>
              </a:ext>
            </a:extLst>
          </p:cNvPr>
          <p:cNvSpPr>
            <a:spLocks noGrp="1" noChangeArrowheads="1"/>
          </p:cNvSpPr>
          <p:nvPr>
            <p:ph type="title"/>
          </p:nvPr>
        </p:nvSpPr>
        <p:spPr>
          <a:xfrm>
            <a:off x="194733" y="9789"/>
            <a:ext cx="10032999" cy="1143000"/>
          </a:xfrm>
        </p:spPr>
        <p:txBody>
          <a:bodyPr>
            <a:normAutofit fontScale="90000"/>
          </a:bodyPr>
          <a:lstStyle/>
          <a:p>
            <a:r>
              <a:rPr lang="sl-SI" altLang="sl-SI" b="1" dirty="0">
                <a:solidFill>
                  <a:srgbClr val="458B4C"/>
                </a:solidFill>
                <a:latin typeface="Bookman Old Style" panose="02050604050505020204" pitchFamily="18" charset="0"/>
              </a:rPr>
              <a:t>Prihodnost družbenih omrežij v turizmu</a:t>
            </a:r>
          </a:p>
        </p:txBody>
      </p:sp>
      <p:sp>
        <p:nvSpPr>
          <p:cNvPr id="65539" name="Označba mesta vsebine 2">
            <a:extLst>
              <a:ext uri="{FF2B5EF4-FFF2-40B4-BE49-F238E27FC236}">
                <a16:creationId xmlns:a16="http://schemas.microsoft.com/office/drawing/2014/main" id="{AC24C078-5EF6-47E5-9D1A-E0310F7A7629}"/>
              </a:ext>
            </a:extLst>
          </p:cNvPr>
          <p:cNvSpPr>
            <a:spLocks noGrp="1" noChangeArrowheads="1"/>
          </p:cNvSpPr>
          <p:nvPr>
            <p:ph idx="1"/>
          </p:nvPr>
        </p:nvSpPr>
        <p:spPr>
          <a:xfrm>
            <a:off x="374122" y="1312863"/>
            <a:ext cx="6754812" cy="5545137"/>
          </a:xfrm>
        </p:spPr>
        <p:txBody>
          <a:bodyPr/>
          <a:lstStyle/>
          <a:p>
            <a:pPr marL="0" indent="0">
              <a:buNone/>
            </a:pPr>
            <a:r>
              <a:rPr lang="sl-SI" altLang="sl-SI" sz="2400" b="1" dirty="0">
                <a:latin typeface="Bookman Old Style" panose="02050604050505020204" pitchFamily="18" charset="0"/>
              </a:rPr>
              <a:t>Večja vloga razširjene resničnosti (AR) in navidezne resničnosti (VR</a:t>
            </a:r>
            <a:r>
              <a:rPr lang="sl-SI" altLang="sl-SI" sz="2400" dirty="0">
                <a:latin typeface="Bookman Old Style" panose="02050604050505020204" pitchFamily="18" charset="0"/>
              </a:rPr>
              <a:t>):</a:t>
            </a:r>
          </a:p>
          <a:p>
            <a:pPr marL="0" indent="0">
              <a:buNone/>
            </a:pPr>
            <a:r>
              <a:rPr lang="sl-SI" altLang="sl-SI" sz="2400" dirty="0">
                <a:latin typeface="Bookman Old Style" panose="02050604050505020204" pitchFamily="18" charset="0"/>
              </a:rPr>
              <a:t>Razširjena resničnost (AR) in navidezna resničnost (VR) bosta verjetno igrali vedno večjo vlogo pri turističnih doživetjih prek družbenih omrežij</a:t>
            </a:r>
          </a:p>
          <a:p>
            <a:pPr marL="0" indent="0">
              <a:buNone/>
            </a:pPr>
            <a:r>
              <a:rPr lang="sl-SI" altLang="sl-SI" sz="2400" dirty="0">
                <a:latin typeface="Bookman Old Style" panose="02050604050505020204" pitchFamily="18" charset="0"/>
              </a:rPr>
              <a:t>To bo potencialnim turistom omogočilo, da predhodno doživijo destinacije, hotele in dejavnosti na virtualen način, kar bo povečalo zanimanje in zaupanje</a:t>
            </a:r>
          </a:p>
          <a:p>
            <a:pPr marL="0" indent="0">
              <a:buNone/>
            </a:pPr>
            <a:endParaRPr lang="sl-SI" altLang="sl-SI" sz="2400" dirty="0">
              <a:latin typeface="Bookman Old Style" panose="02050604050505020204" pitchFamily="18" charset="0"/>
            </a:endParaRPr>
          </a:p>
        </p:txBody>
      </p:sp>
      <p:sp>
        <p:nvSpPr>
          <p:cNvPr id="65541" name="Označba mesta številke diapozitiva 5">
            <a:extLst>
              <a:ext uri="{FF2B5EF4-FFF2-40B4-BE49-F238E27FC236}">
                <a16:creationId xmlns:a16="http://schemas.microsoft.com/office/drawing/2014/main" id="{2DABCE26-098B-497C-A2E0-8CAD3BDD6D2F}"/>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1DC996-45E2-4534-B440-39A6D0A1A2A0}" type="slidenum">
              <a:rPr lang="sl-SI" altLang="sl-SI" smtClean="0">
                <a:solidFill>
                  <a:srgbClr val="000000"/>
                </a:solidFill>
              </a:rPr>
              <a:pPr/>
              <a:t>74</a:t>
            </a:fld>
            <a:endParaRPr lang="sl-SI" altLang="sl-SI">
              <a:solidFill>
                <a:srgbClr val="000000"/>
              </a:solidFill>
            </a:endParaRPr>
          </a:p>
        </p:txBody>
      </p:sp>
      <p:pic>
        <p:nvPicPr>
          <p:cNvPr id="6" name="Slika 5">
            <a:extLst>
              <a:ext uri="{FF2B5EF4-FFF2-40B4-BE49-F238E27FC236}">
                <a16:creationId xmlns:a16="http://schemas.microsoft.com/office/drawing/2014/main" id="{452CA240-5606-49E6-A987-636DC47F711F}"/>
              </a:ext>
            </a:extLst>
          </p:cNvPr>
          <p:cNvPicPr>
            <a:picLocks noChangeAspect="1"/>
          </p:cNvPicPr>
          <p:nvPr/>
        </p:nvPicPr>
        <p:blipFill>
          <a:blip r:embed="rId2"/>
          <a:stretch>
            <a:fillRect/>
          </a:stretch>
        </p:blipFill>
        <p:spPr>
          <a:xfrm>
            <a:off x="11209867" y="90223"/>
            <a:ext cx="982133" cy="982133"/>
          </a:xfrm>
          <a:prstGeom prst="rect">
            <a:avLst/>
          </a:prstGeom>
        </p:spPr>
      </p:pic>
      <p:pic>
        <p:nvPicPr>
          <p:cNvPr id="2" name="Slika 1">
            <a:extLst>
              <a:ext uri="{FF2B5EF4-FFF2-40B4-BE49-F238E27FC236}">
                <a16:creationId xmlns:a16="http://schemas.microsoft.com/office/drawing/2014/main" id="{7411B78D-D943-483F-BE72-A5D3F6DB67FF}"/>
              </a:ext>
            </a:extLst>
          </p:cNvPr>
          <p:cNvPicPr>
            <a:picLocks noChangeAspect="1"/>
          </p:cNvPicPr>
          <p:nvPr/>
        </p:nvPicPr>
        <p:blipFill>
          <a:blip r:embed="rId3"/>
          <a:stretch>
            <a:fillRect/>
          </a:stretch>
        </p:blipFill>
        <p:spPr>
          <a:xfrm>
            <a:off x="8043332" y="1312863"/>
            <a:ext cx="3869829" cy="2581729"/>
          </a:xfrm>
          <a:prstGeom prst="rect">
            <a:avLst/>
          </a:prstGeom>
        </p:spPr>
      </p:pic>
      <p:pic>
        <p:nvPicPr>
          <p:cNvPr id="3" name="Slika 2">
            <a:extLst>
              <a:ext uri="{FF2B5EF4-FFF2-40B4-BE49-F238E27FC236}">
                <a16:creationId xmlns:a16="http://schemas.microsoft.com/office/drawing/2014/main" id="{AF141810-6F48-4213-AE32-12E404A88942}"/>
              </a:ext>
            </a:extLst>
          </p:cNvPr>
          <p:cNvPicPr>
            <a:picLocks noChangeAspect="1"/>
          </p:cNvPicPr>
          <p:nvPr/>
        </p:nvPicPr>
        <p:blipFill>
          <a:blip r:embed="rId4"/>
          <a:stretch>
            <a:fillRect/>
          </a:stretch>
        </p:blipFill>
        <p:spPr>
          <a:xfrm>
            <a:off x="8042503" y="3894592"/>
            <a:ext cx="3870658" cy="2581729"/>
          </a:xfrm>
          <a:prstGeom prst="rect">
            <a:avLst/>
          </a:prstGeom>
        </p:spPr>
      </p:pic>
    </p:spTree>
    <p:extLst>
      <p:ext uri="{BB962C8B-B14F-4D97-AF65-F5344CB8AC3E}">
        <p14:creationId xmlns:p14="http://schemas.microsoft.com/office/powerpoint/2010/main" val="3877123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Naslov 1">
            <a:extLst>
              <a:ext uri="{FF2B5EF4-FFF2-40B4-BE49-F238E27FC236}">
                <a16:creationId xmlns:a16="http://schemas.microsoft.com/office/drawing/2014/main" id="{AD666215-23EC-4618-ACA0-255ECF03BE45}"/>
              </a:ext>
            </a:extLst>
          </p:cNvPr>
          <p:cNvSpPr>
            <a:spLocks noGrp="1" noChangeArrowheads="1"/>
          </p:cNvSpPr>
          <p:nvPr>
            <p:ph type="title"/>
          </p:nvPr>
        </p:nvSpPr>
        <p:spPr>
          <a:xfrm>
            <a:off x="194733" y="9789"/>
            <a:ext cx="10032999" cy="1143000"/>
          </a:xfrm>
        </p:spPr>
        <p:txBody>
          <a:bodyPr>
            <a:normAutofit fontScale="90000"/>
          </a:bodyPr>
          <a:lstStyle/>
          <a:p>
            <a:r>
              <a:rPr lang="sl-SI" altLang="sl-SI" b="1" dirty="0">
                <a:solidFill>
                  <a:srgbClr val="458B4C"/>
                </a:solidFill>
                <a:latin typeface="Bookman Old Style" panose="02050604050505020204" pitchFamily="18" charset="0"/>
              </a:rPr>
              <a:t>Prihodnost družbenih omrežij v turizmu</a:t>
            </a:r>
          </a:p>
        </p:txBody>
      </p:sp>
      <p:sp>
        <p:nvSpPr>
          <p:cNvPr id="65539" name="Označba mesta vsebine 2">
            <a:extLst>
              <a:ext uri="{FF2B5EF4-FFF2-40B4-BE49-F238E27FC236}">
                <a16:creationId xmlns:a16="http://schemas.microsoft.com/office/drawing/2014/main" id="{AC24C078-5EF6-47E5-9D1A-E0310F7A7629}"/>
              </a:ext>
            </a:extLst>
          </p:cNvPr>
          <p:cNvSpPr>
            <a:spLocks noGrp="1" noChangeArrowheads="1"/>
          </p:cNvSpPr>
          <p:nvPr>
            <p:ph idx="1"/>
          </p:nvPr>
        </p:nvSpPr>
        <p:spPr>
          <a:xfrm>
            <a:off x="374122" y="1312863"/>
            <a:ext cx="6754812" cy="5545137"/>
          </a:xfrm>
        </p:spPr>
        <p:txBody>
          <a:bodyPr/>
          <a:lstStyle/>
          <a:p>
            <a:pPr marL="0" indent="0">
              <a:buNone/>
            </a:pPr>
            <a:r>
              <a:rPr lang="sl-SI" altLang="sl-SI" sz="2400" b="1" dirty="0">
                <a:latin typeface="Bookman Old Style" panose="02050604050505020204" pitchFamily="18" charset="0"/>
              </a:rPr>
              <a:t>Napredna analitika in umetna inteligenca</a:t>
            </a:r>
            <a:r>
              <a:rPr lang="sl-SI" altLang="sl-SI" sz="2400" dirty="0">
                <a:latin typeface="Bookman Old Style" panose="02050604050505020204" pitchFamily="18" charset="0"/>
              </a:rPr>
              <a:t>:</a:t>
            </a:r>
          </a:p>
          <a:p>
            <a:pPr marL="0" indent="0">
              <a:buNone/>
            </a:pPr>
            <a:r>
              <a:rPr lang="sl-SI" altLang="sl-SI" sz="2400" dirty="0">
                <a:latin typeface="Bookman Old Style" panose="02050604050505020204" pitchFamily="18" charset="0"/>
              </a:rPr>
              <a:t>Napredna analitika in umetna inteligenca bosta pomembna prihodnja orodja za turistična podjetja pri upravljanju družbenih omrežij. To bo omogočilo boljše razumevanje potreb, preferenc in vedenja uporabnikov ter prilagajanje marketinških kampanj in vsebin na podlagi pridobljenih podatkov</a:t>
            </a:r>
          </a:p>
          <a:p>
            <a:pPr marL="0" indent="0">
              <a:buNone/>
            </a:pPr>
            <a:endParaRPr lang="sl-SI" altLang="sl-SI" sz="2400" dirty="0">
              <a:latin typeface="Bookman Old Style" panose="02050604050505020204" pitchFamily="18" charset="0"/>
            </a:endParaRPr>
          </a:p>
        </p:txBody>
      </p:sp>
      <p:sp>
        <p:nvSpPr>
          <p:cNvPr id="65541" name="Označba mesta številke diapozitiva 5">
            <a:extLst>
              <a:ext uri="{FF2B5EF4-FFF2-40B4-BE49-F238E27FC236}">
                <a16:creationId xmlns:a16="http://schemas.microsoft.com/office/drawing/2014/main" id="{2DABCE26-098B-497C-A2E0-8CAD3BDD6D2F}"/>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1DC996-45E2-4534-B440-39A6D0A1A2A0}" type="slidenum">
              <a:rPr lang="sl-SI" altLang="sl-SI" smtClean="0">
                <a:solidFill>
                  <a:srgbClr val="000000"/>
                </a:solidFill>
              </a:rPr>
              <a:pPr/>
              <a:t>75</a:t>
            </a:fld>
            <a:endParaRPr lang="sl-SI" altLang="sl-SI">
              <a:solidFill>
                <a:srgbClr val="000000"/>
              </a:solidFill>
            </a:endParaRPr>
          </a:p>
        </p:txBody>
      </p:sp>
      <p:pic>
        <p:nvPicPr>
          <p:cNvPr id="6" name="Slika 5">
            <a:extLst>
              <a:ext uri="{FF2B5EF4-FFF2-40B4-BE49-F238E27FC236}">
                <a16:creationId xmlns:a16="http://schemas.microsoft.com/office/drawing/2014/main" id="{452CA240-5606-49E6-A987-636DC47F711F}"/>
              </a:ext>
            </a:extLst>
          </p:cNvPr>
          <p:cNvPicPr>
            <a:picLocks noChangeAspect="1"/>
          </p:cNvPicPr>
          <p:nvPr/>
        </p:nvPicPr>
        <p:blipFill>
          <a:blip r:embed="rId2"/>
          <a:stretch>
            <a:fillRect/>
          </a:stretch>
        </p:blipFill>
        <p:spPr>
          <a:xfrm>
            <a:off x="11209867" y="90223"/>
            <a:ext cx="982133" cy="982133"/>
          </a:xfrm>
          <a:prstGeom prst="rect">
            <a:avLst/>
          </a:prstGeom>
        </p:spPr>
      </p:pic>
      <p:pic>
        <p:nvPicPr>
          <p:cNvPr id="2" name="Slika 1">
            <a:extLst>
              <a:ext uri="{FF2B5EF4-FFF2-40B4-BE49-F238E27FC236}">
                <a16:creationId xmlns:a16="http://schemas.microsoft.com/office/drawing/2014/main" id="{1D0E2543-7DF2-4082-BFA1-1F808ED6F2A5}"/>
              </a:ext>
            </a:extLst>
          </p:cNvPr>
          <p:cNvPicPr>
            <a:picLocks noChangeAspect="1"/>
          </p:cNvPicPr>
          <p:nvPr/>
        </p:nvPicPr>
        <p:blipFill>
          <a:blip r:embed="rId3"/>
          <a:stretch>
            <a:fillRect/>
          </a:stretch>
        </p:blipFill>
        <p:spPr>
          <a:xfrm>
            <a:off x="6964504" y="2286511"/>
            <a:ext cx="5081974" cy="2284978"/>
          </a:xfrm>
          <a:prstGeom prst="rect">
            <a:avLst/>
          </a:prstGeom>
        </p:spPr>
      </p:pic>
    </p:spTree>
    <p:extLst>
      <p:ext uri="{BB962C8B-B14F-4D97-AF65-F5344CB8AC3E}">
        <p14:creationId xmlns:p14="http://schemas.microsoft.com/office/powerpoint/2010/main" val="24009626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Naslov 1">
            <a:extLst>
              <a:ext uri="{FF2B5EF4-FFF2-40B4-BE49-F238E27FC236}">
                <a16:creationId xmlns:a16="http://schemas.microsoft.com/office/drawing/2014/main" id="{AD666215-23EC-4618-ACA0-255ECF03BE45}"/>
              </a:ext>
            </a:extLst>
          </p:cNvPr>
          <p:cNvSpPr>
            <a:spLocks noGrp="1" noChangeArrowheads="1"/>
          </p:cNvSpPr>
          <p:nvPr>
            <p:ph type="title"/>
          </p:nvPr>
        </p:nvSpPr>
        <p:spPr>
          <a:xfrm>
            <a:off x="194733" y="9789"/>
            <a:ext cx="10032999" cy="1143000"/>
          </a:xfrm>
        </p:spPr>
        <p:txBody>
          <a:bodyPr>
            <a:normAutofit fontScale="90000"/>
          </a:bodyPr>
          <a:lstStyle/>
          <a:p>
            <a:r>
              <a:rPr lang="sl-SI" altLang="sl-SI" b="1" dirty="0">
                <a:solidFill>
                  <a:srgbClr val="458B4C"/>
                </a:solidFill>
                <a:latin typeface="Bookman Old Style" panose="02050604050505020204" pitchFamily="18" charset="0"/>
              </a:rPr>
              <a:t>Prihodnost družbenih omrežij v turizmu</a:t>
            </a:r>
          </a:p>
        </p:txBody>
      </p:sp>
      <p:sp>
        <p:nvSpPr>
          <p:cNvPr id="65539" name="Označba mesta vsebine 2">
            <a:extLst>
              <a:ext uri="{FF2B5EF4-FFF2-40B4-BE49-F238E27FC236}">
                <a16:creationId xmlns:a16="http://schemas.microsoft.com/office/drawing/2014/main" id="{AC24C078-5EF6-47E5-9D1A-E0310F7A7629}"/>
              </a:ext>
            </a:extLst>
          </p:cNvPr>
          <p:cNvSpPr>
            <a:spLocks noGrp="1" noChangeArrowheads="1"/>
          </p:cNvSpPr>
          <p:nvPr>
            <p:ph idx="1"/>
          </p:nvPr>
        </p:nvSpPr>
        <p:spPr>
          <a:xfrm>
            <a:off x="374122" y="1312863"/>
            <a:ext cx="6754812" cy="5545137"/>
          </a:xfrm>
        </p:spPr>
        <p:txBody>
          <a:bodyPr/>
          <a:lstStyle/>
          <a:p>
            <a:pPr marL="0" indent="0">
              <a:buNone/>
            </a:pPr>
            <a:r>
              <a:rPr lang="sl-SI" altLang="sl-SI" sz="2400" b="1" dirty="0">
                <a:latin typeface="Bookman Old Style" panose="02050604050505020204" pitchFamily="18" charset="0"/>
              </a:rPr>
              <a:t>Rast </a:t>
            </a:r>
            <a:r>
              <a:rPr lang="sl-SI" altLang="sl-SI" sz="2400" b="1" dirty="0" err="1">
                <a:latin typeface="Bookman Old Style" panose="02050604050505020204" pitchFamily="18" charset="0"/>
              </a:rPr>
              <a:t>mikro</a:t>
            </a:r>
            <a:r>
              <a:rPr lang="sl-SI" altLang="sl-SI" sz="2400" b="1" dirty="0">
                <a:latin typeface="Bookman Old Style" panose="02050604050505020204" pitchFamily="18" charset="0"/>
              </a:rPr>
              <a:t>-vplivnežev</a:t>
            </a:r>
            <a:r>
              <a:rPr lang="sl-SI" altLang="sl-SI" sz="2400" dirty="0">
                <a:latin typeface="Bookman Old Style" panose="02050604050505020204" pitchFamily="18" charset="0"/>
              </a:rPr>
              <a:t>:</a:t>
            </a:r>
          </a:p>
          <a:p>
            <a:pPr marL="0" indent="0">
              <a:buNone/>
            </a:pPr>
            <a:r>
              <a:rPr lang="sl-SI" altLang="sl-SI" sz="2400" dirty="0">
                <a:latin typeface="Bookman Old Style" panose="02050604050505020204" pitchFamily="18" charset="0"/>
              </a:rPr>
              <a:t>Poleg tradicionalnih vplivnežev lahko pričakujemo tudi rast </a:t>
            </a:r>
            <a:r>
              <a:rPr lang="sl-SI" altLang="sl-SI" sz="2400" dirty="0" err="1">
                <a:latin typeface="Bookman Old Style" panose="02050604050505020204" pitchFamily="18" charset="0"/>
              </a:rPr>
              <a:t>mikro</a:t>
            </a:r>
            <a:r>
              <a:rPr lang="sl-SI" altLang="sl-SI" sz="2400" dirty="0">
                <a:latin typeface="Bookman Old Style" panose="02050604050505020204" pitchFamily="18" charset="0"/>
              </a:rPr>
              <a:t>-vplivnežev, torej posameznikov s manjšim, vendar bolj zvestim občinstvom</a:t>
            </a:r>
          </a:p>
          <a:p>
            <a:pPr marL="0" indent="0">
              <a:buNone/>
            </a:pPr>
            <a:r>
              <a:rPr lang="sl-SI" altLang="sl-SI" sz="2400" dirty="0">
                <a:latin typeface="Bookman Old Style" panose="02050604050505020204" pitchFamily="18" charset="0"/>
              </a:rPr>
              <a:t>Turistična podjetja bodo sodelovala z </a:t>
            </a:r>
            <a:r>
              <a:rPr lang="sl-SI" altLang="sl-SI" sz="2400" dirty="0" err="1">
                <a:latin typeface="Bookman Old Style" panose="02050604050505020204" pitchFamily="18" charset="0"/>
              </a:rPr>
              <a:t>mikro</a:t>
            </a:r>
            <a:r>
              <a:rPr lang="sl-SI" altLang="sl-SI" sz="2400" dirty="0">
                <a:latin typeface="Bookman Old Style" panose="02050604050505020204" pitchFamily="18" charset="0"/>
              </a:rPr>
              <a:t>-vplivneži, da dosežejo bolj segmentirane in ciljno usmerjene skupine potencialnih strank</a:t>
            </a:r>
          </a:p>
          <a:p>
            <a:pPr marL="0" indent="0">
              <a:buNone/>
            </a:pPr>
            <a:endParaRPr lang="sl-SI" altLang="sl-SI" sz="2400" dirty="0">
              <a:latin typeface="Bookman Old Style" panose="02050604050505020204" pitchFamily="18" charset="0"/>
            </a:endParaRPr>
          </a:p>
        </p:txBody>
      </p:sp>
      <p:sp>
        <p:nvSpPr>
          <p:cNvPr id="65541" name="Označba mesta številke diapozitiva 5">
            <a:extLst>
              <a:ext uri="{FF2B5EF4-FFF2-40B4-BE49-F238E27FC236}">
                <a16:creationId xmlns:a16="http://schemas.microsoft.com/office/drawing/2014/main" id="{2DABCE26-098B-497C-A2E0-8CAD3BDD6D2F}"/>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1DC996-45E2-4534-B440-39A6D0A1A2A0}" type="slidenum">
              <a:rPr lang="sl-SI" altLang="sl-SI" smtClean="0">
                <a:solidFill>
                  <a:srgbClr val="000000"/>
                </a:solidFill>
              </a:rPr>
              <a:pPr/>
              <a:t>76</a:t>
            </a:fld>
            <a:endParaRPr lang="sl-SI" altLang="sl-SI">
              <a:solidFill>
                <a:srgbClr val="000000"/>
              </a:solidFill>
            </a:endParaRPr>
          </a:p>
        </p:txBody>
      </p:sp>
      <p:pic>
        <p:nvPicPr>
          <p:cNvPr id="6" name="Slika 5">
            <a:extLst>
              <a:ext uri="{FF2B5EF4-FFF2-40B4-BE49-F238E27FC236}">
                <a16:creationId xmlns:a16="http://schemas.microsoft.com/office/drawing/2014/main" id="{452CA240-5606-49E6-A987-636DC47F711F}"/>
              </a:ext>
            </a:extLst>
          </p:cNvPr>
          <p:cNvPicPr>
            <a:picLocks noChangeAspect="1"/>
          </p:cNvPicPr>
          <p:nvPr/>
        </p:nvPicPr>
        <p:blipFill>
          <a:blip r:embed="rId2"/>
          <a:stretch>
            <a:fillRect/>
          </a:stretch>
        </p:blipFill>
        <p:spPr>
          <a:xfrm>
            <a:off x="11209867" y="90223"/>
            <a:ext cx="982133" cy="982133"/>
          </a:xfrm>
          <a:prstGeom prst="rect">
            <a:avLst/>
          </a:prstGeom>
        </p:spPr>
      </p:pic>
      <p:pic>
        <p:nvPicPr>
          <p:cNvPr id="3" name="Slika 2">
            <a:extLst>
              <a:ext uri="{FF2B5EF4-FFF2-40B4-BE49-F238E27FC236}">
                <a16:creationId xmlns:a16="http://schemas.microsoft.com/office/drawing/2014/main" id="{C27A7804-21E6-459E-9397-3E01B5A52A4B}"/>
              </a:ext>
            </a:extLst>
          </p:cNvPr>
          <p:cNvPicPr>
            <a:picLocks noChangeAspect="1"/>
          </p:cNvPicPr>
          <p:nvPr/>
        </p:nvPicPr>
        <p:blipFill>
          <a:blip r:embed="rId3"/>
          <a:stretch>
            <a:fillRect/>
          </a:stretch>
        </p:blipFill>
        <p:spPr>
          <a:xfrm>
            <a:off x="7300912" y="1685925"/>
            <a:ext cx="4133427" cy="2750608"/>
          </a:xfrm>
          <a:prstGeom prst="rect">
            <a:avLst/>
          </a:prstGeom>
        </p:spPr>
      </p:pic>
    </p:spTree>
    <p:extLst>
      <p:ext uri="{BB962C8B-B14F-4D97-AF65-F5344CB8AC3E}">
        <p14:creationId xmlns:p14="http://schemas.microsoft.com/office/powerpoint/2010/main" val="41635240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slov 1"/>
          <p:cNvSpPr>
            <a:spLocks noGrp="1"/>
          </p:cNvSpPr>
          <p:nvPr>
            <p:ph type="title"/>
          </p:nvPr>
        </p:nvSpPr>
        <p:spPr>
          <a:xfrm>
            <a:off x="211667" y="302214"/>
            <a:ext cx="10515600" cy="1325563"/>
          </a:xfrm>
        </p:spPr>
        <p:txBody>
          <a:bodyPr>
            <a:normAutofit/>
          </a:bodyPr>
          <a:lstStyle/>
          <a:p>
            <a:r>
              <a:rPr lang="sl-SI" altLang="en-US" b="1" dirty="0">
                <a:solidFill>
                  <a:srgbClr val="008000"/>
                </a:solidFill>
                <a:latin typeface="Bookman Old Style" pitchFamily="18" charset="0"/>
              </a:rPr>
              <a:t>Trženje vplivnežev </a:t>
            </a:r>
          </a:p>
        </p:txBody>
      </p:sp>
      <p:sp>
        <p:nvSpPr>
          <p:cNvPr id="3" name="Ograda vsebine 2"/>
          <p:cNvSpPr>
            <a:spLocks noGrp="1"/>
          </p:cNvSpPr>
          <p:nvPr>
            <p:ph idx="1"/>
          </p:nvPr>
        </p:nvSpPr>
        <p:spPr>
          <a:xfrm>
            <a:off x="347134" y="2187574"/>
            <a:ext cx="10515600" cy="4351338"/>
          </a:xfrm>
        </p:spPr>
        <p:txBody>
          <a:bodyPr>
            <a:normAutofit/>
          </a:bodyPr>
          <a:lstStyle/>
          <a:p>
            <a:pPr marL="0" indent="0">
              <a:buNone/>
            </a:pPr>
            <a:r>
              <a:rPr lang="en-US" sz="2000" dirty="0">
                <a:latin typeface="Bookman Old Style" panose="02050604050505020204" pitchFamily="18" charset="0"/>
              </a:rPr>
              <a:t>Glede </a:t>
            </a:r>
            <a:r>
              <a:rPr lang="en-US" sz="2000" dirty="0" err="1">
                <a:latin typeface="Bookman Old Style" panose="02050604050505020204" pitchFamily="18" charset="0"/>
              </a:rPr>
              <a:t>na</a:t>
            </a:r>
            <a:r>
              <a:rPr lang="en-US" sz="2000" dirty="0">
                <a:latin typeface="Bookman Old Style" panose="02050604050505020204" pitchFamily="18" charset="0"/>
              </a:rPr>
              <a:t> </a:t>
            </a:r>
            <a:r>
              <a:rPr lang="en-US" sz="2000" dirty="0" err="1">
                <a:latin typeface="Bookman Old Style" panose="02050604050505020204" pitchFamily="18" charset="0"/>
              </a:rPr>
              <a:t>njihove</a:t>
            </a:r>
            <a:r>
              <a:rPr lang="en-US" sz="2000" dirty="0">
                <a:latin typeface="Bookman Old Style" panose="02050604050505020204" pitchFamily="18" charset="0"/>
              </a:rPr>
              <a:t> </a:t>
            </a:r>
            <a:r>
              <a:rPr lang="en-US" sz="2000" dirty="0" err="1">
                <a:latin typeface="Bookman Old Style" panose="02050604050505020204" pitchFamily="18" charset="0"/>
              </a:rPr>
              <a:t>raziskave</a:t>
            </a:r>
            <a:r>
              <a:rPr lang="en-US" sz="2000" dirty="0">
                <a:latin typeface="Bookman Old Style" panose="02050604050505020204" pitchFamily="18" charset="0"/>
              </a:rPr>
              <a:t> se </a:t>
            </a:r>
            <a:r>
              <a:rPr lang="en-US" sz="2000" dirty="0" err="1">
                <a:latin typeface="Bookman Old Style" panose="02050604050505020204" pitchFamily="18" charset="0"/>
              </a:rPr>
              <a:t>na</a:t>
            </a:r>
            <a:r>
              <a:rPr lang="en-US" sz="2000" dirty="0">
                <a:latin typeface="Bookman Old Style" panose="02050604050505020204" pitchFamily="18" charset="0"/>
              </a:rPr>
              <a:t> </a:t>
            </a:r>
            <a:r>
              <a:rPr lang="en-US" sz="2000" dirty="0" err="1">
                <a:latin typeface="Bookman Old Style" panose="02050604050505020204" pitchFamily="18" charset="0"/>
              </a:rPr>
              <a:t>platformi</a:t>
            </a:r>
            <a:r>
              <a:rPr lang="en-US" sz="2000" dirty="0">
                <a:latin typeface="Bookman Old Style" panose="02050604050505020204" pitchFamily="18" charset="0"/>
              </a:rPr>
              <a:t> Instagram </a:t>
            </a:r>
            <a:r>
              <a:rPr lang="en-US" sz="2000" dirty="0" err="1">
                <a:latin typeface="Bookman Old Style" panose="02050604050505020204" pitchFamily="18" charset="0"/>
              </a:rPr>
              <a:t>najde</a:t>
            </a:r>
            <a:r>
              <a:rPr lang="en-US" sz="2000" dirty="0">
                <a:latin typeface="Bookman Old Style" panose="02050604050505020204" pitchFamily="18" charset="0"/>
              </a:rPr>
              <a:t> </a:t>
            </a:r>
            <a:r>
              <a:rPr lang="en-US" sz="2000" dirty="0" err="1">
                <a:latin typeface="Bookman Old Style" panose="02050604050505020204" pitchFamily="18" charset="0"/>
              </a:rPr>
              <a:t>največ</a:t>
            </a:r>
            <a:r>
              <a:rPr lang="en-US" sz="2000" dirty="0">
                <a:latin typeface="Bookman Old Style" panose="02050604050505020204" pitchFamily="18" charset="0"/>
              </a:rPr>
              <a:t> </a:t>
            </a:r>
            <a:r>
              <a:rPr lang="en-US" sz="2000" dirty="0" err="1">
                <a:latin typeface="Bookman Old Style" panose="02050604050505020204" pitchFamily="18" charset="0"/>
              </a:rPr>
              <a:t>vplivnežev</a:t>
            </a:r>
            <a:r>
              <a:rPr lang="en-US" sz="2000" dirty="0">
                <a:latin typeface="Bookman Old Style" panose="02050604050505020204" pitchFamily="18" charset="0"/>
              </a:rPr>
              <a:t>. </a:t>
            </a:r>
            <a:r>
              <a:rPr lang="en-US" sz="2000" dirty="0" err="1">
                <a:latin typeface="Bookman Old Style" panose="02050604050505020204" pitchFamily="18" charset="0"/>
              </a:rPr>
              <a:t>Delijo</a:t>
            </a:r>
            <a:r>
              <a:rPr lang="en-US" sz="2000" dirty="0">
                <a:latin typeface="Bookman Old Style" panose="02050604050505020204" pitchFamily="18" charset="0"/>
              </a:rPr>
              <a:t> </a:t>
            </a:r>
            <a:r>
              <a:rPr lang="en-US" sz="2000" dirty="0" err="1">
                <a:latin typeface="Bookman Old Style" panose="02050604050505020204" pitchFamily="18" charset="0"/>
              </a:rPr>
              <a:t>jih</a:t>
            </a:r>
            <a:r>
              <a:rPr lang="en-US" sz="2000" dirty="0">
                <a:latin typeface="Bookman Old Style" panose="02050604050505020204" pitchFamily="18" charset="0"/>
              </a:rPr>
              <a:t> v </a:t>
            </a:r>
            <a:r>
              <a:rPr lang="en-US" sz="2000" dirty="0" err="1">
                <a:latin typeface="Bookman Old Style" panose="02050604050505020204" pitchFamily="18" charset="0"/>
              </a:rPr>
              <a:t>štiri</a:t>
            </a:r>
            <a:r>
              <a:rPr lang="en-US" sz="2000" dirty="0">
                <a:latin typeface="Bookman Old Style" panose="02050604050505020204" pitchFamily="18" charset="0"/>
              </a:rPr>
              <a:t> </a:t>
            </a:r>
            <a:r>
              <a:rPr lang="en-US" sz="2000" dirty="0" err="1">
                <a:latin typeface="Bookman Old Style" panose="02050604050505020204" pitchFamily="18" charset="0"/>
              </a:rPr>
              <a:t>skupine</a:t>
            </a:r>
            <a:r>
              <a:rPr lang="en-US" sz="2000" dirty="0">
                <a:latin typeface="Bookman Old Style" panose="02050604050505020204" pitchFamily="18" charset="0"/>
              </a:rPr>
              <a:t>:</a:t>
            </a:r>
          </a:p>
          <a:p>
            <a:pPr marL="0" indent="0">
              <a:buNone/>
            </a:pPr>
            <a:r>
              <a:rPr lang="en-US" sz="2000" dirty="0">
                <a:latin typeface="Bookman Old Style" panose="02050604050505020204" pitchFamily="18" charset="0"/>
              </a:rPr>
              <a:t> </a:t>
            </a:r>
          </a:p>
          <a:p>
            <a:pPr marL="0" indent="0">
              <a:buNone/>
            </a:pPr>
            <a:r>
              <a:rPr lang="en-US" sz="2000" dirty="0">
                <a:latin typeface="Bookman Old Style" panose="02050604050505020204" pitchFamily="18" charset="0"/>
              </a:rPr>
              <a:t>-	MIKRO VPLIVNEŽI: </a:t>
            </a:r>
            <a:r>
              <a:rPr lang="en-US" sz="2000" dirty="0" err="1">
                <a:latin typeface="Bookman Old Style" panose="02050604050505020204" pitchFamily="18" charset="0"/>
              </a:rPr>
              <a:t>imajo</a:t>
            </a:r>
            <a:r>
              <a:rPr lang="en-US" sz="2000" dirty="0">
                <a:latin typeface="Bookman Old Style" panose="02050604050505020204" pitchFamily="18" charset="0"/>
              </a:rPr>
              <a:t> </a:t>
            </a:r>
            <a:r>
              <a:rPr lang="en-US" sz="2000" dirty="0" err="1">
                <a:latin typeface="Bookman Old Style" panose="02050604050505020204" pitchFamily="18" charset="0"/>
              </a:rPr>
              <a:t>boljše</a:t>
            </a:r>
            <a:r>
              <a:rPr lang="en-US" sz="2000" dirty="0">
                <a:latin typeface="Bookman Old Style" panose="02050604050505020204" pitchFamily="18" charset="0"/>
              </a:rPr>
              <a:t> </a:t>
            </a:r>
            <a:r>
              <a:rPr lang="en-US" sz="2000" dirty="0" err="1">
                <a:latin typeface="Bookman Old Style" panose="02050604050505020204" pitchFamily="18" charset="0"/>
              </a:rPr>
              <a:t>stopnjo</a:t>
            </a:r>
            <a:r>
              <a:rPr lang="en-US" sz="2000" dirty="0">
                <a:latin typeface="Bookman Old Style" panose="02050604050505020204" pitchFamily="18" charset="0"/>
              </a:rPr>
              <a:t> </a:t>
            </a:r>
            <a:r>
              <a:rPr lang="en-US" sz="2000" dirty="0" err="1">
                <a:latin typeface="Bookman Old Style" panose="02050604050505020204" pitchFamily="18" charset="0"/>
              </a:rPr>
              <a:t>angažiranja</a:t>
            </a:r>
            <a:r>
              <a:rPr lang="en-US" sz="2000" dirty="0">
                <a:latin typeface="Bookman Old Style" panose="02050604050505020204" pitchFamily="18" charset="0"/>
              </a:rPr>
              <a:t> (engagement) </a:t>
            </a:r>
            <a:r>
              <a:rPr lang="en-US" sz="2000" dirty="0" err="1">
                <a:latin typeface="Bookman Old Style" panose="02050604050505020204" pitchFamily="18" charset="0"/>
              </a:rPr>
              <a:t>kot</a:t>
            </a:r>
            <a:r>
              <a:rPr lang="en-US" sz="2000" dirty="0">
                <a:latin typeface="Bookman Old Style" panose="02050604050505020204" pitchFamily="18" charset="0"/>
              </a:rPr>
              <a:t> </a:t>
            </a:r>
            <a:r>
              <a:rPr lang="en-US" sz="2000" dirty="0" err="1">
                <a:latin typeface="Bookman Old Style" panose="02050604050505020204" pitchFamily="18" charset="0"/>
              </a:rPr>
              <a:t>tisti</a:t>
            </a:r>
            <a:r>
              <a:rPr lang="en-US" sz="2000" dirty="0">
                <a:latin typeface="Bookman Old Style" panose="02050604050505020204" pitchFamily="18" charset="0"/>
              </a:rPr>
              <a:t> z </a:t>
            </a:r>
            <a:r>
              <a:rPr lang="en-US" sz="2000" dirty="0" err="1">
                <a:latin typeface="Bookman Old Style" panose="02050604050505020204" pitchFamily="18" charset="0"/>
              </a:rPr>
              <a:t>veliko</a:t>
            </a:r>
            <a:r>
              <a:rPr lang="en-US" sz="2000" dirty="0">
                <a:latin typeface="Bookman Old Style" panose="02050604050505020204" pitchFamily="18" charset="0"/>
              </a:rPr>
              <a:t> </a:t>
            </a:r>
            <a:r>
              <a:rPr lang="en-US" sz="2000" dirty="0" err="1">
                <a:latin typeface="Bookman Old Style" panose="02050604050505020204" pitchFamily="18" charset="0"/>
              </a:rPr>
              <a:t>število</a:t>
            </a:r>
            <a:r>
              <a:rPr lang="en-US" sz="2000" dirty="0">
                <a:latin typeface="Bookman Old Style" panose="02050604050505020204" pitchFamily="18" charset="0"/>
              </a:rPr>
              <a:t> </a:t>
            </a:r>
            <a:r>
              <a:rPr lang="en-US" sz="2000" dirty="0" err="1">
                <a:latin typeface="Bookman Old Style" panose="02050604050505020204" pitchFamily="18" charset="0"/>
              </a:rPr>
              <a:t>sledilcev</a:t>
            </a:r>
            <a:r>
              <a:rPr lang="en-US" sz="2000" dirty="0">
                <a:latin typeface="Bookman Old Style" panose="02050604050505020204" pitchFamily="18" charset="0"/>
              </a:rPr>
              <a:t>. </a:t>
            </a:r>
            <a:r>
              <a:rPr lang="en-US" sz="2000" dirty="0" err="1">
                <a:latin typeface="Bookman Old Style" panose="02050604050505020204" pitchFamily="18" charset="0"/>
              </a:rPr>
              <a:t>Pomembna</a:t>
            </a:r>
            <a:r>
              <a:rPr lang="en-US" sz="2000" dirty="0">
                <a:latin typeface="Bookman Old Style" panose="02050604050505020204" pitchFamily="18" charset="0"/>
              </a:rPr>
              <a:t> je </a:t>
            </a:r>
            <a:r>
              <a:rPr lang="en-US" sz="2000" dirty="0" err="1">
                <a:latin typeface="Bookman Old Style" panose="02050604050505020204" pitchFamily="18" charset="0"/>
              </a:rPr>
              <a:t>kvaliteta</a:t>
            </a:r>
            <a:r>
              <a:rPr lang="en-US" sz="2000" dirty="0">
                <a:latin typeface="Bookman Old Style" panose="02050604050505020204" pitchFamily="18" charset="0"/>
              </a:rPr>
              <a:t> </a:t>
            </a:r>
            <a:r>
              <a:rPr lang="en-US" sz="2000" dirty="0" err="1">
                <a:latin typeface="Bookman Old Style" panose="02050604050505020204" pitchFamily="18" charset="0"/>
              </a:rPr>
              <a:t>sledilcev</a:t>
            </a:r>
            <a:r>
              <a:rPr lang="en-US" sz="2000" dirty="0">
                <a:latin typeface="Bookman Old Style" panose="02050604050505020204" pitchFamily="18" charset="0"/>
              </a:rPr>
              <a:t> in ne </a:t>
            </a:r>
            <a:r>
              <a:rPr lang="en-US" sz="2000" dirty="0" err="1">
                <a:latin typeface="Bookman Old Style" panose="02050604050505020204" pitchFamily="18" charset="0"/>
              </a:rPr>
              <a:t>kvantiteta</a:t>
            </a:r>
            <a:r>
              <a:rPr lang="en-US" sz="2000" dirty="0">
                <a:latin typeface="Bookman Old Style" panose="02050604050505020204" pitchFamily="18" charset="0"/>
              </a:rPr>
              <a:t> </a:t>
            </a:r>
          </a:p>
          <a:p>
            <a:pPr marL="0" indent="0">
              <a:buNone/>
            </a:pPr>
            <a:r>
              <a:rPr lang="en-US" sz="2000" dirty="0">
                <a:latin typeface="Bookman Old Style" panose="02050604050505020204" pitchFamily="18" charset="0"/>
              </a:rPr>
              <a:t>-	MAKRO VPLIVNEŽI: </a:t>
            </a:r>
            <a:r>
              <a:rPr lang="en-US" sz="2000" dirty="0" err="1">
                <a:latin typeface="Bookman Old Style" panose="02050604050505020204" pitchFamily="18" charset="0"/>
              </a:rPr>
              <a:t>njihovo</a:t>
            </a:r>
            <a:r>
              <a:rPr lang="en-US" sz="2000" dirty="0">
                <a:latin typeface="Bookman Old Style" panose="02050604050505020204" pitchFamily="18" charset="0"/>
              </a:rPr>
              <a:t> </a:t>
            </a:r>
            <a:r>
              <a:rPr lang="en-US" sz="2000" dirty="0" err="1">
                <a:latin typeface="Bookman Old Style" panose="02050604050505020204" pitchFamily="18" charset="0"/>
              </a:rPr>
              <a:t>število</a:t>
            </a:r>
            <a:r>
              <a:rPr lang="en-US" sz="2000" dirty="0">
                <a:latin typeface="Bookman Old Style" panose="02050604050505020204" pitchFamily="18" charset="0"/>
              </a:rPr>
              <a:t> </a:t>
            </a:r>
            <a:r>
              <a:rPr lang="en-US" sz="2000" dirty="0" err="1">
                <a:latin typeface="Bookman Old Style" panose="02050604050505020204" pitchFamily="18" charset="0"/>
              </a:rPr>
              <a:t>sledilcev</a:t>
            </a:r>
            <a:r>
              <a:rPr lang="en-US" sz="2000" dirty="0">
                <a:latin typeface="Bookman Old Style" panose="02050604050505020204" pitchFamily="18" charset="0"/>
              </a:rPr>
              <a:t> je do 1 </a:t>
            </a:r>
            <a:r>
              <a:rPr lang="en-US" sz="2000" dirty="0" err="1">
                <a:latin typeface="Bookman Old Style" panose="02050604050505020204" pitchFamily="18" charset="0"/>
              </a:rPr>
              <a:t>miljona</a:t>
            </a:r>
            <a:endParaRPr lang="en-US" sz="2000" dirty="0">
              <a:latin typeface="Bookman Old Style" panose="02050604050505020204" pitchFamily="18" charset="0"/>
            </a:endParaRPr>
          </a:p>
          <a:p>
            <a:pPr marL="0" indent="0">
              <a:buNone/>
            </a:pPr>
            <a:r>
              <a:rPr lang="en-US" sz="2000" dirty="0">
                <a:latin typeface="Bookman Old Style" panose="02050604050505020204" pitchFamily="18" charset="0"/>
              </a:rPr>
              <a:t>-	MEGA VPLIVNEŽI: </a:t>
            </a:r>
            <a:r>
              <a:rPr lang="en-US" sz="2000" dirty="0" err="1">
                <a:latin typeface="Bookman Old Style" panose="02050604050505020204" pitchFamily="18" charset="0"/>
              </a:rPr>
              <a:t>ki</a:t>
            </a:r>
            <a:r>
              <a:rPr lang="en-US" sz="2000" dirty="0">
                <a:latin typeface="Bookman Old Style" panose="02050604050505020204" pitchFamily="18" charset="0"/>
              </a:rPr>
              <a:t> </a:t>
            </a:r>
            <a:r>
              <a:rPr lang="en-US" sz="2000" dirty="0" err="1">
                <a:latin typeface="Bookman Old Style" panose="02050604050505020204" pitchFamily="18" charset="0"/>
              </a:rPr>
              <a:t>imajo</a:t>
            </a:r>
            <a:r>
              <a:rPr lang="en-US" sz="2000" dirty="0">
                <a:latin typeface="Bookman Old Style" panose="02050604050505020204" pitchFamily="18" charset="0"/>
              </a:rPr>
              <a:t> </a:t>
            </a:r>
            <a:r>
              <a:rPr lang="en-US" sz="2000" dirty="0" err="1">
                <a:latin typeface="Bookman Old Style" panose="02050604050505020204" pitchFamily="18" charset="0"/>
              </a:rPr>
              <a:t>več</a:t>
            </a:r>
            <a:r>
              <a:rPr lang="en-US" sz="2000" dirty="0">
                <a:latin typeface="Bookman Old Style" panose="02050604050505020204" pitchFamily="18" charset="0"/>
              </a:rPr>
              <a:t> </a:t>
            </a:r>
            <a:r>
              <a:rPr lang="en-US" sz="2000" dirty="0" err="1">
                <a:latin typeface="Bookman Old Style" panose="02050604050505020204" pitchFamily="18" charset="0"/>
              </a:rPr>
              <a:t>kot</a:t>
            </a:r>
            <a:r>
              <a:rPr lang="en-US" sz="2000" dirty="0">
                <a:latin typeface="Bookman Old Style" panose="02050604050505020204" pitchFamily="18" charset="0"/>
              </a:rPr>
              <a:t> </a:t>
            </a:r>
            <a:r>
              <a:rPr lang="en-US" sz="2000" dirty="0" err="1">
                <a:latin typeface="Bookman Old Style" panose="02050604050505020204" pitchFamily="18" charset="0"/>
              </a:rPr>
              <a:t>milijon</a:t>
            </a:r>
            <a:r>
              <a:rPr lang="en-US" sz="2000" dirty="0">
                <a:latin typeface="Bookman Old Style" panose="02050604050505020204" pitchFamily="18" charset="0"/>
              </a:rPr>
              <a:t> </a:t>
            </a:r>
            <a:r>
              <a:rPr lang="en-US" sz="2000" dirty="0" err="1">
                <a:latin typeface="Bookman Old Style" panose="02050604050505020204" pitchFamily="18" charset="0"/>
              </a:rPr>
              <a:t>sledilcev</a:t>
            </a:r>
            <a:endParaRPr lang="en-US" sz="2000" dirty="0">
              <a:latin typeface="Bookman Old Style" panose="02050604050505020204" pitchFamily="18" charset="0"/>
            </a:endParaRPr>
          </a:p>
          <a:p>
            <a:pPr marL="0" indent="0">
              <a:buNone/>
            </a:pPr>
            <a:r>
              <a:rPr lang="en-US" sz="2000" dirty="0">
                <a:latin typeface="Bookman Old Style" panose="02050604050505020204" pitchFamily="18" charset="0"/>
              </a:rPr>
              <a:t>-	ZVEZDNIKI: z </a:t>
            </a:r>
            <a:r>
              <a:rPr lang="en-US" sz="2000" dirty="0" err="1">
                <a:latin typeface="Bookman Old Style" panose="02050604050505020204" pitchFamily="18" charset="0"/>
              </a:rPr>
              <a:t>več</a:t>
            </a:r>
            <a:r>
              <a:rPr lang="en-US" sz="2000" dirty="0">
                <a:latin typeface="Bookman Old Style" panose="02050604050505020204" pitchFamily="18" charset="0"/>
              </a:rPr>
              <a:t> </a:t>
            </a:r>
            <a:r>
              <a:rPr lang="en-US" sz="2000" dirty="0" err="1">
                <a:latin typeface="Bookman Old Style" panose="02050604050505020204" pitchFamily="18" charset="0"/>
              </a:rPr>
              <a:t>kot</a:t>
            </a:r>
            <a:r>
              <a:rPr lang="en-US" sz="2000" dirty="0">
                <a:latin typeface="Bookman Old Style" panose="02050604050505020204" pitchFamily="18" charset="0"/>
              </a:rPr>
              <a:t> 10 </a:t>
            </a:r>
            <a:r>
              <a:rPr lang="en-US" sz="2000" dirty="0" err="1">
                <a:latin typeface="Bookman Old Style" panose="02050604050505020204" pitchFamily="18" charset="0"/>
              </a:rPr>
              <a:t>milijon</a:t>
            </a:r>
            <a:r>
              <a:rPr lang="en-US" sz="2000" dirty="0">
                <a:latin typeface="Bookman Old Style" panose="02050604050505020204" pitchFamily="18" charset="0"/>
              </a:rPr>
              <a:t> </a:t>
            </a:r>
            <a:r>
              <a:rPr lang="en-US" sz="2000" dirty="0" err="1">
                <a:latin typeface="Bookman Old Style" panose="02050604050505020204" pitchFamily="18" charset="0"/>
              </a:rPr>
              <a:t>sledilcev</a:t>
            </a:r>
            <a:endParaRPr lang="en-US" sz="2000" dirty="0">
              <a:latin typeface="Bookman Old Style" panose="02050604050505020204" pitchFamily="18" charset="0"/>
            </a:endParaRPr>
          </a:p>
          <a:p>
            <a:pPr marL="0" indent="0">
              <a:buNone/>
            </a:pPr>
            <a:endParaRPr lang="en-US" sz="2000" dirty="0">
              <a:latin typeface="Bookman Old Style" panose="02050604050505020204" pitchFamily="18" charset="0"/>
            </a:endParaRPr>
          </a:p>
        </p:txBody>
      </p:sp>
      <p:sp>
        <p:nvSpPr>
          <p:cNvPr id="4" name="Označba mesta številke diapozitiva 3">
            <a:extLst>
              <a:ext uri="{FF2B5EF4-FFF2-40B4-BE49-F238E27FC236}">
                <a16:creationId xmlns:a16="http://schemas.microsoft.com/office/drawing/2014/main" id="{A8C61A3E-3F30-409D-800E-295AD173B63C}"/>
              </a:ext>
            </a:extLst>
          </p:cNvPr>
          <p:cNvSpPr>
            <a:spLocks noGrp="1"/>
          </p:cNvSpPr>
          <p:nvPr>
            <p:ph type="sldNum" sz="quarter" idx="12"/>
          </p:nvPr>
        </p:nvSpPr>
        <p:spPr/>
        <p:txBody>
          <a:bodyPr/>
          <a:lstStyle/>
          <a:p>
            <a:pPr>
              <a:defRPr/>
            </a:pPr>
            <a:fld id="{704439BC-F367-4071-BA3E-04A4431BA867}" type="slidenum">
              <a:rPr lang="sl-SI" altLang="sl-SI" smtClean="0">
                <a:solidFill>
                  <a:srgbClr val="000000"/>
                </a:solidFill>
              </a:rPr>
              <a:pPr>
                <a:defRPr/>
              </a:pPr>
              <a:t>77</a:t>
            </a:fld>
            <a:endParaRPr lang="sl-SI" altLang="sl-SI">
              <a:solidFill>
                <a:srgbClr val="000000"/>
              </a:solidFill>
            </a:endParaRPr>
          </a:p>
        </p:txBody>
      </p:sp>
      <p:pic>
        <p:nvPicPr>
          <p:cNvPr id="5" name="Slika 4">
            <a:extLst>
              <a:ext uri="{FF2B5EF4-FFF2-40B4-BE49-F238E27FC236}">
                <a16:creationId xmlns:a16="http://schemas.microsoft.com/office/drawing/2014/main" id="{3C8451F0-1957-4E67-8D6F-92BB5036ADF9}"/>
              </a:ext>
            </a:extLst>
          </p:cNvPr>
          <p:cNvPicPr>
            <a:picLocks noChangeAspect="1"/>
          </p:cNvPicPr>
          <p:nvPr/>
        </p:nvPicPr>
        <p:blipFill>
          <a:blip r:embed="rId2"/>
          <a:stretch>
            <a:fillRect/>
          </a:stretch>
        </p:blipFill>
        <p:spPr>
          <a:xfrm>
            <a:off x="11209867" y="90223"/>
            <a:ext cx="982133" cy="982133"/>
          </a:xfrm>
          <a:prstGeom prst="rect">
            <a:avLst/>
          </a:prstGeom>
        </p:spPr>
      </p:pic>
    </p:spTree>
    <p:extLst>
      <p:ext uri="{BB962C8B-B14F-4D97-AF65-F5344CB8AC3E}">
        <p14:creationId xmlns:p14="http://schemas.microsoft.com/office/powerpoint/2010/main" val="12686296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Naslov 1">
            <a:extLst>
              <a:ext uri="{FF2B5EF4-FFF2-40B4-BE49-F238E27FC236}">
                <a16:creationId xmlns:a16="http://schemas.microsoft.com/office/drawing/2014/main" id="{AD666215-23EC-4618-ACA0-255ECF03BE45}"/>
              </a:ext>
            </a:extLst>
          </p:cNvPr>
          <p:cNvSpPr>
            <a:spLocks noGrp="1" noChangeArrowheads="1"/>
          </p:cNvSpPr>
          <p:nvPr>
            <p:ph type="title"/>
          </p:nvPr>
        </p:nvSpPr>
        <p:spPr>
          <a:xfrm>
            <a:off x="194733" y="9789"/>
            <a:ext cx="10032999" cy="1143000"/>
          </a:xfrm>
        </p:spPr>
        <p:txBody>
          <a:bodyPr>
            <a:normAutofit fontScale="90000"/>
          </a:bodyPr>
          <a:lstStyle/>
          <a:p>
            <a:r>
              <a:rPr lang="sl-SI" altLang="sl-SI" b="1" dirty="0">
                <a:solidFill>
                  <a:srgbClr val="458B4C"/>
                </a:solidFill>
                <a:latin typeface="Bookman Old Style" panose="02050604050505020204" pitchFamily="18" charset="0"/>
              </a:rPr>
              <a:t>Prihodnost družbenih omrežij v turizmu</a:t>
            </a:r>
          </a:p>
        </p:txBody>
      </p:sp>
      <p:sp>
        <p:nvSpPr>
          <p:cNvPr id="65539" name="Označba mesta vsebine 2">
            <a:extLst>
              <a:ext uri="{FF2B5EF4-FFF2-40B4-BE49-F238E27FC236}">
                <a16:creationId xmlns:a16="http://schemas.microsoft.com/office/drawing/2014/main" id="{AC24C078-5EF6-47E5-9D1A-E0310F7A7629}"/>
              </a:ext>
            </a:extLst>
          </p:cNvPr>
          <p:cNvSpPr>
            <a:spLocks noGrp="1" noChangeArrowheads="1"/>
          </p:cNvSpPr>
          <p:nvPr>
            <p:ph idx="1"/>
          </p:nvPr>
        </p:nvSpPr>
        <p:spPr>
          <a:xfrm>
            <a:off x="374122" y="1312863"/>
            <a:ext cx="6754812" cy="5545137"/>
          </a:xfrm>
        </p:spPr>
        <p:txBody>
          <a:bodyPr/>
          <a:lstStyle/>
          <a:p>
            <a:pPr marL="0" indent="0">
              <a:buNone/>
            </a:pPr>
            <a:r>
              <a:rPr lang="sl-SI" altLang="sl-SI" sz="2400" b="1" dirty="0">
                <a:latin typeface="Bookman Old Style" panose="02050604050505020204" pitchFamily="18" charset="0"/>
              </a:rPr>
              <a:t>Večja integracija z rezervacijskimi sistemi</a:t>
            </a:r>
            <a:r>
              <a:rPr lang="sl-SI" altLang="sl-SI" sz="2400" dirty="0">
                <a:latin typeface="Bookman Old Style" panose="02050604050505020204" pitchFamily="18" charset="0"/>
              </a:rPr>
              <a:t>:</a:t>
            </a:r>
          </a:p>
          <a:p>
            <a:pPr marL="0" indent="0">
              <a:buNone/>
            </a:pPr>
            <a:r>
              <a:rPr lang="sl-SI" altLang="sl-SI" sz="2400" dirty="0">
                <a:latin typeface="Bookman Old Style" panose="02050604050505020204" pitchFamily="18" charset="0"/>
              </a:rPr>
              <a:t>Pričakovati je, da se bodo družbena omrežja v turizmu še bolj integrirala s spletnimi rezervacijskimi sistemi, kar bo omogočilo uporabnikom, da na enem mestu dobijo vse informacije in opravijo rezervacije za svoje potovanje</a:t>
            </a:r>
          </a:p>
          <a:p>
            <a:pPr marL="0" indent="0">
              <a:buNone/>
            </a:pPr>
            <a:r>
              <a:rPr lang="sl-SI" altLang="sl-SI" sz="2400" dirty="0">
                <a:latin typeface="Bookman Old Style" panose="02050604050505020204" pitchFamily="18" charset="0"/>
              </a:rPr>
              <a:t>To bo olajšalo proces načrtovanja potovanja in povečalo udobje za potnike</a:t>
            </a:r>
          </a:p>
          <a:p>
            <a:pPr marL="0" indent="0">
              <a:buNone/>
            </a:pPr>
            <a:endParaRPr lang="sl-SI" altLang="sl-SI" sz="2400" dirty="0">
              <a:latin typeface="Bookman Old Style" panose="02050604050505020204" pitchFamily="18" charset="0"/>
            </a:endParaRPr>
          </a:p>
        </p:txBody>
      </p:sp>
      <p:sp>
        <p:nvSpPr>
          <p:cNvPr id="65541" name="Označba mesta številke diapozitiva 5">
            <a:extLst>
              <a:ext uri="{FF2B5EF4-FFF2-40B4-BE49-F238E27FC236}">
                <a16:creationId xmlns:a16="http://schemas.microsoft.com/office/drawing/2014/main" id="{2DABCE26-098B-497C-A2E0-8CAD3BDD6D2F}"/>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1DC996-45E2-4534-B440-39A6D0A1A2A0}" type="slidenum">
              <a:rPr lang="sl-SI" altLang="sl-SI" smtClean="0">
                <a:solidFill>
                  <a:srgbClr val="000000"/>
                </a:solidFill>
              </a:rPr>
              <a:pPr/>
              <a:t>78</a:t>
            </a:fld>
            <a:endParaRPr lang="sl-SI" altLang="sl-SI">
              <a:solidFill>
                <a:srgbClr val="000000"/>
              </a:solidFill>
            </a:endParaRPr>
          </a:p>
        </p:txBody>
      </p:sp>
      <p:pic>
        <p:nvPicPr>
          <p:cNvPr id="6" name="Slika 5">
            <a:extLst>
              <a:ext uri="{FF2B5EF4-FFF2-40B4-BE49-F238E27FC236}">
                <a16:creationId xmlns:a16="http://schemas.microsoft.com/office/drawing/2014/main" id="{452CA240-5606-49E6-A987-636DC47F711F}"/>
              </a:ext>
            </a:extLst>
          </p:cNvPr>
          <p:cNvPicPr>
            <a:picLocks noChangeAspect="1"/>
          </p:cNvPicPr>
          <p:nvPr/>
        </p:nvPicPr>
        <p:blipFill>
          <a:blip r:embed="rId2"/>
          <a:stretch>
            <a:fillRect/>
          </a:stretch>
        </p:blipFill>
        <p:spPr>
          <a:xfrm>
            <a:off x="11209867" y="90223"/>
            <a:ext cx="982133" cy="982133"/>
          </a:xfrm>
          <a:prstGeom prst="rect">
            <a:avLst/>
          </a:prstGeom>
        </p:spPr>
      </p:pic>
      <p:pic>
        <p:nvPicPr>
          <p:cNvPr id="2" name="Slika 1">
            <a:extLst>
              <a:ext uri="{FF2B5EF4-FFF2-40B4-BE49-F238E27FC236}">
                <a16:creationId xmlns:a16="http://schemas.microsoft.com/office/drawing/2014/main" id="{B6A1241D-F7AA-4F61-A082-E0D7D1A61499}"/>
              </a:ext>
            </a:extLst>
          </p:cNvPr>
          <p:cNvPicPr>
            <a:picLocks noChangeAspect="1"/>
          </p:cNvPicPr>
          <p:nvPr/>
        </p:nvPicPr>
        <p:blipFill>
          <a:blip r:embed="rId3"/>
          <a:stretch>
            <a:fillRect/>
          </a:stretch>
        </p:blipFill>
        <p:spPr>
          <a:xfrm>
            <a:off x="7659030" y="1312863"/>
            <a:ext cx="4532970" cy="3708399"/>
          </a:xfrm>
          <a:prstGeom prst="rect">
            <a:avLst/>
          </a:prstGeom>
        </p:spPr>
      </p:pic>
    </p:spTree>
    <p:extLst>
      <p:ext uri="{BB962C8B-B14F-4D97-AF65-F5344CB8AC3E}">
        <p14:creationId xmlns:p14="http://schemas.microsoft.com/office/powerpoint/2010/main" val="17631305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Naslov 1">
            <a:extLst>
              <a:ext uri="{FF2B5EF4-FFF2-40B4-BE49-F238E27FC236}">
                <a16:creationId xmlns:a16="http://schemas.microsoft.com/office/drawing/2014/main" id="{AD666215-23EC-4618-ACA0-255ECF03BE45}"/>
              </a:ext>
            </a:extLst>
          </p:cNvPr>
          <p:cNvSpPr>
            <a:spLocks noGrp="1" noChangeArrowheads="1"/>
          </p:cNvSpPr>
          <p:nvPr>
            <p:ph type="title"/>
          </p:nvPr>
        </p:nvSpPr>
        <p:spPr>
          <a:xfrm>
            <a:off x="194733" y="9789"/>
            <a:ext cx="10032999" cy="1143000"/>
          </a:xfrm>
        </p:spPr>
        <p:txBody>
          <a:bodyPr>
            <a:normAutofit fontScale="90000"/>
          </a:bodyPr>
          <a:lstStyle/>
          <a:p>
            <a:r>
              <a:rPr lang="sl-SI" altLang="sl-SI" b="1" dirty="0">
                <a:solidFill>
                  <a:srgbClr val="458B4C"/>
                </a:solidFill>
                <a:latin typeface="Bookman Old Style" panose="02050604050505020204" pitchFamily="18" charset="0"/>
              </a:rPr>
              <a:t>Prihodnost družbenih omrežij v turizmu</a:t>
            </a:r>
          </a:p>
        </p:txBody>
      </p:sp>
      <p:sp>
        <p:nvSpPr>
          <p:cNvPr id="65539" name="Označba mesta vsebine 2">
            <a:extLst>
              <a:ext uri="{FF2B5EF4-FFF2-40B4-BE49-F238E27FC236}">
                <a16:creationId xmlns:a16="http://schemas.microsoft.com/office/drawing/2014/main" id="{AC24C078-5EF6-47E5-9D1A-E0310F7A7629}"/>
              </a:ext>
            </a:extLst>
          </p:cNvPr>
          <p:cNvSpPr>
            <a:spLocks noGrp="1" noChangeArrowheads="1"/>
          </p:cNvSpPr>
          <p:nvPr>
            <p:ph idx="1"/>
          </p:nvPr>
        </p:nvSpPr>
        <p:spPr>
          <a:xfrm>
            <a:off x="441855" y="2015596"/>
            <a:ext cx="6754812" cy="5545137"/>
          </a:xfrm>
        </p:spPr>
        <p:txBody>
          <a:bodyPr/>
          <a:lstStyle/>
          <a:p>
            <a:pPr marL="0" indent="0">
              <a:buNone/>
            </a:pPr>
            <a:r>
              <a:rPr lang="sl-SI" altLang="sl-SI" sz="2400" b="1" dirty="0">
                <a:latin typeface="Bookman Old Style" panose="02050604050505020204" pitchFamily="18" charset="0"/>
              </a:rPr>
              <a:t>Večja zavedanje o trajnostnem turizmu</a:t>
            </a:r>
            <a:r>
              <a:rPr lang="sl-SI" altLang="sl-SI" sz="2400" dirty="0">
                <a:latin typeface="Bookman Old Style" panose="02050604050505020204" pitchFamily="18" charset="0"/>
              </a:rPr>
              <a:t>:</a:t>
            </a:r>
          </a:p>
          <a:p>
            <a:pPr marL="0" indent="0">
              <a:buNone/>
            </a:pPr>
            <a:r>
              <a:rPr lang="sl-SI" altLang="sl-SI" sz="2400" dirty="0">
                <a:latin typeface="Bookman Old Style" panose="02050604050505020204" pitchFamily="18" charset="0"/>
              </a:rPr>
              <a:t>Pričakovati je, da se bo poudarek na trajnostnem turizmu še povečal na družbenih omrežjih, pri čemer bodo turistična podjetja spodbujala odgovorno in trajnostno potovanje ter delila zgodbe o okolju prijaznih praksah in iniciativah</a:t>
            </a:r>
          </a:p>
          <a:p>
            <a:pPr marL="0" indent="0">
              <a:buNone/>
            </a:pPr>
            <a:endParaRPr lang="sl-SI" altLang="sl-SI" sz="2400" dirty="0">
              <a:latin typeface="Bookman Old Style" panose="02050604050505020204" pitchFamily="18" charset="0"/>
            </a:endParaRPr>
          </a:p>
        </p:txBody>
      </p:sp>
      <p:sp>
        <p:nvSpPr>
          <p:cNvPr id="65541" name="Označba mesta številke diapozitiva 5">
            <a:extLst>
              <a:ext uri="{FF2B5EF4-FFF2-40B4-BE49-F238E27FC236}">
                <a16:creationId xmlns:a16="http://schemas.microsoft.com/office/drawing/2014/main" id="{2DABCE26-098B-497C-A2E0-8CAD3BDD6D2F}"/>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1DC996-45E2-4534-B440-39A6D0A1A2A0}" type="slidenum">
              <a:rPr lang="sl-SI" altLang="sl-SI" smtClean="0">
                <a:solidFill>
                  <a:srgbClr val="000000"/>
                </a:solidFill>
              </a:rPr>
              <a:pPr/>
              <a:t>79</a:t>
            </a:fld>
            <a:endParaRPr lang="sl-SI" altLang="sl-SI">
              <a:solidFill>
                <a:srgbClr val="000000"/>
              </a:solidFill>
            </a:endParaRPr>
          </a:p>
        </p:txBody>
      </p:sp>
      <p:pic>
        <p:nvPicPr>
          <p:cNvPr id="6" name="Slika 5">
            <a:extLst>
              <a:ext uri="{FF2B5EF4-FFF2-40B4-BE49-F238E27FC236}">
                <a16:creationId xmlns:a16="http://schemas.microsoft.com/office/drawing/2014/main" id="{452CA240-5606-49E6-A987-636DC47F711F}"/>
              </a:ext>
            </a:extLst>
          </p:cNvPr>
          <p:cNvPicPr>
            <a:picLocks noChangeAspect="1"/>
          </p:cNvPicPr>
          <p:nvPr/>
        </p:nvPicPr>
        <p:blipFill>
          <a:blip r:embed="rId2"/>
          <a:stretch>
            <a:fillRect/>
          </a:stretch>
        </p:blipFill>
        <p:spPr>
          <a:xfrm>
            <a:off x="11209867" y="90223"/>
            <a:ext cx="982133" cy="982133"/>
          </a:xfrm>
          <a:prstGeom prst="rect">
            <a:avLst/>
          </a:prstGeom>
        </p:spPr>
      </p:pic>
      <p:pic>
        <p:nvPicPr>
          <p:cNvPr id="3" name="Slika 2">
            <a:extLst>
              <a:ext uri="{FF2B5EF4-FFF2-40B4-BE49-F238E27FC236}">
                <a16:creationId xmlns:a16="http://schemas.microsoft.com/office/drawing/2014/main" id="{8897D059-2A13-4A73-9948-B99765307078}"/>
              </a:ext>
            </a:extLst>
          </p:cNvPr>
          <p:cNvPicPr>
            <a:picLocks noChangeAspect="1"/>
          </p:cNvPicPr>
          <p:nvPr/>
        </p:nvPicPr>
        <p:blipFill>
          <a:blip r:embed="rId3"/>
          <a:stretch>
            <a:fillRect/>
          </a:stretch>
        </p:blipFill>
        <p:spPr>
          <a:xfrm>
            <a:off x="7362825" y="1878543"/>
            <a:ext cx="4659842" cy="3100913"/>
          </a:xfrm>
          <a:prstGeom prst="rect">
            <a:avLst/>
          </a:prstGeom>
        </p:spPr>
      </p:pic>
    </p:spTree>
    <p:extLst>
      <p:ext uri="{BB962C8B-B14F-4D97-AF65-F5344CB8AC3E}">
        <p14:creationId xmlns:p14="http://schemas.microsoft.com/office/powerpoint/2010/main" val="3883171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txBox="1">
            <a:spLocks/>
          </p:cNvSpPr>
          <p:nvPr/>
        </p:nvSpPr>
        <p:spPr>
          <a:xfrm>
            <a:off x="626533" y="789856"/>
            <a:ext cx="7196088"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defRPr/>
            </a:pPr>
            <a:r>
              <a:rPr lang="sl-SI" sz="4000" b="1" dirty="0">
                <a:solidFill>
                  <a:srgbClr val="002060"/>
                </a:solidFill>
                <a:latin typeface="Verdana" panose="020B0604030504040204" pitchFamily="34" charset="0"/>
                <a:ea typeface="Verdana" panose="020B0604030504040204" pitchFamily="34" charset="0"/>
              </a:rPr>
              <a:t>Letalski promet</a:t>
            </a:r>
          </a:p>
          <a:p>
            <a:pPr>
              <a:defRPr/>
            </a:pPr>
            <a:endParaRPr lang="sl-SI" sz="4400" dirty="0">
              <a:solidFill>
                <a:srgbClr val="002060"/>
              </a:solidFill>
              <a:latin typeface="Verdana" panose="020B0604030504040204" pitchFamily="34" charset="0"/>
              <a:ea typeface="Verdana" panose="020B0604030504040204" pitchFamily="34" charset="0"/>
            </a:endParaRPr>
          </a:p>
        </p:txBody>
      </p:sp>
      <p:sp>
        <p:nvSpPr>
          <p:cNvPr id="4" name="Pravokotnik 3">
            <a:extLst>
              <a:ext uri="{FF2B5EF4-FFF2-40B4-BE49-F238E27FC236}">
                <a16:creationId xmlns:a16="http://schemas.microsoft.com/office/drawing/2014/main" id="{2CC4EFA7-FE57-4558-8320-28CF807F5DF6}"/>
              </a:ext>
            </a:extLst>
          </p:cNvPr>
          <p:cNvSpPr/>
          <p:nvPr/>
        </p:nvSpPr>
        <p:spPr>
          <a:xfrm>
            <a:off x="1388533" y="1759510"/>
            <a:ext cx="6096000" cy="4801314"/>
          </a:xfrm>
          <a:prstGeom prst="rect">
            <a:avLst/>
          </a:prstGeom>
        </p:spPr>
        <p:txBody>
          <a:bodyPr>
            <a:spAutoFit/>
          </a:bodyPr>
          <a:lstStyle/>
          <a:p>
            <a:r>
              <a:rPr lang="sl-SI" dirty="0"/>
              <a:t>Letalski prevoz ima ključen pomen v poslovanju turističnih agencij iz več razlogov:</a:t>
            </a:r>
          </a:p>
          <a:p>
            <a:endParaRPr lang="sl-SI" dirty="0"/>
          </a:p>
          <a:p>
            <a:pPr marL="285750" indent="-285750">
              <a:buFont typeface="Arial" panose="020B0604020202020204" pitchFamily="34" charset="0"/>
              <a:buChar char="•"/>
            </a:pPr>
            <a:r>
              <a:rPr lang="sl-SI" b="1" dirty="0"/>
              <a:t>Globalna dostopnost</a:t>
            </a:r>
            <a:r>
              <a:rPr lang="sl-SI" dirty="0"/>
              <a:t>: Letalski prevoz omogoča turističnim agencijam, da ponujajo potovanja do destinacij po vsem svetu, kar povečuje privlačnost njihove ponudbe in omogoča strankam raziskovanje oddaljenih destinacij</a:t>
            </a:r>
          </a:p>
          <a:p>
            <a:pPr marL="285750" indent="-285750">
              <a:buFont typeface="Arial" panose="020B0604020202020204" pitchFamily="34" charset="0"/>
              <a:buChar char="•"/>
            </a:pPr>
            <a:endParaRPr lang="sl-SI" dirty="0"/>
          </a:p>
          <a:p>
            <a:pPr marL="285750" indent="-285750">
              <a:buFont typeface="Arial" panose="020B0604020202020204" pitchFamily="34" charset="0"/>
              <a:buChar char="•"/>
            </a:pPr>
            <a:r>
              <a:rPr lang="sl-SI" b="1" dirty="0"/>
              <a:t>Hitrost in učinkovitost</a:t>
            </a:r>
            <a:r>
              <a:rPr lang="sl-SI" dirty="0"/>
              <a:t>: Letalski prevoz omogoča hitro premikanje po svetu, kar strankam omogoča </a:t>
            </a:r>
            <a:r>
              <a:rPr lang="sl-SI" dirty="0" err="1"/>
              <a:t>maksimizacijo</a:t>
            </a:r>
            <a:r>
              <a:rPr lang="sl-SI" dirty="0"/>
              <a:t> njihovega časa na destinaciji in povečuje privlačnost potovanja</a:t>
            </a:r>
          </a:p>
          <a:p>
            <a:pPr marL="285750" indent="-285750">
              <a:buFont typeface="Arial" panose="020B0604020202020204" pitchFamily="34" charset="0"/>
              <a:buChar char="•"/>
            </a:pPr>
            <a:endParaRPr lang="sl-SI" dirty="0"/>
          </a:p>
          <a:p>
            <a:pPr marL="285750" indent="-285750">
              <a:buFont typeface="Arial" panose="020B0604020202020204" pitchFamily="34" charset="0"/>
              <a:buChar char="•"/>
            </a:pPr>
            <a:r>
              <a:rPr lang="sl-SI" b="1" dirty="0"/>
              <a:t>Večji obseg storitev</a:t>
            </a:r>
            <a:r>
              <a:rPr lang="sl-SI" dirty="0"/>
              <a:t>: Z združevanjem letalskih prevoznikov in ponudnikov turističnih storitev lahko agencije zagotovijo pakete, ki vključujejo prevoz, nastanitev, izlete in druge storitve, kar povečuje vrednost ponudbe za stranke</a:t>
            </a:r>
          </a:p>
        </p:txBody>
      </p:sp>
      <p:pic>
        <p:nvPicPr>
          <p:cNvPr id="5" name="Slika 4">
            <a:extLst>
              <a:ext uri="{FF2B5EF4-FFF2-40B4-BE49-F238E27FC236}">
                <a16:creationId xmlns:a16="http://schemas.microsoft.com/office/drawing/2014/main" id="{2613DB54-A30D-424A-B56B-689E75E8D9B8}"/>
              </a:ext>
            </a:extLst>
          </p:cNvPr>
          <p:cNvPicPr>
            <a:picLocks noChangeAspect="1"/>
          </p:cNvPicPr>
          <p:nvPr/>
        </p:nvPicPr>
        <p:blipFill>
          <a:blip r:embed="rId2"/>
          <a:stretch>
            <a:fillRect/>
          </a:stretch>
        </p:blipFill>
        <p:spPr>
          <a:xfrm>
            <a:off x="8246533" y="2802467"/>
            <a:ext cx="3853214" cy="2157800"/>
          </a:xfrm>
          <a:prstGeom prst="rect">
            <a:avLst/>
          </a:prstGeom>
        </p:spPr>
      </p:pic>
    </p:spTree>
    <p:extLst>
      <p:ext uri="{BB962C8B-B14F-4D97-AF65-F5344CB8AC3E}">
        <p14:creationId xmlns:p14="http://schemas.microsoft.com/office/powerpoint/2010/main" val="18973951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Naslov 1">
            <a:extLst>
              <a:ext uri="{FF2B5EF4-FFF2-40B4-BE49-F238E27FC236}">
                <a16:creationId xmlns:a16="http://schemas.microsoft.com/office/drawing/2014/main" id="{AD666215-23EC-4618-ACA0-255ECF03BE45}"/>
              </a:ext>
            </a:extLst>
          </p:cNvPr>
          <p:cNvSpPr>
            <a:spLocks noGrp="1" noChangeArrowheads="1"/>
          </p:cNvSpPr>
          <p:nvPr>
            <p:ph type="title"/>
          </p:nvPr>
        </p:nvSpPr>
        <p:spPr>
          <a:xfrm>
            <a:off x="194733" y="9789"/>
            <a:ext cx="10032999" cy="1143000"/>
          </a:xfrm>
        </p:spPr>
        <p:txBody>
          <a:bodyPr>
            <a:normAutofit fontScale="90000"/>
          </a:bodyPr>
          <a:lstStyle/>
          <a:p>
            <a:r>
              <a:rPr lang="sl-SI" altLang="sl-SI" b="1" dirty="0">
                <a:solidFill>
                  <a:srgbClr val="458B4C"/>
                </a:solidFill>
                <a:latin typeface="Bookman Old Style" panose="02050604050505020204" pitchFamily="18" charset="0"/>
              </a:rPr>
              <a:t>Prihodnost družbenih omrežij v turizmu</a:t>
            </a:r>
          </a:p>
        </p:txBody>
      </p:sp>
      <p:sp>
        <p:nvSpPr>
          <p:cNvPr id="65539" name="Označba mesta vsebine 2">
            <a:extLst>
              <a:ext uri="{FF2B5EF4-FFF2-40B4-BE49-F238E27FC236}">
                <a16:creationId xmlns:a16="http://schemas.microsoft.com/office/drawing/2014/main" id="{AC24C078-5EF6-47E5-9D1A-E0310F7A7629}"/>
              </a:ext>
            </a:extLst>
          </p:cNvPr>
          <p:cNvSpPr>
            <a:spLocks noGrp="1" noChangeArrowheads="1"/>
          </p:cNvSpPr>
          <p:nvPr>
            <p:ph idx="1"/>
          </p:nvPr>
        </p:nvSpPr>
        <p:spPr>
          <a:xfrm>
            <a:off x="441855" y="2015596"/>
            <a:ext cx="6754812" cy="5545137"/>
          </a:xfrm>
        </p:spPr>
        <p:txBody>
          <a:bodyPr/>
          <a:lstStyle/>
          <a:p>
            <a:pPr marL="0" indent="0">
              <a:buNone/>
            </a:pPr>
            <a:r>
              <a:rPr lang="sl-SI" altLang="sl-SI" sz="2400" b="1" dirty="0">
                <a:latin typeface="Bookman Old Style" panose="02050604050505020204" pitchFamily="18" charset="0"/>
              </a:rPr>
              <a:t>Novi formati in funkcionalnosti</a:t>
            </a:r>
            <a:r>
              <a:rPr lang="sl-SI" altLang="sl-SI" sz="2400" dirty="0">
                <a:latin typeface="Bookman Old Style" panose="02050604050505020204" pitchFamily="18" charset="0"/>
              </a:rPr>
              <a:t>:</a:t>
            </a:r>
          </a:p>
          <a:p>
            <a:pPr marL="0" indent="0">
              <a:buNone/>
            </a:pPr>
            <a:r>
              <a:rPr lang="sl-SI" altLang="sl-SI" sz="2400" dirty="0">
                <a:latin typeface="Bookman Old Style" panose="02050604050505020204" pitchFamily="18" charset="0"/>
              </a:rPr>
              <a:t>Družbena omrežja bodo verjetno uvajala nove formate in funkcionalnosti, ki bodo omogočale še bolj interaktivno in privlačno izkušnjo za uporabnike, na primer </a:t>
            </a:r>
          </a:p>
          <a:p>
            <a:r>
              <a:rPr lang="sl-SI" altLang="sl-SI" sz="2400" dirty="0">
                <a:latin typeface="Bookman Old Style" panose="02050604050505020204" pitchFamily="18" charset="0"/>
              </a:rPr>
              <a:t>dodatne možnosti za nakupovanje, </a:t>
            </a:r>
          </a:p>
          <a:p>
            <a:r>
              <a:rPr lang="sl-SI" altLang="sl-SI" sz="2400" dirty="0">
                <a:latin typeface="Bookman Old Style" panose="02050604050505020204" pitchFamily="18" charset="0"/>
              </a:rPr>
              <a:t>rezervacije in </a:t>
            </a:r>
          </a:p>
          <a:p>
            <a:r>
              <a:rPr lang="sl-SI" altLang="sl-SI" sz="2400" dirty="0">
                <a:latin typeface="Bookman Old Style" panose="02050604050505020204" pitchFamily="18" charset="0"/>
              </a:rPr>
              <a:t>interakcijo s storitvami</a:t>
            </a:r>
          </a:p>
          <a:p>
            <a:pPr marL="0" indent="0">
              <a:buNone/>
            </a:pPr>
            <a:endParaRPr lang="sl-SI" altLang="sl-SI" sz="2400" dirty="0">
              <a:latin typeface="Bookman Old Style" panose="02050604050505020204" pitchFamily="18" charset="0"/>
            </a:endParaRPr>
          </a:p>
        </p:txBody>
      </p:sp>
      <p:sp>
        <p:nvSpPr>
          <p:cNvPr id="65541" name="Označba mesta številke diapozitiva 5">
            <a:extLst>
              <a:ext uri="{FF2B5EF4-FFF2-40B4-BE49-F238E27FC236}">
                <a16:creationId xmlns:a16="http://schemas.microsoft.com/office/drawing/2014/main" id="{2DABCE26-098B-497C-A2E0-8CAD3BDD6D2F}"/>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1DC996-45E2-4534-B440-39A6D0A1A2A0}" type="slidenum">
              <a:rPr lang="sl-SI" altLang="sl-SI" smtClean="0">
                <a:solidFill>
                  <a:srgbClr val="000000"/>
                </a:solidFill>
              </a:rPr>
              <a:pPr/>
              <a:t>80</a:t>
            </a:fld>
            <a:endParaRPr lang="sl-SI" altLang="sl-SI">
              <a:solidFill>
                <a:srgbClr val="000000"/>
              </a:solidFill>
            </a:endParaRPr>
          </a:p>
        </p:txBody>
      </p:sp>
      <p:pic>
        <p:nvPicPr>
          <p:cNvPr id="6" name="Slika 5">
            <a:extLst>
              <a:ext uri="{FF2B5EF4-FFF2-40B4-BE49-F238E27FC236}">
                <a16:creationId xmlns:a16="http://schemas.microsoft.com/office/drawing/2014/main" id="{452CA240-5606-49E6-A987-636DC47F711F}"/>
              </a:ext>
            </a:extLst>
          </p:cNvPr>
          <p:cNvPicPr>
            <a:picLocks noChangeAspect="1"/>
          </p:cNvPicPr>
          <p:nvPr/>
        </p:nvPicPr>
        <p:blipFill>
          <a:blip r:embed="rId2"/>
          <a:stretch>
            <a:fillRect/>
          </a:stretch>
        </p:blipFill>
        <p:spPr>
          <a:xfrm>
            <a:off x="11209867" y="90223"/>
            <a:ext cx="982133" cy="982133"/>
          </a:xfrm>
          <a:prstGeom prst="rect">
            <a:avLst/>
          </a:prstGeom>
        </p:spPr>
      </p:pic>
      <p:pic>
        <p:nvPicPr>
          <p:cNvPr id="2" name="Slika 1">
            <a:extLst>
              <a:ext uri="{FF2B5EF4-FFF2-40B4-BE49-F238E27FC236}">
                <a16:creationId xmlns:a16="http://schemas.microsoft.com/office/drawing/2014/main" id="{AFAC06AF-69B7-4729-9E00-3D598DF3E5E0}"/>
              </a:ext>
            </a:extLst>
          </p:cNvPr>
          <p:cNvPicPr>
            <a:picLocks noChangeAspect="1"/>
          </p:cNvPicPr>
          <p:nvPr/>
        </p:nvPicPr>
        <p:blipFill>
          <a:blip r:embed="rId3"/>
          <a:stretch>
            <a:fillRect/>
          </a:stretch>
        </p:blipFill>
        <p:spPr>
          <a:xfrm>
            <a:off x="7196667" y="2015596"/>
            <a:ext cx="3823229" cy="3823229"/>
          </a:xfrm>
          <a:prstGeom prst="rect">
            <a:avLst/>
          </a:prstGeom>
        </p:spPr>
      </p:pic>
    </p:spTree>
    <p:extLst>
      <p:ext uri="{BB962C8B-B14F-4D97-AF65-F5344CB8AC3E}">
        <p14:creationId xmlns:p14="http://schemas.microsoft.com/office/powerpoint/2010/main" val="36705732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Naslov 1">
            <a:extLst>
              <a:ext uri="{FF2B5EF4-FFF2-40B4-BE49-F238E27FC236}">
                <a16:creationId xmlns:a16="http://schemas.microsoft.com/office/drawing/2014/main" id="{AD666215-23EC-4618-ACA0-255ECF03BE45}"/>
              </a:ext>
            </a:extLst>
          </p:cNvPr>
          <p:cNvSpPr>
            <a:spLocks noGrp="1" noChangeArrowheads="1"/>
          </p:cNvSpPr>
          <p:nvPr>
            <p:ph type="title"/>
          </p:nvPr>
        </p:nvSpPr>
        <p:spPr>
          <a:xfrm>
            <a:off x="194733" y="9789"/>
            <a:ext cx="10032999" cy="1143000"/>
          </a:xfrm>
        </p:spPr>
        <p:txBody>
          <a:bodyPr>
            <a:normAutofit fontScale="90000"/>
          </a:bodyPr>
          <a:lstStyle/>
          <a:p>
            <a:r>
              <a:rPr lang="sl-SI" altLang="sl-SI" b="1" dirty="0">
                <a:solidFill>
                  <a:srgbClr val="458B4C"/>
                </a:solidFill>
                <a:latin typeface="Bookman Old Style" panose="02050604050505020204" pitchFamily="18" charset="0"/>
              </a:rPr>
              <a:t>Prihodnost družbenih omrežij v turizmu</a:t>
            </a:r>
          </a:p>
        </p:txBody>
      </p:sp>
      <p:sp>
        <p:nvSpPr>
          <p:cNvPr id="65539" name="Označba mesta vsebine 2">
            <a:extLst>
              <a:ext uri="{FF2B5EF4-FFF2-40B4-BE49-F238E27FC236}">
                <a16:creationId xmlns:a16="http://schemas.microsoft.com/office/drawing/2014/main" id="{AC24C078-5EF6-47E5-9D1A-E0310F7A7629}"/>
              </a:ext>
            </a:extLst>
          </p:cNvPr>
          <p:cNvSpPr>
            <a:spLocks noGrp="1" noChangeArrowheads="1"/>
          </p:cNvSpPr>
          <p:nvPr>
            <p:ph idx="1"/>
          </p:nvPr>
        </p:nvSpPr>
        <p:spPr>
          <a:xfrm>
            <a:off x="203995" y="1524530"/>
            <a:ext cx="6754812" cy="5545137"/>
          </a:xfrm>
        </p:spPr>
        <p:txBody>
          <a:bodyPr/>
          <a:lstStyle/>
          <a:p>
            <a:pPr marL="0" indent="0">
              <a:buNone/>
            </a:pPr>
            <a:r>
              <a:rPr lang="sl-SI" altLang="sl-SI" sz="2400" b="1" dirty="0" err="1">
                <a:latin typeface="Bookman Old Style" panose="02050604050505020204" pitchFamily="18" charset="0"/>
              </a:rPr>
              <a:t>Blockchain</a:t>
            </a:r>
            <a:r>
              <a:rPr lang="sl-SI" altLang="sl-SI" sz="2400" b="1" dirty="0">
                <a:latin typeface="Bookman Old Style" panose="02050604050505020204" pitchFamily="18" charset="0"/>
              </a:rPr>
              <a:t> tehnologija</a:t>
            </a:r>
            <a:r>
              <a:rPr lang="sl-SI" altLang="sl-SI" sz="2400" dirty="0">
                <a:latin typeface="Bookman Old Style" panose="02050604050505020204" pitchFamily="18" charset="0"/>
              </a:rPr>
              <a:t>:</a:t>
            </a:r>
          </a:p>
          <a:p>
            <a:pPr marL="0" indent="0">
              <a:buNone/>
            </a:pPr>
            <a:r>
              <a:rPr lang="sl-SI" altLang="sl-SI" sz="2400" dirty="0" err="1">
                <a:latin typeface="Bookman Old Style" panose="02050604050505020204" pitchFamily="18" charset="0"/>
              </a:rPr>
              <a:t>Blockchain</a:t>
            </a:r>
            <a:r>
              <a:rPr lang="sl-SI" altLang="sl-SI" sz="2400" dirty="0">
                <a:latin typeface="Bookman Old Style" panose="02050604050505020204" pitchFamily="18" charset="0"/>
              </a:rPr>
              <a:t> tehnologija bo izboljšala varnost, transparentnost in sledljivost transakcij na družbenih omrežjih v turizmu</a:t>
            </a:r>
          </a:p>
          <a:p>
            <a:pPr marL="0" indent="0">
              <a:buNone/>
            </a:pPr>
            <a:r>
              <a:rPr lang="sl-SI" altLang="sl-SI" sz="2400" dirty="0">
                <a:latin typeface="Bookman Old Style" panose="02050604050505020204" pitchFamily="18" charset="0"/>
              </a:rPr>
              <a:t>Omogočila bo varno shranjevanje podatkov o rezervacijah, plačilih, ocenah in potovanjih ter preprečila goljufije in ponarejanje informacij</a:t>
            </a:r>
          </a:p>
          <a:p>
            <a:pPr marL="0" indent="0">
              <a:buNone/>
            </a:pPr>
            <a:r>
              <a:rPr lang="sl-SI" altLang="sl-SI" sz="2400" dirty="0">
                <a:latin typeface="Bookman Old Style" panose="02050604050505020204" pitchFamily="18" charset="0"/>
              </a:rPr>
              <a:t>Primer: Turistično podjetje lahko uporabi </a:t>
            </a:r>
            <a:r>
              <a:rPr lang="sl-SI" altLang="sl-SI" sz="2400" dirty="0" err="1">
                <a:latin typeface="Bookman Old Style" panose="02050604050505020204" pitchFamily="18" charset="0"/>
              </a:rPr>
              <a:t>blockchain</a:t>
            </a:r>
            <a:r>
              <a:rPr lang="sl-SI" altLang="sl-SI" sz="2400" dirty="0">
                <a:latin typeface="Bookman Old Style" panose="02050604050505020204" pitchFamily="18" charset="0"/>
              </a:rPr>
              <a:t> tehnologijo za ustvarjanje decentraliziranega sistema za upravljanje s potrdili o rezervacijah, ki omogoča popolno preglednost in sledljivost za stranke</a:t>
            </a:r>
          </a:p>
          <a:p>
            <a:pPr marL="0" indent="0">
              <a:buNone/>
            </a:pPr>
            <a:endParaRPr lang="sl-SI" altLang="sl-SI" sz="2400" dirty="0">
              <a:latin typeface="Bookman Old Style" panose="02050604050505020204" pitchFamily="18" charset="0"/>
            </a:endParaRPr>
          </a:p>
        </p:txBody>
      </p:sp>
      <p:sp>
        <p:nvSpPr>
          <p:cNvPr id="65541" name="Označba mesta številke diapozitiva 5">
            <a:extLst>
              <a:ext uri="{FF2B5EF4-FFF2-40B4-BE49-F238E27FC236}">
                <a16:creationId xmlns:a16="http://schemas.microsoft.com/office/drawing/2014/main" id="{2DABCE26-098B-497C-A2E0-8CAD3BDD6D2F}"/>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1DC996-45E2-4534-B440-39A6D0A1A2A0}" type="slidenum">
              <a:rPr lang="sl-SI" altLang="sl-SI" smtClean="0">
                <a:solidFill>
                  <a:srgbClr val="000000"/>
                </a:solidFill>
              </a:rPr>
              <a:pPr/>
              <a:t>81</a:t>
            </a:fld>
            <a:endParaRPr lang="sl-SI" altLang="sl-SI">
              <a:solidFill>
                <a:srgbClr val="000000"/>
              </a:solidFill>
            </a:endParaRPr>
          </a:p>
        </p:txBody>
      </p:sp>
      <p:pic>
        <p:nvPicPr>
          <p:cNvPr id="6" name="Slika 5">
            <a:extLst>
              <a:ext uri="{FF2B5EF4-FFF2-40B4-BE49-F238E27FC236}">
                <a16:creationId xmlns:a16="http://schemas.microsoft.com/office/drawing/2014/main" id="{452CA240-5606-49E6-A987-636DC47F711F}"/>
              </a:ext>
            </a:extLst>
          </p:cNvPr>
          <p:cNvPicPr>
            <a:picLocks noChangeAspect="1"/>
          </p:cNvPicPr>
          <p:nvPr/>
        </p:nvPicPr>
        <p:blipFill>
          <a:blip r:embed="rId2"/>
          <a:stretch>
            <a:fillRect/>
          </a:stretch>
        </p:blipFill>
        <p:spPr>
          <a:xfrm>
            <a:off x="11209867" y="90223"/>
            <a:ext cx="982133" cy="982133"/>
          </a:xfrm>
          <a:prstGeom prst="rect">
            <a:avLst/>
          </a:prstGeom>
        </p:spPr>
      </p:pic>
      <p:pic>
        <p:nvPicPr>
          <p:cNvPr id="3" name="Slika 2">
            <a:extLst>
              <a:ext uri="{FF2B5EF4-FFF2-40B4-BE49-F238E27FC236}">
                <a16:creationId xmlns:a16="http://schemas.microsoft.com/office/drawing/2014/main" id="{68550A0B-1E90-4EC3-97F9-7742F6B5226A}"/>
              </a:ext>
            </a:extLst>
          </p:cNvPr>
          <p:cNvPicPr>
            <a:picLocks noChangeAspect="1"/>
          </p:cNvPicPr>
          <p:nvPr/>
        </p:nvPicPr>
        <p:blipFill>
          <a:blip r:embed="rId3"/>
          <a:stretch>
            <a:fillRect/>
          </a:stretch>
        </p:blipFill>
        <p:spPr>
          <a:xfrm>
            <a:off x="7213600" y="1989667"/>
            <a:ext cx="4216400" cy="4216400"/>
          </a:xfrm>
          <a:prstGeom prst="rect">
            <a:avLst/>
          </a:prstGeom>
        </p:spPr>
      </p:pic>
    </p:spTree>
    <p:extLst>
      <p:ext uri="{BB962C8B-B14F-4D97-AF65-F5344CB8AC3E}">
        <p14:creationId xmlns:p14="http://schemas.microsoft.com/office/powerpoint/2010/main" val="33017080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Naslov 1">
            <a:extLst>
              <a:ext uri="{FF2B5EF4-FFF2-40B4-BE49-F238E27FC236}">
                <a16:creationId xmlns:a16="http://schemas.microsoft.com/office/drawing/2014/main" id="{AD666215-23EC-4618-ACA0-255ECF03BE45}"/>
              </a:ext>
            </a:extLst>
          </p:cNvPr>
          <p:cNvSpPr>
            <a:spLocks noGrp="1" noChangeArrowheads="1"/>
          </p:cNvSpPr>
          <p:nvPr>
            <p:ph type="title"/>
          </p:nvPr>
        </p:nvSpPr>
        <p:spPr>
          <a:xfrm>
            <a:off x="194733" y="9789"/>
            <a:ext cx="10032999" cy="1143000"/>
          </a:xfrm>
        </p:spPr>
        <p:txBody>
          <a:bodyPr>
            <a:normAutofit fontScale="90000"/>
          </a:bodyPr>
          <a:lstStyle/>
          <a:p>
            <a:r>
              <a:rPr lang="sl-SI" altLang="sl-SI" b="1" dirty="0">
                <a:solidFill>
                  <a:srgbClr val="458B4C"/>
                </a:solidFill>
                <a:latin typeface="Bookman Old Style" panose="02050604050505020204" pitchFamily="18" charset="0"/>
              </a:rPr>
              <a:t>Prihodnost družbenih omrežij v turizmu</a:t>
            </a:r>
          </a:p>
        </p:txBody>
      </p:sp>
      <p:sp>
        <p:nvSpPr>
          <p:cNvPr id="65539" name="Označba mesta vsebine 2">
            <a:extLst>
              <a:ext uri="{FF2B5EF4-FFF2-40B4-BE49-F238E27FC236}">
                <a16:creationId xmlns:a16="http://schemas.microsoft.com/office/drawing/2014/main" id="{AC24C078-5EF6-47E5-9D1A-E0310F7A7629}"/>
              </a:ext>
            </a:extLst>
          </p:cNvPr>
          <p:cNvSpPr>
            <a:spLocks noGrp="1" noChangeArrowheads="1"/>
          </p:cNvSpPr>
          <p:nvPr>
            <p:ph idx="1"/>
          </p:nvPr>
        </p:nvSpPr>
        <p:spPr>
          <a:xfrm>
            <a:off x="203995" y="1524530"/>
            <a:ext cx="7830872" cy="5545137"/>
          </a:xfrm>
        </p:spPr>
        <p:txBody>
          <a:bodyPr>
            <a:normAutofit/>
          </a:bodyPr>
          <a:lstStyle/>
          <a:p>
            <a:pPr marL="0" indent="0">
              <a:buNone/>
            </a:pPr>
            <a:r>
              <a:rPr lang="sl-SI" altLang="sl-SI" sz="2400" b="1" dirty="0" err="1">
                <a:latin typeface="Bookman Old Style" panose="02050604050505020204" pitchFamily="18" charset="0"/>
              </a:rPr>
              <a:t>Blockchain</a:t>
            </a:r>
            <a:r>
              <a:rPr lang="sl-SI" altLang="sl-SI" sz="2400" b="1" dirty="0">
                <a:latin typeface="Bookman Old Style" panose="02050604050505020204" pitchFamily="18" charset="0"/>
              </a:rPr>
              <a:t> tehnologija</a:t>
            </a:r>
            <a:r>
              <a:rPr lang="sl-SI" altLang="sl-SI" sz="2400" dirty="0">
                <a:latin typeface="Bookman Old Style" panose="02050604050505020204" pitchFamily="18" charset="0"/>
              </a:rPr>
              <a:t>:</a:t>
            </a:r>
          </a:p>
          <a:p>
            <a:pPr marL="0" indent="0">
              <a:buNone/>
            </a:pPr>
            <a:r>
              <a:rPr lang="sl-SI" altLang="sl-SI" sz="2400" b="1" dirty="0" err="1">
                <a:latin typeface="Bookman Old Style" panose="02050604050505020204" pitchFamily="18" charset="0"/>
              </a:rPr>
              <a:t>Airbnb</a:t>
            </a:r>
            <a:r>
              <a:rPr lang="sl-SI" altLang="sl-SI" sz="2400" dirty="0">
                <a:latin typeface="Bookman Old Style" panose="02050604050505020204" pitchFamily="18" charset="0"/>
              </a:rPr>
              <a:t> je začel uporabljati VR tehnologijo za ogled prostorov pred rezervacijo, kar omogoča uporabnikom, da virtualno raziskujejo prostore in dobijo boljši občutek za namestitev</a:t>
            </a:r>
          </a:p>
          <a:p>
            <a:pPr marL="0" indent="0">
              <a:buNone/>
            </a:pPr>
            <a:r>
              <a:rPr lang="sl-SI" altLang="sl-SI" sz="2400" b="1" dirty="0">
                <a:latin typeface="Bookman Old Style" panose="02050604050505020204" pitchFamily="18" charset="0"/>
              </a:rPr>
              <a:t>Booking.com </a:t>
            </a:r>
            <a:r>
              <a:rPr lang="sl-SI" altLang="sl-SI" sz="2400" dirty="0">
                <a:latin typeface="Bookman Old Style" panose="02050604050505020204" pitchFamily="18" charset="0"/>
              </a:rPr>
              <a:t>je začel uporabljati AI za priporočanje namestitvenih možnosti glede na zgodovino iskanja in preferenc uporabnikov, kar omogoča bolj </a:t>
            </a:r>
            <a:r>
              <a:rPr lang="sl-SI" altLang="sl-SI" sz="2400" dirty="0" err="1">
                <a:latin typeface="Bookman Old Style" panose="02050604050505020204" pitchFamily="18" charset="0"/>
              </a:rPr>
              <a:t>personalizirano</a:t>
            </a:r>
            <a:r>
              <a:rPr lang="sl-SI" altLang="sl-SI" sz="2400" dirty="0">
                <a:latin typeface="Bookman Old Style" panose="02050604050505020204" pitchFamily="18" charset="0"/>
              </a:rPr>
              <a:t> izkušnjo uporabnikov</a:t>
            </a:r>
          </a:p>
          <a:p>
            <a:pPr marL="0" indent="0">
              <a:buNone/>
            </a:pPr>
            <a:r>
              <a:rPr lang="sl-SI" altLang="sl-SI" sz="2400" b="1" dirty="0" err="1">
                <a:latin typeface="Bookman Old Style" panose="02050604050505020204" pitchFamily="18" charset="0"/>
              </a:rPr>
              <a:t>TravelChain</a:t>
            </a:r>
            <a:r>
              <a:rPr lang="sl-SI" altLang="sl-SI" sz="2400" dirty="0">
                <a:latin typeface="Bookman Old Style" panose="02050604050505020204" pitchFamily="18" charset="0"/>
              </a:rPr>
              <a:t> je platforma, ki uporablja </a:t>
            </a:r>
            <a:r>
              <a:rPr lang="sl-SI" altLang="sl-SI" sz="2400" dirty="0" err="1">
                <a:latin typeface="Bookman Old Style" panose="02050604050505020204" pitchFamily="18" charset="0"/>
              </a:rPr>
              <a:t>blockchain</a:t>
            </a:r>
            <a:r>
              <a:rPr lang="sl-SI" altLang="sl-SI" sz="2400" dirty="0">
                <a:latin typeface="Bookman Old Style" panose="02050604050505020204" pitchFamily="18" charset="0"/>
              </a:rPr>
              <a:t> tehnologijo za upravljanje s potniškimi podatki, nagrajevanje uporabnikov za deljenje svojih informacij in zagotavljanje večje preglednosti v turistični industriji</a:t>
            </a:r>
          </a:p>
          <a:p>
            <a:pPr marL="0" indent="0">
              <a:buNone/>
            </a:pPr>
            <a:endParaRPr lang="sl-SI" altLang="sl-SI" sz="2400" dirty="0">
              <a:latin typeface="Bookman Old Style" panose="02050604050505020204" pitchFamily="18" charset="0"/>
            </a:endParaRPr>
          </a:p>
        </p:txBody>
      </p:sp>
      <p:sp>
        <p:nvSpPr>
          <p:cNvPr id="65541" name="Označba mesta številke diapozitiva 5">
            <a:extLst>
              <a:ext uri="{FF2B5EF4-FFF2-40B4-BE49-F238E27FC236}">
                <a16:creationId xmlns:a16="http://schemas.microsoft.com/office/drawing/2014/main" id="{2DABCE26-098B-497C-A2E0-8CAD3BDD6D2F}"/>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1DC996-45E2-4534-B440-39A6D0A1A2A0}" type="slidenum">
              <a:rPr lang="sl-SI" altLang="sl-SI" smtClean="0">
                <a:solidFill>
                  <a:srgbClr val="000000"/>
                </a:solidFill>
              </a:rPr>
              <a:pPr/>
              <a:t>82</a:t>
            </a:fld>
            <a:endParaRPr lang="sl-SI" altLang="sl-SI">
              <a:solidFill>
                <a:srgbClr val="000000"/>
              </a:solidFill>
            </a:endParaRPr>
          </a:p>
        </p:txBody>
      </p:sp>
      <p:pic>
        <p:nvPicPr>
          <p:cNvPr id="6" name="Slika 5">
            <a:extLst>
              <a:ext uri="{FF2B5EF4-FFF2-40B4-BE49-F238E27FC236}">
                <a16:creationId xmlns:a16="http://schemas.microsoft.com/office/drawing/2014/main" id="{452CA240-5606-49E6-A987-636DC47F711F}"/>
              </a:ext>
            </a:extLst>
          </p:cNvPr>
          <p:cNvPicPr>
            <a:picLocks noChangeAspect="1"/>
          </p:cNvPicPr>
          <p:nvPr/>
        </p:nvPicPr>
        <p:blipFill>
          <a:blip r:embed="rId2"/>
          <a:stretch>
            <a:fillRect/>
          </a:stretch>
        </p:blipFill>
        <p:spPr>
          <a:xfrm>
            <a:off x="11209867" y="90223"/>
            <a:ext cx="982133" cy="982133"/>
          </a:xfrm>
          <a:prstGeom prst="rect">
            <a:avLst/>
          </a:prstGeom>
        </p:spPr>
      </p:pic>
      <p:pic>
        <p:nvPicPr>
          <p:cNvPr id="2" name="Slika 1">
            <a:extLst>
              <a:ext uri="{FF2B5EF4-FFF2-40B4-BE49-F238E27FC236}">
                <a16:creationId xmlns:a16="http://schemas.microsoft.com/office/drawing/2014/main" id="{0FE39A39-4F36-4EFC-9AD4-46B679B603EB}"/>
              </a:ext>
            </a:extLst>
          </p:cNvPr>
          <p:cNvPicPr>
            <a:picLocks noChangeAspect="1"/>
          </p:cNvPicPr>
          <p:nvPr/>
        </p:nvPicPr>
        <p:blipFill>
          <a:blip r:embed="rId3"/>
          <a:stretch>
            <a:fillRect/>
          </a:stretch>
        </p:blipFill>
        <p:spPr>
          <a:xfrm>
            <a:off x="7882466" y="2599267"/>
            <a:ext cx="4216401" cy="2644245"/>
          </a:xfrm>
          <a:prstGeom prst="rect">
            <a:avLst/>
          </a:prstGeom>
        </p:spPr>
      </p:pic>
    </p:spTree>
    <p:extLst>
      <p:ext uri="{BB962C8B-B14F-4D97-AF65-F5344CB8AC3E}">
        <p14:creationId xmlns:p14="http://schemas.microsoft.com/office/powerpoint/2010/main" val="16646684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Naslov 1">
            <a:extLst>
              <a:ext uri="{FF2B5EF4-FFF2-40B4-BE49-F238E27FC236}">
                <a16:creationId xmlns:a16="http://schemas.microsoft.com/office/drawing/2014/main" id="{AD666215-23EC-4618-ACA0-255ECF03BE45}"/>
              </a:ext>
            </a:extLst>
          </p:cNvPr>
          <p:cNvSpPr>
            <a:spLocks noGrp="1" noChangeArrowheads="1"/>
          </p:cNvSpPr>
          <p:nvPr>
            <p:ph type="title"/>
          </p:nvPr>
        </p:nvSpPr>
        <p:spPr>
          <a:xfrm>
            <a:off x="194733" y="9789"/>
            <a:ext cx="10032999" cy="1143000"/>
          </a:xfrm>
        </p:spPr>
        <p:txBody>
          <a:bodyPr>
            <a:normAutofit fontScale="90000"/>
          </a:bodyPr>
          <a:lstStyle/>
          <a:p>
            <a:r>
              <a:rPr lang="sl-SI" altLang="sl-SI" b="1" dirty="0">
                <a:solidFill>
                  <a:srgbClr val="458B4C"/>
                </a:solidFill>
                <a:latin typeface="Bookman Old Style" panose="02050604050505020204" pitchFamily="18" charset="0"/>
              </a:rPr>
              <a:t>Prihodnost družbenih omrežij v turizmu</a:t>
            </a:r>
          </a:p>
        </p:txBody>
      </p:sp>
      <p:sp>
        <p:nvSpPr>
          <p:cNvPr id="65539" name="Označba mesta vsebine 2">
            <a:extLst>
              <a:ext uri="{FF2B5EF4-FFF2-40B4-BE49-F238E27FC236}">
                <a16:creationId xmlns:a16="http://schemas.microsoft.com/office/drawing/2014/main" id="{AC24C078-5EF6-47E5-9D1A-E0310F7A7629}"/>
              </a:ext>
            </a:extLst>
          </p:cNvPr>
          <p:cNvSpPr>
            <a:spLocks noGrp="1" noChangeArrowheads="1"/>
          </p:cNvSpPr>
          <p:nvPr>
            <p:ph idx="1"/>
          </p:nvPr>
        </p:nvSpPr>
        <p:spPr>
          <a:xfrm>
            <a:off x="203995" y="1524530"/>
            <a:ext cx="7830872" cy="5545137"/>
          </a:xfrm>
        </p:spPr>
        <p:txBody>
          <a:bodyPr>
            <a:normAutofit/>
          </a:bodyPr>
          <a:lstStyle/>
          <a:p>
            <a:pPr marL="0" indent="0">
              <a:buNone/>
            </a:pPr>
            <a:r>
              <a:rPr lang="sl-SI" altLang="sl-SI" sz="2400" dirty="0">
                <a:latin typeface="Bookman Old Style" panose="02050604050505020204" pitchFamily="18" charset="0"/>
              </a:rPr>
              <a:t>tehnologije, kot so </a:t>
            </a:r>
            <a:r>
              <a:rPr lang="sl-SI" altLang="sl-SI" sz="2400" b="1" dirty="0">
                <a:latin typeface="Bookman Old Style" panose="02050604050505020204" pitchFamily="18" charset="0"/>
              </a:rPr>
              <a:t>VR, AR, AI </a:t>
            </a:r>
            <a:r>
              <a:rPr lang="sl-SI" altLang="sl-SI" sz="2400" dirty="0">
                <a:latin typeface="Bookman Old Style" panose="02050604050505020204" pitchFamily="18" charset="0"/>
              </a:rPr>
              <a:t>in</a:t>
            </a:r>
            <a:r>
              <a:rPr lang="sl-SI" altLang="sl-SI" sz="2400" b="1" dirty="0">
                <a:latin typeface="Bookman Old Style" panose="02050604050505020204" pitchFamily="18" charset="0"/>
              </a:rPr>
              <a:t> </a:t>
            </a:r>
            <a:r>
              <a:rPr lang="sl-SI" altLang="sl-SI" sz="2400" b="1" dirty="0" err="1">
                <a:latin typeface="Bookman Old Style" panose="02050604050505020204" pitchFamily="18" charset="0"/>
              </a:rPr>
              <a:t>blockchain</a:t>
            </a:r>
            <a:r>
              <a:rPr lang="sl-SI" altLang="sl-SI" sz="2400" dirty="0">
                <a:latin typeface="Bookman Old Style" panose="02050604050505020204" pitchFamily="18" charset="0"/>
              </a:rPr>
              <a:t>, bodo pomembno vplivale na prihodnost družbenih omrežij v turizmu, tako da bodo omogočale bol:</a:t>
            </a:r>
          </a:p>
          <a:p>
            <a:r>
              <a:rPr lang="sl-SI" altLang="sl-SI" sz="2400" dirty="0">
                <a:latin typeface="Bookman Old Style" panose="02050604050505020204" pitchFamily="18" charset="0"/>
              </a:rPr>
              <a:t>interaktivne, </a:t>
            </a:r>
          </a:p>
          <a:p>
            <a:r>
              <a:rPr lang="sl-SI" altLang="sl-SI" sz="2400" dirty="0" err="1">
                <a:latin typeface="Bookman Old Style" panose="02050604050505020204" pitchFamily="18" charset="0"/>
              </a:rPr>
              <a:t>personalizirane</a:t>
            </a:r>
            <a:r>
              <a:rPr lang="sl-SI" altLang="sl-SI" sz="2400" dirty="0">
                <a:latin typeface="Bookman Old Style" panose="02050604050505020204" pitchFamily="18" charset="0"/>
              </a:rPr>
              <a:t>, </a:t>
            </a:r>
          </a:p>
          <a:p>
            <a:r>
              <a:rPr lang="sl-SI" altLang="sl-SI" sz="2400" dirty="0">
                <a:latin typeface="Bookman Old Style" panose="02050604050505020204" pitchFamily="18" charset="0"/>
              </a:rPr>
              <a:t>varne in </a:t>
            </a:r>
          </a:p>
          <a:p>
            <a:r>
              <a:rPr lang="sl-SI" altLang="sl-SI" sz="2400" dirty="0">
                <a:latin typeface="Bookman Old Style" panose="02050604050505020204" pitchFamily="18" charset="0"/>
              </a:rPr>
              <a:t>pregledne izkušnje za uporabnike</a:t>
            </a:r>
          </a:p>
        </p:txBody>
      </p:sp>
      <p:sp>
        <p:nvSpPr>
          <p:cNvPr id="65541" name="Označba mesta številke diapozitiva 5">
            <a:extLst>
              <a:ext uri="{FF2B5EF4-FFF2-40B4-BE49-F238E27FC236}">
                <a16:creationId xmlns:a16="http://schemas.microsoft.com/office/drawing/2014/main" id="{2DABCE26-098B-497C-A2E0-8CAD3BDD6D2F}"/>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1DC996-45E2-4534-B440-39A6D0A1A2A0}" type="slidenum">
              <a:rPr lang="sl-SI" altLang="sl-SI" smtClean="0">
                <a:solidFill>
                  <a:srgbClr val="000000"/>
                </a:solidFill>
              </a:rPr>
              <a:pPr/>
              <a:t>83</a:t>
            </a:fld>
            <a:endParaRPr lang="sl-SI" altLang="sl-SI">
              <a:solidFill>
                <a:srgbClr val="000000"/>
              </a:solidFill>
            </a:endParaRPr>
          </a:p>
        </p:txBody>
      </p:sp>
      <p:pic>
        <p:nvPicPr>
          <p:cNvPr id="6" name="Slika 5">
            <a:extLst>
              <a:ext uri="{FF2B5EF4-FFF2-40B4-BE49-F238E27FC236}">
                <a16:creationId xmlns:a16="http://schemas.microsoft.com/office/drawing/2014/main" id="{452CA240-5606-49E6-A987-636DC47F711F}"/>
              </a:ext>
            </a:extLst>
          </p:cNvPr>
          <p:cNvPicPr>
            <a:picLocks noChangeAspect="1"/>
          </p:cNvPicPr>
          <p:nvPr/>
        </p:nvPicPr>
        <p:blipFill>
          <a:blip r:embed="rId2"/>
          <a:stretch>
            <a:fillRect/>
          </a:stretch>
        </p:blipFill>
        <p:spPr>
          <a:xfrm>
            <a:off x="11209867" y="90223"/>
            <a:ext cx="982133" cy="982133"/>
          </a:xfrm>
          <a:prstGeom prst="rect">
            <a:avLst/>
          </a:prstGeom>
        </p:spPr>
      </p:pic>
      <p:pic>
        <p:nvPicPr>
          <p:cNvPr id="3" name="Slika 2">
            <a:extLst>
              <a:ext uri="{FF2B5EF4-FFF2-40B4-BE49-F238E27FC236}">
                <a16:creationId xmlns:a16="http://schemas.microsoft.com/office/drawing/2014/main" id="{867E000B-DD3A-461A-9320-EF6104C9C091}"/>
              </a:ext>
            </a:extLst>
          </p:cNvPr>
          <p:cNvPicPr>
            <a:picLocks noChangeAspect="1"/>
          </p:cNvPicPr>
          <p:nvPr/>
        </p:nvPicPr>
        <p:blipFill>
          <a:blip r:embed="rId3"/>
          <a:stretch>
            <a:fillRect/>
          </a:stretch>
        </p:blipFill>
        <p:spPr>
          <a:xfrm>
            <a:off x="5816600" y="3007783"/>
            <a:ext cx="6096000" cy="3429000"/>
          </a:xfrm>
          <a:prstGeom prst="rect">
            <a:avLst/>
          </a:prstGeom>
        </p:spPr>
      </p:pic>
    </p:spTree>
    <p:extLst>
      <p:ext uri="{BB962C8B-B14F-4D97-AF65-F5344CB8AC3E}">
        <p14:creationId xmlns:p14="http://schemas.microsoft.com/office/powerpoint/2010/main" val="12079670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Označba mesta vsebine 3">
            <a:extLst>
              <a:ext uri="{FF2B5EF4-FFF2-40B4-BE49-F238E27FC236}">
                <a16:creationId xmlns:a16="http://schemas.microsoft.com/office/drawing/2014/main" id="{8E7C66C6-EF38-4D0D-BBD5-579FD53FED4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1655764"/>
            <a:ext cx="8229600" cy="4414837"/>
          </a:xfrm>
        </p:spPr>
      </p:pic>
      <p:sp>
        <p:nvSpPr>
          <p:cNvPr id="202756" name="PoljeZBesedilom 5">
            <a:extLst>
              <a:ext uri="{FF2B5EF4-FFF2-40B4-BE49-F238E27FC236}">
                <a16:creationId xmlns:a16="http://schemas.microsoft.com/office/drawing/2014/main" id="{08C5B225-0CA7-4666-8C8E-7BA4C8439A34}"/>
              </a:ext>
            </a:extLst>
          </p:cNvPr>
          <p:cNvSpPr txBox="1">
            <a:spLocks noChangeArrowheads="1"/>
          </p:cNvSpPr>
          <p:nvPr/>
        </p:nvSpPr>
        <p:spPr bwMode="auto">
          <a:xfrm>
            <a:off x="2640013" y="538163"/>
            <a:ext cx="54721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sl-SI" altLang="sl-SI" sz="3200" b="1">
                <a:solidFill>
                  <a:srgbClr val="458B4C"/>
                </a:solidFill>
                <a:latin typeface="Bookman Old Style" panose="02050604050505020204" pitchFamily="18" charset="0"/>
              </a:rPr>
              <a:t>Vprašanja? </a:t>
            </a:r>
            <a:endParaRPr lang="sl-SI" altLang="sl-SI" sz="3200" b="1" dirty="0">
              <a:solidFill>
                <a:srgbClr val="458B4C"/>
              </a:solidFill>
              <a:latin typeface="Bookman Old Style" panose="02050604050505020204" pitchFamily="18" charset="0"/>
            </a:endParaRPr>
          </a:p>
        </p:txBody>
      </p:sp>
      <p:sp>
        <p:nvSpPr>
          <p:cNvPr id="202757" name="Označba mesta številke diapozitiva 7">
            <a:extLst>
              <a:ext uri="{FF2B5EF4-FFF2-40B4-BE49-F238E27FC236}">
                <a16:creationId xmlns:a16="http://schemas.microsoft.com/office/drawing/2014/main" id="{BD29A86E-1566-404E-AFFF-808FBEBCEA3B}"/>
              </a:ext>
            </a:extLst>
          </p:cNvPr>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1913CF7-D630-494C-A607-7463118270B2}" type="slidenum">
              <a:rPr lang="sl-SI" altLang="sl-SI" smtClean="0">
                <a:solidFill>
                  <a:srgbClr val="000000"/>
                </a:solidFill>
              </a:rPr>
              <a:pPr/>
              <a:t>84</a:t>
            </a:fld>
            <a:endParaRPr lang="sl-SI" altLang="sl-SI">
              <a:solidFill>
                <a:srgbClr val="000000"/>
              </a:solidFill>
            </a:endParaRPr>
          </a:p>
        </p:txBody>
      </p:sp>
      <p:pic>
        <p:nvPicPr>
          <p:cNvPr id="6" name="Slika 5">
            <a:extLst>
              <a:ext uri="{FF2B5EF4-FFF2-40B4-BE49-F238E27FC236}">
                <a16:creationId xmlns:a16="http://schemas.microsoft.com/office/drawing/2014/main" id="{24BAD0F2-45F6-47C7-83FC-E18E220D6B56}"/>
              </a:ext>
            </a:extLst>
          </p:cNvPr>
          <p:cNvPicPr>
            <a:picLocks noChangeAspect="1"/>
          </p:cNvPicPr>
          <p:nvPr/>
        </p:nvPicPr>
        <p:blipFill>
          <a:blip r:embed="rId3"/>
          <a:stretch>
            <a:fillRect/>
          </a:stretch>
        </p:blipFill>
        <p:spPr>
          <a:xfrm>
            <a:off x="11209867" y="90223"/>
            <a:ext cx="982133" cy="98213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txBox="1">
            <a:spLocks/>
          </p:cNvSpPr>
          <p:nvPr/>
        </p:nvSpPr>
        <p:spPr>
          <a:xfrm>
            <a:off x="626533" y="789856"/>
            <a:ext cx="7196088"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defRPr/>
            </a:pPr>
            <a:r>
              <a:rPr lang="sl-SI" sz="4000" b="1" dirty="0">
                <a:solidFill>
                  <a:srgbClr val="002060"/>
                </a:solidFill>
                <a:latin typeface="Verdana" panose="020B0604030504040204" pitchFamily="34" charset="0"/>
                <a:ea typeface="Verdana" panose="020B0604030504040204" pitchFamily="34" charset="0"/>
              </a:rPr>
              <a:t>Letalski promet</a:t>
            </a:r>
          </a:p>
          <a:p>
            <a:pPr>
              <a:defRPr/>
            </a:pPr>
            <a:endParaRPr lang="sl-SI" sz="4400" dirty="0">
              <a:solidFill>
                <a:srgbClr val="002060"/>
              </a:solidFill>
              <a:latin typeface="Verdana" panose="020B0604030504040204" pitchFamily="34" charset="0"/>
              <a:ea typeface="Verdana" panose="020B0604030504040204" pitchFamily="34" charset="0"/>
            </a:endParaRPr>
          </a:p>
        </p:txBody>
      </p:sp>
      <p:sp>
        <p:nvSpPr>
          <p:cNvPr id="3" name="Pravokotnik 2">
            <a:extLst>
              <a:ext uri="{FF2B5EF4-FFF2-40B4-BE49-F238E27FC236}">
                <a16:creationId xmlns:a16="http://schemas.microsoft.com/office/drawing/2014/main" id="{1B6D3E95-EFF5-4E4B-B3BE-4DAFE8345E2C}"/>
              </a:ext>
            </a:extLst>
          </p:cNvPr>
          <p:cNvSpPr/>
          <p:nvPr/>
        </p:nvSpPr>
        <p:spPr>
          <a:xfrm>
            <a:off x="1176577" y="1595609"/>
            <a:ext cx="6096000" cy="4801314"/>
          </a:xfrm>
          <a:prstGeom prst="rect">
            <a:avLst/>
          </a:prstGeom>
        </p:spPr>
        <p:txBody>
          <a:bodyPr>
            <a:spAutoFit/>
          </a:bodyPr>
          <a:lstStyle/>
          <a:p>
            <a:pPr marL="285750" indent="-285750">
              <a:buFont typeface="Arial" panose="020B0604020202020204" pitchFamily="34" charset="0"/>
              <a:buChar char="•"/>
            </a:pPr>
            <a:endParaRPr lang="sl-SI" dirty="0"/>
          </a:p>
          <a:p>
            <a:pPr marL="285750" indent="-285750">
              <a:buFont typeface="Arial" panose="020B0604020202020204" pitchFamily="34" charset="0"/>
              <a:buChar char="•"/>
            </a:pPr>
            <a:r>
              <a:rPr lang="sl-SI" b="1" dirty="0"/>
              <a:t>Nove poslovne priložnosti</a:t>
            </a:r>
            <a:r>
              <a:rPr lang="sl-SI" dirty="0"/>
              <a:t>: Sodelovanje s letalskimi prevozniki omogoča turističnim agencijam dostop do posebnih ponudb, popustov in ekskluzivnih paketov, kar lahko poveča prodajo in konkurenčnost agencije na trgu</a:t>
            </a:r>
          </a:p>
          <a:p>
            <a:pPr marL="285750" indent="-285750">
              <a:buFont typeface="Arial" panose="020B0604020202020204" pitchFamily="34" charset="0"/>
              <a:buChar char="•"/>
            </a:pPr>
            <a:endParaRPr lang="sl-SI" dirty="0"/>
          </a:p>
          <a:p>
            <a:pPr marL="285750" indent="-285750">
              <a:buFont typeface="Arial" panose="020B0604020202020204" pitchFamily="34" charset="0"/>
              <a:buChar char="•"/>
            </a:pPr>
            <a:r>
              <a:rPr lang="sl-SI" b="1" dirty="0"/>
              <a:t>Logistična podpora</a:t>
            </a:r>
            <a:r>
              <a:rPr lang="sl-SI" dirty="0"/>
              <a:t>: Letalski prevoz zahteva kompleksno logistično podporo, ki jo turistične agencije zagotavljajo strankam, vključno z rezervacijami, prevozom do letališča, organizacijo prevoza na destinaciji in podporo v primeru sprememb ali odpovedi letov</a:t>
            </a:r>
          </a:p>
          <a:p>
            <a:pPr marL="285750" indent="-285750">
              <a:buFont typeface="Arial" panose="020B0604020202020204" pitchFamily="34" charset="0"/>
              <a:buChar char="•"/>
            </a:pPr>
            <a:endParaRPr lang="sl-SI" dirty="0"/>
          </a:p>
          <a:p>
            <a:pPr marL="285750" indent="-285750">
              <a:buFont typeface="Arial" panose="020B0604020202020204" pitchFamily="34" charset="0"/>
              <a:buChar char="•"/>
            </a:pPr>
            <a:r>
              <a:rPr lang="sl-SI" b="1" dirty="0"/>
              <a:t>Mednarodno sodelovanje</a:t>
            </a:r>
            <a:r>
              <a:rPr lang="sl-SI" dirty="0"/>
              <a:t>: Sodelovanje s tujimi letalskimi prevozniki omogoča turističnim agencijam širitev svojega poslovanja na mednarodni ravni ter vzpostavitev partnerstev in mreženje z drugimi agencijami in ponudniki storitev po vsem svetu</a:t>
            </a:r>
          </a:p>
        </p:txBody>
      </p:sp>
      <p:pic>
        <p:nvPicPr>
          <p:cNvPr id="5" name="Slika 4">
            <a:extLst>
              <a:ext uri="{FF2B5EF4-FFF2-40B4-BE49-F238E27FC236}">
                <a16:creationId xmlns:a16="http://schemas.microsoft.com/office/drawing/2014/main" id="{9AD231F0-B979-4A24-B105-D66086ABD151}"/>
              </a:ext>
            </a:extLst>
          </p:cNvPr>
          <p:cNvPicPr>
            <a:picLocks noChangeAspect="1"/>
          </p:cNvPicPr>
          <p:nvPr/>
        </p:nvPicPr>
        <p:blipFill>
          <a:blip r:embed="rId2"/>
          <a:stretch>
            <a:fillRect/>
          </a:stretch>
        </p:blipFill>
        <p:spPr>
          <a:xfrm>
            <a:off x="7900458" y="2700867"/>
            <a:ext cx="3433692" cy="3058583"/>
          </a:xfrm>
          <a:prstGeom prst="rect">
            <a:avLst/>
          </a:prstGeom>
        </p:spPr>
      </p:pic>
    </p:spTree>
    <p:extLst>
      <p:ext uri="{BB962C8B-B14F-4D97-AF65-F5344CB8AC3E}">
        <p14:creationId xmlns:p14="http://schemas.microsoft.com/office/powerpoint/2010/main" val="1850955031"/>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TotalTime>
  <Words>4951</Words>
  <Application>Microsoft Office PowerPoint</Application>
  <PresentationFormat>Širokozaslonsko</PresentationFormat>
  <Paragraphs>462</Paragraphs>
  <Slides>84</Slides>
  <Notes>0</Notes>
  <HiddenSlides>0</HiddenSlides>
  <MMClips>0</MMClips>
  <ScaleCrop>false</ScaleCrop>
  <HeadingPairs>
    <vt:vector size="6" baseType="variant">
      <vt:variant>
        <vt:lpstr>Uporabljene pisave</vt:lpstr>
      </vt:variant>
      <vt:variant>
        <vt:i4>5</vt:i4>
      </vt:variant>
      <vt:variant>
        <vt:lpstr>Tema</vt:lpstr>
      </vt:variant>
      <vt:variant>
        <vt:i4>1</vt:i4>
      </vt:variant>
      <vt:variant>
        <vt:lpstr>Naslovi diapozitivov</vt:lpstr>
      </vt:variant>
      <vt:variant>
        <vt:i4>84</vt:i4>
      </vt:variant>
    </vt:vector>
  </HeadingPairs>
  <TitlesOfParts>
    <vt:vector size="90" baseType="lpstr">
      <vt:lpstr>Arial</vt:lpstr>
      <vt:lpstr>Bookman Old Style</vt:lpstr>
      <vt:lpstr>Calibri</vt:lpstr>
      <vt:lpstr>Calibri Light</vt:lpstr>
      <vt:lpstr>Verdana</vt:lpstr>
      <vt:lpstr>Officeova tema</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Družbena omrežja</vt:lpstr>
      <vt:lpstr>DO - Komunikacija in povezovanje</vt:lpstr>
      <vt:lpstr>DO - Izmenjava informacij</vt:lpstr>
      <vt:lpstr>DO -Izobraževanje in raziskovanje </vt:lpstr>
      <vt:lpstr>DO - Promocija in trženje</vt:lpstr>
      <vt:lpstr>DO - Ustvarjanje skupnosti</vt:lpstr>
      <vt:lpstr>Družbena omrežja v turizmu</vt:lpstr>
      <vt:lpstr>DO v turizmu - Promocija destinacij  </vt:lpstr>
      <vt:lpstr>DO v turizmu -  Informiranje in načrtovanje potovanj</vt:lpstr>
      <vt:lpstr>DO v turizmu -  Interakcija s potniki</vt:lpstr>
      <vt:lpstr>DO v turizmu - Ustvarjanje vsebine in zgodbe </vt:lpstr>
      <vt:lpstr>DO v turizmu - Vpliv vplivnežev </vt:lpstr>
      <vt:lpstr>DO v turizmu </vt:lpstr>
      <vt:lpstr>DO v turizmu - Način potovanja</vt:lpstr>
      <vt:lpstr>DO v turizmu - Iskanje informacij</vt:lpstr>
      <vt:lpstr>DO v turizmu - Deljenje izkušenj  </vt:lpstr>
      <vt:lpstr>DO v turizmu  </vt:lpstr>
      <vt:lpstr>DO v turizmu  </vt:lpstr>
      <vt:lpstr>Pomembnost družbenih omrežij v turizmu</vt:lpstr>
      <vt:lpstr>DO v turizmu  </vt:lpstr>
      <vt:lpstr>Uporaba družbenih omrežij za promocijo destinacij</vt:lpstr>
      <vt:lpstr>Uporaba družbenih omrežij za promocijo destinacij</vt:lpstr>
      <vt:lpstr>Uporaba družbenih omrežij za promocijo destinacij</vt:lpstr>
      <vt:lpstr>Uporaba družbenih omrežij za promocijo destinacij</vt:lpstr>
      <vt:lpstr>TikTok</vt:lpstr>
      <vt:lpstr>TikTok</vt:lpstr>
      <vt:lpstr>TikTok</vt:lpstr>
      <vt:lpstr>TikTok</vt:lpstr>
      <vt:lpstr>TikTok</vt:lpstr>
      <vt:lpstr>TikTok</vt:lpstr>
      <vt:lpstr>TikTok - 2023</vt:lpstr>
      <vt:lpstr>https://www.youtube.com/watch?v=7gceYD2C24c&amp;t=745s </vt:lpstr>
      <vt:lpstr>Uporaba TikToka za trženje v turizmu </vt:lpstr>
      <vt:lpstr>Uporaba TikToka za trženje v turizmu </vt:lpstr>
      <vt:lpstr>Uporaba TikToka za trženje v turizmu </vt:lpstr>
      <vt:lpstr>Uporaba TikToka za trženje v turizmu </vt:lpstr>
      <vt:lpstr>PowerPointova predstavitev</vt:lpstr>
      <vt:lpstr>PowerPointova predstavitev</vt:lpstr>
      <vt:lpstr>PowerPointova predstavitev</vt:lpstr>
      <vt:lpstr>TikTok</vt:lpstr>
      <vt:lpstr>TikTok</vt:lpstr>
      <vt:lpstr>TikTok</vt:lpstr>
      <vt:lpstr>TikTok</vt:lpstr>
      <vt:lpstr>TikTok</vt:lpstr>
      <vt:lpstr>TikTok</vt:lpstr>
      <vt:lpstr>Uporaba družbenih omrežij za promocijo destinacij</vt:lpstr>
      <vt:lpstr>Uporaba vsebin uporabnikov  (user-generated content)</vt:lpstr>
      <vt:lpstr>Spodbujanje uporabnikov k ustvarjanju vsebin</vt:lpstr>
      <vt:lpstr>Prihodnost družbenih omrežij v turizmu</vt:lpstr>
      <vt:lpstr>Prihodnost družbenih omrežij v turizmu</vt:lpstr>
      <vt:lpstr>Prihodnost družbenih omrežij v turizmu</vt:lpstr>
      <vt:lpstr>Prihodnost družbenih omrežij v turizmu</vt:lpstr>
      <vt:lpstr>Prihodnost družbenih omrežij v turizmu</vt:lpstr>
      <vt:lpstr>Trženje vplivnežev </vt:lpstr>
      <vt:lpstr>Prihodnost družbenih omrežij v turizmu</vt:lpstr>
      <vt:lpstr>Prihodnost družbenih omrežij v turizmu</vt:lpstr>
      <vt:lpstr>Prihodnost družbenih omrežij v turizmu</vt:lpstr>
      <vt:lpstr>Prihodnost družbenih omrežij v turizmu</vt:lpstr>
      <vt:lpstr>Prihodnost družbenih omrežij v turizmu</vt:lpstr>
      <vt:lpstr>Prihodnost družbenih omrežij v turizmu</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Vesna Loborec</dc:creator>
  <cp:lastModifiedBy>Vesna Loborec</cp:lastModifiedBy>
  <cp:revision>19</cp:revision>
  <dcterms:created xsi:type="dcterms:W3CDTF">2024-02-26T18:15:11Z</dcterms:created>
  <dcterms:modified xsi:type="dcterms:W3CDTF">2025-04-08T14:55:07Z</dcterms:modified>
</cp:coreProperties>
</file>