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0" r:id="rId4"/>
    <p:sldId id="261" r:id="rId5"/>
    <p:sldId id="282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46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58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282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1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25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72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62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01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32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9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65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A8588-60F8-4D95-82DB-6F87F961D380}" type="datetimeFigureOut">
              <a:rPr lang="en-GB" smtClean="0"/>
              <a:t>05/03/2023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BC51B-2F28-4851-B9C1-ED5DE86A6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37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jqM3DI6yO4" TargetMode="External"/><Relationship Id="rId4" Type="http://schemas.openxmlformats.org/officeDocument/2006/relationships/hyperlink" Target="https://youtu.be/qjqM3DI6yO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4400" b="1" dirty="0" smtClean="0">
                <a:solidFill>
                  <a:srgbClr val="C00000"/>
                </a:solidFill>
              </a:rPr>
              <a:t>Učenje in poučevanje otrok s posebnimi potrebami: glasbena vzgoja</a:t>
            </a:r>
            <a:endParaRPr lang="en-GB" sz="4400" b="1" dirty="0">
              <a:solidFill>
                <a:srgbClr val="C0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36915" y="4141969"/>
            <a:ext cx="9144000" cy="2459128"/>
          </a:xfrm>
        </p:spPr>
        <p:txBody>
          <a:bodyPr>
            <a:normAutofit/>
          </a:bodyPr>
          <a:lstStyle/>
          <a:p>
            <a:r>
              <a:rPr lang="sl-SI" dirty="0" smtClean="0"/>
              <a:t>Interno gradivo </a:t>
            </a:r>
            <a:r>
              <a:rPr lang="sl-SI" dirty="0" smtClean="0"/>
              <a:t>2022/23 </a:t>
            </a:r>
            <a:r>
              <a:rPr lang="sl-SI" dirty="0" smtClean="0"/>
              <a:t>– P4</a:t>
            </a:r>
          </a:p>
          <a:p>
            <a:r>
              <a:rPr lang="sl-SI" dirty="0" smtClean="0"/>
              <a:t>Oddelek za specialno in rehabilitacijsko pedagogiko</a:t>
            </a:r>
          </a:p>
          <a:p>
            <a:r>
              <a:rPr lang="sl-SI" dirty="0" smtClean="0"/>
              <a:t>Pedagoška fakulteta Univerze v Ljubljani</a:t>
            </a:r>
          </a:p>
          <a:p>
            <a:r>
              <a:rPr lang="sl-SI" dirty="0"/>
              <a:t>D</a:t>
            </a:r>
            <a:r>
              <a:rPr lang="sl-SI" dirty="0" smtClean="0"/>
              <a:t>oc. dr. Konstanca Zalar</a:t>
            </a:r>
          </a:p>
          <a:p>
            <a:r>
              <a:rPr lang="sl-SI" dirty="0" smtClean="0"/>
              <a:t>Konstanca.zalar@pef.uni-lj.si</a:t>
            </a:r>
          </a:p>
          <a:p>
            <a:endParaRPr lang="sl-SI" dirty="0" smtClean="0"/>
          </a:p>
          <a:p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63271" cy="1963271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409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67111" y="1963271"/>
            <a:ext cx="9144000" cy="2387600"/>
          </a:xfrm>
        </p:spPr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endParaRPr lang="en-GB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4960575"/>
            <a:ext cx="12078222" cy="795791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Oblak, B. (2003). </a:t>
            </a:r>
            <a:r>
              <a:rPr lang="sl-SI" i="1" dirty="0" smtClean="0"/>
              <a:t>Glasbena slikanica 3. Priročnik za učitelje. </a:t>
            </a:r>
            <a:r>
              <a:rPr lang="sl-SI" dirty="0" smtClean="0"/>
              <a:t>Str. 9 – 32.</a:t>
            </a:r>
            <a:endParaRPr lang="sl-SI" i="1" dirty="0" smtClean="0"/>
          </a:p>
          <a:p>
            <a:r>
              <a:rPr lang="sl-SI" dirty="0" smtClean="0"/>
              <a:t>Ljubljana: Državna založba Slovenije. </a:t>
            </a:r>
            <a:endParaRPr lang="en-GB" dirty="0"/>
          </a:p>
        </p:txBody>
      </p:sp>
      <p:sp>
        <p:nvSpPr>
          <p:cNvPr id="4" name="Podnaslov 2"/>
          <p:cNvSpPr txBox="1">
            <a:spLocks/>
          </p:cNvSpPr>
          <p:nvPr/>
        </p:nvSpPr>
        <p:spPr>
          <a:xfrm>
            <a:off x="1467111" y="2451675"/>
            <a:ext cx="9144000" cy="1197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3200" dirty="0" smtClean="0">
                <a:solidFill>
                  <a:srgbClr val="C00000"/>
                </a:solidFill>
              </a:rPr>
              <a:t>Glasbene dejavnosti</a:t>
            </a:r>
          </a:p>
          <a:p>
            <a:r>
              <a:rPr lang="sl-SI" dirty="0" smtClean="0"/>
              <a:t>Gradivo 4 - dodatek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" y="0"/>
            <a:ext cx="1963271" cy="1963271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6964681" y="0"/>
            <a:ext cx="52273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 smtClean="0"/>
              <a:t>Zalar, K. (2023). Učenje in poučevanje otrok s PP: Glasbena vzgoja. Interno gradivo.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018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8" y="0"/>
            <a:ext cx="5380354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23" y="0"/>
            <a:ext cx="5315526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" y="0"/>
            <a:ext cx="582907" cy="582907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29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8" y="0"/>
            <a:ext cx="5965138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318" y="0"/>
            <a:ext cx="5224530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" y="0"/>
            <a:ext cx="582907" cy="582907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4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8" y="0"/>
            <a:ext cx="5242537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29" y="0"/>
            <a:ext cx="5169798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58" y="0"/>
            <a:ext cx="582907" cy="582907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2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2" y="0"/>
            <a:ext cx="5183372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13" y="0"/>
            <a:ext cx="5118580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" y="0"/>
            <a:ext cx="582907" cy="582907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8176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0"/>
            <a:ext cx="5147394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94" y="0"/>
            <a:ext cx="5624388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" y="0"/>
            <a:ext cx="582907" cy="582907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003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7" y="0"/>
            <a:ext cx="5133907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83" y="0"/>
            <a:ext cx="5163378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" y="0"/>
            <a:ext cx="582907" cy="582907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2600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7" y="0"/>
            <a:ext cx="5197696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31" y="0"/>
            <a:ext cx="5070809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" y="0"/>
            <a:ext cx="582907" cy="582907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5534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1" y="0"/>
            <a:ext cx="5173625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92" y="0"/>
            <a:ext cx="5213206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" y="0"/>
            <a:ext cx="582907" cy="582907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188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1" y="0"/>
            <a:ext cx="5334584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32" y="0"/>
            <a:ext cx="5393991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" y="0"/>
            <a:ext cx="582907" cy="582907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17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1502" y="297206"/>
            <a:ext cx="10515600" cy="1325563"/>
          </a:xfrm>
        </p:spPr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Vsebina predavanja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093493"/>
            <a:ext cx="10515600" cy="26632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1800" dirty="0" smtClean="0"/>
          </a:p>
          <a:p>
            <a:r>
              <a:rPr lang="sl-SI" dirty="0" smtClean="0"/>
              <a:t>Glasbeni jezik </a:t>
            </a:r>
          </a:p>
          <a:p>
            <a:r>
              <a:rPr lang="sl-SI" dirty="0" smtClean="0"/>
              <a:t>Glasbene dejavnosti </a:t>
            </a:r>
          </a:p>
          <a:p>
            <a:pPr lvl="1"/>
            <a:r>
              <a:rPr lang="sl-SI" dirty="0" smtClean="0"/>
              <a:t>Dejavnosti ustvarjanja</a:t>
            </a:r>
          </a:p>
          <a:p>
            <a:pPr lvl="1"/>
            <a:r>
              <a:rPr lang="sl-SI" dirty="0" smtClean="0"/>
              <a:t>Dejavnosti poslušanja</a:t>
            </a:r>
          </a:p>
          <a:p>
            <a:pPr lvl="1"/>
            <a:r>
              <a:rPr lang="sl-SI" dirty="0" smtClean="0"/>
              <a:t>Dejavnosti izvajanja</a:t>
            </a:r>
          </a:p>
          <a:p>
            <a:r>
              <a:rPr lang="sl-SI" dirty="0" err="1" smtClean="0"/>
              <a:t>Avdiacija</a:t>
            </a:r>
            <a:endParaRPr lang="sl-SI" dirty="0" smtClean="0"/>
          </a:p>
          <a:p>
            <a:pPr lvl="1"/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47010" cy="1047010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47010" cy="1047010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29" y="194397"/>
            <a:ext cx="1963271" cy="1963271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6964681" y="0"/>
            <a:ext cx="52273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 smtClean="0"/>
              <a:t>Zalar, K. (2023). Učenje in poučevanje otrok s PP: Glasbena vzgoja. Interno gradivo.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881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7" y="0"/>
            <a:ext cx="5108222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09" y="0"/>
            <a:ext cx="5874200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" y="0"/>
            <a:ext cx="582907" cy="582907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736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1" y="0"/>
            <a:ext cx="5336955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17" y="0"/>
            <a:ext cx="5217064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" y="0"/>
            <a:ext cx="582907" cy="582907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3505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96" y="0"/>
            <a:ext cx="6092952" cy="41452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86" y="0"/>
            <a:ext cx="5609833" cy="6858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41" y="4232366"/>
            <a:ext cx="1963271" cy="1963271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512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161"/>
          </a:xfrm>
        </p:spPr>
        <p:txBody>
          <a:bodyPr>
            <a:no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511628" y="5603158"/>
            <a:ext cx="10515600" cy="941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8" name="Označba mesta vsebine 7"/>
          <p:cNvSpPr>
            <a:spLocks noGrp="1"/>
          </p:cNvSpPr>
          <p:nvPr>
            <p:ph idx="1"/>
          </p:nvPr>
        </p:nvSpPr>
        <p:spPr>
          <a:xfrm>
            <a:off x="838200" y="1306286"/>
            <a:ext cx="10515600" cy="4718694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Glasbeni jezik (glasbene sposobnosti, spretnosti, znanja) </a:t>
            </a:r>
          </a:p>
          <a:p>
            <a:r>
              <a:rPr lang="sl-SI" dirty="0" smtClean="0"/>
              <a:t>Dejavnosti glasbene vzgoje (primeri)</a:t>
            </a:r>
          </a:p>
          <a:p>
            <a:pPr lvl="1"/>
            <a:r>
              <a:rPr lang="sl-SI" dirty="0" smtClean="0"/>
              <a:t>Dejavnosti ustvarjanja</a:t>
            </a:r>
          </a:p>
          <a:p>
            <a:pPr lvl="1"/>
            <a:r>
              <a:rPr lang="sl-SI" dirty="0" smtClean="0"/>
              <a:t>Dejavnosti izvajanja</a:t>
            </a:r>
          </a:p>
          <a:p>
            <a:pPr lvl="1"/>
            <a:r>
              <a:rPr lang="sl-SI" dirty="0" smtClean="0"/>
              <a:t>Dejavnosti poslušanja</a:t>
            </a:r>
          </a:p>
          <a:p>
            <a:r>
              <a:rPr lang="sl-SI" dirty="0" smtClean="0"/>
              <a:t>Didaktika glasbene vzgoje v prvem triletju OŠ</a:t>
            </a:r>
          </a:p>
          <a:p>
            <a:pPr lvl="1"/>
            <a:r>
              <a:rPr lang="sl-SI" dirty="0" smtClean="0"/>
              <a:t>Izvajanje (petje, ritmična izreka, igranje glasbil)</a:t>
            </a:r>
          </a:p>
          <a:p>
            <a:pPr lvl="1"/>
            <a:r>
              <a:rPr lang="sl-SI" dirty="0" smtClean="0"/>
              <a:t>Ustvarjanje (estetsko oblikovanje, glasba kot spodbuda za ustvarjanje v drugih izraznih medijih)</a:t>
            </a:r>
          </a:p>
          <a:p>
            <a:pPr lvl="1"/>
            <a:r>
              <a:rPr lang="sl-SI" dirty="0" smtClean="0"/>
              <a:t>Poslušanje</a:t>
            </a:r>
          </a:p>
          <a:p>
            <a:r>
              <a:rPr lang="sl-SI" dirty="0" err="1" smtClean="0"/>
              <a:t>Avdiacija</a:t>
            </a:r>
            <a:endParaRPr lang="sl-SI" dirty="0" smtClean="0"/>
          </a:p>
          <a:p>
            <a:r>
              <a:rPr lang="sl-SI" dirty="0" smtClean="0"/>
              <a:t>Dosežki </a:t>
            </a:r>
            <a:r>
              <a:rPr lang="sl-SI" smtClean="0"/>
              <a:t>glasbenih dejavnosti</a:t>
            </a:r>
            <a:endParaRPr lang="sl-SI" dirty="0" smtClean="0"/>
          </a:p>
          <a:p>
            <a:endParaRPr lang="en-GB" dirty="0"/>
          </a:p>
        </p:txBody>
      </p:sp>
      <p:sp>
        <p:nvSpPr>
          <p:cNvPr id="10" name="Naslov 1"/>
          <p:cNvSpPr txBox="1">
            <a:spLocks/>
          </p:cNvSpPr>
          <p:nvPr/>
        </p:nvSpPr>
        <p:spPr>
          <a:xfrm>
            <a:off x="838200" y="365125"/>
            <a:ext cx="10515600" cy="706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dirty="0" smtClean="0">
                <a:solidFill>
                  <a:srgbClr val="C00000"/>
                </a:solidFill>
              </a:rPr>
              <a:t>V razmislek in utrjevanje</a:t>
            </a:r>
            <a:endParaRPr lang="en-GB" sz="3600" dirty="0">
              <a:solidFill>
                <a:srgbClr val="C00000"/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218" y="365125"/>
            <a:ext cx="1047010" cy="1047010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98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Glasbeni jezik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00596" y="1541417"/>
            <a:ext cx="11791404" cy="46094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</a:rPr>
              <a:t>VSE, KAR V GLASBI USVOJIMO, MORA PREDHODNO ZAZVENETI V NAŠIH </a:t>
            </a:r>
            <a:r>
              <a:rPr lang="sl-SI" dirty="0" smtClean="0">
                <a:solidFill>
                  <a:srgbClr val="C00000"/>
                </a:solidFill>
              </a:rPr>
              <a:t>UŠESIH.         </a:t>
            </a:r>
            <a:r>
              <a:rPr lang="sl-SI" sz="1400" dirty="0" smtClean="0"/>
              <a:t>(</a:t>
            </a:r>
            <a:r>
              <a:rPr lang="sl-SI" sz="1400" dirty="0" err="1" smtClean="0"/>
              <a:t>Sicherl</a:t>
            </a:r>
            <a:r>
              <a:rPr lang="sl-SI" sz="1400" dirty="0"/>
              <a:t> </a:t>
            </a:r>
            <a:r>
              <a:rPr lang="sl-SI" sz="1400" dirty="0" smtClean="0"/>
              <a:t>Kafol, 2001)</a:t>
            </a:r>
          </a:p>
          <a:p>
            <a:pPr marL="0" indent="0">
              <a:buNone/>
            </a:pPr>
            <a:endParaRPr lang="sl-SI" sz="1100" dirty="0" smtClean="0"/>
          </a:p>
          <a:p>
            <a:r>
              <a:rPr lang="sl-SI" dirty="0" smtClean="0"/>
              <a:t>Glasbeni jezik zajema glasbene sposobnosti, spretnosti in znanja. </a:t>
            </a:r>
          </a:p>
          <a:p>
            <a:pPr lvl="1"/>
            <a:r>
              <a:rPr lang="sl-SI" dirty="0" smtClean="0">
                <a:solidFill>
                  <a:srgbClr val="C00000"/>
                </a:solidFill>
              </a:rPr>
              <a:t>Sposobnosti:</a:t>
            </a:r>
          </a:p>
          <a:p>
            <a:pPr lvl="2"/>
            <a:r>
              <a:rPr lang="sl-SI" dirty="0" smtClean="0"/>
              <a:t>Temeljne glasbene sposobnosti (ritmični, melodični posluh)</a:t>
            </a:r>
          </a:p>
          <a:p>
            <a:pPr lvl="2"/>
            <a:r>
              <a:rPr lang="sl-SI" dirty="0" smtClean="0"/>
              <a:t>Glasbene sposobnosti višjega reda (harmonski posluh, sposobnost estetskega oblikovanja in vrednotenja)</a:t>
            </a:r>
          </a:p>
          <a:p>
            <a:pPr lvl="1"/>
            <a:r>
              <a:rPr lang="sl-SI" dirty="0" smtClean="0">
                <a:solidFill>
                  <a:srgbClr val="C00000"/>
                </a:solidFill>
              </a:rPr>
              <a:t>Spretnosti:</a:t>
            </a:r>
          </a:p>
          <a:p>
            <a:pPr lvl="2"/>
            <a:r>
              <a:rPr lang="sl-SI" dirty="0"/>
              <a:t>R</a:t>
            </a:r>
            <a:r>
              <a:rPr lang="sl-SI" dirty="0" smtClean="0"/>
              <a:t>azvoj izvajalske tehnike igre na lastna, </a:t>
            </a:r>
            <a:r>
              <a:rPr lang="sl-SI" dirty="0" err="1" smtClean="0"/>
              <a:t>orffova</a:t>
            </a:r>
            <a:r>
              <a:rPr lang="sl-SI" dirty="0" smtClean="0"/>
              <a:t>, improvizirana … glasbila</a:t>
            </a:r>
          </a:p>
          <a:p>
            <a:pPr lvl="2"/>
            <a:r>
              <a:rPr lang="sl-SI" dirty="0" smtClean="0"/>
              <a:t>Oblikovanje pevskega glasu</a:t>
            </a:r>
          </a:p>
          <a:p>
            <a:pPr lvl="1"/>
            <a:r>
              <a:rPr lang="sl-SI" dirty="0" smtClean="0">
                <a:solidFill>
                  <a:srgbClr val="C00000"/>
                </a:solidFill>
              </a:rPr>
              <a:t>Znanja:</a:t>
            </a:r>
          </a:p>
          <a:p>
            <a:pPr lvl="2"/>
            <a:r>
              <a:rPr lang="sl-SI" dirty="0" smtClean="0"/>
              <a:t>Rezultat procesov ozaveščanja glasbenih izkušenj</a:t>
            </a:r>
            <a:endParaRPr lang="en-GB" dirty="0" smtClean="0"/>
          </a:p>
          <a:p>
            <a:pPr lvl="2"/>
            <a:r>
              <a:rPr lang="sl-SI" dirty="0" smtClean="0"/>
              <a:t>Glasbeni pojmi in izrazi, orientacija v glasbenih zapisih trajanj in višin …</a:t>
            </a:r>
          </a:p>
        </p:txBody>
      </p:sp>
      <p:sp>
        <p:nvSpPr>
          <p:cNvPr id="4" name="Označba mesta vsebine 2"/>
          <p:cNvSpPr txBox="1">
            <a:spLocks/>
          </p:cNvSpPr>
          <p:nvPr/>
        </p:nvSpPr>
        <p:spPr>
          <a:xfrm>
            <a:off x="838198" y="6486544"/>
            <a:ext cx="10515600" cy="2830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err="1" smtClean="0">
                <a:solidFill>
                  <a:srgbClr val="C00000"/>
                </a:solidFill>
              </a:rPr>
              <a:t>Sicherl</a:t>
            </a:r>
            <a:r>
              <a:rPr lang="sl-SI" dirty="0" smtClean="0">
                <a:solidFill>
                  <a:srgbClr val="C00000"/>
                </a:solidFill>
              </a:rPr>
              <a:t> Kafol, B. (2001). </a:t>
            </a:r>
            <a:r>
              <a:rPr lang="sl-SI" i="1" dirty="0" smtClean="0">
                <a:solidFill>
                  <a:srgbClr val="C00000"/>
                </a:solidFill>
              </a:rPr>
              <a:t>Celostna glasbena vzgoja. </a:t>
            </a:r>
            <a:r>
              <a:rPr lang="sl-SI" dirty="0" smtClean="0">
                <a:solidFill>
                  <a:srgbClr val="C00000"/>
                </a:solidFill>
              </a:rPr>
              <a:t>Str. 95. Ljubljana: Debora. 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47010" cy="1047010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6964681" y="0"/>
            <a:ext cx="52273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 smtClean="0"/>
              <a:t>Zalar, K. (2023). Učenje in poučevanje otrok s PP: Glasbena vzgoja. Interno gradivo.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0574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Dejavnosti glasbene vzgoje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7087" y="1607911"/>
            <a:ext cx="11678194" cy="96982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l-SI" dirty="0" smtClean="0"/>
              <a:t>Otroci skozi doživetja in glasbene izkušnje ob glasbenem izvajanju, poslušanju in ustvarjanju razvijajo:</a:t>
            </a:r>
          </a:p>
          <a:p>
            <a:pPr marL="0" indent="0">
              <a:buNone/>
            </a:pPr>
            <a:r>
              <a:rPr lang="sl-SI" dirty="0" smtClean="0"/>
              <a:t> </a:t>
            </a:r>
          </a:p>
          <a:p>
            <a:pPr marL="0" indent="0">
              <a:buNone/>
            </a:pPr>
            <a:endParaRPr lang="en-GB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47010" cy="1047010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sp>
        <p:nvSpPr>
          <p:cNvPr id="5" name="Označba mesta vsebine 2"/>
          <p:cNvSpPr txBox="1">
            <a:spLocks/>
          </p:cNvSpPr>
          <p:nvPr/>
        </p:nvSpPr>
        <p:spPr>
          <a:xfrm>
            <a:off x="0" y="6227776"/>
            <a:ext cx="12191999" cy="630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err="1" smtClean="0">
                <a:solidFill>
                  <a:srgbClr val="C00000"/>
                </a:solidFill>
              </a:rPr>
              <a:t>Sicherl</a:t>
            </a:r>
            <a:r>
              <a:rPr lang="sl-SI" dirty="0" smtClean="0">
                <a:solidFill>
                  <a:srgbClr val="C00000"/>
                </a:solidFill>
              </a:rPr>
              <a:t> Kafol, B. (2001). </a:t>
            </a:r>
            <a:r>
              <a:rPr lang="sl-SI" i="1" dirty="0" smtClean="0">
                <a:solidFill>
                  <a:srgbClr val="C00000"/>
                </a:solidFill>
              </a:rPr>
              <a:t>Celostna glasbena vzgoja. </a:t>
            </a:r>
            <a:r>
              <a:rPr lang="sl-SI" dirty="0" smtClean="0">
                <a:solidFill>
                  <a:srgbClr val="C00000"/>
                </a:solidFill>
              </a:rPr>
              <a:t>Str. 92-94. Ljubljana: Debora. </a:t>
            </a:r>
          </a:p>
          <a:p>
            <a:r>
              <a:rPr lang="sl-SI" dirty="0" smtClean="0"/>
              <a:t>Zadnik, K. (2019). </a:t>
            </a:r>
            <a:r>
              <a:rPr lang="sl-SI" i="1" dirty="0" smtClean="0"/>
              <a:t>Nauk o glasbi v slovenski glasbeni šoli</a:t>
            </a:r>
            <a:r>
              <a:rPr lang="sl-SI" dirty="0" smtClean="0"/>
              <a:t>. Ljubljana: Filozofska fakulteta UL</a:t>
            </a:r>
            <a:r>
              <a:rPr lang="sl-SI" dirty="0"/>
              <a:t>. ttps://</a:t>
            </a:r>
            <a:r>
              <a:rPr lang="sl-SI" dirty="0" smtClean="0"/>
              <a:t>e-knjige.ff.uni-lj.si/znanstvena-zalozba/catalog/view/136/235/3647-1   </a:t>
            </a:r>
          </a:p>
          <a:p>
            <a:r>
              <a:rPr lang="sl-SI" dirty="0" smtClean="0"/>
              <a:t>Gordon, E. (</a:t>
            </a:r>
            <a:r>
              <a:rPr lang="en-GB" dirty="0" smtClean="0"/>
              <a:t>2000)</a:t>
            </a:r>
            <a:r>
              <a:rPr lang="sl-SI" dirty="0" smtClean="0"/>
              <a:t>.</a:t>
            </a:r>
            <a:r>
              <a:rPr lang="en-GB" dirty="0" smtClean="0"/>
              <a:t> </a:t>
            </a:r>
            <a:r>
              <a:rPr lang="en-GB" i="1" dirty="0" smtClean="0"/>
              <a:t>Rhythm</a:t>
            </a:r>
            <a:r>
              <a:rPr lang="en-GB" i="1" dirty="0"/>
              <a:t>.</a:t>
            </a:r>
            <a:r>
              <a:rPr lang="en-GB" dirty="0"/>
              <a:t> </a:t>
            </a:r>
            <a:r>
              <a:rPr lang="en-GB" i="1" dirty="0"/>
              <a:t>Contrasting the Implications of </a:t>
            </a:r>
            <a:r>
              <a:rPr lang="en-GB" i="1" dirty="0" err="1"/>
              <a:t>Audiation</a:t>
            </a:r>
            <a:r>
              <a:rPr lang="en-GB" i="1" dirty="0"/>
              <a:t> </a:t>
            </a:r>
            <a:r>
              <a:rPr lang="en-GB" i="1" dirty="0" smtClean="0"/>
              <a:t>and Notation</a:t>
            </a:r>
            <a:r>
              <a:rPr lang="en-GB" dirty="0" smtClean="0"/>
              <a:t>.</a:t>
            </a:r>
            <a:r>
              <a:rPr lang="sl-SI" dirty="0" smtClean="0"/>
              <a:t> </a:t>
            </a:r>
            <a:r>
              <a:rPr lang="en-GB" dirty="0" smtClean="0"/>
              <a:t>Chicago</a:t>
            </a:r>
            <a:r>
              <a:rPr lang="en-GB" dirty="0"/>
              <a:t>: GIA Publications. </a:t>
            </a:r>
          </a:p>
          <a:p>
            <a:endParaRPr lang="en-GB" dirty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569031" y="2508069"/>
            <a:ext cx="10515600" cy="3803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708583" y="2238135"/>
            <a:ext cx="10474816" cy="386197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2800" b="1" dirty="0" smtClean="0">
                <a:solidFill>
                  <a:srgbClr val="C00000"/>
                </a:solidFill>
              </a:rPr>
              <a:t>glasbeno mišljenje</a:t>
            </a:r>
            <a:r>
              <a:rPr lang="sl-SI" sz="2800" dirty="0" smtClean="0">
                <a:solidFill>
                  <a:srgbClr val="C00000"/>
                </a:solidFill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sl-SI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 ga tvorijo in usmerjajo izoblikovane</a:t>
            </a:r>
            <a:r>
              <a:rPr lang="en-GB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glasbene </a:t>
            </a:r>
            <a:r>
              <a:rPr lang="en-GB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predstave</a:t>
            </a:r>
            <a:r>
              <a:rPr lang="en-GB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znanja</a:t>
            </a:r>
            <a:r>
              <a:rPr lang="sl-SI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</a:pPr>
            <a:endParaRPr lang="sl-SI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sl-SI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Temeljijo na </a:t>
            </a:r>
            <a:r>
              <a:rPr lang="en-GB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predhodno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usvojenih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glasbenih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doživetjih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izkušnjah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njihova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primarna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sestavina</a:t>
            </a:r>
            <a:r>
              <a:rPr lang="sl-SI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 je </a:t>
            </a:r>
            <a:r>
              <a:rPr lang="en-GB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njihovo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slišanje v notranjem glasbenem predstavljanju.</a:t>
            </a:r>
          </a:p>
          <a:p>
            <a:pPr algn="ctr">
              <a:lnSpc>
                <a:spcPct val="100000"/>
              </a:lnSpc>
            </a:pPr>
            <a:endParaRPr lang="sl-SI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sl-SI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Gordon (2000) uvaja pojem </a:t>
            </a:r>
            <a:r>
              <a:rPr lang="sl-SI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avdiacije</a:t>
            </a:r>
            <a:r>
              <a:rPr lang="sl-SI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Naslov 1"/>
          <p:cNvSpPr txBox="1">
            <a:spLocks/>
          </p:cNvSpPr>
          <p:nvPr/>
        </p:nvSpPr>
        <p:spPr>
          <a:xfrm>
            <a:off x="6964681" y="0"/>
            <a:ext cx="52273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 smtClean="0"/>
              <a:t>Zalar, K. (2023). Učenje in poučevanje otrok s PP: Glasbena vzgoja. Interno gradivo.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9738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175"/>
          </a:xfrm>
        </p:spPr>
        <p:txBody>
          <a:bodyPr>
            <a:normAutofit/>
          </a:bodyPr>
          <a:lstStyle/>
          <a:p>
            <a:r>
              <a:rPr lang="sl-SI" dirty="0" err="1" smtClean="0">
                <a:solidFill>
                  <a:srgbClr val="C00000"/>
                </a:solidFill>
              </a:rPr>
              <a:t>Avdiacija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227496"/>
            <a:ext cx="10515600" cy="2878512"/>
          </a:xfrm>
          <a:ln>
            <a:solidFill>
              <a:srgbClr val="C00000"/>
            </a:solidFill>
          </a:ln>
        </p:spPr>
        <p:txBody>
          <a:bodyPr/>
          <a:lstStyle/>
          <a:p>
            <a:r>
              <a:rPr lang="sl-SI" dirty="0" err="1" smtClean="0">
                <a:solidFill>
                  <a:srgbClr val="C00000"/>
                </a:solidFill>
              </a:rPr>
              <a:t>Avdiacija</a:t>
            </a:r>
            <a:r>
              <a:rPr lang="sl-SI" dirty="0" smtClean="0">
                <a:solidFill>
                  <a:srgbClr val="C00000"/>
                </a:solidFill>
              </a:rPr>
              <a:t> je proces  notranjega slišanja glasbe („slišanja v mislih“).</a:t>
            </a:r>
          </a:p>
          <a:p>
            <a:pPr lvl="1"/>
            <a:r>
              <a:rPr lang="sl-SI" dirty="0" smtClean="0"/>
              <a:t>Primerjava z glasbenimi predstavami ...</a:t>
            </a:r>
          </a:p>
          <a:p>
            <a:r>
              <a:rPr lang="sl-SI" dirty="0" smtClean="0"/>
              <a:t>Proces </a:t>
            </a:r>
            <a:r>
              <a:rPr lang="sl-SI" dirty="0" err="1" smtClean="0"/>
              <a:t>avdiacije</a:t>
            </a:r>
            <a:r>
              <a:rPr lang="sl-SI" dirty="0"/>
              <a:t> </a:t>
            </a:r>
            <a:r>
              <a:rPr lang="sl-SI" dirty="0" smtClean="0"/>
              <a:t>temelji na predhodno usvojenih glasbenih izkušnjah, predstavah, znanjih in odnosu posameznika do glasbe.</a:t>
            </a:r>
          </a:p>
          <a:p>
            <a:pPr lvl="1"/>
            <a:r>
              <a:rPr lang="sl-SI" dirty="0" smtClean="0"/>
              <a:t>Poteka pri različnih dejavnostih (pri poslušanju, ozvočenju glasbenega zapisa, zapisovanju trenutno slišane glasbe ali zapisovanju po spominu, pri priklicu glasbe iz spomina, pri ustvarjanju glasbe ali improviziranju ...)</a:t>
            </a:r>
            <a:endParaRPr lang="en-GB" dirty="0"/>
          </a:p>
        </p:txBody>
      </p:sp>
      <p:sp>
        <p:nvSpPr>
          <p:cNvPr id="4" name="Označba mesta vsebine 2"/>
          <p:cNvSpPr txBox="1">
            <a:spLocks/>
          </p:cNvSpPr>
          <p:nvPr/>
        </p:nvSpPr>
        <p:spPr>
          <a:xfrm>
            <a:off x="0" y="6176963"/>
            <a:ext cx="10436469" cy="6810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/>
              <a:t>   </a:t>
            </a:r>
          </a:p>
          <a:p>
            <a:r>
              <a:rPr lang="sl-SI" sz="1200" dirty="0" smtClean="0"/>
              <a:t>Gordon, E. (</a:t>
            </a:r>
            <a:r>
              <a:rPr lang="en-GB" sz="1200" dirty="0" smtClean="0"/>
              <a:t>2000)</a:t>
            </a:r>
            <a:r>
              <a:rPr lang="sl-SI" sz="1200" dirty="0" smtClean="0"/>
              <a:t>.</a:t>
            </a:r>
            <a:r>
              <a:rPr lang="en-GB" sz="1200" dirty="0" smtClean="0"/>
              <a:t> </a:t>
            </a:r>
            <a:r>
              <a:rPr lang="en-GB" sz="1200" i="1" dirty="0" smtClean="0"/>
              <a:t>Rhythm</a:t>
            </a:r>
            <a:r>
              <a:rPr lang="en-GB" sz="1200" i="1" dirty="0"/>
              <a:t>.</a:t>
            </a:r>
            <a:r>
              <a:rPr lang="en-GB" sz="1200" dirty="0"/>
              <a:t> </a:t>
            </a:r>
            <a:r>
              <a:rPr lang="en-GB" sz="1200" i="1" dirty="0"/>
              <a:t>Contrasting the Implications of </a:t>
            </a:r>
            <a:r>
              <a:rPr lang="en-GB" sz="1200" i="1" dirty="0" err="1"/>
              <a:t>Audiation</a:t>
            </a:r>
            <a:r>
              <a:rPr lang="en-GB" sz="1200" i="1" dirty="0"/>
              <a:t> </a:t>
            </a:r>
            <a:r>
              <a:rPr lang="en-GB" sz="1200" i="1" dirty="0" smtClean="0"/>
              <a:t>and Notation</a:t>
            </a:r>
            <a:r>
              <a:rPr lang="en-GB" sz="1200" dirty="0" smtClean="0"/>
              <a:t>.</a:t>
            </a:r>
            <a:r>
              <a:rPr lang="sl-SI" sz="1200" dirty="0" smtClean="0"/>
              <a:t> </a:t>
            </a:r>
            <a:r>
              <a:rPr lang="en-GB" sz="1200" dirty="0" smtClean="0"/>
              <a:t>Chicago</a:t>
            </a:r>
            <a:r>
              <a:rPr lang="en-GB" sz="1200" dirty="0"/>
              <a:t>: GIA Publications. </a:t>
            </a:r>
            <a:endParaRPr lang="sl-SI" sz="1200" dirty="0" smtClean="0"/>
          </a:p>
          <a:p>
            <a:r>
              <a:rPr lang="sl-SI" sz="1200" dirty="0"/>
              <a:t>Zadnik, K. (2019). </a:t>
            </a:r>
            <a:r>
              <a:rPr lang="sl-SI" sz="1200" i="1" dirty="0"/>
              <a:t>Nauk o glasbi v slovenski glasbeni šoli</a:t>
            </a:r>
            <a:r>
              <a:rPr lang="sl-SI" sz="1200" dirty="0"/>
              <a:t>. Ljubljana: Filozofska fakulteta UL. ttps://e-knjige.ff.uni-lj.si/znanstvena-zalozba/catalog/view/136/235/3647-1   </a:t>
            </a:r>
          </a:p>
          <a:p>
            <a:endParaRPr lang="en-GB" sz="1200" dirty="0"/>
          </a:p>
          <a:p>
            <a:endParaRPr lang="en-GB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16" y="38290"/>
            <a:ext cx="1047010" cy="1047010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sp>
        <p:nvSpPr>
          <p:cNvPr id="6" name="Označba mesta vsebine 2"/>
          <p:cNvSpPr txBox="1">
            <a:spLocks/>
          </p:cNvSpPr>
          <p:nvPr/>
        </p:nvSpPr>
        <p:spPr>
          <a:xfrm>
            <a:off x="191511" y="4547013"/>
            <a:ext cx="11808978" cy="164026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400" dirty="0" smtClean="0"/>
              <a:t>Gordon navaja šest stopenj mentalnih procesov, ki se pojavljajo v fazi </a:t>
            </a:r>
            <a:r>
              <a:rPr lang="sl-SI" sz="2400" dirty="0" err="1" smtClean="0"/>
              <a:t>avdiacije</a:t>
            </a:r>
            <a:r>
              <a:rPr lang="sl-SI" sz="2400" dirty="0" smtClean="0"/>
              <a:t>:</a:t>
            </a:r>
            <a:endParaRPr lang="sl-SI" dirty="0" smtClean="0"/>
          </a:p>
          <a:p>
            <a:pPr lvl="1"/>
            <a:r>
              <a:rPr lang="sl-SI" sz="2000" dirty="0" smtClean="0"/>
              <a:t>1. trenutna retencija		4. zapomnitev glasbenih vzorcev</a:t>
            </a:r>
          </a:p>
          <a:p>
            <a:pPr lvl="1"/>
            <a:r>
              <a:rPr lang="sl-SI" sz="2000" dirty="0" smtClean="0"/>
              <a:t>2. imitacija / </a:t>
            </a:r>
            <a:r>
              <a:rPr lang="sl-SI" sz="2000" dirty="0" err="1" smtClean="0"/>
              <a:t>avdiacija</a:t>
            </a:r>
            <a:r>
              <a:rPr lang="sl-SI" sz="2000" dirty="0" smtClean="0"/>
              <a:t> gl. vzorcev	5. priklic iz spomina </a:t>
            </a:r>
            <a:r>
              <a:rPr lang="sl-SI" sz="1800" dirty="0" smtClean="0"/>
              <a:t>(vzorcev, ki so bili slišani </a:t>
            </a:r>
            <a:r>
              <a:rPr lang="sl-SI" sz="1800" dirty="0"/>
              <a:t>v drugih glasbenih delih</a:t>
            </a:r>
            <a:r>
              <a:rPr lang="sl-SI" sz="1800" dirty="0" smtClean="0"/>
              <a:t>)</a:t>
            </a:r>
          </a:p>
          <a:p>
            <a:pPr lvl="1"/>
            <a:r>
              <a:rPr lang="sl-SI" sz="2000" dirty="0" smtClean="0"/>
              <a:t>3. določanje tonalitete/</a:t>
            </a:r>
            <a:r>
              <a:rPr lang="sl-SI" sz="2000" dirty="0" err="1" smtClean="0"/>
              <a:t>takt.načina</a:t>
            </a:r>
            <a:r>
              <a:rPr lang="sl-SI" sz="2000" dirty="0" smtClean="0"/>
              <a:t>	6. predvidevanje / pričakovanje glasbenih vzorcev</a:t>
            </a: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6964681" y="0"/>
            <a:ext cx="52273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 smtClean="0"/>
              <a:t>Zalar, K. (2023). Učenje in poučevanje otrok s PP: Glasbena vzgoja. Interno gradivo.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42595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Dejavnosti glasbene vzgoje - izvajanje</a:t>
            </a: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3505" y="1825625"/>
            <a:ext cx="113462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Izvajanje vključuje petje in igranje na lastna, </a:t>
            </a:r>
            <a:r>
              <a:rPr lang="sl-SI" dirty="0" err="1" smtClean="0"/>
              <a:t>orffova</a:t>
            </a:r>
            <a:r>
              <a:rPr lang="sl-SI" dirty="0" smtClean="0"/>
              <a:t>, improvizirana … glasbila.</a:t>
            </a:r>
            <a:r>
              <a:rPr lang="sl-SI" dirty="0" smtClean="0">
                <a:solidFill>
                  <a:srgbClr val="C00000"/>
                </a:solidFill>
              </a:rPr>
              <a:t> </a:t>
            </a:r>
          </a:p>
          <a:p>
            <a:endParaRPr lang="sl-SI" sz="400" dirty="0" smtClean="0">
              <a:solidFill>
                <a:srgbClr val="C00000"/>
              </a:solidFill>
            </a:endParaRPr>
          </a:p>
          <a:p>
            <a:endParaRPr lang="sl-SI" sz="400" dirty="0" smtClean="0">
              <a:solidFill>
                <a:srgbClr val="C00000"/>
              </a:solidFill>
            </a:endParaRPr>
          </a:p>
          <a:p>
            <a:endParaRPr lang="sl-SI" sz="400" dirty="0" smtClean="0"/>
          </a:p>
          <a:p>
            <a:endParaRPr lang="sl-SI" sz="400" dirty="0" smtClean="0"/>
          </a:p>
          <a:p>
            <a:r>
              <a:rPr lang="sl-SI" dirty="0" smtClean="0">
                <a:solidFill>
                  <a:srgbClr val="C00000"/>
                </a:solidFill>
              </a:rPr>
              <a:t>Petje</a:t>
            </a:r>
            <a:r>
              <a:rPr lang="sl-SI" dirty="0" smtClean="0"/>
              <a:t> (elementarna glasbena dejavnost):</a:t>
            </a:r>
          </a:p>
          <a:p>
            <a:pPr lvl="1"/>
            <a:r>
              <a:rPr lang="sl-SI" dirty="0" smtClean="0"/>
              <a:t>razvija temeljne glasbene sposobnosti (rit. in mel. posluh),</a:t>
            </a:r>
          </a:p>
          <a:p>
            <a:pPr lvl="1"/>
            <a:r>
              <a:rPr lang="sl-SI" dirty="0" smtClean="0"/>
              <a:t>spodbuja natančnost reprodukcije in sposobnost doživete interpretacije (artikulacija, dikcija, </a:t>
            </a:r>
            <a:r>
              <a:rPr lang="sl-SI" dirty="0" err="1" smtClean="0"/>
              <a:t>fraziranje</a:t>
            </a:r>
            <a:r>
              <a:rPr lang="sl-SI" dirty="0" smtClean="0"/>
              <a:t> z dinamiko, agogika) in se na ta način povezuje z ustvarjalnostjo. </a:t>
            </a:r>
          </a:p>
          <a:p>
            <a:r>
              <a:rPr lang="sl-SI" dirty="0" smtClean="0">
                <a:solidFill>
                  <a:srgbClr val="C00000"/>
                </a:solidFill>
              </a:rPr>
              <a:t>Instrumentalna igra: </a:t>
            </a:r>
          </a:p>
          <a:p>
            <a:pPr lvl="1"/>
            <a:r>
              <a:rPr lang="sl-SI" dirty="0" smtClean="0"/>
              <a:t>spodbuja razvoj glasbenih sposobnosti, motorike in izvajalske spretnosti.</a:t>
            </a:r>
          </a:p>
          <a:p>
            <a:pPr marL="457200" lvl="1" indent="0">
              <a:buNone/>
            </a:pPr>
            <a:endParaRPr lang="sl-SI" dirty="0" smtClean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Označba mesta vsebine 2"/>
          <p:cNvSpPr txBox="1">
            <a:spLocks/>
          </p:cNvSpPr>
          <p:nvPr/>
        </p:nvSpPr>
        <p:spPr>
          <a:xfrm>
            <a:off x="838198" y="6486544"/>
            <a:ext cx="10515600" cy="2830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err="1" smtClean="0">
                <a:solidFill>
                  <a:srgbClr val="C00000"/>
                </a:solidFill>
              </a:rPr>
              <a:t>Sicherl</a:t>
            </a:r>
            <a:r>
              <a:rPr lang="sl-SI" dirty="0" smtClean="0">
                <a:solidFill>
                  <a:srgbClr val="C00000"/>
                </a:solidFill>
              </a:rPr>
              <a:t> Kafol, B. (2001). </a:t>
            </a:r>
            <a:r>
              <a:rPr lang="sl-SI" i="1" dirty="0" smtClean="0">
                <a:solidFill>
                  <a:srgbClr val="C00000"/>
                </a:solidFill>
              </a:rPr>
              <a:t>Celostna glasbena vzgoja. </a:t>
            </a:r>
            <a:r>
              <a:rPr lang="sl-SI" dirty="0" smtClean="0">
                <a:solidFill>
                  <a:srgbClr val="C00000"/>
                </a:solidFill>
              </a:rPr>
              <a:t>Str. 92 - 94. Ljubljana: Debora. 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104"/>
            <a:ext cx="1047010" cy="1047010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523506" y="1825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7" name="Označba mesta vsebine 2"/>
          <p:cNvSpPr txBox="1">
            <a:spLocks/>
          </p:cNvSpPr>
          <p:nvPr/>
        </p:nvSpPr>
        <p:spPr>
          <a:xfrm>
            <a:off x="840373" y="2454229"/>
            <a:ext cx="9263745" cy="49956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mtClean="0">
                <a:solidFill>
                  <a:srgbClr val="C00000"/>
                </a:solidFill>
              </a:rPr>
              <a:t>Cilj izvajanja je doživljanje in estetska izvedba glasbenih vsebin. 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6964681" y="0"/>
            <a:ext cx="52273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 smtClean="0"/>
              <a:t>Zalar, K. (2023). Učenje in poučevanje otrok s PP: Glasbena vzgoja. Interno gradivo.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9594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Dejavnosti glasbene vzgoje - poslušanje</a:t>
            </a: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61551" y="1755957"/>
            <a:ext cx="11303725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Poslušanje je navzoče pri vsaki glasbeni dejavnosti in spodbuja otrokove </a:t>
            </a:r>
            <a:r>
              <a:rPr lang="sl-SI" dirty="0" smtClean="0">
                <a:solidFill>
                  <a:srgbClr val="C00000"/>
                </a:solidFill>
              </a:rPr>
              <a:t>sposobnosti doživljajskega in analitičnega poslušanja. </a:t>
            </a:r>
          </a:p>
          <a:p>
            <a:pPr marL="0" indent="0">
              <a:buNone/>
            </a:pPr>
            <a:endParaRPr lang="sl-SI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l-SI" dirty="0">
              <a:solidFill>
                <a:srgbClr val="C00000"/>
              </a:solidFill>
            </a:endParaRPr>
          </a:p>
          <a:p>
            <a:r>
              <a:rPr lang="sl-SI" dirty="0" smtClean="0"/>
              <a:t>Razvoj sposobnosti dejavnega poslušanja je dolgotrajen proces in izhaja iz meril umetniške vrednosti glasbenega dela. </a:t>
            </a:r>
          </a:p>
          <a:p>
            <a:r>
              <a:rPr lang="sl-SI" dirty="0" err="1" smtClean="0"/>
              <a:t>Schafer</a:t>
            </a:r>
            <a:r>
              <a:rPr lang="sl-SI" dirty="0" smtClean="0"/>
              <a:t> </a:t>
            </a:r>
            <a:r>
              <a:rPr lang="sl-SI" sz="1400" dirty="0" smtClean="0"/>
              <a:t>(v </a:t>
            </a:r>
            <a:r>
              <a:rPr lang="sl-SI" sz="1400" dirty="0" err="1" smtClean="0"/>
              <a:t>Sicherl</a:t>
            </a:r>
            <a:r>
              <a:rPr lang="sl-SI" sz="1400" dirty="0" smtClean="0"/>
              <a:t> Kafol, 2001) </a:t>
            </a:r>
            <a:r>
              <a:rPr lang="sl-SI" dirty="0" smtClean="0"/>
              <a:t>ga imenuje „</a:t>
            </a:r>
            <a:r>
              <a:rPr lang="sl-SI" dirty="0" err="1" smtClean="0"/>
              <a:t>ear</a:t>
            </a:r>
            <a:r>
              <a:rPr lang="sl-SI" dirty="0" smtClean="0"/>
              <a:t> </a:t>
            </a:r>
            <a:r>
              <a:rPr lang="sl-SI" dirty="0" err="1" smtClean="0"/>
              <a:t>cleaning</a:t>
            </a:r>
            <a:r>
              <a:rPr lang="sl-SI" dirty="0" smtClean="0"/>
              <a:t>“.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47010" cy="1047010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sp>
        <p:nvSpPr>
          <p:cNvPr id="5" name="Označba mesta vsebine 2"/>
          <p:cNvSpPr txBox="1">
            <a:spLocks/>
          </p:cNvSpPr>
          <p:nvPr/>
        </p:nvSpPr>
        <p:spPr>
          <a:xfrm>
            <a:off x="461553" y="3074127"/>
            <a:ext cx="11303725" cy="89698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1200" dirty="0" smtClean="0">
                <a:solidFill>
                  <a:srgbClr val="C00000"/>
                </a:solidFill>
              </a:rPr>
              <a:t>Cilj poslušanja je prebujanje zvočne zaznave z namenom odkrivanja in</a:t>
            </a:r>
          </a:p>
          <a:p>
            <a:pPr marL="0" indent="0">
              <a:buNone/>
            </a:pPr>
            <a:r>
              <a:rPr lang="sl-SI" sz="11200" dirty="0" smtClean="0">
                <a:solidFill>
                  <a:srgbClr val="C00000"/>
                </a:solidFill>
              </a:rPr>
              <a:t> vrednotenja glasbenih izraznih in oblikovnih elementov.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solidFill>
                  <a:srgbClr val="C00000"/>
                </a:solidFill>
              </a:rPr>
              <a:t> 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6" name="Označba mesta vsebine 2"/>
          <p:cNvSpPr txBox="1">
            <a:spLocks/>
          </p:cNvSpPr>
          <p:nvPr/>
        </p:nvSpPr>
        <p:spPr>
          <a:xfrm>
            <a:off x="838198" y="6486544"/>
            <a:ext cx="10515600" cy="2830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err="1" smtClean="0">
                <a:solidFill>
                  <a:srgbClr val="C00000"/>
                </a:solidFill>
              </a:rPr>
              <a:t>Sicherl</a:t>
            </a:r>
            <a:r>
              <a:rPr lang="sl-SI" dirty="0" smtClean="0">
                <a:solidFill>
                  <a:srgbClr val="C00000"/>
                </a:solidFill>
              </a:rPr>
              <a:t> Kafol, B. (2001). </a:t>
            </a:r>
            <a:r>
              <a:rPr lang="sl-SI" i="1" dirty="0" smtClean="0">
                <a:solidFill>
                  <a:srgbClr val="C00000"/>
                </a:solidFill>
              </a:rPr>
              <a:t>Celostna glasbena vzgoja. </a:t>
            </a:r>
            <a:r>
              <a:rPr lang="sl-SI" dirty="0" smtClean="0">
                <a:solidFill>
                  <a:srgbClr val="C00000"/>
                </a:solidFill>
              </a:rPr>
              <a:t>Str. 92 - 94. Ljubljana: Debora. 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6964681" y="0"/>
            <a:ext cx="52273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 smtClean="0"/>
              <a:t>Zalar, K. (2023). Učenje in poučevanje otrok s PP: Glasbena vzgoja. Interno gradivo.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8279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Dejavnosti glasbene vzgoje - ustvarjanje</a:t>
            </a:r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47010" cy="1047010"/>
          </a:xfrm>
          <a:prstGeom prst="ellipse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2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Ustvarjanje (</a:t>
            </a:r>
            <a:r>
              <a:rPr lang="sl-SI" dirty="0" smtClean="0">
                <a:solidFill>
                  <a:srgbClr val="C00000"/>
                </a:solidFill>
              </a:rPr>
              <a:t>v UN „ustvarjalnost“</a:t>
            </a:r>
            <a:r>
              <a:rPr lang="sl-SI" dirty="0" smtClean="0"/>
              <a:t>) uvajamo kot dejavnostno metodo učenja pri vseh glasbenih dejavnostih.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smtClean="0"/>
              <a:t>Ustvarjalni dosežki vključujejo:</a:t>
            </a:r>
          </a:p>
          <a:p>
            <a:pPr lvl="1"/>
            <a:r>
              <a:rPr lang="sl-SI" dirty="0" smtClean="0"/>
              <a:t>pevske in instrumentalne izmišljarije, </a:t>
            </a:r>
          </a:p>
          <a:p>
            <a:pPr lvl="1"/>
            <a:r>
              <a:rPr lang="sl-SI" dirty="0" smtClean="0"/>
              <a:t>poustvarjalne interpretacije pevskih in instrumentalnih vsebin, </a:t>
            </a:r>
          </a:p>
          <a:p>
            <a:pPr lvl="1"/>
            <a:r>
              <a:rPr lang="sl-SI" dirty="0" smtClean="0"/>
              <a:t>likovno, besedno in gibalno izražanje ob glasbenih doživetjih in zaznavah.</a:t>
            </a:r>
          </a:p>
          <a:p>
            <a:pPr marL="0" indent="0">
              <a:buNone/>
            </a:pPr>
            <a:r>
              <a:rPr lang="sl-SI" dirty="0" smtClean="0"/>
              <a:t>Ustvarjalni dosežki otrok so nove kombinacije znanih glasbenih elementov (prim. </a:t>
            </a:r>
            <a:r>
              <a:rPr lang="sl-SI" i="1" dirty="0" smtClean="0"/>
              <a:t>„OSW“</a:t>
            </a:r>
            <a:r>
              <a:rPr lang="sl-SI" dirty="0" smtClean="0"/>
              <a:t>!).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Označba mesta vsebine 2"/>
          <p:cNvSpPr txBox="1">
            <a:spLocks/>
          </p:cNvSpPr>
          <p:nvPr/>
        </p:nvSpPr>
        <p:spPr>
          <a:xfrm>
            <a:off x="139338" y="2804161"/>
            <a:ext cx="11617234" cy="60960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dirty="0" smtClean="0">
                <a:solidFill>
                  <a:srgbClr val="C00000"/>
                </a:solidFill>
              </a:rPr>
              <a:t>Cilj ustvarjalnosti je razvoj glasbenega mišljenja in ustvarjalen odnos do glasbe.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solidFill>
                  <a:srgbClr val="C00000"/>
                </a:solidFill>
              </a:rPr>
              <a:t> 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" name="Označba mesta vsebine 2"/>
          <p:cNvSpPr txBox="1">
            <a:spLocks/>
          </p:cNvSpPr>
          <p:nvPr/>
        </p:nvSpPr>
        <p:spPr>
          <a:xfrm>
            <a:off x="838198" y="6486544"/>
            <a:ext cx="10515600" cy="2830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err="1" smtClean="0">
                <a:solidFill>
                  <a:srgbClr val="C00000"/>
                </a:solidFill>
              </a:rPr>
              <a:t>Sicherl</a:t>
            </a:r>
            <a:r>
              <a:rPr lang="sl-SI" dirty="0" smtClean="0">
                <a:solidFill>
                  <a:srgbClr val="C00000"/>
                </a:solidFill>
              </a:rPr>
              <a:t> Kafol, B. (2001). </a:t>
            </a:r>
            <a:r>
              <a:rPr lang="sl-SI" i="1" dirty="0" smtClean="0">
                <a:solidFill>
                  <a:srgbClr val="C00000"/>
                </a:solidFill>
              </a:rPr>
              <a:t>Celostna glasbena vzgoja. </a:t>
            </a:r>
            <a:r>
              <a:rPr lang="sl-SI" dirty="0" smtClean="0">
                <a:solidFill>
                  <a:srgbClr val="C00000"/>
                </a:solidFill>
              </a:rPr>
              <a:t>Str. 92 - 94. Ljubljana: Debora. 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6964681" y="0"/>
            <a:ext cx="52273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 smtClean="0"/>
              <a:t>Zalar, K. (2023). Učenje in poučevanje otrok s PP: Glasbena vzgoja. Interno gradivo.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1427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jqM3DI6yO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2967" y="1960517"/>
            <a:ext cx="8126066" cy="4570912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8081554" y="1069368"/>
            <a:ext cx="3192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youtu.be/qjqM3DI6yO4</a:t>
            </a:r>
            <a:r>
              <a:rPr lang="sl-SI" dirty="0" smtClean="0"/>
              <a:t> </a:t>
            </a:r>
            <a:endParaRPr lang="en-GB" dirty="0"/>
          </a:p>
        </p:txBody>
      </p:sp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8909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Dejavnosti glasbene </a:t>
            </a:r>
            <a:r>
              <a:rPr lang="sl-SI" dirty="0" smtClean="0">
                <a:solidFill>
                  <a:srgbClr val="C00000"/>
                </a:solidFill>
              </a:rPr>
              <a:t>vzgoje – primer / analiza</a:t>
            </a:r>
            <a:endParaRPr lang="en-GB" dirty="0"/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6964681" y="0"/>
            <a:ext cx="522731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200" dirty="0" smtClean="0"/>
              <a:t>Zalar, K. (2023). Učenje in poučevanje otrok s PP: Glasbena vzgoja. Interno gradivo.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72760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1058</Words>
  <Application>Microsoft Office PowerPoint</Application>
  <PresentationFormat>Širokozaslonsko</PresentationFormat>
  <Paragraphs>119</Paragraphs>
  <Slides>23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Officeova tema</vt:lpstr>
      <vt:lpstr>Učenje in poučevanje otrok s posebnimi potrebami: glasbena vzgoja</vt:lpstr>
      <vt:lpstr>Vsebina predavanja</vt:lpstr>
      <vt:lpstr>Glasbeni jezik</vt:lpstr>
      <vt:lpstr>Dejavnosti glasbene vzgoje</vt:lpstr>
      <vt:lpstr>Avdiacija</vt:lpstr>
      <vt:lpstr>Dejavnosti glasbene vzgoje - izvajanje</vt:lpstr>
      <vt:lpstr>Dejavnosti glasbene vzgoje - poslušanje</vt:lpstr>
      <vt:lpstr>Dejavnosti glasbene vzgoje - ustvarjanje</vt:lpstr>
      <vt:lpstr>Dejavnosti glasbene vzgoje – primer / analiza</vt:lpstr>
      <vt:lpstr>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Konstanca</dc:creator>
  <cp:lastModifiedBy>Konstanca</cp:lastModifiedBy>
  <cp:revision>38</cp:revision>
  <dcterms:created xsi:type="dcterms:W3CDTF">2020-03-07T15:37:23Z</dcterms:created>
  <dcterms:modified xsi:type="dcterms:W3CDTF">2023-03-05T10:54:26Z</dcterms:modified>
</cp:coreProperties>
</file>