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999" r:id="rId3"/>
    <p:sldId id="1000" r:id="rId4"/>
    <p:sldId id="1001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C03-6E97-420E-AF12-3D3A8FC0BAF3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A61-EB58-4F0C-A167-6453503F87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30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0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2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470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36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593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3714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1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7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2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9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514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73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2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1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0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5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2D3-E92A-43A6-B56B-D75458889EF5}" type="datetimeFigureOut">
              <a:rPr lang="sl-SI" smtClean="0"/>
              <a:t>27. 04. 2024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063-8523-477E-8762-FE2D02B0E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27. 04. 2024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5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TEČAJI</a:t>
                </a:r>
              </a:p>
              <a:p>
                <a:pPr marL="0" indent="0">
                  <a:buNone/>
                </a:pPr>
                <a:r>
                  <a:rPr lang="sl-SI" dirty="0">
                    <a:solidFill>
                      <a:schemeClr val="tx2"/>
                    </a:solidFill>
                  </a:rPr>
                  <a:t>Tečaji so deli na gredeh in oseh, ki so nameščeni v ležajih oziroma se v njih vrtijo. Osi in gredi imajo običajno dva tečaja, v izjemnih primerih tudi več.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Glede na lego tečaja ločimo:</a:t>
                </a:r>
              </a:p>
              <a:p>
                <a:r>
                  <a:rPr lang="sl-SI" dirty="0">
                    <a:solidFill>
                      <a:schemeClr val="tx2"/>
                    </a:solidFill>
                  </a:rPr>
                  <a:t>Čelne tečaje, ki se nahajajo na koncu gredi ali osi in</a:t>
                </a:r>
              </a:p>
              <a:p>
                <a:r>
                  <a:rPr lang="sl-SI" dirty="0">
                    <a:solidFill>
                      <a:schemeClr val="tx2"/>
                    </a:solidFill>
                  </a:rPr>
                  <a:t>Vmesne ali predhodne tečaje, ki se nahajajo vzdolž gredi ali osi.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Glede na delovanje sile ločimo:</a:t>
                </a:r>
              </a:p>
              <a:p>
                <a:r>
                  <a:rPr lang="sl-SI" dirty="0">
                    <a:solidFill>
                      <a:schemeClr val="tx2"/>
                    </a:solidFill>
                  </a:rPr>
                  <a:t>Radialne tečaje, pri katerih deluje sila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 pravokotno na os tečaja, in</a:t>
                </a:r>
              </a:p>
              <a:p>
                <a:r>
                  <a:rPr lang="sl-SI" dirty="0">
                    <a:solidFill>
                      <a:schemeClr val="tx2"/>
                    </a:solidFill>
                  </a:rPr>
                  <a:t>Aksialne ležaje, pri katerih deluje sila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 v smeri </a:t>
                </a:r>
                <a:r>
                  <a:rPr lang="sl-SI" dirty="0" err="1">
                    <a:solidFill>
                      <a:schemeClr val="tx2"/>
                    </a:solidFill>
                  </a:rPr>
                  <a:t>tečajeve</a:t>
                </a:r>
                <a:r>
                  <a:rPr lang="sl-SI" dirty="0">
                    <a:solidFill>
                      <a:schemeClr val="tx2"/>
                    </a:solidFill>
                  </a:rPr>
                  <a:t> osi.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1" y="503853"/>
                <a:ext cx="10212373" cy="6059947"/>
              </a:xfrm>
              <a:blipFill>
                <a:blip r:embed="rId2"/>
                <a:stretch>
                  <a:fillRect l="-597" t="-9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1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2" y="886408"/>
            <a:ext cx="6029248" cy="567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/>
                </a:solidFill>
              </a:rPr>
              <a:t>RADIALNI TEČAJI</a:t>
            </a:r>
          </a:p>
          <a:p>
            <a:pPr marL="0" indent="0">
              <a:buNone/>
            </a:pPr>
            <a:endParaRPr lang="sl-SI" b="1" dirty="0">
              <a:solidFill>
                <a:schemeClr val="accent1"/>
              </a:solidFill>
            </a:endParaRPr>
          </a:p>
          <a:p>
            <a:pPr marL="457200" indent="-457200">
              <a:buAutoNum type="alphaLcParenR"/>
            </a:pPr>
            <a:r>
              <a:rPr lang="sl-SI" dirty="0">
                <a:solidFill>
                  <a:schemeClr val="tx2"/>
                </a:solidFill>
              </a:rPr>
              <a:t>VALJASTI TEČAJ – kolikor obstaja nevarnost vzdolžnega premikanja osi ali gredi, tečaj izvedemo na koncu z </a:t>
            </a:r>
            <a:r>
              <a:rPr lang="sl-SI" dirty="0" err="1">
                <a:solidFill>
                  <a:schemeClr val="tx2"/>
                </a:solidFill>
              </a:rPr>
              <a:t>ojačanim</a:t>
            </a:r>
            <a:r>
              <a:rPr lang="sl-SI" dirty="0">
                <a:solidFill>
                  <a:schemeClr val="tx2"/>
                </a:solidFill>
              </a:rPr>
              <a:t> delom, sicer pa je izvedba gladka.</a:t>
            </a:r>
          </a:p>
          <a:p>
            <a:pPr marL="457200" indent="-457200">
              <a:buAutoNum type="alphaLcParenR"/>
            </a:pPr>
            <a:r>
              <a:rPr lang="sl-SI" dirty="0">
                <a:solidFill>
                  <a:schemeClr val="tx2"/>
                </a:solidFill>
              </a:rPr>
              <a:t>STOŽČASTI TEČAJ – preprečuje vzdolžno premikanje gredi ali osi. Prenaša v glavnem radialne in delno aksialne obremenitve. </a:t>
            </a:r>
          </a:p>
          <a:p>
            <a:pPr marL="457200" indent="-457200">
              <a:buAutoNum type="alphaLcParenR"/>
            </a:pPr>
            <a:r>
              <a:rPr lang="sl-SI" dirty="0">
                <a:solidFill>
                  <a:schemeClr val="tx2"/>
                </a:solidFill>
              </a:rPr>
              <a:t>KROGLASTI TEČAJ – </a:t>
            </a:r>
            <a:r>
              <a:rPr lang="sl-SI" dirty="0" err="1">
                <a:solidFill>
                  <a:schemeClr val="tx2"/>
                </a:solidFill>
              </a:rPr>
              <a:t>tečajeva</a:t>
            </a:r>
            <a:r>
              <a:rPr lang="sl-SI" dirty="0">
                <a:solidFill>
                  <a:schemeClr val="tx2"/>
                </a:solidFill>
              </a:rPr>
              <a:t> os med obratovanjem niha za določen kot proti </a:t>
            </a:r>
            <a:r>
              <a:rPr lang="sl-SI" dirty="0" err="1">
                <a:solidFill>
                  <a:schemeClr val="tx2"/>
                </a:solidFill>
              </a:rPr>
              <a:t>ležajevi</a:t>
            </a:r>
            <a:r>
              <a:rPr lang="sl-SI" dirty="0">
                <a:solidFill>
                  <a:schemeClr val="tx2"/>
                </a:solidFill>
              </a:rPr>
              <a:t> osi.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99" y="1233033"/>
            <a:ext cx="4143341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5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422" y="886408"/>
                <a:ext cx="6029248" cy="56773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accent1"/>
                    </a:solidFill>
                  </a:rPr>
                  <a:t>AKSIALNI TEČAJI</a:t>
                </a:r>
              </a:p>
              <a:p>
                <a:pPr marL="0" indent="0">
                  <a:buNone/>
                </a:pPr>
                <a:endParaRPr lang="sl-SI" b="1" dirty="0">
                  <a:solidFill>
                    <a:schemeClr val="accent1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sl-SI" dirty="0">
                    <a:solidFill>
                      <a:schemeClr val="tx2"/>
                    </a:solidFill>
                  </a:rPr>
                  <a:t>KOLOBARASTI TEČAJ – naležna površina tečaja je kolobar. Na čelni strani tečaja je izstružena valjasta odprtina s premerom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l-SI" dirty="0">
                    <a:solidFill>
                      <a:schemeClr val="tx2"/>
                    </a:solidFill>
                  </a:rPr>
                  <a:t>, ki služi za mazanje. V to odprtino dovajamo mazivo, ki se zaradi centrifugalne sile razporedi po vsej naležni površini tečaja. Centrifugalna sila se pojavi le pri vrtenju tečaja in je tem večja, čim večje je število </a:t>
                </a:r>
                <a:r>
                  <a:rPr lang="sl-SI" dirty="0" err="1">
                    <a:solidFill>
                      <a:schemeClr val="tx2"/>
                    </a:solidFill>
                  </a:rPr>
                  <a:t>tečajevih</a:t>
                </a:r>
                <a:r>
                  <a:rPr lang="sl-SI" dirty="0">
                    <a:solidFill>
                      <a:schemeClr val="tx2"/>
                    </a:solidFill>
                  </a:rPr>
                  <a:t> vrtljajev.</a:t>
                </a:r>
              </a:p>
              <a:p>
                <a:pPr marL="457200" indent="-457200">
                  <a:buAutoNum type="alphaLcParenR"/>
                </a:pPr>
                <a:r>
                  <a:rPr lang="sl-SI" dirty="0">
                    <a:solidFill>
                      <a:schemeClr val="tx2"/>
                    </a:solidFill>
                  </a:rPr>
                  <a:t>GREBENASTI TEČAJ – </a:t>
                </a:r>
                <a:r>
                  <a:rPr lang="sl-SI" dirty="0" err="1">
                    <a:solidFill>
                      <a:schemeClr val="tx2"/>
                    </a:solidFill>
                  </a:rPr>
                  <a:t>kolobaraste</a:t>
                </a:r>
                <a:r>
                  <a:rPr lang="sl-SI" dirty="0">
                    <a:solidFill>
                      <a:schemeClr val="tx2"/>
                    </a:solidFill>
                  </a:rPr>
                  <a:t> površine grebenov prevzemajo aksialne obremenitve, valjasti deli med grebeni pa radialne. </a:t>
                </a: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0FB8B7DF-6949-26BE-BF15-0FBBA51B2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422" y="886408"/>
                <a:ext cx="6029248" cy="5677392"/>
              </a:xfrm>
              <a:blipFill>
                <a:blip r:embed="rId2"/>
                <a:stretch>
                  <a:fillRect l="-1011" t="-8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27" y="969579"/>
            <a:ext cx="2631615" cy="58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246</Words>
  <Application>Microsoft Office PowerPoint</Application>
  <PresentationFormat>Širokozaslonsko</PresentationFormat>
  <Paragraphs>24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3_View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IN POSPEŠEK</dc:title>
  <dc:creator>Tanja</dc:creator>
  <cp:lastModifiedBy>Gaja Vouk</cp:lastModifiedBy>
  <cp:revision>63</cp:revision>
  <dcterms:created xsi:type="dcterms:W3CDTF">2022-12-12T14:37:12Z</dcterms:created>
  <dcterms:modified xsi:type="dcterms:W3CDTF">2024-04-27T17:56:39Z</dcterms:modified>
</cp:coreProperties>
</file>