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8" r:id="rId16"/>
    <p:sldId id="269" r:id="rId17"/>
    <p:sldId id="272" r:id="rId18"/>
  </p:sldIdLst>
  <p:sldSz cx="9144000" cy="6858000" type="screen4x3"/>
  <p:notesSz cx="6858000" cy="9144000"/>
  <p:custDataLst>
    <p:tags r:id="rId19"/>
  </p:custDataLst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54" autoAdjust="0"/>
    <p:restoredTop sz="94660"/>
  </p:normalViewPr>
  <p:slideViewPr>
    <p:cSldViewPr>
      <p:cViewPr>
        <p:scale>
          <a:sx n="50" d="100"/>
          <a:sy n="50" d="100"/>
        </p:scale>
        <p:origin x="2244" y="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Uredite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697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090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256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394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004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24012"/>
            <a:ext cx="6635080" cy="4525963"/>
          </a:xfrm>
        </p:spPr>
        <p:txBody>
          <a:bodyPr/>
          <a:lstStyle>
            <a:lvl1pPr>
              <a:defRPr sz="3600">
                <a:solidFill>
                  <a:srgbClr val="FF0000"/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735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183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857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3450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6668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706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867">
              <a:srgbClr val="D0E2F1"/>
            </a:gs>
            <a:gs pos="99734">
              <a:srgbClr val="D0E2F1"/>
            </a:gs>
            <a:gs pos="89000">
              <a:srgbClr val="FFC000"/>
            </a:gs>
            <a:gs pos="75000">
              <a:srgbClr val="CFE2F1"/>
            </a:gs>
            <a:gs pos="8000">
              <a:srgbClr val="CDE1F1"/>
            </a:gs>
            <a:gs pos="62000">
              <a:srgbClr val="92D050"/>
            </a:gs>
            <a:gs pos="36000">
              <a:srgbClr val="FF66FF"/>
            </a:gs>
            <a:gs pos="21000">
              <a:schemeClr val="accent1">
                <a:lumMod val="45000"/>
                <a:lumOff val="55000"/>
              </a:schemeClr>
            </a:gs>
            <a:gs pos="5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C8A2F-6B0E-43F3-B90F-23E7E1D20DC4}" type="datetimeFigureOut">
              <a:rPr lang="sl-SI" smtClean="0"/>
              <a:t>11. 01. 2021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69A41-F90D-43A6-B009-6F809F976F7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5303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slide" Target="slide2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7.xml"/><Relationship Id="rId7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1.xml"/><Relationship Id="rId4" Type="http://schemas.openxmlformats.org/officeDocument/2006/relationships/slide" Target="slide9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89856" y="1412776"/>
            <a:ext cx="7772400" cy="1470025"/>
          </a:xfrm>
        </p:spPr>
        <p:txBody>
          <a:bodyPr/>
          <a:lstStyle/>
          <a:p>
            <a:r>
              <a:rPr lang="sl-SI" dirty="0" smtClean="0">
                <a:solidFill>
                  <a:srgbClr val="0070C0"/>
                </a:solidFill>
              </a:rPr>
              <a:t>PONOVITEV PESMIC</a:t>
            </a:r>
            <a:endParaRPr lang="sl-SI" dirty="0">
              <a:solidFill>
                <a:srgbClr val="0070C0"/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067944" y="3386857"/>
            <a:ext cx="4024536" cy="576064"/>
          </a:xfrm>
        </p:spPr>
        <p:txBody>
          <a:bodyPr>
            <a:normAutofit lnSpcReduction="10000"/>
          </a:bodyPr>
          <a:lstStyle/>
          <a:p>
            <a:r>
              <a:rPr lang="sl-SI" dirty="0" smtClean="0">
                <a:solidFill>
                  <a:srgbClr val="00B050"/>
                </a:solidFill>
              </a:rPr>
              <a:t>GUM   2. razred</a:t>
            </a:r>
            <a:endParaRPr lang="sl-SI" dirty="0">
              <a:solidFill>
                <a:srgbClr val="00B050"/>
              </a:solidFill>
            </a:endParaRPr>
          </a:p>
        </p:txBody>
      </p:sp>
      <p:pic>
        <p:nvPicPr>
          <p:cNvPr id="1026" name="Picture 2" descr="mus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92896"/>
            <a:ext cx="3225701" cy="32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93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628" y="2479527"/>
            <a:ext cx="1066800" cy="1219200"/>
          </a:xfrm>
          <a:prstGeom prst="rect">
            <a:avLst/>
          </a:prstGeom>
        </p:spPr>
      </p:pic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566B8B44-7855-4F48-B7D1-77F4FFA6BA68}"/>
              </a:ext>
            </a:extLst>
          </p:cNvPr>
          <p:cNvSpPr txBox="1"/>
          <p:nvPr/>
        </p:nvSpPr>
        <p:spPr>
          <a:xfrm>
            <a:off x="1442802" y="1771355"/>
            <a:ext cx="4896544" cy="426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l-SI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esec na   nebu  zapira   oči</a:t>
            </a: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sl-SI" sz="9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en-SI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antek na rahlo zapira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sl-SI" sz="1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en-SI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iho, </a:t>
            </a:r>
            <a:r>
              <a:rPr lang="sl-SI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potiho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zaprimo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SI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ZAJČEK   ŽE   SPI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Milena  Batič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807" b="11111"/>
          <a:stretch/>
        </p:blipFill>
        <p:spPr>
          <a:xfrm>
            <a:off x="5967999" y="1752826"/>
            <a:ext cx="1333687" cy="133630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5403" y="3442844"/>
            <a:ext cx="1547886" cy="115972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290" y="5140757"/>
            <a:ext cx="1629697" cy="891508"/>
          </a:xfrm>
          <a:prstGeom prst="rect">
            <a:avLst/>
          </a:prstGeom>
        </p:spPr>
      </p:pic>
      <p:pic>
        <p:nvPicPr>
          <p:cNvPr id="15" name="ZAJCEK ZE SPI KLAVIR_01">
            <a:hlinkClick r:id="" action="ppaction://media"/>
            <a:extLst>
              <a:ext uri="{FF2B5EF4-FFF2-40B4-BE49-F238E27FC236}">
                <a16:creationId xmlns:a16="http://schemas.microsoft.com/office/drawing/2014/main" id="{D4B43F02-E3CF-4B90-B904-AC37C18CA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42367" y="1524466"/>
            <a:ext cx="955061" cy="9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2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46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SLADKOSNED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Niko   Grafenauer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2913" y="2667793"/>
            <a:ext cx="1066800" cy="12192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17638"/>
            <a:ext cx="4474840" cy="527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umno vlada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visočanstvo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edenjped</a:t>
            </a:r>
            <a:r>
              <a:rPr lang="sl-SI" sz="2200" b="1" dirty="0" smtClean="0">
                <a:solidFill>
                  <a:schemeClr val="tx1"/>
                </a:solidFill>
              </a:rPr>
              <a:t>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Tam se toči limonada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in ponuja sladoled.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Torta, puding, čokolada,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vse leti v prepad brez dna.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je navada,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da se car ves dan sladka.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Kakor boben se napoka,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niti hip ni praznih ust.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Potlej se krivi in stoka,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posteljo gre na dopust.</a:t>
            </a:r>
          </a:p>
          <a:p>
            <a:endParaRPr lang="sl-SI" sz="2200" dirty="0">
              <a:solidFill>
                <a:schemeClr val="tx1"/>
              </a:solidFill>
            </a:endParaRPr>
          </a:p>
        </p:txBody>
      </p:sp>
      <p:pic>
        <p:nvPicPr>
          <p:cNvPr id="10" name="Content Placeholder 3" descr="NIKO GRAFENAUER ILUSTRIRAL MARJAN MANĆEK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2664295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ADKOSNED_01">
            <a:hlinkClick r:id="" action="ppaction://media"/>
            <a:extLst>
              <a:ext uri="{FF2B5EF4-FFF2-40B4-BE49-F238E27FC236}">
                <a16:creationId xmlns:a16="http://schemas.microsoft.com/office/drawing/2014/main" id="{4DA216C2-B57A-4100-ACBB-452C40E25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6283" y="1409579"/>
            <a:ext cx="1062628" cy="106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1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628" y="2821727"/>
            <a:ext cx="1066800" cy="12192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quarter" idx="1"/>
          </p:nvPr>
        </p:nvSpPr>
        <p:spPr>
          <a:xfrm>
            <a:off x="915528" y="1394766"/>
            <a:ext cx="4474840" cy="527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umno vlada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visočanstvo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edenjped</a:t>
            </a:r>
            <a:r>
              <a:rPr lang="sl-SI" sz="2200" b="1" dirty="0" smtClean="0">
                <a:solidFill>
                  <a:schemeClr val="tx1"/>
                </a:solidFill>
              </a:rPr>
              <a:t>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Tam se toči limonada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in ponuja sladoled.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Torta, puding, čokolada,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vse leti v prepad brez dna.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</a:t>
            </a:r>
            <a:r>
              <a:rPr lang="sl-SI" sz="2200" b="1" dirty="0" err="1">
                <a:solidFill>
                  <a:schemeClr val="tx1"/>
                </a:solidFill>
              </a:rPr>
              <a:t>P</a:t>
            </a:r>
            <a:r>
              <a:rPr lang="sl-SI" sz="2200" b="1" dirty="0" err="1" smtClean="0">
                <a:solidFill>
                  <a:schemeClr val="tx1"/>
                </a:solidFill>
              </a:rPr>
              <a:t>edenjcarstvu</a:t>
            </a:r>
            <a:r>
              <a:rPr lang="sl-SI" sz="2200" b="1" dirty="0" smtClean="0">
                <a:solidFill>
                  <a:schemeClr val="tx1"/>
                </a:solidFill>
              </a:rPr>
              <a:t> je navada,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da se car ves dan sladka.</a:t>
            </a:r>
          </a:p>
          <a:p>
            <a:pPr marL="0" indent="0">
              <a:buNone/>
            </a:pPr>
            <a:endParaRPr lang="sl-SI" sz="22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sl-SI" sz="2200" b="1" dirty="0" smtClean="0">
                <a:solidFill>
                  <a:schemeClr val="tx1"/>
                </a:solidFill>
              </a:rPr>
              <a:t>Kakor boben se napoka,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niti hip ni praznih ust.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Potlej se krivi in stoka,</a:t>
            </a:r>
            <a:br>
              <a:rPr lang="sl-SI" sz="2200" b="1" dirty="0" smtClean="0">
                <a:solidFill>
                  <a:schemeClr val="tx1"/>
                </a:solidFill>
              </a:rPr>
            </a:br>
            <a:r>
              <a:rPr lang="sl-SI" sz="2200" b="1" dirty="0" smtClean="0">
                <a:solidFill>
                  <a:schemeClr val="tx1"/>
                </a:solidFill>
              </a:rPr>
              <a:t>v posteljo gre na dopust.</a:t>
            </a:r>
          </a:p>
          <a:p>
            <a:endParaRPr lang="sl-SI" sz="2200" dirty="0">
              <a:solidFill>
                <a:schemeClr val="tx1"/>
              </a:solidFill>
            </a:endParaRPr>
          </a:p>
        </p:txBody>
      </p:sp>
      <p:pic>
        <p:nvPicPr>
          <p:cNvPr id="11" name="Content Placeholder 3" descr="NIKO GRAFENAUER ILUSTRIRAL MARJAN MANĆEK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2664295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ADKOSNED_INSTR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18083" y="1588288"/>
            <a:ext cx="1062789" cy="1062789"/>
          </a:xfrm>
          <a:prstGeom prst="rect">
            <a:avLst/>
          </a:prstGeom>
        </p:spPr>
      </p:pic>
      <p:sp>
        <p:nvSpPr>
          <p:cNvPr id="13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SLADKOSNED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Niko   Grafenauer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838" y="3212976"/>
            <a:ext cx="1066800" cy="121920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971600" y="1772816"/>
            <a:ext cx="3834796" cy="4473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Tri zale deklice,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ele </a:t>
            </a:r>
            <a:r>
              <a:rPr lang="sl-SI" altLang="ko-KR" dirty="0" err="1" smtClean="0">
                <a:solidFill>
                  <a:schemeClr val="tx1"/>
                </a:solidFill>
                <a:ea typeface="굴림" charset="-127"/>
              </a:rPr>
              <a:t>snežinkice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, 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p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letejo noč in dan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eli pajčolan.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dirty="0" smtClean="0">
              <a:solidFill>
                <a:schemeClr val="tx1"/>
              </a:solidFill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Vanj se ovijejo,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zemljo zakrijejo;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s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rečen želijo nam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n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ovoletni dan.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2000" dirty="0" smtClean="0">
              <a:ea typeface="굴림" charset="-127"/>
            </a:endParaRPr>
          </a:p>
        </p:txBody>
      </p:sp>
      <p:sp>
        <p:nvSpPr>
          <p:cNvPr id="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Tri  zale  deklice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Albinca  Pesek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" name="TRI ZALE DEKLICE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8741" y="1450074"/>
            <a:ext cx="1456928" cy="1456928"/>
          </a:xfrm>
          <a:prstGeom prst="rect">
            <a:avLst/>
          </a:prstGeom>
        </p:spPr>
      </p:pic>
      <p:pic>
        <p:nvPicPr>
          <p:cNvPr id="10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01" y="4098781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01" y="2072748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nežinka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57" y="2924944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58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2924944"/>
            <a:ext cx="1066800" cy="12192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1403648" y="1785520"/>
            <a:ext cx="3834796" cy="44735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Tri zale deklice,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ele </a:t>
            </a:r>
            <a:r>
              <a:rPr lang="sl-SI" altLang="ko-KR" dirty="0" err="1" smtClean="0">
                <a:solidFill>
                  <a:schemeClr val="tx1"/>
                </a:solidFill>
                <a:ea typeface="굴림" charset="-127"/>
              </a:rPr>
              <a:t>snežinkice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, 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p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letejo noč in dan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b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eli pajčolan.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dirty="0" smtClean="0">
              <a:solidFill>
                <a:schemeClr val="tx1"/>
              </a:solidFill>
              <a:ea typeface="굴림" charset="-127"/>
            </a:endParaRP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Vanj se ovijejo,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zemljo zakrijejo;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s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rečen želijo nam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sl-SI" altLang="ko-KR" dirty="0">
                <a:solidFill>
                  <a:schemeClr val="tx1"/>
                </a:solidFill>
                <a:ea typeface="굴림" charset="-127"/>
              </a:rPr>
              <a:t>n</a:t>
            </a:r>
            <a:r>
              <a:rPr lang="sl-SI" altLang="ko-KR" dirty="0" smtClean="0">
                <a:solidFill>
                  <a:schemeClr val="tx1"/>
                </a:solidFill>
                <a:ea typeface="굴림" charset="-127"/>
              </a:rPr>
              <a:t>ovoletni dan.</a:t>
            </a:r>
          </a:p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sl-SI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ko-KR" sz="2000" dirty="0" smtClean="0">
              <a:ea typeface="굴림" charset="-127"/>
            </a:endParaRP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sz="2000" dirty="0" smtClean="0">
              <a:ea typeface="굴림" charset="-127"/>
            </a:endParaRPr>
          </a:p>
        </p:txBody>
      </p:sp>
      <p:sp>
        <p:nvSpPr>
          <p:cNvPr id="10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Tri  zale  deklice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Albinca  Pesek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" name="TRI ZALE DEKLICE KLAVIR_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2320" y="1769213"/>
            <a:ext cx="996550" cy="996550"/>
          </a:xfrm>
          <a:prstGeom prst="rect">
            <a:avLst/>
          </a:prstGeom>
        </p:spPr>
      </p:pic>
      <p:pic>
        <p:nvPicPr>
          <p:cNvPr id="1026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52" y="3106689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881" y="1897790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nežinka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98" y="4452854"/>
            <a:ext cx="910367" cy="103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RASLA   JE   JELKA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Ljudska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1624" y="3462535"/>
            <a:ext cx="1066800" cy="121920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1547664" y="1573560"/>
            <a:ext cx="2386608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Rasla je jelka 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neba, do neba,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r</a:t>
            </a:r>
            <a:r>
              <a:rPr lang="sl-SI" sz="1400" b="1" dirty="0" smtClean="0">
                <a:solidFill>
                  <a:schemeClr val="tx1"/>
                </a:solidFill>
              </a:rPr>
              <a:t>asla je jelka do neba.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Širila veje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zemlje, do zemlje,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š</a:t>
            </a:r>
            <a:r>
              <a:rPr lang="sl-SI" sz="1400" b="1" dirty="0" smtClean="0">
                <a:solidFill>
                  <a:schemeClr val="tx1"/>
                </a:solidFill>
              </a:rPr>
              <a:t>irila veje do zemlje.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Kraj jelke vodi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s</a:t>
            </a:r>
            <a:r>
              <a:rPr lang="sl-SI" sz="1400" b="1" dirty="0" smtClean="0">
                <a:solidFill>
                  <a:schemeClr val="tx1"/>
                </a:solidFill>
              </a:rPr>
              <a:t>tezica, stezica,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k</a:t>
            </a:r>
            <a:r>
              <a:rPr lang="sl-SI" sz="1400" b="1" dirty="0" smtClean="0">
                <a:solidFill>
                  <a:schemeClr val="tx1"/>
                </a:solidFill>
              </a:rPr>
              <a:t>raj jelke vodi stezica.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Po stezi bratec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h</a:t>
            </a:r>
            <a:r>
              <a:rPr lang="sl-SI" sz="1400" b="1" dirty="0" smtClean="0">
                <a:solidFill>
                  <a:schemeClr val="tx1"/>
                </a:solidFill>
              </a:rPr>
              <a:t>odil je, hodil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p</a:t>
            </a:r>
            <a:r>
              <a:rPr lang="sl-SI" sz="1400" b="1" dirty="0" smtClean="0">
                <a:solidFill>
                  <a:schemeClr val="tx1"/>
                </a:solidFill>
              </a:rPr>
              <a:t>o stezi bratec hodil 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Za roko sestro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v</a:t>
            </a:r>
            <a:r>
              <a:rPr lang="sl-SI" sz="1400" b="1" dirty="0" smtClean="0">
                <a:solidFill>
                  <a:schemeClr val="tx1"/>
                </a:solidFill>
              </a:rPr>
              <a:t>odil je, vodil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z</a:t>
            </a:r>
            <a:r>
              <a:rPr lang="sl-SI" sz="1400" b="1" dirty="0" smtClean="0">
                <a:solidFill>
                  <a:schemeClr val="tx1"/>
                </a:solidFill>
              </a:rPr>
              <a:t>a roko sestro vodil je.</a:t>
            </a:r>
          </a:p>
          <a:p>
            <a:pPr marL="0" indent="0">
              <a:buNone/>
            </a:pPr>
            <a:endParaRPr lang="sl-SI" sz="1400" dirty="0">
              <a:solidFill>
                <a:schemeClr val="tx1"/>
              </a:solidFill>
            </a:endParaRPr>
          </a:p>
        </p:txBody>
      </p:sp>
      <p:pic>
        <p:nvPicPr>
          <p:cNvPr id="9" name="RASLA JE JELKA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1573560"/>
            <a:ext cx="1440160" cy="144016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812" y="2322561"/>
            <a:ext cx="38576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4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jeZBesedilom 7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7233" y="3274805"/>
            <a:ext cx="1066800" cy="1219200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1547664" y="1573560"/>
            <a:ext cx="2386608" cy="49971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Rasla je jelka 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neba, do neba,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r</a:t>
            </a:r>
            <a:r>
              <a:rPr lang="sl-SI" sz="1400" b="1" dirty="0" smtClean="0">
                <a:solidFill>
                  <a:schemeClr val="tx1"/>
                </a:solidFill>
              </a:rPr>
              <a:t>asla je jelka do neba.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Širila veje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d</a:t>
            </a:r>
            <a:r>
              <a:rPr lang="sl-SI" sz="1400" b="1" dirty="0" smtClean="0">
                <a:solidFill>
                  <a:schemeClr val="tx1"/>
                </a:solidFill>
              </a:rPr>
              <a:t>o zemlje, do zemlje,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š</a:t>
            </a:r>
            <a:r>
              <a:rPr lang="sl-SI" sz="1400" b="1" dirty="0" smtClean="0">
                <a:solidFill>
                  <a:schemeClr val="tx1"/>
                </a:solidFill>
              </a:rPr>
              <a:t>irila veje do zemlje.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Kraj jelke vodi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s</a:t>
            </a:r>
            <a:r>
              <a:rPr lang="sl-SI" sz="1400" b="1" dirty="0" smtClean="0">
                <a:solidFill>
                  <a:schemeClr val="tx1"/>
                </a:solidFill>
              </a:rPr>
              <a:t>tezica, stezica,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k</a:t>
            </a:r>
            <a:r>
              <a:rPr lang="sl-SI" sz="1400" b="1" dirty="0" smtClean="0">
                <a:solidFill>
                  <a:schemeClr val="tx1"/>
                </a:solidFill>
              </a:rPr>
              <a:t>raj jelke vodi stezica.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Po stezi bratec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h</a:t>
            </a:r>
            <a:r>
              <a:rPr lang="sl-SI" sz="1400" b="1" dirty="0" smtClean="0">
                <a:solidFill>
                  <a:schemeClr val="tx1"/>
                </a:solidFill>
              </a:rPr>
              <a:t>odil je, hodil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p</a:t>
            </a:r>
            <a:r>
              <a:rPr lang="sl-SI" sz="1400" b="1" dirty="0" smtClean="0">
                <a:solidFill>
                  <a:schemeClr val="tx1"/>
                </a:solidFill>
              </a:rPr>
              <a:t>o stezi bratec hodil je.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 </a:t>
            </a:r>
          </a:p>
          <a:p>
            <a:pPr marL="0" indent="0">
              <a:buNone/>
            </a:pPr>
            <a:r>
              <a:rPr lang="sl-SI" sz="1400" b="1" dirty="0" smtClean="0">
                <a:solidFill>
                  <a:schemeClr val="tx1"/>
                </a:solidFill>
              </a:rPr>
              <a:t>Za roko sestro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v</a:t>
            </a:r>
            <a:r>
              <a:rPr lang="sl-SI" sz="1400" b="1" dirty="0" smtClean="0">
                <a:solidFill>
                  <a:schemeClr val="tx1"/>
                </a:solidFill>
              </a:rPr>
              <a:t>odil je, vodil je,</a:t>
            </a:r>
          </a:p>
          <a:p>
            <a:pPr marL="0" indent="0">
              <a:buNone/>
            </a:pPr>
            <a:r>
              <a:rPr lang="sl-SI" sz="1400" b="1" dirty="0">
                <a:solidFill>
                  <a:schemeClr val="tx1"/>
                </a:solidFill>
              </a:rPr>
              <a:t>z</a:t>
            </a:r>
            <a:r>
              <a:rPr lang="sl-SI" sz="1400" b="1" dirty="0" smtClean="0">
                <a:solidFill>
                  <a:schemeClr val="tx1"/>
                </a:solidFill>
              </a:rPr>
              <a:t>a roko sestro vodil je.</a:t>
            </a:r>
          </a:p>
          <a:p>
            <a:pPr marL="0" indent="0">
              <a:buNone/>
            </a:pPr>
            <a:endParaRPr lang="sl-SI" sz="1400" dirty="0">
              <a:solidFill>
                <a:schemeClr val="tx1"/>
              </a:solidFill>
            </a:endParaRPr>
          </a:p>
        </p:txBody>
      </p:sp>
      <p:sp>
        <p:nvSpPr>
          <p:cNvPr id="11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RASLA   JE   JELKA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Ljudska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2" name="RASLA JE JELKA KLAVIR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92280" y="1590537"/>
            <a:ext cx="1312912" cy="1312912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4812" y="2322561"/>
            <a:ext cx="385762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4557192" cy="1143000"/>
          </a:xfrm>
        </p:spPr>
        <p:txBody>
          <a:bodyPr/>
          <a:lstStyle/>
          <a:p>
            <a:r>
              <a:rPr lang="sl-SI" dirty="0" smtClean="0"/>
              <a:t>USPELO  TI  JE!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 rot="2091309">
            <a:off x="4825145" y="2839526"/>
            <a:ext cx="36004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0" dirty="0" smtClean="0"/>
              <a:t>ČESTITAM!</a:t>
            </a:r>
            <a:endParaRPr lang="sl-SI" sz="6000" dirty="0"/>
          </a:p>
        </p:txBody>
      </p:sp>
      <p:pic>
        <p:nvPicPr>
          <p:cNvPr id="3074" name="Picture 2" descr="Bitmoji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33180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444" y="116632"/>
            <a:ext cx="8229600" cy="1014603"/>
          </a:xfrm>
        </p:spPr>
        <p:txBody>
          <a:bodyPr/>
          <a:lstStyle/>
          <a:p>
            <a:r>
              <a:rPr lang="sl-SI" dirty="0" smtClean="0">
                <a:solidFill>
                  <a:srgbClr val="FF0000"/>
                </a:solidFill>
              </a:rPr>
              <a:t>PESMICE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AutoShape 4">
            <a:hlinkClick r:id="" action="ppaction://hlinkshowjump?jump=nextslide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1481938"/>
            <a:ext cx="2422848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Dežek  trka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5" name="AutoShape 9">
            <a:hlinkClick r:id="rId2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74095" y="1481938"/>
            <a:ext cx="2470448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Veverica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6" name="AutoShape 10">
            <a:hlinkClick r:id="rId3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901394" y="1481938"/>
            <a:ext cx="2374032" cy="1446584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Vrabček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7" name="AutoShape 11">
            <a:hlinkClick r:id="rId4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3258442"/>
            <a:ext cx="2422848" cy="1466701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800" dirty="0" smtClean="0">
                <a:solidFill>
                  <a:srgbClr val="0070C0"/>
                </a:solidFill>
              </a:rPr>
              <a:t>Zajček  že  spi</a:t>
            </a:r>
            <a:endParaRPr lang="en-US" altLang="sl-SI" sz="2800" dirty="0">
              <a:solidFill>
                <a:srgbClr val="0070C0"/>
              </a:solidFill>
            </a:endParaRPr>
          </a:p>
        </p:txBody>
      </p:sp>
      <p:sp>
        <p:nvSpPr>
          <p:cNvPr id="8" name="AutoShape 12">
            <a:hlinkClick r:id="rId5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69674" y="3279225"/>
            <a:ext cx="2479290" cy="1407368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0070C0"/>
                </a:solidFill>
              </a:rPr>
              <a:t>Sladkosned</a:t>
            </a:r>
            <a:endParaRPr lang="en-US" altLang="sl-SI" sz="3200" dirty="0">
              <a:solidFill>
                <a:srgbClr val="0070C0"/>
              </a:solidFill>
            </a:endParaRPr>
          </a:p>
        </p:txBody>
      </p:sp>
      <p:sp>
        <p:nvSpPr>
          <p:cNvPr id="9" name="AutoShape 13">
            <a:hlinkClick r:id="rId6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5856600" y="3277443"/>
            <a:ext cx="2418826" cy="14477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400" dirty="0" smtClean="0">
                <a:solidFill>
                  <a:srgbClr val="0070C0"/>
                </a:solidFill>
              </a:rPr>
              <a:t>Tri zale deklice</a:t>
            </a:r>
            <a:endParaRPr lang="en-US" altLang="sl-SI" sz="2400" dirty="0">
              <a:solidFill>
                <a:srgbClr val="0070C0"/>
              </a:solidFill>
            </a:endParaRPr>
          </a:p>
        </p:txBody>
      </p:sp>
      <p:sp>
        <p:nvSpPr>
          <p:cNvPr id="10" name="AutoShape 14">
            <a:hlinkClick r:id="rId7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23528" y="5157192"/>
            <a:ext cx="2422848" cy="1490786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2800" dirty="0" smtClean="0">
                <a:solidFill>
                  <a:srgbClr val="0070C0"/>
                </a:solidFill>
              </a:rPr>
              <a:t>Rasla je jelka</a:t>
            </a:r>
            <a:endParaRPr lang="en-US" altLang="sl-SI" sz="2800" dirty="0">
              <a:solidFill>
                <a:srgbClr val="0070C0"/>
              </a:solidFill>
            </a:endParaRPr>
          </a:p>
        </p:txBody>
      </p:sp>
      <p:sp>
        <p:nvSpPr>
          <p:cNvPr id="11" name="AutoShape 15">
            <a:hlinkClick r:id="rId8" action="ppaction://hlinksldjump"/>
            <a:hlinkHover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965253" y="5157192"/>
            <a:ext cx="2479290" cy="1490786"/>
          </a:xfrm>
          <a:prstGeom prst="roundRect">
            <a:avLst>
              <a:gd name="adj" fmla="val 16667"/>
            </a:avLst>
          </a:prstGeom>
          <a:gradFill>
            <a:gsLst>
              <a:gs pos="80750">
                <a:srgbClr val="D2DBEA"/>
              </a:gs>
              <a:gs pos="80500">
                <a:srgbClr val="D3D4E2"/>
              </a:gs>
              <a:gs pos="80000">
                <a:srgbClr val="FF0000"/>
              </a:gs>
              <a:gs pos="86375">
                <a:srgbClr val="FF0000"/>
              </a:gs>
              <a:gs pos="92000">
                <a:srgbClr val="DCAAB5"/>
              </a:gs>
              <a:gs pos="49000">
                <a:srgbClr val="E87179"/>
              </a:gs>
              <a:gs pos="22000">
                <a:srgbClr val="FF0000"/>
              </a:gs>
              <a:gs pos="61000">
                <a:schemeClr val="accent1">
                  <a:lumMod val="45000"/>
                  <a:lumOff val="55000"/>
                </a:schemeClr>
              </a:gs>
              <a:gs pos="40000">
                <a:schemeClr val="accent1">
                  <a:lumMod val="45000"/>
                  <a:lumOff val="55000"/>
                </a:schemeClr>
              </a:gs>
              <a:gs pos="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tx1"/>
            </a:solidFill>
            <a:round/>
            <a:headEnd/>
            <a:tailEnd/>
          </a:ln>
          <a:ex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sl-SI" altLang="sl-SI" sz="3200" dirty="0" smtClean="0">
                <a:solidFill>
                  <a:srgbClr val="FFFF00"/>
                </a:solidFill>
              </a:rPr>
              <a:t>Odpri, </a:t>
            </a:r>
          </a:p>
          <a:p>
            <a:pPr algn="ctr" eaLnBrk="1" hangingPunct="1"/>
            <a:r>
              <a:rPr lang="sl-SI" altLang="sl-SI" sz="3200" dirty="0" smtClean="0">
                <a:solidFill>
                  <a:srgbClr val="FFFF00"/>
                </a:solidFill>
              </a:rPr>
              <a:t>ko končaš!</a:t>
            </a:r>
            <a:endParaRPr lang="en-US" altLang="sl-SI" sz="32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Bitmoji 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341" y="4725143"/>
            <a:ext cx="1824137" cy="182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4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555376"/>
            <a:ext cx="6368713" cy="1433464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DEŽEK  TRKA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466652" y="1772816"/>
            <a:ext cx="47534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l-SI" alt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OKNO, TOK TOK,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DEŽEK POTRKAL,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PRED OKNOM PA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JEZNO POSMRKAL.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NAJ LIJE Z NEBA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STREHE IN CESTE,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 NISEM S TESTA,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GOTOVO ŽE VESTE.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LUŽAH, CMOK, CMOK,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KAR BREZ DEŽNIKA,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MOKER SE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DAN ŽE POTIKA.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ZDAJ FANT JE BOLNIK,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GA KUHA VROČINA,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 REČE ZDRAVNIK: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ROK, TO JE ANGINA</a:t>
            </a:r>
            <a:endParaRPr lang="sl-SI" sz="1400" dirty="0"/>
          </a:p>
        </p:txBody>
      </p:sp>
      <p:pic>
        <p:nvPicPr>
          <p:cNvPr id="8" name="Dežek Trka J. Bitenc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1772816"/>
            <a:ext cx="1573342" cy="157333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3382495"/>
            <a:ext cx="1066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DEZEK TRKA KLAVIR_01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54824" y="1196752"/>
            <a:ext cx="2352104" cy="2352099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466652" y="1772816"/>
            <a:ext cx="475341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sl-SI" alt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l-SI" altLang="sl-SI" sz="1400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OKNO, TOK TOK,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DEŽEK POTRKAL,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PRED OKNOM PA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JE JEZNO POSMRKAL.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NAJ LIJE Z NEBA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 STREHE IN CESTE,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DA NISEM S TESTA,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GOTOVO ŽE VESTE.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PO LUŽAH, CMOK, CMOK,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KAR BREZ DEŽNIKA,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MOKER SE ROK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VES DAN ŽE POTIKA.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ZDAJ FANT JE BOLNIK,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GA KUHA VROČINA,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MU REČE ZDRAVNIK:</a:t>
            </a: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sl-SI" altLang="sl-SI" sz="14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ROK, TO JE ANGINA</a:t>
            </a:r>
            <a:endParaRPr lang="sl-SI" sz="1400" dirty="0"/>
          </a:p>
        </p:txBody>
      </p:sp>
      <p:sp>
        <p:nvSpPr>
          <p:cNvPr id="12" name="Naslov 1"/>
          <p:cNvSpPr>
            <a:spLocks noGrp="1"/>
          </p:cNvSpPr>
          <p:nvPr>
            <p:ph type="title"/>
          </p:nvPr>
        </p:nvSpPr>
        <p:spPr>
          <a:xfrm>
            <a:off x="1619672" y="188640"/>
            <a:ext cx="6201419" cy="114300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DEŽEK  TRKA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006" y="3205638"/>
            <a:ext cx="10668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VEVERICA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068960"/>
            <a:ext cx="1066800" cy="1219200"/>
          </a:xfrm>
          <a:prstGeom prst="rect">
            <a:avLst/>
          </a:prstGeom>
        </p:spPr>
      </p:pic>
      <p:sp>
        <p:nvSpPr>
          <p:cNvPr id="9" name="Naslov 1"/>
          <p:cNvSpPr txBox="1">
            <a:spLocks/>
          </p:cNvSpPr>
          <p:nvPr/>
        </p:nvSpPr>
        <p:spPr>
          <a:xfrm>
            <a:off x="483065" y="2060848"/>
            <a:ext cx="6609215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 skoči sem, skoči tja,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 pa na vrh smreke spleza, z repkom </a:t>
            </a:r>
            <a:r>
              <a:rPr lang="sl-SI" altLang="sl-SI" sz="24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pomahlja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veverica, kaj mi daš, kaj mi daš,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ti lešnike prinesem, ki jih rada imaš?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za lešnike bi dala, fantek moj, fantek moj,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 sem sama jih nabrala zvrhan koš nocoj.</a:t>
            </a:r>
            <a:endParaRPr lang="sl-SI" sz="2400" dirty="0">
              <a:latin typeface="Corbel" panose="020B0503020204020204" pitchFamily="34" charset="0"/>
            </a:endParaRPr>
          </a:p>
        </p:txBody>
      </p:sp>
      <p:pic>
        <p:nvPicPr>
          <p:cNvPr id="10" name="Označba mesta vsebine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89" y="4623660"/>
            <a:ext cx="2417622" cy="1931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1" name="veverica_pesem za ucenj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1323" y="1417639"/>
            <a:ext cx="1168210" cy="11682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29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VEVERICA    </a:t>
            </a:r>
            <a:r>
              <a:rPr lang="sl-SI" altLang="sl-SI" sz="2700" dirty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Janez </a:t>
            </a:r>
            <a:r>
              <a:rPr lang="sl-SI" alt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Bitenc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5941" y="2821727"/>
            <a:ext cx="1066800" cy="1219200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590924" y="1433662"/>
            <a:ext cx="6609215" cy="35283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 skoči sem, skoči tja,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 pa na vrh smreke spleza, z repkom </a:t>
            </a:r>
            <a:r>
              <a:rPr lang="sl-SI" altLang="sl-SI" sz="2400" b="1" dirty="0" err="1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pomahlja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Veverica, veverica, kaj mi daš, kaj mi daš,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 ti lešnike prinesem, ki jih rada imaš?</a:t>
            </a: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Kaj za lešnike bi dala, fantek moj, fantek moj,</a:t>
            </a:r>
            <a:r>
              <a:rPr lang="sl-SI" altLang="sl-SI" sz="2400" dirty="0" smtClean="0">
                <a:latin typeface="Corbel" panose="020B0503020204020204" pitchFamily="34" charset="0"/>
              </a:rPr>
              <a:t/>
            </a:r>
            <a:br>
              <a:rPr lang="sl-SI" altLang="sl-SI" sz="2400" dirty="0" smtClean="0">
                <a:latin typeface="Corbel" panose="020B0503020204020204" pitchFamily="34" charset="0"/>
              </a:rPr>
            </a:br>
            <a:r>
              <a:rPr lang="sl-SI" altLang="sl-SI" sz="2400" b="1" dirty="0" smtClean="0"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 sem sama jih nabrala zvrhan koš nocoj.</a:t>
            </a:r>
            <a:endParaRPr lang="sl-SI" sz="2400" dirty="0">
              <a:latin typeface="Corbel" panose="020B0503020204020204" pitchFamily="34" charset="0"/>
            </a:endParaRPr>
          </a:p>
        </p:txBody>
      </p:sp>
      <p:pic>
        <p:nvPicPr>
          <p:cNvPr id="12" name="Označba mesta vsebine 4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752313"/>
            <a:ext cx="2417622" cy="1931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3" name="veverica_spremljav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58779" y="1268760"/>
            <a:ext cx="1010498" cy="1010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65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VRABČEK</a:t>
            </a:r>
            <a:r>
              <a:rPr lang="sl-SI" sz="2800" dirty="0" smtClean="0"/>
              <a:t>             </a:t>
            </a:r>
            <a:r>
              <a:rPr lang="sl-SI" sz="2000" dirty="0" smtClean="0"/>
              <a:t>Neža Maurer, </a:t>
            </a:r>
            <a:r>
              <a:rPr lang="sl-SI" sz="2000" dirty="0"/>
              <a:t>J</a:t>
            </a:r>
            <a:r>
              <a:rPr lang="sl-SI" sz="2000" dirty="0" smtClean="0"/>
              <a:t>anez </a:t>
            </a:r>
            <a:r>
              <a:rPr lang="sl-SI" sz="2000" dirty="0"/>
              <a:t>K</a:t>
            </a:r>
            <a:r>
              <a:rPr lang="sl-SI" sz="2000" dirty="0" smtClean="0"/>
              <a:t>uhar</a:t>
            </a:r>
            <a:endParaRPr lang="sl-SI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462535"/>
            <a:ext cx="1066800" cy="12192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46758" y="1809154"/>
            <a:ext cx="364599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Vrabček čaka mamico,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tiska se ob vejo.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Mama po proso je šla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t</a:t>
            </a:r>
            <a:r>
              <a:rPr lang="sl-SI" sz="2400" b="1" dirty="0" smtClean="0">
                <a:solidFill>
                  <a:schemeClr val="tx1"/>
                </a:solidFill>
              </a:rPr>
              <a:t>ja za živo mejo.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/>
            </a:r>
            <a:br>
              <a:rPr lang="sl-SI" sz="2400" b="1" dirty="0" smtClean="0">
                <a:solidFill>
                  <a:schemeClr val="tx1"/>
                </a:solidFill>
              </a:rPr>
            </a:br>
            <a:r>
              <a:rPr lang="sl-SI" sz="2400" b="1" dirty="0" smtClean="0">
                <a:solidFill>
                  <a:schemeClr val="tx1"/>
                </a:solidFill>
              </a:rPr>
              <a:t>Pa je vrabce srečala,   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d</a:t>
            </a:r>
            <a:r>
              <a:rPr lang="sl-SI" sz="2400" b="1" dirty="0" smtClean="0">
                <a:solidFill>
                  <a:schemeClr val="tx1"/>
                </a:solidFill>
              </a:rPr>
              <a:t>olgo klepetala.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Vse proso za sineka,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ama pozobala.</a:t>
            </a:r>
          </a:p>
        </p:txBody>
      </p:sp>
      <p:pic>
        <p:nvPicPr>
          <p:cNvPr id="10" name="Picture 3" descr="Ciciklub - VRABČEK Čiv, čiv, čiv, čiv, čiv, čiv, čiv,... | Facebook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2246"/>
            <a:ext cx="237626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VRABCE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55313" y="1700808"/>
            <a:ext cx="1228636" cy="12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Documents and Settings\user\My Documents\SPLETNE\PREPIS\KVIZIITD\HotPot\memorySlike\stavbe\house-wt.gif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28" y="5979816"/>
            <a:ext cx="685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Naslov 1"/>
          <p:cNvSpPr txBox="1">
            <a:spLocks/>
          </p:cNvSpPr>
          <p:nvPr/>
        </p:nvSpPr>
        <p:spPr>
          <a:xfrm>
            <a:off x="2699792" y="481012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251520" y="476672"/>
            <a:ext cx="333399" cy="5909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sl-SI" sz="1400" dirty="0" smtClean="0">
                <a:solidFill>
                  <a:srgbClr val="92D050"/>
                </a:solidFill>
              </a:rPr>
              <a:t>I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U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T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N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endParaRPr lang="sl-SI" sz="1400" dirty="0" smtClean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endParaRPr lang="sl-SI" sz="1400" dirty="0">
              <a:solidFill>
                <a:srgbClr val="92D050"/>
              </a:solidFill>
            </a:endParaRPr>
          </a:p>
          <a:p>
            <a:r>
              <a:rPr lang="sl-SI" sz="1400" dirty="0" smtClean="0">
                <a:solidFill>
                  <a:srgbClr val="92D050"/>
                </a:solidFill>
              </a:rPr>
              <a:t>S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P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R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E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M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L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J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A</a:t>
            </a:r>
          </a:p>
          <a:p>
            <a:r>
              <a:rPr lang="sl-SI" sz="1400" dirty="0" smtClean="0">
                <a:solidFill>
                  <a:srgbClr val="92D050"/>
                </a:solidFill>
              </a:rPr>
              <a:t>V</a:t>
            </a:r>
          </a:p>
          <a:p>
            <a:r>
              <a:rPr lang="sl-SI" sz="1400" dirty="0">
                <a:solidFill>
                  <a:srgbClr val="92D050"/>
                </a:solidFill>
              </a:rPr>
              <a:t>A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041" y="2996952"/>
            <a:ext cx="1066800" cy="1219200"/>
          </a:xfrm>
          <a:prstGeom prst="rect">
            <a:avLst/>
          </a:prstGeom>
        </p:spPr>
      </p:pic>
      <p:sp>
        <p:nvSpPr>
          <p:cNvPr id="11" name="Naslov 1"/>
          <p:cNvSpPr>
            <a:spLocks noGrp="1"/>
          </p:cNvSpPr>
          <p:nvPr>
            <p:ph type="title"/>
          </p:nvPr>
        </p:nvSpPr>
        <p:spPr>
          <a:xfrm>
            <a:off x="1619250" y="304800"/>
            <a:ext cx="6369050" cy="1433513"/>
          </a:xfrm>
        </p:spPr>
        <p:txBody>
          <a:bodyPr>
            <a:normAutofit/>
          </a:bodyPr>
          <a:lstStyle/>
          <a:p>
            <a:r>
              <a:rPr lang="sl-SI" sz="4000" dirty="0" smtClean="0">
                <a:solidFill>
                  <a:srgbClr val="0070C0"/>
                </a:solidFill>
              </a:rPr>
              <a:t>VRABČEK</a:t>
            </a:r>
            <a:r>
              <a:rPr lang="sl-SI" sz="2800" dirty="0" smtClean="0"/>
              <a:t>             </a:t>
            </a:r>
            <a:r>
              <a:rPr lang="sl-SI" sz="2000" dirty="0" smtClean="0"/>
              <a:t>Neža Maurer, </a:t>
            </a:r>
            <a:r>
              <a:rPr lang="sl-SI" sz="2000" dirty="0"/>
              <a:t>J</a:t>
            </a:r>
            <a:r>
              <a:rPr lang="sl-SI" sz="2000" dirty="0" smtClean="0"/>
              <a:t>anez </a:t>
            </a:r>
            <a:r>
              <a:rPr lang="sl-SI" sz="2000" dirty="0"/>
              <a:t>K</a:t>
            </a:r>
            <a:r>
              <a:rPr lang="sl-SI" sz="2000" dirty="0" smtClean="0"/>
              <a:t>uhar</a:t>
            </a:r>
            <a:endParaRPr lang="sl-SI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86047" y="1624012"/>
            <a:ext cx="3645993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Vrabček čaka mamico,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tiska se ob vejo.             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Mama po proso je šla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t</a:t>
            </a:r>
            <a:r>
              <a:rPr lang="sl-SI" sz="2400" b="1" dirty="0" smtClean="0">
                <a:solidFill>
                  <a:schemeClr val="tx1"/>
                </a:solidFill>
              </a:rPr>
              <a:t>ja za živo mejo.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/>
            </a:r>
            <a:br>
              <a:rPr lang="sl-SI" sz="2400" b="1" dirty="0" smtClean="0">
                <a:solidFill>
                  <a:schemeClr val="tx1"/>
                </a:solidFill>
              </a:rPr>
            </a:br>
            <a:r>
              <a:rPr lang="sl-SI" sz="2400" b="1" dirty="0" smtClean="0">
                <a:solidFill>
                  <a:schemeClr val="tx1"/>
                </a:solidFill>
              </a:rPr>
              <a:t>Pa je vrabce srečala,   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d</a:t>
            </a:r>
            <a:r>
              <a:rPr lang="sl-SI" sz="2400" b="1" dirty="0" smtClean="0">
                <a:solidFill>
                  <a:schemeClr val="tx1"/>
                </a:solidFill>
              </a:rPr>
              <a:t>olgo klepetala.</a:t>
            </a:r>
          </a:p>
          <a:p>
            <a:pPr marL="0" indent="0">
              <a:buNone/>
            </a:pPr>
            <a:r>
              <a:rPr lang="sl-SI" sz="2400" b="1" dirty="0" smtClean="0">
                <a:solidFill>
                  <a:schemeClr val="tx1"/>
                </a:solidFill>
              </a:rPr>
              <a:t>Vse proso za sineka,</a:t>
            </a:r>
          </a:p>
          <a:p>
            <a:pPr marL="0" indent="0">
              <a:buNone/>
            </a:pPr>
            <a:r>
              <a:rPr lang="sl-SI" sz="2400" b="1" dirty="0">
                <a:solidFill>
                  <a:schemeClr val="tx1"/>
                </a:solidFill>
              </a:rPr>
              <a:t>s</a:t>
            </a:r>
            <a:r>
              <a:rPr lang="sl-SI" sz="2400" b="1" dirty="0" smtClean="0">
                <a:solidFill>
                  <a:schemeClr val="tx1"/>
                </a:solidFill>
              </a:rPr>
              <a:t>ama pozobala.</a:t>
            </a:r>
          </a:p>
        </p:txBody>
      </p:sp>
      <p:pic>
        <p:nvPicPr>
          <p:cNvPr id="14" name="Picture 3" descr="Ciciklub - VRABČEK Čiv, čiv, čiv, čiv, čiv, čiv, čiv,... | Facebook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35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72246"/>
            <a:ext cx="237626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VRABCEK KLAVIR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476075" y="1624012"/>
            <a:ext cx="1024449" cy="10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2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 smtClean="0">
                <a:solidFill>
                  <a:schemeClr val="bg2">
                    <a:lumMod val="75000"/>
                  </a:schemeClr>
                </a:solidFill>
              </a:rPr>
              <a:t>ZAJČEK   ŽE   SPI    </a:t>
            </a:r>
            <a:r>
              <a:rPr lang="sl-SI" sz="2700" dirty="0" smtClean="0">
                <a:solidFill>
                  <a:srgbClr val="515151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Milena  Batič</a:t>
            </a:r>
            <a:endParaRPr lang="sl-SI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794" y="3429000"/>
            <a:ext cx="1066800" cy="1219200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566B8B44-7855-4F48-B7D1-77F4FFA6BA68}"/>
              </a:ext>
            </a:extLst>
          </p:cNvPr>
          <p:cNvSpPr txBox="1"/>
          <p:nvPr/>
        </p:nvSpPr>
        <p:spPr>
          <a:xfrm>
            <a:off x="611560" y="1838126"/>
            <a:ext cx="4896544" cy="4260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Zajček  že    spi,      vrabček  že  spi,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sl-SI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sl-SI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esec na   nebu  zapira   oči</a:t>
            </a:r>
            <a:r>
              <a:rPr lang="sl-SI" sz="2400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sl-SI" sz="9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Breza že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 šelesti,</a:t>
            </a:r>
            <a:endParaRPr lang="en-SI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antek na rahlo zapira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sl-SI" sz="1000" dirty="0" smtClean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Ulica spi,</a:t>
            </a:r>
            <a:r>
              <a:rPr lang="sl-SI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nikogar več ni,</a:t>
            </a:r>
            <a:endParaRPr lang="en-SI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400" b="1" dirty="0">
                <a:latin typeface="Arial" panose="020B0604020202020204" pitchFamily="34" charset="0"/>
                <a:ea typeface="Calibri" panose="020F0502020204030204" pitchFamily="34" charset="0"/>
              </a:rPr>
              <a:t>t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iho, </a:t>
            </a:r>
            <a:r>
              <a:rPr lang="sl-SI" sz="2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potiho</a:t>
            </a:r>
            <a:r>
              <a:rPr lang="sl-SI" sz="2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zaprimo oči</a:t>
            </a:r>
            <a:r>
              <a:rPr lang="sl-SI" sz="2400" dirty="0" smtClean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en-SI" sz="2400" dirty="0" smtClean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597A22B-E14C-4238-8C06-2A3821B259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07" b="11111"/>
          <a:stretch/>
        </p:blipFill>
        <p:spPr>
          <a:xfrm>
            <a:off x="5364088" y="1755168"/>
            <a:ext cx="1333687" cy="1336301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383E3B6-EFEC-48A5-8580-2FA94D9F3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063" y="3479170"/>
            <a:ext cx="1547886" cy="115972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ECC72045-E831-4EBB-B3E5-EC33890A80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8024" y="5207528"/>
            <a:ext cx="1629697" cy="891508"/>
          </a:xfrm>
          <a:prstGeom prst="rect">
            <a:avLst/>
          </a:prstGeom>
        </p:spPr>
      </p:pic>
      <p:pic>
        <p:nvPicPr>
          <p:cNvPr id="13" name="ZAJCEK ZE SPI_01">
            <a:hlinkClick r:id="" action="ppaction://media"/>
            <a:extLst>
              <a:ext uri="{FF2B5EF4-FFF2-40B4-BE49-F238E27FC236}">
                <a16:creationId xmlns:a16="http://schemas.microsoft.com/office/drawing/2014/main" id="{BB5C4401-8ACE-4441-8949-17EE10992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2963" y="1838126"/>
            <a:ext cx="1168913" cy="11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0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1d28d973a99175cfdee5ddcdc02a271c2c9345"/>
</p:tagLst>
</file>

<file path=ppt/theme/theme1.xml><?xml version="1.0" encoding="utf-8"?>
<a:theme xmlns:a="http://schemas.openxmlformats.org/drawingml/2006/main" name="Officeova tema">
  <a:themeElements>
    <a:clrScheme name="Elementarna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474</Words>
  <Application>Microsoft Office PowerPoint</Application>
  <PresentationFormat>Diaprojekcija na zaslonu (4:3)</PresentationFormat>
  <Paragraphs>325</Paragraphs>
  <Slides>17</Slides>
  <Notes>0</Notes>
  <HiddenSlides>0</HiddenSlides>
  <MMClips>14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Corbel</vt:lpstr>
      <vt:lpstr>굴림</vt:lpstr>
      <vt:lpstr>Times New Roman</vt:lpstr>
      <vt:lpstr>Officeova tema</vt:lpstr>
      <vt:lpstr>PONOVITEV PESMIC</vt:lpstr>
      <vt:lpstr>PESMICE</vt:lpstr>
      <vt:lpstr>DEŽEK  TRKA    Janez Bitenc</vt:lpstr>
      <vt:lpstr>DEŽEK  TRKA    Janez Bitenc</vt:lpstr>
      <vt:lpstr>VEVERICA    Janez Bitenc</vt:lpstr>
      <vt:lpstr>VEVERICA    Janez Bitenc</vt:lpstr>
      <vt:lpstr>VRABČEK             Neža Maurer, Janez Kuhar</vt:lpstr>
      <vt:lpstr>VRABČEK             Neža Maurer, Janez Kuhar</vt:lpstr>
      <vt:lpstr>ZAJČEK   ŽE   SPI    Milena  Batič</vt:lpstr>
      <vt:lpstr>ZAJČEK   ŽE   SPI    Milena  Batič</vt:lpstr>
      <vt:lpstr>SLADKOSNED    Niko   Grafenauer</vt:lpstr>
      <vt:lpstr>SLADKOSNED    Niko   Grafenauer</vt:lpstr>
      <vt:lpstr>Tri  zale  deklice    Albinca  Pesek</vt:lpstr>
      <vt:lpstr>Tri  zale  deklice    Albinca  Pesek</vt:lpstr>
      <vt:lpstr>RASLA   JE   JELKA    Ljudska</vt:lpstr>
      <vt:lpstr>RASLA   JE   JELKA    Ljudska</vt:lpstr>
      <vt:lpstr>USPELO  TI  JE!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Nataša</dc:creator>
  <cp:lastModifiedBy>Alenka Jenuš</cp:lastModifiedBy>
  <cp:revision>36</cp:revision>
  <dcterms:created xsi:type="dcterms:W3CDTF">2015-04-18T08:08:21Z</dcterms:created>
  <dcterms:modified xsi:type="dcterms:W3CDTF">2021-01-11T17:17:13Z</dcterms:modified>
</cp:coreProperties>
</file>