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8" r:id="rId3"/>
    <p:sldId id="279" r:id="rId4"/>
    <p:sldId id="280" r:id="rId5"/>
    <p:sldId id="281" r:id="rId6"/>
    <p:sldId id="282" r:id="rId7"/>
    <p:sldId id="283" r:id="rId8"/>
    <p:sldId id="284" r:id="rId9"/>
    <p:sldId id="285" r:id="rId10"/>
    <p:sldId id="286" r:id="rId11"/>
    <p:sldId id="287" r:id="rId12"/>
    <p:sldId id="288" r:id="rId13"/>
    <p:sldId id="289"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4. 10. 2025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743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511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B12291-4BF8-F8B8-611F-10B40F36679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409CD10E-3EE5-7C75-A745-B7CFDF25F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107773A-3871-2867-6E20-365E81043A79}"/>
              </a:ext>
            </a:extLst>
          </p:cNvPr>
          <p:cNvSpPr>
            <a:spLocks noGrp="1"/>
          </p:cNvSpPr>
          <p:nvPr>
            <p:ph type="dt" sz="half" idx="10"/>
          </p:nvPr>
        </p:nvSpPr>
        <p:spPr/>
        <p:txBody>
          <a:bodyPr/>
          <a:lstStyle/>
          <a:p>
            <a:fld id="{A16007D6-8747-4BCD-B71E-DCE7F8683C71}" type="datetime1">
              <a:rPr lang="sl-SI" smtClean="0"/>
              <a:t>4. 10. 2025</a:t>
            </a:fld>
            <a:endParaRPr lang="sl-SI"/>
          </a:p>
        </p:txBody>
      </p:sp>
      <p:sp>
        <p:nvSpPr>
          <p:cNvPr id="5" name="Označba mesta noge 4">
            <a:extLst>
              <a:ext uri="{FF2B5EF4-FFF2-40B4-BE49-F238E27FC236}">
                <a16:creationId xmlns:a16="http://schemas.microsoft.com/office/drawing/2014/main" id="{7F9369A5-6524-5823-598D-986E3817FDC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BA95812-2208-44A1-68A4-2D63A02CD7F7}"/>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83534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EC02C3-A88D-1816-805F-B214A07E8FE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3CECCB1-EB48-7A11-986F-18739F6C6089}"/>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C6111D3-51F0-C3EC-CEF1-23E6612962C3}"/>
              </a:ext>
            </a:extLst>
          </p:cNvPr>
          <p:cNvSpPr>
            <a:spLocks noGrp="1"/>
          </p:cNvSpPr>
          <p:nvPr>
            <p:ph type="dt" sz="half" idx="10"/>
          </p:nvPr>
        </p:nvSpPr>
        <p:spPr/>
        <p:txBody>
          <a:bodyPr/>
          <a:lstStyle/>
          <a:p>
            <a:fld id="{DAD9C7E5-7C2D-445E-BCDF-F2CC92F0DD17}" type="datetime1">
              <a:rPr lang="sl-SI" smtClean="0"/>
              <a:t>4. 10. 2025</a:t>
            </a:fld>
            <a:endParaRPr lang="sl-SI"/>
          </a:p>
        </p:txBody>
      </p:sp>
      <p:sp>
        <p:nvSpPr>
          <p:cNvPr id="5" name="Označba mesta noge 4">
            <a:extLst>
              <a:ext uri="{FF2B5EF4-FFF2-40B4-BE49-F238E27FC236}">
                <a16:creationId xmlns:a16="http://schemas.microsoft.com/office/drawing/2014/main" id="{B52A6967-0532-E7B4-2560-4C83B935C1A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39BCEDA-309A-FA5A-4A8E-66447DF99E20}"/>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190535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0D6245-707B-5967-7F20-5B162AF3705C}"/>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D50E60B4-B368-146E-D8F8-10AD5F356B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F9AF175E-DB95-374E-CA64-1AA8FD2622CB}"/>
              </a:ext>
            </a:extLst>
          </p:cNvPr>
          <p:cNvSpPr>
            <a:spLocks noGrp="1"/>
          </p:cNvSpPr>
          <p:nvPr>
            <p:ph type="dt" sz="half" idx="10"/>
          </p:nvPr>
        </p:nvSpPr>
        <p:spPr/>
        <p:txBody>
          <a:bodyPr/>
          <a:lstStyle/>
          <a:p>
            <a:fld id="{0E3E19E2-B88C-49CA-9146-C91E26B3B55C}" type="datetime1">
              <a:rPr lang="sl-SI" smtClean="0"/>
              <a:t>4. 10. 2025</a:t>
            </a:fld>
            <a:endParaRPr lang="sl-SI"/>
          </a:p>
        </p:txBody>
      </p:sp>
      <p:sp>
        <p:nvSpPr>
          <p:cNvPr id="5" name="Označba mesta noge 4">
            <a:extLst>
              <a:ext uri="{FF2B5EF4-FFF2-40B4-BE49-F238E27FC236}">
                <a16:creationId xmlns:a16="http://schemas.microsoft.com/office/drawing/2014/main" id="{B3765C4B-9C22-CBFF-77F1-C7B9C668B05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DC8F083-06FC-039E-2583-854C7BF40D4E}"/>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45586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44A4C9-FDA2-9D2C-79DC-026AE820A79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DA674BC-9111-8136-D7A6-693E37C8D6C2}"/>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7A72D55C-8A75-F26B-2290-2E00C03B3162}"/>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0F5BC5E-165E-9AEF-7BBE-0191F6180CFA}"/>
              </a:ext>
            </a:extLst>
          </p:cNvPr>
          <p:cNvSpPr>
            <a:spLocks noGrp="1"/>
          </p:cNvSpPr>
          <p:nvPr>
            <p:ph type="dt" sz="half" idx="10"/>
          </p:nvPr>
        </p:nvSpPr>
        <p:spPr/>
        <p:txBody>
          <a:bodyPr/>
          <a:lstStyle/>
          <a:p>
            <a:fld id="{6F6E0FCD-E98F-467F-BF32-088ECBA4DC07}" type="datetime1">
              <a:rPr lang="sl-SI" smtClean="0"/>
              <a:t>4. 10. 2025</a:t>
            </a:fld>
            <a:endParaRPr lang="sl-SI"/>
          </a:p>
        </p:txBody>
      </p:sp>
      <p:sp>
        <p:nvSpPr>
          <p:cNvPr id="6" name="Označba mesta noge 5">
            <a:extLst>
              <a:ext uri="{FF2B5EF4-FFF2-40B4-BE49-F238E27FC236}">
                <a16:creationId xmlns:a16="http://schemas.microsoft.com/office/drawing/2014/main" id="{790DE0A0-A1E3-4D6B-1065-BE208E3D5C7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841FC9D-CA1D-A7AC-8378-9808B1C434DF}"/>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70544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212A5E-0F59-FEC5-CDC5-C842519C1869}"/>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983FEAA-E526-DE98-3E85-A199AE78F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3AD5F5E0-CD97-72D3-2011-2C9C1A66E1C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941F4A3-411C-74D8-82D7-4955CD72E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E5DEE04-B6F8-3991-4FDD-F55EF16ED32B}"/>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9A32957-397A-A3C1-B735-2D5E92D8919A}"/>
              </a:ext>
            </a:extLst>
          </p:cNvPr>
          <p:cNvSpPr>
            <a:spLocks noGrp="1"/>
          </p:cNvSpPr>
          <p:nvPr>
            <p:ph type="dt" sz="half" idx="10"/>
          </p:nvPr>
        </p:nvSpPr>
        <p:spPr/>
        <p:txBody>
          <a:bodyPr/>
          <a:lstStyle/>
          <a:p>
            <a:fld id="{976E096F-8A46-40C1-BB8B-D0B0048F2A21}" type="datetime1">
              <a:rPr lang="sl-SI" smtClean="0"/>
              <a:t>4. 10. 2025</a:t>
            </a:fld>
            <a:endParaRPr lang="sl-SI"/>
          </a:p>
        </p:txBody>
      </p:sp>
      <p:sp>
        <p:nvSpPr>
          <p:cNvPr id="8" name="Označba mesta noge 7">
            <a:extLst>
              <a:ext uri="{FF2B5EF4-FFF2-40B4-BE49-F238E27FC236}">
                <a16:creationId xmlns:a16="http://schemas.microsoft.com/office/drawing/2014/main" id="{08DF6D39-2E01-083D-AB52-CAD09156A882}"/>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7CA7527-42C6-2A1B-36B5-A096314BF39C}"/>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580439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4D81F7-DF26-9B01-CCC5-F0671430F9E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C3F7287A-A51F-0147-B319-5144A96EB1C3}"/>
              </a:ext>
            </a:extLst>
          </p:cNvPr>
          <p:cNvSpPr>
            <a:spLocks noGrp="1"/>
          </p:cNvSpPr>
          <p:nvPr>
            <p:ph type="dt" sz="half" idx="10"/>
          </p:nvPr>
        </p:nvSpPr>
        <p:spPr/>
        <p:txBody>
          <a:bodyPr/>
          <a:lstStyle/>
          <a:p>
            <a:fld id="{65267F2E-529E-4356-BEB6-9AFFA20D895A}" type="datetime1">
              <a:rPr lang="sl-SI" smtClean="0"/>
              <a:t>4. 10. 2025</a:t>
            </a:fld>
            <a:endParaRPr lang="sl-SI"/>
          </a:p>
        </p:txBody>
      </p:sp>
      <p:sp>
        <p:nvSpPr>
          <p:cNvPr id="4" name="Označba mesta noge 3">
            <a:extLst>
              <a:ext uri="{FF2B5EF4-FFF2-40B4-BE49-F238E27FC236}">
                <a16:creationId xmlns:a16="http://schemas.microsoft.com/office/drawing/2014/main" id="{EE5DDC2E-4082-AD58-D446-0C0AEA82C5B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3F60A31D-570E-23CB-C0B6-5B695120316B}"/>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766003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DB5B181E-F4EF-C72C-0FFF-42D7E6A1BA67}"/>
              </a:ext>
            </a:extLst>
          </p:cNvPr>
          <p:cNvSpPr>
            <a:spLocks noGrp="1"/>
          </p:cNvSpPr>
          <p:nvPr>
            <p:ph type="dt" sz="half" idx="10"/>
          </p:nvPr>
        </p:nvSpPr>
        <p:spPr/>
        <p:txBody>
          <a:bodyPr/>
          <a:lstStyle/>
          <a:p>
            <a:fld id="{A008A954-E7C6-4B23-AF22-CD1BEC089E19}" type="datetime1">
              <a:rPr lang="sl-SI" smtClean="0"/>
              <a:t>4. 10. 2025</a:t>
            </a:fld>
            <a:endParaRPr lang="sl-SI"/>
          </a:p>
        </p:txBody>
      </p:sp>
      <p:sp>
        <p:nvSpPr>
          <p:cNvPr id="3" name="Označba mesta noge 2">
            <a:extLst>
              <a:ext uri="{FF2B5EF4-FFF2-40B4-BE49-F238E27FC236}">
                <a16:creationId xmlns:a16="http://schemas.microsoft.com/office/drawing/2014/main" id="{29DC85C3-96E2-1E21-42CB-1848612A69D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05EFF52D-B309-DD73-1AE0-0D38B26AED01}"/>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3780214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111A63-FF6C-9AAF-C01F-0F620031EE7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D70D640-CC27-255C-673D-5B9A8451E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CA80C293-64AF-257A-A296-51FE7D4C9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DEF4366-4F28-298B-F175-5A9CA00CFEDB}"/>
              </a:ext>
            </a:extLst>
          </p:cNvPr>
          <p:cNvSpPr>
            <a:spLocks noGrp="1"/>
          </p:cNvSpPr>
          <p:nvPr>
            <p:ph type="dt" sz="half" idx="10"/>
          </p:nvPr>
        </p:nvSpPr>
        <p:spPr/>
        <p:txBody>
          <a:bodyPr/>
          <a:lstStyle/>
          <a:p>
            <a:fld id="{7406E0F8-735F-45DC-B0EB-61B7EC340BAA}" type="datetime1">
              <a:rPr lang="sl-SI" smtClean="0"/>
              <a:t>4. 10. 2025</a:t>
            </a:fld>
            <a:endParaRPr lang="sl-SI"/>
          </a:p>
        </p:txBody>
      </p:sp>
      <p:sp>
        <p:nvSpPr>
          <p:cNvPr id="6" name="Označba mesta noge 5">
            <a:extLst>
              <a:ext uri="{FF2B5EF4-FFF2-40B4-BE49-F238E27FC236}">
                <a16:creationId xmlns:a16="http://schemas.microsoft.com/office/drawing/2014/main" id="{A98E9DF2-C4D4-977A-0642-B75C8B34EF9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5683D81-AFD2-6F98-5B32-639B2C671817}"/>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96048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7F8AF8-C7DB-9DF2-6ED1-F2AEFA0D2F4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ED6FFFC-C572-E0D6-C4C6-9DD4C69D5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39C4F349-CF1E-D6F3-CF89-CF5A0CB11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88DB942-E70E-5C66-2FF7-5C42ED511D55}"/>
              </a:ext>
            </a:extLst>
          </p:cNvPr>
          <p:cNvSpPr>
            <a:spLocks noGrp="1"/>
          </p:cNvSpPr>
          <p:nvPr>
            <p:ph type="dt" sz="half" idx="10"/>
          </p:nvPr>
        </p:nvSpPr>
        <p:spPr/>
        <p:txBody>
          <a:bodyPr/>
          <a:lstStyle/>
          <a:p>
            <a:fld id="{6CB5968B-5BCE-4579-8EA2-BC3A5DF39980}" type="datetime1">
              <a:rPr lang="sl-SI" smtClean="0"/>
              <a:t>4. 10. 2025</a:t>
            </a:fld>
            <a:endParaRPr lang="sl-SI"/>
          </a:p>
        </p:txBody>
      </p:sp>
      <p:sp>
        <p:nvSpPr>
          <p:cNvPr id="6" name="Označba mesta noge 5">
            <a:extLst>
              <a:ext uri="{FF2B5EF4-FFF2-40B4-BE49-F238E27FC236}">
                <a16:creationId xmlns:a16="http://schemas.microsoft.com/office/drawing/2014/main" id="{800EA133-2857-5A49-4D6F-D0653F8C429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5BFC0D-483A-5E61-B70D-AD257CE3888A}"/>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419184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238FC2-5884-7293-4EB5-E04FDE4301DD}"/>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70B83EB-EA28-9175-5FE0-C307719AA4AE}"/>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73A8282-D8BA-B25B-D30D-5B40D6CCE048}"/>
              </a:ext>
            </a:extLst>
          </p:cNvPr>
          <p:cNvSpPr>
            <a:spLocks noGrp="1"/>
          </p:cNvSpPr>
          <p:nvPr>
            <p:ph type="dt" sz="half" idx="10"/>
          </p:nvPr>
        </p:nvSpPr>
        <p:spPr/>
        <p:txBody>
          <a:bodyPr/>
          <a:lstStyle/>
          <a:p>
            <a:fld id="{57BB462B-201D-4D5D-9AEC-3AE0B302F85A}" type="datetime1">
              <a:rPr lang="sl-SI" smtClean="0"/>
              <a:t>4. 10. 2025</a:t>
            </a:fld>
            <a:endParaRPr lang="sl-SI"/>
          </a:p>
        </p:txBody>
      </p:sp>
      <p:sp>
        <p:nvSpPr>
          <p:cNvPr id="5" name="Označba mesta noge 4">
            <a:extLst>
              <a:ext uri="{FF2B5EF4-FFF2-40B4-BE49-F238E27FC236}">
                <a16:creationId xmlns:a16="http://schemas.microsoft.com/office/drawing/2014/main" id="{14349DB9-0261-CDD0-DC1A-FB304F4289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94A3BA8-9B07-1D76-4B5E-C28A3C631252}"/>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3654073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0CC32E3-81FF-A440-234E-1C7B4E164F0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A9CF61E-05BB-855D-E203-93739C11D33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1537D9E-37F7-4DCC-C0AA-0A299DFB4533}"/>
              </a:ext>
            </a:extLst>
          </p:cNvPr>
          <p:cNvSpPr>
            <a:spLocks noGrp="1"/>
          </p:cNvSpPr>
          <p:nvPr>
            <p:ph type="dt" sz="half" idx="10"/>
          </p:nvPr>
        </p:nvSpPr>
        <p:spPr/>
        <p:txBody>
          <a:bodyPr/>
          <a:lstStyle/>
          <a:p>
            <a:fld id="{009E2BCF-F137-4C52-A192-6A0D65FCA29C}" type="datetime1">
              <a:rPr lang="sl-SI" smtClean="0"/>
              <a:t>4. 10. 2025</a:t>
            </a:fld>
            <a:endParaRPr lang="sl-SI"/>
          </a:p>
        </p:txBody>
      </p:sp>
      <p:sp>
        <p:nvSpPr>
          <p:cNvPr id="5" name="Označba mesta noge 4">
            <a:extLst>
              <a:ext uri="{FF2B5EF4-FFF2-40B4-BE49-F238E27FC236}">
                <a16:creationId xmlns:a16="http://schemas.microsoft.com/office/drawing/2014/main" id="{CC8EF418-22B4-9FE4-8436-669266CDA11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70AC174-3A05-89EB-4103-847B56DF3CCC}"/>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88631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4. 10. 2025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4. 10. 2025</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4. 10. 2025</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4. 10. 2025</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4. 10. 2025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4. 10. 2025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4. 10. 2025</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A0673B3A-2432-5890-A824-CF3419B1B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09198CD-4CCA-A24D-0D87-49957FE9B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58B746B-0F9B-7117-A17C-6841D3203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5E8431-A865-4603-B969-F0B3700DF428}" type="datetime1">
              <a:rPr lang="sl-SI" smtClean="0"/>
              <a:t>4. 10. 2025</a:t>
            </a:fld>
            <a:endParaRPr lang="sl-SI"/>
          </a:p>
        </p:txBody>
      </p:sp>
      <p:sp>
        <p:nvSpPr>
          <p:cNvPr id="5" name="Označba mesta noge 4">
            <a:extLst>
              <a:ext uri="{FF2B5EF4-FFF2-40B4-BE49-F238E27FC236}">
                <a16:creationId xmlns:a16="http://schemas.microsoft.com/office/drawing/2014/main" id="{F7D4770B-0094-FE4D-A2FB-1730FAAD8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680D6289-BF30-5138-1E07-282DBF6C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5F4A4C-8B39-4225-9D0B-43BB06A4B409}" type="slidenum">
              <a:rPr lang="sl-SI" smtClean="0"/>
              <a:t>‹#›</a:t>
            </a:fld>
            <a:endParaRPr lang="sl-SI"/>
          </a:p>
        </p:txBody>
      </p:sp>
    </p:spTree>
    <p:extLst>
      <p:ext uri="{BB962C8B-B14F-4D97-AF65-F5344CB8AC3E}">
        <p14:creationId xmlns:p14="http://schemas.microsoft.com/office/powerpoint/2010/main" val="362220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b="1" dirty="0">
                <a:solidFill>
                  <a:schemeClr val="tx2"/>
                </a:solidFill>
              </a:rPr>
              <a:t>Energije </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a:bodyPr>
          <a:lstStyle/>
          <a:p>
            <a:pPr marL="0" indent="0" algn="just">
              <a:buNone/>
            </a:pPr>
            <a:r>
              <a:rPr lang="sl-SI" sz="2200" dirty="0">
                <a:solidFill>
                  <a:schemeClr val="tx2"/>
                </a:solidFill>
              </a:rPr>
              <a:t>V termodinamiki neprestano govorimo o energijah, saj je njena bistvena naloga raziskovanje tistih fizikalnih pojavov, pri katerih ima energija veliko vlogo.</a:t>
            </a:r>
          </a:p>
          <a:p>
            <a:pPr marL="0" indent="0" algn="just">
              <a:buNone/>
            </a:pPr>
            <a:r>
              <a:rPr lang="sl-SI" sz="2200" b="1" dirty="0">
                <a:solidFill>
                  <a:schemeClr val="tx2"/>
                </a:solidFill>
              </a:rPr>
              <a:t>Energije lahko razdelimo v dve skupini:</a:t>
            </a:r>
          </a:p>
          <a:p>
            <a:pPr algn="just"/>
            <a:r>
              <a:rPr lang="sl-SI" sz="2200" dirty="0">
                <a:solidFill>
                  <a:schemeClr val="accent4"/>
                </a:solidFill>
              </a:rPr>
              <a:t>Energije, ki so nakopičene </a:t>
            </a:r>
            <a:r>
              <a:rPr lang="sl-SI" sz="2200" dirty="0">
                <a:solidFill>
                  <a:schemeClr val="tx2"/>
                </a:solidFill>
              </a:rPr>
              <a:t>oziroma shranjene v nekem telesu ali prostoru in se lahko obdržijo v dani obliki poljubno dolgo. Shranjene energije imajo različno obliko, njihova skupna lastnost pa je trajnost. </a:t>
            </a:r>
            <a:r>
              <a:rPr lang="sl-SI" sz="2200" dirty="0">
                <a:solidFill>
                  <a:schemeClr val="accent4"/>
                </a:solidFill>
              </a:rPr>
              <a:t>Mednje spadajo: potencialna, kinetična in notranja energija.</a:t>
            </a:r>
          </a:p>
          <a:p>
            <a:pPr algn="just"/>
            <a:r>
              <a:rPr lang="sl-SI" sz="2200" dirty="0">
                <a:solidFill>
                  <a:schemeClr val="accent4"/>
                </a:solidFill>
              </a:rPr>
              <a:t>Energije, ki so predhodne</a:t>
            </a:r>
            <a:r>
              <a:rPr lang="sl-SI" sz="2200" dirty="0">
                <a:solidFill>
                  <a:schemeClr val="tx2"/>
                </a:solidFill>
              </a:rPr>
              <a:t>, se pojavijo samo takrat, kadar nakopičena energija spreminja svoj potencial. Ker so tehnično še posebej pomembne, jih moramo izkoristiti takrat, ko se pojavijo. </a:t>
            </a:r>
            <a:r>
              <a:rPr lang="sl-SI" sz="2200" dirty="0">
                <a:solidFill>
                  <a:schemeClr val="accent4"/>
                </a:solidFill>
              </a:rPr>
              <a:t>Mednje spadajo: mehansko delo, delo električnega toka in toplota.</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86955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b="1" dirty="0">
                <a:solidFill>
                  <a:schemeClr val="tx2"/>
                </a:solidFill>
              </a:rPr>
              <a:t>Prehodne energije</a:t>
            </a:r>
            <a:br>
              <a:rPr lang="sl-SI" b="1" dirty="0">
                <a:solidFill>
                  <a:schemeClr val="tx2"/>
                </a:solidFill>
              </a:rPr>
            </a:br>
            <a:r>
              <a:rPr lang="sl-SI" sz="4000" dirty="0">
                <a:solidFill>
                  <a:schemeClr val="tx2"/>
                </a:solidFill>
              </a:rPr>
              <a:t>Delo električnega toka</a:t>
            </a:r>
            <a:endParaRPr lang="sl-SI"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a:bodyPr>
          <a:lstStyle/>
          <a:p>
            <a:pPr marL="0" indent="0" algn="just">
              <a:buNone/>
            </a:pPr>
            <a:r>
              <a:rPr lang="sl-SI" sz="2200" dirty="0">
                <a:solidFill>
                  <a:schemeClr val="tx2"/>
                </a:solidFill>
              </a:rPr>
              <a:t>Energija električnega toka je ena izmed prehodnih oblik energije, ki se pojavi takrat, ko se spremeni električni potencial.</a:t>
            </a:r>
          </a:p>
          <a:p>
            <a:pPr marL="0" indent="0" algn="just">
              <a:buNone/>
            </a:pPr>
            <a:r>
              <a:rPr lang="sl-SI" sz="2200" dirty="0">
                <a:solidFill>
                  <a:schemeClr val="tx2"/>
                </a:solidFill>
              </a:rPr>
              <a:t>Z električno energijo se srečujemo pri vsakdanjih opravilih. Kadar kakšen aparat ali stroj priklopimo na električno omrežje, bomo uporabljali električno energijo in jo pretvarjali v želeno − koristno obliko energije.</a:t>
            </a:r>
          </a:p>
          <a:p>
            <a:pPr marL="0" indent="0" algn="just">
              <a:buNone/>
            </a:pPr>
            <a:r>
              <a:rPr lang="sl-SI" sz="2200" dirty="0">
                <a:solidFill>
                  <a:schemeClr val="tx2"/>
                </a:solidFill>
              </a:rPr>
              <a:t>Običajno se pri porabi električne energije uporablja enota kWh, po mednarodnem merskem sistemu SI pa je predpisana enota J.</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13AD8CF2-DDC4-3056-E2E6-95C3028EA65A}"/>
                  </a:ext>
                </a:extLst>
              </p:cNvPr>
              <p:cNvSpPr txBox="1"/>
              <p:nvPr/>
            </p:nvSpPr>
            <p:spPr>
              <a:xfrm>
                <a:off x="4911517" y="4364360"/>
                <a:ext cx="236865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200" b="1" i="0" u="none" strike="noStrike" kern="1200" cap="none" spc="0" normalizeH="0" baseline="0" noProof="0" dirty="0">
                    <a:ln>
                      <a:noFill/>
                    </a:ln>
                    <a:solidFill>
                      <a:srgbClr val="0E2841"/>
                    </a:solidFill>
                    <a:effectLst/>
                    <a:uLnTx/>
                    <a:uFillTx/>
                    <a:latin typeface="Arial" panose="020B0604020202020204"/>
                    <a:ea typeface="+mn-ea"/>
                    <a:cs typeface="+mn-cs"/>
                  </a:rPr>
                  <a:t>1 k</a:t>
                </a:r>
                <a14:m>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𝑾𝒉</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𝟑</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𝟔</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𝑴𝑱</m:t>
                    </m:r>
                  </m:oMath>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13AD8CF2-DDC4-3056-E2E6-95C3028EA65A}"/>
                  </a:ext>
                </a:extLst>
              </p:cNvPr>
              <p:cNvSpPr txBox="1">
                <a:spLocks noRot="1" noChangeAspect="1" noMove="1" noResize="1" noEditPoints="1" noAdjustHandles="1" noChangeArrowheads="1" noChangeShapeType="1" noTextEdit="1"/>
              </p:cNvSpPr>
              <p:nvPr/>
            </p:nvSpPr>
            <p:spPr>
              <a:xfrm>
                <a:off x="4911517" y="4364360"/>
                <a:ext cx="2368659" cy="430887"/>
              </a:xfrm>
              <a:prstGeom prst="rect">
                <a:avLst/>
              </a:prstGeom>
              <a:blipFill>
                <a:blip r:embed="rId2"/>
                <a:stretch>
                  <a:fillRect l="-256" t="-6757" b="-24324"/>
                </a:stretch>
              </a:blipFill>
              <a:ln/>
            </p:spPr>
            <p:txBody>
              <a:bodyPr/>
              <a:lstStyle/>
              <a:p>
                <a:r>
                  <a:rPr lang="sl-SI">
                    <a:noFill/>
                  </a:rPr>
                  <a:t> </a:t>
                </a:r>
              </a:p>
            </p:txBody>
          </p:sp>
        </mc:Fallback>
      </mc:AlternateContent>
    </p:spTree>
    <p:extLst>
      <p:ext uri="{BB962C8B-B14F-4D97-AF65-F5344CB8AC3E}">
        <p14:creationId xmlns:p14="http://schemas.microsoft.com/office/powerpoint/2010/main" val="199308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b="1" dirty="0">
                <a:solidFill>
                  <a:schemeClr val="tx2"/>
                </a:solidFill>
              </a:rPr>
              <a:t>Prehodne energije</a:t>
            </a:r>
            <a:br>
              <a:rPr lang="sl-SI" b="1" dirty="0">
                <a:solidFill>
                  <a:schemeClr val="tx2"/>
                </a:solidFill>
              </a:rPr>
            </a:br>
            <a:r>
              <a:rPr lang="sl-SI" sz="4000" dirty="0">
                <a:solidFill>
                  <a:schemeClr val="tx2"/>
                </a:solidFill>
              </a:rPr>
              <a:t>Toplota</a:t>
            </a:r>
            <a:endParaRPr lang="sl-SI"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a:bodyPr>
          <a:lstStyle/>
          <a:p>
            <a:pPr marL="0" indent="0" algn="just">
              <a:buNone/>
            </a:pPr>
            <a:r>
              <a:rPr lang="sl-SI" sz="2200" dirty="0">
                <a:solidFill>
                  <a:schemeClr val="tx2"/>
                </a:solidFill>
              </a:rPr>
              <a:t>Toplota je posebna vrsta energije, ki se pojavi takrat, kadar vzpostavimo stik dveh teles z različnima temperaturama.</a:t>
            </a:r>
          </a:p>
          <a:p>
            <a:pPr marL="0" indent="0" algn="just">
              <a:buNone/>
            </a:pPr>
            <a:r>
              <a:rPr lang="sl-SI" sz="2200" dirty="0">
                <a:solidFill>
                  <a:schemeClr val="tx2"/>
                </a:solidFill>
              </a:rPr>
              <a:t>Kadar se kalorična notranja energija snovi poveča, pravimo, da je snov prejela toploto. Če pa se kalorična notranja energija snovi zmanjša, pravimo, da je snov toploto oddala.</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408413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NALOGE Z REŠITVAMI</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457200" indent="-457200" algn="just">
                  <a:buFont typeface="+mj-lt"/>
                  <a:buAutoNum type="arabicPeriod"/>
                </a:pPr>
                <a:r>
                  <a:rPr lang="sl-SI" sz="2000" b="1" dirty="0">
                    <a:solidFill>
                      <a:schemeClr val="tx2"/>
                    </a:solidFill>
                  </a:rPr>
                  <a:t>Kolikšna je absolutna vrednost potencialne energije jadralnega padalca z maso 85 kg, ki jadra na višini 250 m? </a:t>
                </a:r>
                <a:r>
                  <a:rPr lang="sl-SI" sz="2000" b="1" dirty="0">
                    <a:solidFill>
                      <a:srgbClr val="FF0000"/>
                    </a:solidFill>
                  </a:rPr>
                  <a:t>(R: </a:t>
                </a:r>
                <a14:m>
                  <m:oMath xmlns:m="http://schemas.openxmlformats.org/officeDocument/2006/math">
                    <m:sSub>
                      <m:sSubPr>
                        <m:ctrlPr>
                          <a:rPr lang="sl-SI" sz="2000" b="1" i="1" smtClean="0">
                            <a:solidFill>
                              <a:srgbClr val="FF0000"/>
                            </a:solidFill>
                            <a:latin typeface="Cambria Math" panose="02040503050406030204" pitchFamily="18" charset="0"/>
                          </a:rPr>
                        </m:ctrlPr>
                      </m:sSubPr>
                      <m:e>
                        <m:r>
                          <a:rPr lang="sl-SI" sz="2000" b="1" i="1" smtClean="0">
                            <a:solidFill>
                              <a:srgbClr val="FF0000"/>
                            </a:solidFill>
                            <a:latin typeface="Cambria Math" panose="02040503050406030204" pitchFamily="18" charset="0"/>
                          </a:rPr>
                          <m:t>𝑾</m:t>
                        </m:r>
                      </m:e>
                      <m:sub>
                        <m:r>
                          <a:rPr lang="sl-SI" sz="2000" b="1" i="1" smtClean="0">
                            <a:solidFill>
                              <a:srgbClr val="FF0000"/>
                            </a:solidFill>
                            <a:latin typeface="Cambria Math" panose="02040503050406030204" pitchFamily="18" charset="0"/>
                          </a:rPr>
                          <m:t>𝒑</m:t>
                        </m:r>
                      </m:sub>
                    </m:sSub>
                  </m:oMath>
                </a14:m>
                <a:r>
                  <a:rPr lang="sl-SI" sz="2000" b="1" dirty="0">
                    <a:solidFill>
                      <a:srgbClr val="FF0000"/>
                    </a:solidFill>
                  </a:rPr>
                  <a:t> = 208462,5 J)</a:t>
                </a:r>
              </a:p>
              <a:p>
                <a:pPr marL="457200" indent="-457200" algn="just">
                  <a:buFont typeface="+mj-lt"/>
                  <a:buAutoNum type="arabicPeriod"/>
                </a:pPr>
                <a:r>
                  <a:rPr lang="sl-SI" sz="2000" b="1" dirty="0">
                    <a:solidFill>
                      <a:schemeClr val="tx2"/>
                    </a:solidFill>
                  </a:rPr>
                  <a:t>Kolikšna je sprememba potencialne energije betonskega bloka z maso 25 kg, ki ga žerjav premakne z višine 10 m na višino 25 metrov?</a:t>
                </a:r>
                <a:r>
                  <a:rPr lang="sl-SI" sz="2000" dirty="0">
                    <a:solidFill>
                      <a:schemeClr val="tx2"/>
                    </a:solidFill>
                  </a:rPr>
                  <a:t> </a:t>
                </a:r>
                <a:r>
                  <a:rPr lang="sl-SI" sz="2000" b="1" dirty="0">
                    <a:solidFill>
                      <a:srgbClr val="FF0000"/>
                    </a:solidFill>
                  </a:rPr>
                  <a:t>(R: </a:t>
                </a:r>
                <a:r>
                  <a:rPr lang="el-GR" sz="2000" b="1" dirty="0">
                    <a:solidFill>
                      <a:srgbClr val="FF0000"/>
                    </a:solidFill>
                  </a:rPr>
                  <a:t>Δ</a:t>
                </a:r>
                <a:r>
                  <a:rPr lang="sl-SI" sz="2000" b="1" dirty="0">
                    <a:solidFill>
                      <a:srgbClr val="FF0000"/>
                    </a:solidFill>
                  </a:rPr>
                  <a:t> </a:t>
                </a:r>
                <a14:m>
                  <m:oMath xmlns:m="http://schemas.openxmlformats.org/officeDocument/2006/math">
                    <m:sSub>
                      <m:sSubPr>
                        <m:ctrlPr>
                          <a:rPr lang="sl-SI" sz="2000" b="1" i="1" smtClean="0">
                            <a:solidFill>
                              <a:srgbClr val="FF0000"/>
                            </a:solidFill>
                            <a:latin typeface="Cambria Math" panose="02040503050406030204" pitchFamily="18" charset="0"/>
                          </a:rPr>
                        </m:ctrlPr>
                      </m:sSubPr>
                      <m:e>
                        <m:r>
                          <a:rPr lang="sl-SI" sz="2000" b="1" i="1" smtClean="0">
                            <a:solidFill>
                              <a:srgbClr val="FF0000"/>
                            </a:solidFill>
                            <a:latin typeface="Cambria Math" panose="02040503050406030204" pitchFamily="18" charset="0"/>
                          </a:rPr>
                          <m:t>𝑾</m:t>
                        </m:r>
                      </m:e>
                      <m:sub>
                        <m:r>
                          <a:rPr lang="sl-SI" sz="2000" b="1" i="1" smtClean="0">
                            <a:solidFill>
                              <a:srgbClr val="FF0000"/>
                            </a:solidFill>
                            <a:latin typeface="Cambria Math" panose="02040503050406030204" pitchFamily="18" charset="0"/>
                          </a:rPr>
                          <m:t>𝒑</m:t>
                        </m:r>
                      </m:sub>
                    </m:sSub>
                  </m:oMath>
                </a14:m>
                <a:r>
                  <a:rPr lang="sl-SI" sz="2000" b="1" dirty="0">
                    <a:solidFill>
                      <a:srgbClr val="FF0000"/>
                    </a:solidFill>
                  </a:rPr>
                  <a:t> = 3678,75 J)</a:t>
                </a:r>
              </a:p>
              <a:p>
                <a:pPr marL="457200" indent="-457200" algn="just">
                  <a:buFont typeface="+mj-lt"/>
                  <a:buAutoNum type="arabicPeriod"/>
                </a:pPr>
                <a:r>
                  <a:rPr lang="sl-SI" sz="2000" b="1" dirty="0">
                    <a:solidFill>
                      <a:schemeClr val="tx2"/>
                    </a:solidFill>
                  </a:rPr>
                  <a:t>Kolikšna je absolutna kinetična energija avtomobila z maso 1,25 tone, ki ima vklopljen </a:t>
                </a:r>
                <a:r>
                  <a:rPr lang="sl-SI" sz="2000" b="1" dirty="0" err="1">
                    <a:solidFill>
                      <a:schemeClr val="tx2"/>
                    </a:solidFill>
                  </a:rPr>
                  <a:t>tempomat</a:t>
                </a:r>
                <a:r>
                  <a:rPr lang="sl-SI" sz="2000" b="1" dirty="0">
                    <a:solidFill>
                      <a:schemeClr val="tx2"/>
                    </a:solidFill>
                  </a:rPr>
                  <a:t> pri hitrosti 120 km/h? </a:t>
                </a:r>
                <a:r>
                  <a:rPr lang="sl-SI" sz="2000" b="1" dirty="0">
                    <a:solidFill>
                      <a:srgbClr val="FF0000"/>
                    </a:solidFill>
                  </a:rPr>
                  <a:t>(R: </a:t>
                </a:r>
                <a14:m>
                  <m:oMath xmlns:m="http://schemas.openxmlformats.org/officeDocument/2006/math">
                    <m:sSub>
                      <m:sSubPr>
                        <m:ctrlPr>
                          <a:rPr lang="sl-SI" sz="2000" b="1" i="1" smtClean="0">
                            <a:solidFill>
                              <a:srgbClr val="FF0000"/>
                            </a:solidFill>
                            <a:latin typeface="Cambria Math" panose="02040503050406030204" pitchFamily="18" charset="0"/>
                          </a:rPr>
                        </m:ctrlPr>
                      </m:sSubPr>
                      <m:e>
                        <m:r>
                          <a:rPr lang="sl-SI" sz="2000" b="1" i="1" smtClean="0">
                            <a:solidFill>
                              <a:srgbClr val="FF0000"/>
                            </a:solidFill>
                            <a:latin typeface="Cambria Math" panose="02040503050406030204" pitchFamily="18" charset="0"/>
                          </a:rPr>
                          <m:t>𝑾</m:t>
                        </m:r>
                      </m:e>
                      <m:sub>
                        <m:r>
                          <a:rPr lang="sl-SI" sz="2000" b="1" i="1" smtClean="0">
                            <a:solidFill>
                              <a:srgbClr val="FF0000"/>
                            </a:solidFill>
                            <a:latin typeface="Cambria Math" panose="02040503050406030204" pitchFamily="18" charset="0"/>
                          </a:rPr>
                          <m:t>𝑲</m:t>
                        </m:r>
                      </m:sub>
                    </m:sSub>
                  </m:oMath>
                </a14:m>
                <a:r>
                  <a:rPr lang="sl-SI" sz="2000" b="1" dirty="0">
                    <a:solidFill>
                      <a:srgbClr val="FF0000"/>
                    </a:solidFill>
                  </a:rPr>
                  <a:t> = 694444,4 J)</a:t>
                </a:r>
              </a:p>
              <a:p>
                <a:pPr marL="457200" indent="-457200" algn="just">
                  <a:buFont typeface="+mj-lt"/>
                  <a:buAutoNum type="arabicPeriod"/>
                </a:pPr>
                <a:r>
                  <a:rPr lang="sl-SI" sz="2000" b="1" dirty="0">
                    <a:solidFill>
                      <a:schemeClr val="tx2"/>
                    </a:solidFill>
                  </a:rPr>
                  <a:t>Izračunaj, za koliko se spremeni kinetična energija kolesarja z maso 92 kg, ki ima ob spustu po klančini hitrost 35 km/h, ob zaključku klančine pa doseže hitrost 95 km/h. </a:t>
                </a:r>
                <a:r>
                  <a:rPr lang="sl-SI" sz="2000" b="1" dirty="0">
                    <a:solidFill>
                      <a:srgbClr val="FF0000"/>
                    </a:solidFill>
                  </a:rPr>
                  <a:t>(R: </a:t>
                </a:r>
                <a:r>
                  <a:rPr lang="el-GR" sz="2000" b="1" dirty="0">
                    <a:solidFill>
                      <a:srgbClr val="FF0000"/>
                    </a:solidFill>
                  </a:rPr>
                  <a:t>Δ</a:t>
                </a:r>
                <a:r>
                  <a:rPr lang="sl-SI" sz="2000" b="1" dirty="0">
                    <a:solidFill>
                      <a:srgbClr val="FF0000"/>
                    </a:solidFill>
                  </a:rPr>
                  <a:t> </a:t>
                </a:r>
                <a14:m>
                  <m:oMath xmlns:m="http://schemas.openxmlformats.org/officeDocument/2006/math">
                    <m:sSub>
                      <m:sSubPr>
                        <m:ctrlPr>
                          <a:rPr lang="sl-SI" sz="2000" b="1" i="1" smtClean="0">
                            <a:solidFill>
                              <a:srgbClr val="FF0000"/>
                            </a:solidFill>
                            <a:latin typeface="Cambria Math" panose="02040503050406030204" pitchFamily="18" charset="0"/>
                          </a:rPr>
                        </m:ctrlPr>
                      </m:sSubPr>
                      <m:e>
                        <m:r>
                          <a:rPr lang="sl-SI" sz="2000" b="1" i="1" smtClean="0">
                            <a:solidFill>
                              <a:srgbClr val="FF0000"/>
                            </a:solidFill>
                            <a:latin typeface="Cambria Math" panose="02040503050406030204" pitchFamily="18" charset="0"/>
                          </a:rPr>
                          <m:t>𝑾</m:t>
                        </m:r>
                      </m:e>
                      <m:sub>
                        <m:r>
                          <a:rPr lang="sl-SI" sz="2000" b="1" i="1" smtClean="0">
                            <a:solidFill>
                              <a:srgbClr val="FF0000"/>
                            </a:solidFill>
                            <a:latin typeface="Cambria Math" panose="02040503050406030204" pitchFamily="18" charset="0"/>
                          </a:rPr>
                          <m:t>𝑲</m:t>
                        </m:r>
                      </m:sub>
                    </m:sSub>
                  </m:oMath>
                </a14:m>
                <a:r>
                  <a:rPr lang="sl-SI" sz="2000" b="1" dirty="0">
                    <a:solidFill>
                      <a:srgbClr val="FF0000"/>
                    </a:solidFill>
                  </a:rPr>
                  <a:t> = 27685,19 J)</a:t>
                </a:r>
              </a:p>
              <a:p>
                <a:pPr marL="457200" indent="-457200" algn="just">
                  <a:buFont typeface="+mj-lt"/>
                  <a:buAutoNum type="arabicPeriod"/>
                </a:pPr>
                <a:r>
                  <a:rPr lang="sl-SI" sz="2000" b="1" dirty="0">
                    <a:solidFill>
                      <a:schemeClr val="tx2"/>
                    </a:solidFill>
                  </a:rPr>
                  <a:t>Kolikšno delo opravimo, če utež z maso 10 kg dvignemo za 2 metra? Kolikšno delo bi opravili, če bi imela utež za polovico manjšo maso? </a:t>
                </a:r>
                <a:r>
                  <a:rPr lang="sl-SI" sz="2000" b="1" dirty="0">
                    <a:solidFill>
                      <a:srgbClr val="FF0000"/>
                    </a:solidFill>
                  </a:rPr>
                  <a:t>(R: W = 196,2 J; W = 98,1 J)</a:t>
                </a: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495" t="-1139" r="-60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99625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Nakopičene energije</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b="1" dirty="0">
                <a:solidFill>
                  <a:schemeClr val="accent4"/>
                </a:solidFill>
              </a:rPr>
              <a:t>POTENCIALNA ENERGIJA</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V praksi večkrat govorimo o spremembi potencialne energije. Če pa bi želeli vedeti njeno absolutno vrednost na neki izbrani višini, moramo poznati izhodišče koordinatnega sistema, v katerem je vrednost koordinate h enaka 0. Običajno je dogovor, da višinsko koordinato merimo od Zemljinega površja navzgor, torej je potencialna energija telesa na površju Zemlje (h = 0) enaka 0.</a:t>
            </a: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sl-SI"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8B8F4429-1E3B-578B-F135-A9684FBD2A35}"/>
                  </a:ext>
                </a:extLst>
              </p:cNvPr>
              <p:cNvSpPr txBox="1"/>
              <p:nvPr/>
            </p:nvSpPr>
            <p:spPr>
              <a:xfrm>
                <a:off x="1403197" y="1436717"/>
                <a:ext cx="9452592" cy="79553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200" b="0" i="1" u="none" strike="noStrike" kern="1200" cap="none" spc="0" normalizeH="0" baseline="0" noProof="0" dirty="0">
                    <a:ln>
                      <a:noFill/>
                    </a:ln>
                    <a:solidFill>
                      <a:srgbClr val="0E2841"/>
                    </a:solidFill>
                    <a:effectLst/>
                    <a:uLnTx/>
                    <a:uFillTx/>
                    <a:latin typeface="Arial" panose="020B0604020202020204"/>
                    <a:ea typeface="+mn-ea"/>
                    <a:cs typeface="+mn-cs"/>
                  </a:rPr>
                  <a:t>Telo z </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maso m</a:t>
                </a:r>
                <a:r>
                  <a:rPr kumimoji="0" lang="sl-SI" sz="2200" b="0" i="1" u="none" strike="noStrike" kern="1200" cap="none" spc="0" normalizeH="0" baseline="0" noProof="0" dirty="0">
                    <a:ln>
                      <a:noFill/>
                    </a:ln>
                    <a:solidFill>
                      <a:srgbClr val="0E2841"/>
                    </a:solidFill>
                    <a:effectLst/>
                    <a:uLnTx/>
                    <a:uFillTx/>
                    <a:latin typeface="Arial" panose="020B0604020202020204"/>
                    <a:ea typeface="+mn-ea"/>
                    <a:cs typeface="+mn-cs"/>
                  </a:rPr>
                  <a:t>, ki je v gravitacijskem polju z </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gravitacijskim pospeškom g</a:t>
                </a:r>
                <a:r>
                  <a:rPr kumimoji="0" lang="sl-SI" sz="2200" b="0" i="1" u="none" strike="noStrike" kern="1200" cap="none" spc="0" normalizeH="0" baseline="0" noProof="0" dirty="0">
                    <a:ln>
                      <a:noFill/>
                    </a:ln>
                    <a:solidFill>
                      <a:srgbClr val="0E2841"/>
                    </a:solidFill>
                    <a:effectLst/>
                    <a:uLnTx/>
                    <a:uFillTx/>
                    <a:latin typeface="Arial" panose="020B0604020202020204"/>
                    <a:ea typeface="+mn-ea"/>
                    <a:cs typeface="+mn-cs"/>
                  </a:rPr>
                  <a:t>, ima pri </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spremembi višine h potencialno energijo </a:t>
                </a:r>
                <a14:m>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𝒑</m:t>
                        </m:r>
                      </m:sub>
                    </m:sSub>
                  </m:oMath>
                </a14:m>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a:t>
                </a:r>
              </a:p>
            </p:txBody>
          </p:sp>
        </mc:Choice>
        <mc:Fallback xmlns="">
          <p:sp>
            <p:nvSpPr>
              <p:cNvPr id="5" name="PoljeZBesedilom 4">
                <a:extLst>
                  <a:ext uri="{FF2B5EF4-FFF2-40B4-BE49-F238E27FC236}">
                    <a16:creationId xmlns:a16="http://schemas.microsoft.com/office/drawing/2014/main" id="{8B8F4429-1E3B-578B-F135-A9684FBD2A35}"/>
                  </a:ext>
                </a:extLst>
              </p:cNvPr>
              <p:cNvSpPr txBox="1">
                <a:spLocks noRot="1" noChangeAspect="1" noMove="1" noResize="1" noEditPoints="1" noAdjustHandles="1" noChangeArrowheads="1" noChangeShapeType="1" noTextEdit="1"/>
              </p:cNvSpPr>
              <p:nvPr/>
            </p:nvSpPr>
            <p:spPr>
              <a:xfrm>
                <a:off x="1403197" y="1436717"/>
                <a:ext cx="9452592" cy="795539"/>
              </a:xfrm>
              <a:prstGeom prst="rect">
                <a:avLst/>
              </a:prstGeom>
              <a:blipFill>
                <a:blip r:embed="rId2"/>
                <a:stretch>
                  <a:fillRect t="-4511" b="-11278"/>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A566E176-51D9-B5A1-183E-30E0EC3772AB}"/>
                  </a:ext>
                </a:extLst>
              </p:cNvPr>
              <p:cNvSpPr txBox="1"/>
              <p:nvPr/>
            </p:nvSpPr>
            <p:spPr>
              <a:xfrm>
                <a:off x="4613380" y="2404367"/>
                <a:ext cx="2637652" cy="4611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𝒑</m:t>
                        </m:r>
                      </m:sub>
                    </m:s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𝒈</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𝒉</m:t>
                    </m:r>
                  </m:oMath>
                </a14:m>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 </a:t>
                </a:r>
                <a14:m>
                  <m:oMath xmlns:m="http://schemas.openxmlformats.org/officeDocument/2006/math">
                    <m:d>
                      <m:dPr>
                        <m:begChr m:val="["/>
                        <m:endChr m:val="]"/>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d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𝑱</m:t>
                        </m:r>
                      </m:e>
                    </m:d>
                  </m:oMath>
                </a14:m>
                <a:endPar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endParaRPr>
              </a:p>
            </p:txBody>
          </p:sp>
        </mc:Choice>
        <mc:Fallback xmlns="">
          <p:sp>
            <p:nvSpPr>
              <p:cNvPr id="6" name="PoljeZBesedilom 5">
                <a:extLst>
                  <a:ext uri="{FF2B5EF4-FFF2-40B4-BE49-F238E27FC236}">
                    <a16:creationId xmlns:a16="http://schemas.microsoft.com/office/drawing/2014/main" id="{A566E176-51D9-B5A1-183E-30E0EC3772AB}"/>
                  </a:ext>
                </a:extLst>
              </p:cNvPr>
              <p:cNvSpPr txBox="1">
                <a:spLocks noRot="1" noChangeAspect="1" noMove="1" noResize="1" noEditPoints="1" noAdjustHandles="1" noChangeArrowheads="1" noChangeShapeType="1" noTextEdit="1"/>
              </p:cNvSpPr>
              <p:nvPr/>
            </p:nvSpPr>
            <p:spPr>
              <a:xfrm>
                <a:off x="4613380" y="2404367"/>
                <a:ext cx="2637652" cy="461152"/>
              </a:xfrm>
              <a:prstGeom prst="rect">
                <a:avLst/>
              </a:prstGeom>
              <a:blipFill>
                <a:blip r:embed="rId3"/>
                <a:stretch>
                  <a:fillRect b="-3797"/>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B9A5C441-748E-AD98-EF02-74B2EDAFC6FF}"/>
                  </a:ext>
                </a:extLst>
              </p:cNvPr>
              <p:cNvSpPr txBox="1"/>
              <p:nvPr/>
            </p:nvSpPr>
            <p:spPr>
              <a:xfrm>
                <a:off x="8868455" y="4494632"/>
                <a:ext cx="3323240" cy="174740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m … masa snovi (kg)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g … gravitacijski pospešek </a:t>
                </a:r>
                <a14:m>
                  <m:oMath xmlns:m="http://schemas.openxmlformats.org/officeDocument/2006/math">
                    <m:d>
                      <m:d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f>
                          <m:f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𝑚</m:t>
                            </m:r>
                          </m:num>
                          <m:den>
                            <m:sSup>
                              <m:sSup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pPr>
                              <m:e>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𝑠</m:t>
                                </m:r>
                              </m:e>
                              <m:sup>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2</m:t>
                                </m:r>
                              </m:sup>
                            </m:sSup>
                          </m:den>
                        </m:f>
                      </m:e>
                    </m:d>
                  </m:oMath>
                </a14:m>
                <a:endPar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h</m:t>
                    </m:r>
                  </m:oMath>
                </a14:m>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 … sprememba višine</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h</m:t>
                        </m:r>
                      </m:e>
                      <m:sub>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0</m:t>
                        </m:r>
                      </m:sub>
                    </m:sSub>
                  </m:oMath>
                </a14:m>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 začetna višina (m)</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h</m:t>
                        </m:r>
                      </m:e>
                      <m:sub>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1</m:t>
                        </m:r>
                      </m:sub>
                    </m:sSub>
                  </m:oMath>
                </a14:m>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 končna višina (m)</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m:rPr>
                            <m:sty m:val="p"/>
                          </m:rPr>
                          <a:rPr kumimoji="0" lang="sl-SI" sz="1600" b="0"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W</m:t>
                        </m:r>
                      </m:e>
                      <m:sub>
                        <m:r>
                          <m:rPr>
                            <m:sty m:val="p"/>
                          </m:rPr>
                          <a:rPr kumimoji="0" lang="sl-SI" sz="1600" b="0"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p</m:t>
                        </m:r>
                      </m:sub>
                    </m:sSub>
                  </m:oMath>
                </a14:m>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 … energija (J)</a:t>
                </a:r>
              </a:p>
            </p:txBody>
          </p:sp>
        </mc:Choice>
        <mc:Fallback xmlns="">
          <p:sp>
            <p:nvSpPr>
              <p:cNvPr id="7" name="PoljeZBesedilom 6">
                <a:extLst>
                  <a:ext uri="{FF2B5EF4-FFF2-40B4-BE49-F238E27FC236}">
                    <a16:creationId xmlns:a16="http://schemas.microsoft.com/office/drawing/2014/main" id="{B9A5C441-748E-AD98-EF02-74B2EDAFC6FF}"/>
                  </a:ext>
                </a:extLst>
              </p:cNvPr>
              <p:cNvSpPr txBox="1">
                <a:spLocks noRot="1" noChangeAspect="1" noMove="1" noResize="1" noEditPoints="1" noAdjustHandles="1" noChangeArrowheads="1" noChangeShapeType="1" noTextEdit="1"/>
              </p:cNvSpPr>
              <p:nvPr/>
            </p:nvSpPr>
            <p:spPr>
              <a:xfrm>
                <a:off x="8868455" y="4494632"/>
                <a:ext cx="3323240" cy="1747401"/>
              </a:xfrm>
              <a:prstGeom prst="rect">
                <a:avLst/>
              </a:prstGeom>
              <a:blipFill>
                <a:blip r:embed="rId4"/>
                <a:stretch>
                  <a:fillRect l="-912" t="-690"/>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8" name="PoljeZBesedilom 7">
                <a:extLst>
                  <a:ext uri="{FF2B5EF4-FFF2-40B4-BE49-F238E27FC236}">
                    <a16:creationId xmlns:a16="http://schemas.microsoft.com/office/drawing/2014/main" id="{FEC810F5-86D1-1AD1-C634-0A8C84084F1B}"/>
                  </a:ext>
                </a:extLst>
              </p:cNvPr>
              <p:cNvSpPr txBox="1"/>
              <p:nvPr/>
            </p:nvSpPr>
            <p:spPr>
              <a:xfrm>
                <a:off x="4776512" y="4918667"/>
                <a:ext cx="2637652"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𝒉</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𝒉</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𝒉</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𝟎</m:t>
                          </m:r>
                        </m:sub>
                      </m:sSub>
                    </m:oMath>
                  </m:oMathPara>
                </a14:m>
                <a:endPar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endParaRPr>
              </a:p>
            </p:txBody>
          </p:sp>
        </mc:Choice>
        <mc:Fallback xmlns="">
          <p:sp>
            <p:nvSpPr>
              <p:cNvPr id="8" name="PoljeZBesedilom 7">
                <a:extLst>
                  <a:ext uri="{FF2B5EF4-FFF2-40B4-BE49-F238E27FC236}">
                    <a16:creationId xmlns:a16="http://schemas.microsoft.com/office/drawing/2014/main" id="{FEC810F5-86D1-1AD1-C634-0A8C84084F1B}"/>
                  </a:ext>
                </a:extLst>
              </p:cNvPr>
              <p:cNvSpPr txBox="1">
                <a:spLocks noRot="1" noChangeAspect="1" noMove="1" noResize="1" noEditPoints="1" noAdjustHandles="1" noChangeArrowheads="1" noChangeShapeType="1" noTextEdit="1"/>
              </p:cNvSpPr>
              <p:nvPr/>
            </p:nvSpPr>
            <p:spPr>
              <a:xfrm>
                <a:off x="4776512" y="4918667"/>
                <a:ext cx="2637652" cy="430887"/>
              </a:xfrm>
              <a:prstGeom prst="rect">
                <a:avLst/>
              </a:prstGeom>
              <a:blipFill>
                <a:blip r:embed="rId5"/>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308251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658311DC-F013-E396-FC1E-CE3CF2D457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l-SI" sz="12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pic>
        <p:nvPicPr>
          <p:cNvPr id="4" name="Slika 3">
            <a:extLst>
              <a:ext uri="{FF2B5EF4-FFF2-40B4-BE49-F238E27FC236}">
                <a16:creationId xmlns:a16="http://schemas.microsoft.com/office/drawing/2014/main" id="{FD627B4E-81FA-CF31-346C-A5C7D0615B05}"/>
              </a:ext>
            </a:extLst>
          </p:cNvPr>
          <p:cNvPicPr>
            <a:picLocks noChangeAspect="1"/>
          </p:cNvPicPr>
          <p:nvPr/>
        </p:nvPicPr>
        <p:blipFill rotWithShape="1">
          <a:blip r:embed="rId2"/>
          <a:srcRect l="27280" t="43663" r="55989" b="20733"/>
          <a:stretch/>
        </p:blipFill>
        <p:spPr>
          <a:xfrm>
            <a:off x="3310932" y="546673"/>
            <a:ext cx="4853354" cy="5809677"/>
          </a:xfrm>
          <a:prstGeom prst="rect">
            <a:avLst/>
          </a:prstGeom>
        </p:spPr>
      </p:pic>
    </p:spTree>
    <p:extLst>
      <p:ext uri="{BB962C8B-B14F-4D97-AF65-F5344CB8AC3E}">
        <p14:creationId xmlns:p14="http://schemas.microsoft.com/office/powerpoint/2010/main" val="339630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Nakopičene energije</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b="1" dirty="0">
                <a:solidFill>
                  <a:schemeClr val="accent4"/>
                </a:solidFill>
              </a:rPr>
              <a:t>KINETIČNA ENERGIJA</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Kinetična energija telesa se spremeni, kadar se spremeni hitrost gibanja, torej takrat, kadar je gibanje pospešeno ali pojemajoče.</a:t>
            </a:r>
          </a:p>
          <a:p>
            <a:pPr marL="0" indent="0" algn="just">
              <a:buNone/>
            </a:pPr>
            <a:r>
              <a:rPr lang="sl-SI" sz="2200" dirty="0">
                <a:solidFill>
                  <a:schemeClr val="tx2"/>
                </a:solidFill>
              </a:rPr>
              <a:t>Hitrost se spremeni, kadar na telo deluje neka zunanja sila F, posledično se spremeni tudi kinetična energija telesa.</a:t>
            </a:r>
          </a:p>
          <a:p>
            <a:pPr marL="0" indent="0" algn="just">
              <a:buNone/>
            </a:pPr>
            <a:r>
              <a:rPr lang="sl-SI" sz="2200" dirty="0">
                <a:solidFill>
                  <a:schemeClr val="tx2"/>
                </a:solidFill>
              </a:rPr>
              <a:t>Kinetična energija telesa se </a:t>
            </a:r>
            <a:r>
              <a:rPr lang="sl-SI" sz="2200" dirty="0">
                <a:solidFill>
                  <a:schemeClr val="accent4"/>
                </a:solidFill>
              </a:rPr>
              <a:t>poveča ali zmanjša</a:t>
            </a:r>
            <a:r>
              <a:rPr lang="sl-SI" sz="2200" dirty="0">
                <a:solidFill>
                  <a:schemeClr val="tx2"/>
                </a:solidFill>
              </a:rPr>
              <a:t>, kadar se poveča ali zmanjša kvadrat hitrosti. </a:t>
            </a:r>
            <a:r>
              <a:rPr lang="sl-SI" sz="2200" dirty="0">
                <a:solidFill>
                  <a:schemeClr val="accent4"/>
                </a:solidFill>
              </a:rPr>
              <a:t>Kadar telo miruje, je kinetična energija telesa enaka 0.</a:t>
            </a:r>
          </a:p>
          <a:p>
            <a:pPr marL="0" indent="0" algn="just">
              <a:buNone/>
            </a:pPr>
            <a:r>
              <a:rPr lang="sl-SI" sz="2200" dirty="0">
                <a:solidFill>
                  <a:schemeClr val="tx2"/>
                </a:solidFill>
              </a:rPr>
              <a:t>V primeru, da se telo giblje z enakomerno hitrostjo, ima kinetično energijo, ki se med gibanjem ne spreminja, torej je kinetična energija nakopičena.</a:t>
            </a:r>
          </a:p>
          <a:p>
            <a:pPr marL="0" indent="0" algn="just">
              <a:buNone/>
            </a:pPr>
            <a:endParaRPr lang="sl-SI" sz="2200"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8B8F4429-1E3B-578B-F135-A9684FBD2A35}"/>
                  </a:ext>
                </a:extLst>
              </p:cNvPr>
              <p:cNvSpPr txBox="1"/>
              <p:nvPr/>
            </p:nvSpPr>
            <p:spPr>
              <a:xfrm>
                <a:off x="1403197" y="1436717"/>
                <a:ext cx="9452592" cy="79553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200" b="0" i="1" u="none" strike="noStrike" kern="1200" cap="none" spc="0" normalizeH="0" baseline="0" noProof="0" dirty="0">
                    <a:ln>
                      <a:noFill/>
                    </a:ln>
                    <a:solidFill>
                      <a:srgbClr val="0E2841"/>
                    </a:solidFill>
                    <a:effectLst/>
                    <a:uLnTx/>
                    <a:uFillTx/>
                    <a:latin typeface="Arial" panose="020B0604020202020204"/>
                    <a:ea typeface="+mn-ea"/>
                    <a:cs typeface="+mn-cs"/>
                  </a:rPr>
                  <a:t>Telo, ki ima </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maso m</a:t>
                </a:r>
                <a:r>
                  <a:rPr kumimoji="0" lang="sl-SI" sz="2200" b="0" i="1" u="none" strike="noStrike" kern="1200" cap="none" spc="0" normalizeH="0" baseline="0" noProof="0" dirty="0">
                    <a:ln>
                      <a:noFill/>
                    </a:ln>
                    <a:solidFill>
                      <a:srgbClr val="0E2841"/>
                    </a:solidFill>
                    <a:effectLst/>
                    <a:uLnTx/>
                    <a:uFillTx/>
                    <a:latin typeface="Arial" panose="020B0604020202020204"/>
                    <a:ea typeface="+mn-ea"/>
                    <a:cs typeface="+mn-cs"/>
                  </a:rPr>
                  <a:t> in se giblje s </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konstantno hitrostjo v</a:t>
                </a:r>
                <a:r>
                  <a:rPr kumimoji="0" lang="sl-SI" sz="2200" b="0" i="1" u="none" strike="noStrike" kern="1200" cap="none" spc="0" normalizeH="0" baseline="0" noProof="0" dirty="0">
                    <a:ln>
                      <a:noFill/>
                    </a:ln>
                    <a:solidFill>
                      <a:srgbClr val="0E2841"/>
                    </a:solidFill>
                    <a:effectLst/>
                    <a:uLnTx/>
                    <a:uFillTx/>
                    <a:latin typeface="Arial" panose="020B0604020202020204"/>
                    <a:ea typeface="+mn-ea"/>
                    <a:cs typeface="+mn-cs"/>
                  </a:rPr>
                  <a:t>, ima </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kinetično energijo</a:t>
                </a:r>
                <a14:m>
                  <m:oMath xmlns:m="http://schemas.openxmlformats.org/officeDocument/2006/math">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 </m:t>
                    </m:r>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m:t>
                        </m:r>
                      </m:sub>
                    </m:sSub>
                  </m:oMath>
                </a14:m>
                <a:r>
                  <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rPr>
                  <a:t>.</a:t>
                </a:r>
              </a:p>
            </p:txBody>
          </p:sp>
        </mc:Choice>
        <mc:Fallback xmlns="">
          <p:sp>
            <p:nvSpPr>
              <p:cNvPr id="5" name="PoljeZBesedilom 4">
                <a:extLst>
                  <a:ext uri="{FF2B5EF4-FFF2-40B4-BE49-F238E27FC236}">
                    <a16:creationId xmlns:a16="http://schemas.microsoft.com/office/drawing/2014/main" id="{8B8F4429-1E3B-578B-F135-A9684FBD2A35}"/>
                  </a:ext>
                </a:extLst>
              </p:cNvPr>
              <p:cNvSpPr txBox="1">
                <a:spLocks noRot="1" noChangeAspect="1" noMove="1" noResize="1" noEditPoints="1" noAdjustHandles="1" noChangeArrowheads="1" noChangeShapeType="1" noTextEdit="1"/>
              </p:cNvSpPr>
              <p:nvPr/>
            </p:nvSpPr>
            <p:spPr>
              <a:xfrm>
                <a:off x="1403197" y="1436717"/>
                <a:ext cx="9452592" cy="795539"/>
              </a:xfrm>
              <a:prstGeom prst="rect">
                <a:avLst/>
              </a:prstGeom>
              <a:blipFill>
                <a:blip r:embed="rId2"/>
                <a:stretch>
                  <a:fillRect t="-4511" b="-10526"/>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A566E176-51D9-B5A1-183E-30E0EC3772AB}"/>
                  </a:ext>
                </a:extLst>
              </p:cNvPr>
              <p:cNvSpPr txBox="1"/>
              <p:nvPr/>
            </p:nvSpPr>
            <p:spPr>
              <a:xfrm>
                <a:off x="4613380" y="2404367"/>
                <a:ext cx="2368659" cy="77809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m:t>
                          </m:r>
                        </m:sub>
                      </m:s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e>
                            <m:sup>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𝟐</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𝑱</m:t>
                          </m:r>
                        </m:e>
                      </m:d>
                    </m:oMath>
                  </m:oMathPara>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A566E176-51D9-B5A1-183E-30E0EC3772AB}"/>
                  </a:ext>
                </a:extLst>
              </p:cNvPr>
              <p:cNvSpPr txBox="1">
                <a:spLocks noRot="1" noChangeAspect="1" noMove="1" noResize="1" noEditPoints="1" noAdjustHandles="1" noChangeArrowheads="1" noChangeShapeType="1" noTextEdit="1"/>
              </p:cNvSpPr>
              <p:nvPr/>
            </p:nvSpPr>
            <p:spPr>
              <a:xfrm>
                <a:off x="4613380" y="2404367"/>
                <a:ext cx="2368659" cy="778098"/>
              </a:xfrm>
              <a:prstGeom prst="rect">
                <a:avLst/>
              </a:prstGeom>
              <a:blipFill>
                <a:blip r:embed="rId3"/>
                <a:stretch>
                  <a:fillRect/>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A8579D93-55FE-27C1-7463-A9DB949C50FF}"/>
                  </a:ext>
                </a:extLst>
              </p:cNvPr>
              <p:cNvSpPr txBox="1"/>
              <p:nvPr/>
            </p:nvSpPr>
            <p:spPr>
              <a:xfrm>
                <a:off x="8753653" y="5814563"/>
                <a:ext cx="2148257" cy="97520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m … masa snovi (kg)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v …  hitrost </a:t>
                </a:r>
                <a14:m>
                  <m:oMath xmlns:m="http://schemas.openxmlformats.org/officeDocument/2006/math">
                    <m:d>
                      <m:d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f>
                          <m:f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𝑚</m:t>
                            </m:r>
                          </m:num>
                          <m:den>
                            <m: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𝑠</m:t>
                            </m:r>
                          </m:den>
                        </m:f>
                      </m:e>
                    </m:d>
                  </m:oMath>
                </a14:m>
                <a:endPar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sl-SI" sz="1600" b="0"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m:rPr>
                            <m:sty m:val="p"/>
                          </m:rPr>
                          <a:rPr kumimoji="0" lang="sl-SI" sz="1600" b="0"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W</m:t>
                        </m:r>
                      </m:e>
                      <m:sub>
                        <m:r>
                          <m:rPr>
                            <m:sty m:val="p"/>
                          </m:rPr>
                          <a:rPr kumimoji="0" lang="sl-SI" sz="1600" b="0"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k</m:t>
                        </m:r>
                      </m:sub>
                    </m:sSub>
                  </m:oMath>
                </a14:m>
                <a:r>
                  <a:rPr kumimoji="0" lang="sl-SI" sz="1600" b="0" i="0" u="none" strike="noStrike" kern="1200" cap="none" spc="0" normalizeH="0" baseline="0" noProof="0" dirty="0">
                    <a:ln>
                      <a:noFill/>
                    </a:ln>
                    <a:solidFill>
                      <a:srgbClr val="0E2841"/>
                    </a:solidFill>
                    <a:effectLst/>
                    <a:uLnTx/>
                    <a:uFillTx/>
                    <a:latin typeface="Arial" panose="020B0604020202020204"/>
                    <a:ea typeface="+mn-ea"/>
                    <a:cs typeface="+mn-cs"/>
                  </a:rPr>
                  <a:t> … energija (J)</a:t>
                </a:r>
              </a:p>
            </p:txBody>
          </p:sp>
        </mc:Choice>
        <mc:Fallback xmlns="">
          <p:sp>
            <p:nvSpPr>
              <p:cNvPr id="7" name="PoljeZBesedilom 6">
                <a:extLst>
                  <a:ext uri="{FF2B5EF4-FFF2-40B4-BE49-F238E27FC236}">
                    <a16:creationId xmlns:a16="http://schemas.microsoft.com/office/drawing/2014/main" id="{A8579D93-55FE-27C1-7463-A9DB949C50FF}"/>
                  </a:ext>
                </a:extLst>
              </p:cNvPr>
              <p:cNvSpPr txBox="1">
                <a:spLocks noRot="1" noChangeAspect="1" noMove="1" noResize="1" noEditPoints="1" noAdjustHandles="1" noChangeArrowheads="1" noChangeShapeType="1" noTextEdit="1"/>
              </p:cNvSpPr>
              <p:nvPr/>
            </p:nvSpPr>
            <p:spPr>
              <a:xfrm>
                <a:off x="8753653" y="5814563"/>
                <a:ext cx="2148257" cy="975203"/>
              </a:xfrm>
              <a:prstGeom prst="rect">
                <a:avLst/>
              </a:prstGeom>
              <a:blipFill>
                <a:blip r:embed="rId4"/>
                <a:stretch>
                  <a:fillRect l="-1408" t="-1227" b="-3681"/>
                </a:stretch>
              </a:blipFill>
              <a:ln/>
            </p:spPr>
            <p:txBody>
              <a:bodyPr/>
              <a:lstStyle/>
              <a:p>
                <a:r>
                  <a:rPr lang="sl-SI">
                    <a:noFill/>
                  </a:rPr>
                  <a:t> </a:t>
                </a:r>
              </a:p>
            </p:txBody>
          </p:sp>
        </mc:Fallback>
      </mc:AlternateContent>
    </p:spTree>
    <p:extLst>
      <p:ext uri="{BB962C8B-B14F-4D97-AF65-F5344CB8AC3E}">
        <p14:creationId xmlns:p14="http://schemas.microsoft.com/office/powerpoint/2010/main" val="308691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658311DC-F013-E396-FC1E-CE3CF2D457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l-SI" sz="12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pic>
        <p:nvPicPr>
          <p:cNvPr id="5" name="Slika 4">
            <a:extLst>
              <a:ext uri="{FF2B5EF4-FFF2-40B4-BE49-F238E27FC236}">
                <a16:creationId xmlns:a16="http://schemas.microsoft.com/office/drawing/2014/main" id="{97606C97-D3FF-A6D9-9C31-689A3B876BF4}"/>
              </a:ext>
            </a:extLst>
          </p:cNvPr>
          <p:cNvPicPr>
            <a:picLocks noChangeAspect="1"/>
          </p:cNvPicPr>
          <p:nvPr/>
        </p:nvPicPr>
        <p:blipFill rotWithShape="1">
          <a:blip r:embed="rId2"/>
          <a:srcRect l="5274" t="63151" r="70906" b="19560"/>
          <a:stretch/>
        </p:blipFill>
        <p:spPr>
          <a:xfrm>
            <a:off x="2168706" y="1825468"/>
            <a:ext cx="7854588" cy="3207063"/>
          </a:xfrm>
          <a:prstGeom prst="rect">
            <a:avLst/>
          </a:prstGeom>
        </p:spPr>
      </p:pic>
    </p:spTree>
    <p:extLst>
      <p:ext uri="{BB962C8B-B14F-4D97-AF65-F5344CB8AC3E}">
        <p14:creationId xmlns:p14="http://schemas.microsoft.com/office/powerpoint/2010/main" val="396828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Nakopičene energije</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b="1" dirty="0">
                <a:solidFill>
                  <a:schemeClr val="accent4"/>
                </a:solidFill>
              </a:rPr>
              <a:t>NOTRANJA ENERGIJA</a:t>
            </a:r>
          </a:p>
          <a:p>
            <a:pPr marL="0" indent="0" algn="just">
              <a:buNone/>
            </a:pPr>
            <a:r>
              <a:rPr lang="sl-SI" sz="2200" dirty="0">
                <a:solidFill>
                  <a:schemeClr val="tx2"/>
                </a:solidFill>
              </a:rPr>
              <a:t>Plini in kapljevine so sestavljeni iz molekul, ki se gibljejo naključno sem in tja ter med njimi delujejo </a:t>
            </a:r>
            <a:r>
              <a:rPr lang="sl-SI" sz="2200" dirty="0" err="1">
                <a:solidFill>
                  <a:schemeClr val="tx2"/>
                </a:solidFill>
              </a:rPr>
              <a:t>medmolekularne</a:t>
            </a:r>
            <a:r>
              <a:rPr lang="sl-SI" sz="2200" dirty="0">
                <a:solidFill>
                  <a:schemeClr val="tx2"/>
                </a:solidFill>
              </a:rPr>
              <a:t> sile.</a:t>
            </a:r>
          </a:p>
          <a:p>
            <a:pPr marL="0" indent="0" algn="just">
              <a:buNone/>
            </a:pPr>
            <a:r>
              <a:rPr lang="sl-SI" sz="2200" dirty="0">
                <a:solidFill>
                  <a:schemeClr val="tx2"/>
                </a:solidFill>
              </a:rPr>
              <a:t>Notranja energija snovi je sestavljena iz:</a:t>
            </a:r>
          </a:p>
          <a:p>
            <a:pPr algn="just"/>
            <a:r>
              <a:rPr lang="sl-SI" sz="2200" dirty="0">
                <a:solidFill>
                  <a:schemeClr val="tx2"/>
                </a:solidFill>
              </a:rPr>
              <a:t>kinetične energije termično gibajočih se molekul,</a:t>
            </a:r>
          </a:p>
          <a:p>
            <a:pPr algn="just"/>
            <a:r>
              <a:rPr lang="sl-SI" sz="2200" dirty="0">
                <a:solidFill>
                  <a:schemeClr val="tx2"/>
                </a:solidFill>
              </a:rPr>
              <a:t>potencialne energije zaradi </a:t>
            </a:r>
            <a:r>
              <a:rPr lang="sl-SI" sz="2200" dirty="0" err="1">
                <a:solidFill>
                  <a:schemeClr val="tx2"/>
                </a:solidFill>
              </a:rPr>
              <a:t>medmolekularnih</a:t>
            </a:r>
            <a:r>
              <a:rPr lang="sl-SI" sz="2200" dirty="0">
                <a:solidFill>
                  <a:schemeClr val="tx2"/>
                </a:solidFill>
              </a:rPr>
              <a:t> sil in</a:t>
            </a:r>
          </a:p>
          <a:p>
            <a:pPr algn="just"/>
            <a:r>
              <a:rPr lang="sl-SI" sz="2200" dirty="0">
                <a:solidFill>
                  <a:schemeClr val="tx2"/>
                </a:solidFill>
              </a:rPr>
              <a:t>notranje energije posameznih molekul.</a:t>
            </a:r>
          </a:p>
          <a:p>
            <a:pPr marL="0" indent="0" algn="just">
              <a:buNone/>
            </a:pPr>
            <a:r>
              <a:rPr lang="sl-SI" sz="2200" dirty="0">
                <a:solidFill>
                  <a:schemeClr val="tx2"/>
                </a:solidFill>
              </a:rPr>
              <a:t>Notranja energija posameznih molekul je odvisna od snovi, iz katerih so molekule zgrajene. To so na primer:</a:t>
            </a:r>
          </a:p>
          <a:p>
            <a:pPr algn="just"/>
            <a:r>
              <a:rPr lang="sl-SI" sz="2200" dirty="0">
                <a:solidFill>
                  <a:schemeClr val="tx2"/>
                </a:solidFill>
              </a:rPr>
              <a:t>kalorična energija, ki je v obliki kinetične energije molekul,</a:t>
            </a:r>
          </a:p>
          <a:p>
            <a:pPr algn="just"/>
            <a:r>
              <a:rPr lang="sl-SI" sz="2200" dirty="0">
                <a:solidFill>
                  <a:schemeClr val="tx2"/>
                </a:solidFill>
              </a:rPr>
              <a:t>kemijska energija, ki je vezana v obliki kemijskih vezi med atomi v molekulah,</a:t>
            </a:r>
          </a:p>
          <a:p>
            <a:pPr algn="just"/>
            <a:r>
              <a:rPr lang="sl-SI" sz="2200" dirty="0">
                <a:solidFill>
                  <a:schemeClr val="tx2"/>
                </a:solidFill>
              </a:rPr>
              <a:t>jedrska energija, ki je vezana v vezeh med delci atomskih jeder.</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6646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dirty="0">
                    <a:solidFill>
                      <a:schemeClr val="tx2"/>
                    </a:solidFill>
                  </a:rPr>
                  <a:t>Pri razredčenih oziroma idealnih plinih so po definiciji </a:t>
                </a:r>
                <a:r>
                  <a:rPr lang="sl-SI" sz="2200" dirty="0" err="1">
                    <a:solidFill>
                      <a:schemeClr val="tx2"/>
                    </a:solidFill>
                  </a:rPr>
                  <a:t>medmolekularne</a:t>
                </a:r>
                <a:r>
                  <a:rPr lang="sl-SI" sz="2200" dirty="0">
                    <a:solidFill>
                      <a:schemeClr val="tx2"/>
                    </a:solidFill>
                  </a:rPr>
                  <a:t> sile nične, torej je notranja energija U idealnega plina sestavljena zgolj iz kinetične energije termičnega gibanja molekul, ki je odvisna samo od absolutne temperature T.</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Pri tem je N število molekul nekega plina in k Boltzmannova konstanta, katere vrednost je 1,38 ∙</a:t>
                </a:r>
                <a14:m>
                  <m:oMath xmlns:m="http://schemas.openxmlformats.org/officeDocument/2006/math">
                    <m:sSup>
                      <m:sSupPr>
                        <m:ctrlPr>
                          <a:rPr lang="sl-SI" sz="2200" i="1" smtClean="0">
                            <a:solidFill>
                              <a:schemeClr val="tx2"/>
                            </a:solidFill>
                            <a:latin typeface="Cambria Math" panose="02040503050406030204" pitchFamily="18" charset="0"/>
                          </a:rPr>
                        </m:ctrlPr>
                      </m:sSupPr>
                      <m:e>
                        <m:r>
                          <a:rPr lang="sl-SI" sz="2200" b="0" i="1" smtClean="0">
                            <a:solidFill>
                              <a:schemeClr val="tx2"/>
                            </a:solidFill>
                            <a:latin typeface="Cambria Math" panose="02040503050406030204" pitchFamily="18" charset="0"/>
                          </a:rPr>
                          <m:t>10</m:t>
                        </m:r>
                      </m:e>
                      <m:sup>
                        <m:r>
                          <a:rPr lang="sl-SI" sz="2200" b="0" i="1" smtClean="0">
                            <a:solidFill>
                              <a:schemeClr val="tx2"/>
                            </a:solidFill>
                            <a:latin typeface="Cambria Math" panose="02040503050406030204" pitchFamily="18" charset="0"/>
                          </a:rPr>
                          <m:t>−23</m:t>
                        </m:r>
                      </m:sup>
                    </m:sSup>
                    <m:f>
                      <m:fPr>
                        <m:ctrlPr>
                          <a:rPr lang="sl-SI" sz="2200" i="1" smtClean="0">
                            <a:solidFill>
                              <a:schemeClr val="tx2"/>
                            </a:solidFill>
                            <a:latin typeface="Cambria Math" panose="02040503050406030204" pitchFamily="18" charset="0"/>
                          </a:rPr>
                        </m:ctrlPr>
                      </m:fPr>
                      <m:num>
                        <m:r>
                          <a:rPr lang="sl-SI" sz="2200" b="0" i="1" smtClean="0">
                            <a:solidFill>
                              <a:schemeClr val="tx2"/>
                            </a:solidFill>
                            <a:latin typeface="Cambria Math" panose="02040503050406030204" pitchFamily="18" charset="0"/>
                          </a:rPr>
                          <m:t>𝐽</m:t>
                        </m:r>
                      </m:num>
                      <m:den>
                        <m:r>
                          <a:rPr lang="sl-SI" sz="2200" b="0" i="1" smtClean="0">
                            <a:solidFill>
                              <a:schemeClr val="tx2"/>
                            </a:solidFill>
                            <a:latin typeface="Cambria Math" panose="02040503050406030204" pitchFamily="18" charset="0"/>
                          </a:rPr>
                          <m:t>𝐾</m:t>
                        </m:r>
                      </m:den>
                    </m:f>
                    <m:r>
                      <a:rPr lang="sl-SI" sz="2200" b="0" i="1" smtClean="0">
                        <a:solidFill>
                          <a:schemeClr val="tx2"/>
                        </a:solidFill>
                        <a:latin typeface="Cambria Math" panose="02040503050406030204" pitchFamily="18" charset="0"/>
                      </a:rPr>
                      <m:t>.</m:t>
                    </m:r>
                  </m:oMath>
                </a14:m>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Torej kalorična notranja energija ni odvisna od vrste plina ter od prostornine ali tlaka. To pomeni, da če plin pri konstantni temperaturi stiskamo ali raztezamo, se njegova kalorična notranja energija ne bo spremenila.</a:t>
                </a: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2" name="PoljeZBesedilom 1">
                <a:extLst>
                  <a:ext uri="{FF2B5EF4-FFF2-40B4-BE49-F238E27FC236}">
                    <a16:creationId xmlns:a16="http://schemas.microsoft.com/office/drawing/2014/main" id="{0D2A1D70-23EF-38E6-4F20-DE2A183751D2}"/>
                  </a:ext>
                </a:extLst>
              </p:cNvPr>
              <p:cNvSpPr txBox="1"/>
              <p:nvPr/>
            </p:nvSpPr>
            <p:spPr>
              <a:xfrm>
                <a:off x="4693590" y="1784704"/>
                <a:ext cx="2368659" cy="72616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𝑼</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𝑵</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𝟑</m:t>
                          </m:r>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𝟐</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𝒌𝑻</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𝑱</m:t>
                          </m:r>
                        </m:e>
                      </m:d>
                    </m:oMath>
                  </m:oMathPara>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2" name="PoljeZBesedilom 1">
                <a:extLst>
                  <a:ext uri="{FF2B5EF4-FFF2-40B4-BE49-F238E27FC236}">
                    <a16:creationId xmlns:a16="http://schemas.microsoft.com/office/drawing/2014/main" id="{0D2A1D70-23EF-38E6-4F20-DE2A183751D2}"/>
                  </a:ext>
                </a:extLst>
              </p:cNvPr>
              <p:cNvSpPr txBox="1">
                <a:spLocks noRot="1" noChangeAspect="1" noMove="1" noResize="1" noEditPoints="1" noAdjustHandles="1" noChangeArrowheads="1" noChangeShapeType="1" noTextEdit="1"/>
              </p:cNvSpPr>
              <p:nvPr/>
            </p:nvSpPr>
            <p:spPr>
              <a:xfrm>
                <a:off x="4693590" y="1784704"/>
                <a:ext cx="2368659" cy="726161"/>
              </a:xfrm>
              <a:prstGeom prst="rect">
                <a:avLst/>
              </a:prstGeom>
              <a:blipFill>
                <a:blip r:embed="rId4"/>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55202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658311DC-F013-E396-FC1E-CE3CF2D457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l-SI" sz="12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pic>
        <p:nvPicPr>
          <p:cNvPr id="4" name="Slika 3">
            <a:extLst>
              <a:ext uri="{FF2B5EF4-FFF2-40B4-BE49-F238E27FC236}">
                <a16:creationId xmlns:a16="http://schemas.microsoft.com/office/drawing/2014/main" id="{2CE0A6D4-3294-079F-BDB8-1BE7E064D069}"/>
              </a:ext>
            </a:extLst>
          </p:cNvPr>
          <p:cNvPicPr>
            <a:picLocks noChangeAspect="1"/>
          </p:cNvPicPr>
          <p:nvPr/>
        </p:nvPicPr>
        <p:blipFill rotWithShape="1">
          <a:blip r:embed="rId3"/>
          <a:srcRect l="44596" t="32546" r="24275" b="9534"/>
          <a:stretch/>
        </p:blipFill>
        <p:spPr>
          <a:xfrm>
            <a:off x="3323302" y="706722"/>
            <a:ext cx="5397911" cy="5649628"/>
          </a:xfrm>
          <a:prstGeom prst="rect">
            <a:avLst/>
          </a:prstGeom>
        </p:spPr>
      </p:pic>
    </p:spTree>
    <p:extLst>
      <p:ext uri="{BB962C8B-B14F-4D97-AF65-F5344CB8AC3E}">
        <p14:creationId xmlns:p14="http://schemas.microsoft.com/office/powerpoint/2010/main" val="60867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b="1" dirty="0">
                <a:solidFill>
                  <a:schemeClr val="tx2"/>
                </a:solidFill>
              </a:rPr>
              <a:t>Prehodne energije</a:t>
            </a:r>
            <a:br>
              <a:rPr lang="sl-SI" b="1" dirty="0">
                <a:solidFill>
                  <a:schemeClr val="tx2"/>
                </a:solidFill>
              </a:rPr>
            </a:br>
            <a:r>
              <a:rPr lang="sl-SI" sz="4000" dirty="0">
                <a:solidFill>
                  <a:schemeClr val="tx2"/>
                </a:solidFill>
              </a:rPr>
              <a:t>Mehansko delo</a:t>
            </a:r>
            <a:endParaRPr lang="sl-SI"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lnSpcReduction="10000"/>
          </a:bodyPr>
          <a:lstStyle/>
          <a:p>
            <a:pPr marL="0" indent="0" algn="just">
              <a:buNone/>
            </a:pPr>
            <a:r>
              <a:rPr lang="sl-SI" sz="2200" dirty="0">
                <a:solidFill>
                  <a:schemeClr val="tx2"/>
                </a:solidFill>
              </a:rPr>
              <a:t>Kadar s silo F delujemo na telo tako, da ga dvignemo na višino h, opravimo delo. Prav tako opravimo delo, če telo premaknemo z vlečenjem po hrapavi površini za nek premik x.</a:t>
            </a:r>
          </a:p>
          <a:p>
            <a:pPr marL="0" indent="0" algn="just">
              <a:buNone/>
            </a:pPr>
            <a:r>
              <a:rPr lang="sl-SI" sz="2200" dirty="0">
                <a:solidFill>
                  <a:schemeClr val="tx2"/>
                </a:solidFill>
              </a:rPr>
              <a:t>Delo W je torej zmnožek rezultante zunanjih sil F, ki delujejo na telo, in premika prijemališča rezultante zunanjih sil v smeri sile.</a:t>
            </a:r>
          </a:p>
          <a:p>
            <a:pPr marL="0" indent="0" algn="just">
              <a:buNone/>
            </a:pPr>
            <a:r>
              <a:rPr lang="sl-SI" sz="2200" dirty="0">
                <a:solidFill>
                  <a:schemeClr val="tx2"/>
                </a:solidFill>
              </a:rPr>
              <a:t>Prav tako se mehansko delo kot prehodna energija pojavi pri vrtenju. Delo sile F med zasukom telesa za kot </a:t>
            </a:r>
            <a:r>
              <a:rPr lang="el-GR" sz="2200" dirty="0">
                <a:solidFill>
                  <a:schemeClr val="tx2"/>
                </a:solidFill>
              </a:rPr>
              <a:t>φ </a:t>
            </a:r>
            <a:r>
              <a:rPr lang="sl-SI" sz="2200" dirty="0">
                <a:solidFill>
                  <a:schemeClr val="tx2"/>
                </a:solidFill>
              </a:rPr>
              <a:t>je enako:</a:t>
            </a:r>
          </a:p>
          <a:p>
            <a:pPr marL="0" indent="0" algn="just">
              <a:buNone/>
            </a:pPr>
            <a:endParaRPr lang="sl-SI" sz="2200" dirty="0">
              <a:solidFill>
                <a:schemeClr val="tx2"/>
              </a:solidFill>
            </a:endParaRPr>
          </a:p>
          <a:p>
            <a:pPr marL="0" indent="0" algn="just">
              <a:buNone/>
            </a:pPr>
            <a:r>
              <a:rPr lang="sl-SI" sz="2200" dirty="0">
                <a:solidFill>
                  <a:schemeClr val="tx2"/>
                </a:solidFill>
              </a:rPr>
              <a:t>Pri tem je navor sile M enak zmnožku sile F in njene ročice r.</a:t>
            </a:r>
          </a:p>
          <a:p>
            <a:pPr marL="0" indent="0" algn="just">
              <a:buNone/>
            </a:pPr>
            <a:endParaRPr lang="sl-SI" sz="2200" dirty="0">
              <a:solidFill>
                <a:schemeClr val="tx2"/>
              </a:solidFill>
            </a:endParaRPr>
          </a:p>
          <a:p>
            <a:pPr marL="0" indent="0" algn="just">
              <a:buNone/>
            </a:pPr>
            <a:r>
              <a:rPr lang="sl-SI" sz="2200" dirty="0">
                <a:solidFill>
                  <a:schemeClr val="tx2"/>
                </a:solidFill>
              </a:rPr>
              <a:t>Mehansko delo je oblika energije, ki je ni mogoče kopičiti, ampak se pojavi zgolj kot prehodna energija pri spremembi termodinamičnega stanja sistema, ki ga opredeljujejo termodinamične veličine stanja.</a:t>
            </a:r>
          </a:p>
          <a:p>
            <a:pPr marL="0" indent="0" algn="just">
              <a:buNone/>
            </a:pPr>
            <a:endParaRPr lang="sl-SI" sz="2200"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083EDF2B-203B-D614-9C0C-F1E0A1DCEFBA}"/>
                  </a:ext>
                </a:extLst>
              </p:cNvPr>
              <p:cNvSpPr txBox="1"/>
              <p:nvPr/>
            </p:nvSpPr>
            <p:spPr>
              <a:xfrm>
                <a:off x="6624673" y="3015355"/>
                <a:ext cx="236865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𝑭</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𝒙</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𝑱</m:t>
                          </m:r>
                        </m:e>
                      </m:d>
                    </m:oMath>
                  </m:oMathPara>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083EDF2B-203B-D614-9C0C-F1E0A1DCEFBA}"/>
                  </a:ext>
                </a:extLst>
              </p:cNvPr>
              <p:cNvSpPr txBox="1">
                <a:spLocks noRot="1" noChangeAspect="1" noMove="1" noResize="1" noEditPoints="1" noAdjustHandles="1" noChangeArrowheads="1" noChangeShapeType="1" noTextEdit="1"/>
              </p:cNvSpPr>
              <p:nvPr/>
            </p:nvSpPr>
            <p:spPr>
              <a:xfrm>
                <a:off x="6624673" y="3015355"/>
                <a:ext cx="2368659" cy="430887"/>
              </a:xfrm>
              <a:prstGeom prst="rect">
                <a:avLst/>
              </a:prstGeom>
              <a:blipFill>
                <a:blip r:embed="rId2"/>
                <a:stretch>
                  <a:fillRect b="-10959"/>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82304B1B-5B5D-781B-D8DF-06433B29DCBD}"/>
                  </a:ext>
                </a:extLst>
              </p:cNvPr>
              <p:cNvSpPr txBox="1"/>
              <p:nvPr/>
            </p:nvSpPr>
            <p:spPr>
              <a:xfrm>
                <a:off x="6624672" y="3891242"/>
                <a:ext cx="236865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𝑴</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𝝋</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𝑱</m:t>
                          </m:r>
                        </m:e>
                      </m:d>
                    </m:oMath>
                  </m:oMathPara>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82304B1B-5B5D-781B-D8DF-06433B29DCBD}"/>
                  </a:ext>
                </a:extLst>
              </p:cNvPr>
              <p:cNvSpPr txBox="1">
                <a:spLocks noRot="1" noChangeAspect="1" noMove="1" noResize="1" noEditPoints="1" noAdjustHandles="1" noChangeArrowheads="1" noChangeShapeType="1" noTextEdit="1"/>
              </p:cNvSpPr>
              <p:nvPr/>
            </p:nvSpPr>
            <p:spPr>
              <a:xfrm>
                <a:off x="6624672" y="3891242"/>
                <a:ext cx="2368659" cy="430887"/>
              </a:xfrm>
              <a:prstGeom prst="rect">
                <a:avLst/>
              </a:prstGeom>
              <a:blipFill>
                <a:blip r:embed="rId3"/>
                <a:stretch>
                  <a:fillRect b="-6757"/>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13AD8CF2-DDC4-3056-E2E6-95C3028EA65A}"/>
                  </a:ext>
                </a:extLst>
              </p:cNvPr>
              <p:cNvSpPr txBox="1"/>
              <p:nvPr/>
            </p:nvSpPr>
            <p:spPr>
              <a:xfrm>
                <a:off x="4777210" y="4828460"/>
                <a:ext cx="236865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𝑾</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𝑭</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𝒓</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𝝋</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d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𝑱</m:t>
                          </m:r>
                        </m:e>
                      </m:d>
                    </m:oMath>
                  </m:oMathPara>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13AD8CF2-DDC4-3056-E2E6-95C3028EA65A}"/>
                  </a:ext>
                </a:extLst>
              </p:cNvPr>
              <p:cNvSpPr txBox="1">
                <a:spLocks noRot="1" noChangeAspect="1" noMove="1" noResize="1" noEditPoints="1" noAdjustHandles="1" noChangeArrowheads="1" noChangeShapeType="1" noTextEdit="1"/>
              </p:cNvSpPr>
              <p:nvPr/>
            </p:nvSpPr>
            <p:spPr>
              <a:xfrm>
                <a:off x="4777210" y="4828460"/>
                <a:ext cx="2368659" cy="430887"/>
              </a:xfrm>
              <a:prstGeom prst="rect">
                <a:avLst/>
              </a:prstGeom>
              <a:blipFill>
                <a:blip r:embed="rId4"/>
                <a:stretch>
                  <a:fillRect b="-6757"/>
                </a:stretch>
              </a:blipFill>
              <a:ln/>
            </p:spPr>
            <p:txBody>
              <a:bodyPr/>
              <a:lstStyle/>
              <a:p>
                <a:r>
                  <a:rPr lang="sl-SI">
                    <a:noFill/>
                  </a:rPr>
                  <a:t> </a:t>
                </a:r>
              </a:p>
            </p:txBody>
          </p:sp>
        </mc:Fallback>
      </mc:AlternateContent>
    </p:spTree>
    <p:extLst>
      <p:ext uri="{BB962C8B-B14F-4D97-AF65-F5344CB8AC3E}">
        <p14:creationId xmlns:p14="http://schemas.microsoft.com/office/powerpoint/2010/main" val="397143798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1127</Words>
  <Application>Microsoft Office PowerPoint</Application>
  <PresentationFormat>Širokozaslonsko</PresentationFormat>
  <Paragraphs>94</Paragraphs>
  <Slides>12</Slides>
  <Notes>2</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12</vt:i4>
      </vt:variant>
    </vt:vector>
  </HeadingPairs>
  <TitlesOfParts>
    <vt:vector size="19" baseType="lpstr">
      <vt:lpstr>Aptos</vt:lpstr>
      <vt:lpstr>Arial</vt:lpstr>
      <vt:lpstr>Calibri</vt:lpstr>
      <vt:lpstr>Calibri Light</vt:lpstr>
      <vt:lpstr>Cambria Math</vt:lpstr>
      <vt:lpstr>Officeova tema</vt:lpstr>
      <vt:lpstr>1_Officeova tema</vt:lpstr>
      <vt:lpstr>Energije </vt:lpstr>
      <vt:lpstr> Nakopičene energije</vt:lpstr>
      <vt:lpstr>PowerPointova predstavitev</vt:lpstr>
      <vt:lpstr> Nakopičene energije</vt:lpstr>
      <vt:lpstr>PowerPointova predstavitev</vt:lpstr>
      <vt:lpstr> Nakopičene energije</vt:lpstr>
      <vt:lpstr>PowerPointova predstavitev</vt:lpstr>
      <vt:lpstr>PowerPointova predstavitev</vt:lpstr>
      <vt:lpstr>Prehodne energije Mehansko delo</vt:lpstr>
      <vt:lpstr>Prehodne energije Delo električnega toka</vt:lpstr>
      <vt:lpstr>Prehodne energije Toplota</vt:lpstr>
      <vt:lpstr> NALOGE Z REŠITVAMI</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Gaja Vouk</cp:lastModifiedBy>
  <cp:revision>95</cp:revision>
  <dcterms:created xsi:type="dcterms:W3CDTF">2022-12-12T14:37:12Z</dcterms:created>
  <dcterms:modified xsi:type="dcterms:W3CDTF">2025-10-04T10:03:44Z</dcterms:modified>
</cp:coreProperties>
</file>