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3"/>
  </p:notesMasterIdLst>
  <p:handoutMasterIdLst>
    <p:handoutMasterId r:id="rId44"/>
  </p:handoutMasterIdLst>
  <p:sldIdLst>
    <p:sldId id="299" r:id="rId2"/>
    <p:sldId id="319" r:id="rId3"/>
    <p:sldId id="259" r:id="rId4"/>
    <p:sldId id="313" r:id="rId5"/>
    <p:sldId id="260" r:id="rId6"/>
    <p:sldId id="261" r:id="rId7"/>
    <p:sldId id="281" r:id="rId8"/>
    <p:sldId id="283" r:id="rId9"/>
    <p:sldId id="284" r:id="rId10"/>
    <p:sldId id="285" r:id="rId11"/>
    <p:sldId id="286" r:id="rId12"/>
    <p:sldId id="288" r:id="rId13"/>
    <p:sldId id="289" r:id="rId14"/>
    <p:sldId id="296" r:id="rId15"/>
    <p:sldId id="305" r:id="rId16"/>
    <p:sldId id="291" r:id="rId17"/>
    <p:sldId id="263" r:id="rId18"/>
    <p:sldId id="314" r:id="rId19"/>
    <p:sldId id="264" r:id="rId20"/>
    <p:sldId id="293" r:id="rId21"/>
    <p:sldId id="265" r:id="rId22"/>
    <p:sldId id="266" r:id="rId23"/>
    <p:sldId id="267" r:id="rId24"/>
    <p:sldId id="268" r:id="rId25"/>
    <p:sldId id="269" r:id="rId26"/>
    <p:sldId id="315" r:id="rId27"/>
    <p:sldId id="270" r:id="rId28"/>
    <p:sldId id="271" r:id="rId29"/>
    <p:sldId id="272" r:id="rId30"/>
    <p:sldId id="304" r:id="rId31"/>
    <p:sldId id="306" r:id="rId32"/>
    <p:sldId id="316" r:id="rId33"/>
    <p:sldId id="273" r:id="rId34"/>
    <p:sldId id="292" r:id="rId35"/>
    <p:sldId id="317" r:id="rId36"/>
    <p:sldId id="274" r:id="rId37"/>
    <p:sldId id="318" r:id="rId38"/>
    <p:sldId id="276" r:id="rId39"/>
    <p:sldId id="310" r:id="rId40"/>
    <p:sldId id="312" r:id="rId41"/>
    <p:sldId id="290" r:id="rId4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187" autoAdjust="0"/>
  </p:normalViewPr>
  <p:slideViewPr>
    <p:cSldViewPr>
      <p:cViewPr varScale="1">
        <p:scale>
          <a:sx n="115" d="100"/>
          <a:sy n="115" d="100"/>
        </p:scale>
        <p:origin x="72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FD0776-38A4-45FF-AED9-ECDDD8A84C03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51314-36F1-4B0A-B9A2-EC6B929A54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8393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58F5A-3D9A-4C05-AE3F-FFFDD6D98249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64930E-DEB7-4B63-B940-DDD2076205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938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10" name="Pravoko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o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en konek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en konek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o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kumimoji="0" lang="sl-SI" dirty="0" smtClean="0"/>
              <a:t>Kliknite, če želite urediti slog naslova matrice</a:t>
            </a:r>
            <a:endParaRPr kumimoji="0" lang="en-US" dirty="0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9" name="Pravoko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en konek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en konek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o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en konek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dirty="0" smtClean="0"/>
              <a:t>Kliknite, če želite urediti sloge besedila matrice</a:t>
            </a:r>
          </a:p>
          <a:p>
            <a:pPr lvl="1" eaLnBrk="1" latinLnBrk="0" hangingPunct="1"/>
            <a:r>
              <a:rPr lang="sl-SI" dirty="0" smtClean="0"/>
              <a:t>Druga raven</a:t>
            </a:r>
          </a:p>
          <a:p>
            <a:pPr lvl="2" eaLnBrk="1" latinLnBrk="0" hangingPunct="1"/>
            <a:r>
              <a:rPr lang="sl-SI" dirty="0" smtClean="0"/>
              <a:t>Tretja raven</a:t>
            </a:r>
          </a:p>
          <a:p>
            <a:pPr lvl="3" eaLnBrk="1" latinLnBrk="0" hangingPunct="1"/>
            <a:r>
              <a:rPr lang="sl-SI" dirty="0" smtClean="0"/>
              <a:t>Četrta raven</a:t>
            </a:r>
          </a:p>
          <a:p>
            <a:pPr lvl="4" eaLnBrk="1" latinLnBrk="0" hangingPunct="1"/>
            <a:r>
              <a:rPr lang="sl-SI" dirty="0" smtClean="0"/>
              <a:t>Peta raven</a:t>
            </a:r>
            <a:endParaRPr kumimoji="0" lang="en-US" dirty="0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002060"/>
                </a:solidFill>
              </a:defRPr>
            </a:lvl1pPr>
          </a:lstStyle>
          <a:p>
            <a:pPr lvl="0" eaLnBrk="1" latinLnBrk="0" hangingPunct="1"/>
            <a:r>
              <a:rPr kumimoji="0" lang="sl-SI" dirty="0" smtClean="0"/>
              <a:t>Kliknite, če želite urediti sloge besedila matrice</a:t>
            </a:r>
          </a:p>
        </p:txBody>
      </p:sp>
      <p:sp>
        <p:nvSpPr>
          <p:cNvPr id="14" name="Ograda besedil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002060"/>
                </a:solidFill>
              </a:defRPr>
            </a:lvl1pPr>
          </a:lstStyle>
          <a:p>
            <a:pPr lvl="0" eaLnBrk="1" latinLnBrk="0" hangingPunct="1"/>
            <a:r>
              <a:rPr kumimoji="0" lang="sl-SI" dirty="0" smtClean="0"/>
              <a:t>Kliknite, če želite urediti sloge besedila matrice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Ograda vsebin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  <p:sp>
        <p:nvSpPr>
          <p:cNvPr id="23" name="Ograda no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en konek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en konek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Ograda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3882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1D42AC-D66C-4B83-A86A-66256EF1A252}" type="datetimeFigureOut">
              <a:rPr lang="sl-SI" smtClean="0"/>
              <a:t>10. 10. 2021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21427A-7C3A-4593-BC3D-0E488E3B615F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19672" y="2276872"/>
            <a:ext cx="6172200" cy="1085506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002060"/>
                </a:solidFill>
              </a:rPr>
              <a:t>PRIPRAVA NA GOVORNI NASTOP</a:t>
            </a:r>
            <a:endParaRPr lang="sl-SI" b="1" dirty="0">
              <a:solidFill>
                <a:srgbClr val="00206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85900" y="3429601"/>
            <a:ext cx="6172200" cy="1371600"/>
          </a:xfrm>
        </p:spPr>
        <p:txBody>
          <a:bodyPr/>
          <a:lstStyle/>
          <a:p>
            <a:endParaRPr lang="sl-SI" dirty="0" smtClean="0"/>
          </a:p>
          <a:p>
            <a:pPr algn="ctr"/>
            <a:r>
              <a:rPr lang="sl-SI" dirty="0" smtClean="0"/>
              <a:t>Doc. </a:t>
            </a:r>
            <a:r>
              <a:rPr lang="sl-SI" dirty="0" smtClean="0"/>
              <a:t>dr. Lara Godec Soršak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8443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706090"/>
          </a:xfrm>
        </p:spPr>
        <p:txBody>
          <a:bodyPr/>
          <a:lstStyle/>
          <a:p>
            <a:pPr algn="ctr"/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NAČELA USPEŠNEGA </a:t>
            </a:r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SPOROČANJA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značba mesta vsebine 7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4824536"/>
          </a:xfrm>
        </p:spPr>
        <p:txBody>
          <a:bodyPr>
            <a:normAutofit/>
          </a:bodyPr>
          <a:lstStyle/>
          <a:p>
            <a:pPr marL="0" lv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1. Sporočamo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jasnim namenom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2. Sporočamo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le o tem, kar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dobro poznamo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3. Upoštevamo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okoliščine sporočanja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4. Upoštevamo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prvine in pravila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danega besednega jezika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55600" lvl="0" indent="-35560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5. Upoštevamo/posnemamo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značilno zgradbo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izbrane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besedilne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vrste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6. Upoštevamo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prednosti oz. pomanjkljivosti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prenosnika.</a:t>
            </a:r>
          </a:p>
        </p:txBody>
      </p:sp>
    </p:spTree>
    <p:extLst>
      <p:ext uri="{BB962C8B-B14F-4D97-AF65-F5344CB8AC3E}">
        <p14:creationId xmlns:p14="http://schemas.microsoft.com/office/powerpoint/2010/main" val="191679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99495" y="548680"/>
            <a:ext cx="7543800" cy="563662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NAČELA USPEŠNEGA SPOROČANJA</a:t>
            </a:r>
            <a:endParaRPr lang="sl-SI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Naslovnik naj brez težav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razume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 kaj želimo od njega.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značba mesta vsebine 7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1858888"/>
          </a:xfrm>
        </p:spPr>
        <p:txBody>
          <a:bodyPr/>
          <a:lstStyle/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Temo moramo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dobro poznati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Sporočamo samo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resnične podatke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1. Sporočamo z jasnim namenom.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Označba mesta besedila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2. Sporočamo le o tem, kar dobro poznamo.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31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99495" y="548680"/>
            <a:ext cx="7543800" cy="563662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NAČELA USPEŠNEGA SPOROČANJA</a:t>
            </a:r>
            <a:endParaRPr lang="sl-SI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Upoštevamo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naslovnika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Smo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jedrnati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– ločimo bistvene podatke od nebistvenih.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Navajamo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natančne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podatke in v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urejenem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zaporedju.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Besedilo naj bo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živo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značba mesta vsebine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Clr>
                <a:srgbClr val="002060"/>
              </a:buClr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Jezikovno pravilno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besedilo (slovnično, pravorečno in pravopisno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pravilno).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ponavljamo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besed, stavčnih vzorcev. 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Besedilo naj bo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razumljivo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3. Upoštevamo okoliščine sporočanja.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Označba mesta besedila 6"/>
          <p:cNvSpPr>
            <a:spLocks noGrp="1"/>
          </p:cNvSpPr>
          <p:nvPr>
            <p:ph type="body" sz="quarter" idx="3"/>
          </p:nvPr>
        </p:nvSpPr>
        <p:spPr>
          <a:xfrm>
            <a:off x="4343400" y="1340768"/>
            <a:ext cx="4117032" cy="1021432"/>
          </a:xfrm>
        </p:spPr>
        <p:txBody>
          <a:bodyPr/>
          <a:lstStyle/>
          <a:p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4. Upoštevamo prvine in pravila danega besednega jezika.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3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728092" y="382976"/>
            <a:ext cx="7543800" cy="563662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NAČELA USPEŠNEGA SPOROČANJA</a:t>
            </a:r>
            <a:endParaRPr lang="sl-SI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endParaRPr lang="sl-SI" dirty="0"/>
          </a:p>
        </p:txBody>
      </p:sp>
      <p:sp>
        <p:nvSpPr>
          <p:cNvPr id="8" name="Označba mesta vsebine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1"/>
          </p:nvPr>
        </p:nvSpPr>
        <p:spPr>
          <a:xfrm>
            <a:off x="457200" y="1234464"/>
            <a:ext cx="3886200" cy="1127736"/>
          </a:xfrm>
        </p:spPr>
        <p:txBody>
          <a:bodyPr/>
          <a:lstStyle/>
          <a:p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5. Upoštevamo/posnemamo značilno zgradbo izbrane besedilne vrste.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Označba mesta besedila 6"/>
          <p:cNvSpPr>
            <a:spLocks noGrp="1"/>
          </p:cNvSpPr>
          <p:nvPr>
            <p:ph type="body" sz="quarter" idx="3"/>
          </p:nvPr>
        </p:nvSpPr>
        <p:spPr>
          <a:xfrm>
            <a:off x="4499992" y="1234464"/>
            <a:ext cx="3657600" cy="1115746"/>
          </a:xfrm>
        </p:spPr>
        <p:txBody>
          <a:bodyPr/>
          <a:lstStyle/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6. Upoštevamo prednosti in pomanjkljivosti prenosnika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736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POTEK PREDSTAVITVE</a:t>
            </a:r>
            <a:endParaRPr lang="sl-S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značba mesta vsebine 7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11256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Uvodna motivacija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: vprašanje, uganka, miselna igra, rebus, fotografija …</a:t>
            </a:r>
          </a:p>
          <a:p>
            <a:pPr>
              <a:buClr>
                <a:srgbClr val="002060"/>
              </a:buClr>
            </a:pPr>
            <a:endParaRPr lang="sl-SI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V uvodu na kratko predstavimo, o čem bomo govorili, tj.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omenimo temo in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podteme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 npr.</a:t>
            </a:r>
          </a:p>
          <a:p>
            <a:pPr marL="365760" lvl="1" indent="0">
              <a:buClr>
                <a:srgbClr val="002060"/>
              </a:buClr>
              <a:buNone/>
            </a:pP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Govorila bom o …</a:t>
            </a:r>
          </a:p>
          <a:p>
            <a:pPr marL="365760" lvl="1" indent="0">
              <a:buClr>
                <a:srgbClr val="002060"/>
              </a:buClr>
              <a:buNone/>
            </a:pP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Predstavila vam bom …</a:t>
            </a:r>
          </a:p>
          <a:p>
            <a:pPr marL="365760" lvl="1" indent="0">
              <a:buClr>
                <a:srgbClr val="002060"/>
              </a:buClr>
              <a:buNone/>
            </a:pP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 začetku bom povedala nekaj o …, nato bom predstavila …, na koncu bom …</a:t>
            </a:r>
          </a:p>
          <a:p>
            <a:pPr marL="365760" lvl="1" indent="0">
              <a:buClr>
                <a:srgbClr val="002060"/>
              </a:buClr>
              <a:buNone/>
            </a:pPr>
            <a:endParaRPr lang="sl-SI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>
              <a:spcBef>
                <a:spcPts val="600"/>
              </a:spcBef>
              <a:buClr>
                <a:srgbClr val="002060"/>
              </a:buClr>
              <a:buSzPct val="70000"/>
              <a:buFont typeface="Wingdings"/>
              <a:buChar char=""/>
            </a:pPr>
            <a:r>
              <a:rPr lang="sl-SI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Navežimo</a:t>
            </a:r>
            <a:r>
              <a:rPr lang="sl-SI" sz="2400" dirty="0">
                <a:latin typeface="Calibri" panose="020F0502020204030204" pitchFamily="34" charset="0"/>
                <a:cs typeface="Calibri" panose="020F0502020204030204" pitchFamily="34" charset="0"/>
              </a:rPr>
              <a:t> se na predhodnega govorca/aktualne dogodke/omenimo svoje izkušnje.</a:t>
            </a:r>
          </a:p>
        </p:txBody>
      </p:sp>
    </p:spTree>
    <p:extLst>
      <p:ext uri="{BB962C8B-B14F-4D97-AF65-F5344CB8AC3E}">
        <p14:creationId xmlns:p14="http://schemas.microsoft.com/office/powerpoint/2010/main" val="353799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POTEK PREDSTAVITVE</a:t>
            </a:r>
            <a:endParaRPr lang="sl-S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značba mesta vsebine 7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 fontScale="92500"/>
          </a:bodyPr>
          <a:lstStyle/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Obširnejše podteme zaokrožimo tako, da v eni povedi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povzamemo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 o čem smo govorili, nato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napovemo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novo podtemo, npr.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	Zdaj sem govorila o …, v nadaljevanju pa vam bom 	predstavila …</a:t>
            </a:r>
          </a:p>
          <a:p>
            <a:pPr>
              <a:buClr>
                <a:srgbClr val="002060"/>
              </a:buClr>
            </a:pPr>
            <a:endParaRPr lang="sl-SI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Na koncu predstavitve po točkah,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sistematično povzamemo vsebino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celotne predstavitve oz.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poudarimo bistvene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podatke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 npr.</a:t>
            </a:r>
          </a:p>
          <a:p>
            <a:pPr marL="0" indent="0">
              <a:buNone/>
            </a:pP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	Na koncu bom povzela to, o čemer sem govorila.</a:t>
            </a:r>
          </a:p>
          <a:p>
            <a:pPr marL="0" indent="0">
              <a:buNone/>
            </a:pP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	Na koncu bom povzela najpomembnejše ugotovitve.</a:t>
            </a:r>
          </a:p>
          <a:p>
            <a:pPr marL="0" indent="0">
              <a:buNone/>
            </a:pP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	V sklepnem delu bom …</a:t>
            </a:r>
          </a:p>
          <a:p>
            <a:pPr marL="0" indent="0">
              <a:buNone/>
            </a:pP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	Preden končam, bi rada še povzela/enkrat 	povedala/poudarila …</a:t>
            </a:r>
            <a:endParaRPr lang="sl-SI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25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395536" y="476672"/>
            <a:ext cx="7467600" cy="638944"/>
          </a:xfrm>
        </p:spPr>
        <p:txBody>
          <a:bodyPr>
            <a:normAutofit fontScale="90000"/>
          </a:bodyPr>
          <a:lstStyle/>
          <a:p>
            <a:pPr algn="ctr"/>
            <a:r>
              <a:rPr lang="sl-SI" sz="3600" b="1" dirty="0" smtClean="0"/>
              <a:t/>
            </a:r>
            <a:br>
              <a:rPr lang="sl-SI" sz="3600" b="1" dirty="0" smtClean="0"/>
            </a:br>
            <a:r>
              <a:rPr lang="sl-SI" sz="3600" b="1" dirty="0" smtClean="0"/>
              <a:t/>
            </a:r>
            <a:br>
              <a:rPr lang="sl-SI" sz="3600" b="1" dirty="0" smtClean="0"/>
            </a:br>
            <a:r>
              <a:rPr lang="sl-SI" sz="3600" b="1" dirty="0" smtClean="0"/>
              <a:t/>
            </a:r>
            <a:br>
              <a:rPr lang="sl-SI" sz="3600" b="1" dirty="0" smtClean="0"/>
            </a:br>
            <a:r>
              <a:rPr lang="sl-SI" sz="3600" b="1" dirty="0" smtClean="0"/>
              <a:t/>
            </a:r>
            <a:br>
              <a:rPr lang="sl-SI" sz="3600" b="1" dirty="0" smtClean="0"/>
            </a:br>
            <a:r>
              <a:rPr lang="sl-SI" sz="2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PRIPRAVA </a:t>
            </a:r>
            <a:r>
              <a:rPr lang="sl-SI" sz="2700" b="1" dirty="0">
                <a:latin typeface="Calibri" panose="020F0502020204030204" pitchFamily="34" charset="0"/>
                <a:cs typeface="Calibri" panose="020F0502020204030204" pitchFamily="34" charset="0"/>
              </a:rPr>
              <a:t>PONAZARJALNEGA GRADIVA </a:t>
            </a:r>
            <a:r>
              <a:rPr lang="sl-SI" sz="2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(DRSNIC)</a:t>
            </a:r>
            <a:endParaRPr lang="sl-SI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grada vsebine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drsnici naj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bo preveč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besedila</a:t>
            </a:r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ključne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besede, bistveni podatki).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060"/>
              </a:buClr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beremo naslovov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drsnic.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Dobro je, če so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večbarvne</a:t>
            </a:r>
            <a:r>
              <a:rPr lang="sl-SI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(ne preveč barv, dobro vidne barve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lvl="0">
              <a:buClr>
                <a:srgbClr val="002060"/>
              </a:buClr>
            </a:pPr>
            <a:endParaRPr lang="sl-SI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Podlaga naj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ne blešči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; namesto belega ozadja in črnih črk raje izberimo pastelno ozadje.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Primerna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velikost črk</a:t>
            </a:r>
            <a:r>
              <a:rPr lang="sl-SI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(vsaj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18),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vrsta pisave</a:t>
            </a:r>
            <a:r>
              <a:rPr lang="sl-SI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(npr. Times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New Roman, </a:t>
            </a:r>
            <a:r>
              <a:rPr lang="sl-SI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Arial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Cambria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88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854968"/>
          </a:xfrm>
        </p:spPr>
        <p:txBody>
          <a:bodyPr>
            <a:normAutofit fontScale="90000"/>
          </a:bodyPr>
          <a:lstStyle/>
          <a:p>
            <a:pPr algn="ctr"/>
            <a:r>
              <a:rPr lang="sl-SI" sz="3600" b="1" dirty="0" smtClean="0"/>
              <a:t/>
            </a:r>
            <a:br>
              <a:rPr lang="sl-SI" sz="3600" b="1" dirty="0" smtClean="0"/>
            </a:br>
            <a:r>
              <a:rPr lang="sl-SI" sz="3600" b="1" dirty="0" smtClean="0"/>
              <a:t/>
            </a:r>
            <a:br>
              <a:rPr lang="sl-SI" sz="3600" b="1" dirty="0" smtClean="0"/>
            </a:br>
            <a:r>
              <a:rPr lang="sl-SI" sz="3600" b="1" dirty="0" smtClean="0"/>
              <a:t/>
            </a:r>
            <a:br>
              <a:rPr lang="sl-SI" sz="3600" b="1" dirty="0" smtClean="0"/>
            </a:br>
            <a:r>
              <a:rPr lang="sl-SI" sz="3600" b="1" dirty="0" smtClean="0">
                <a:solidFill>
                  <a:srgbClr val="FF0000"/>
                </a:solidFill>
              </a:rPr>
              <a:t/>
            </a:r>
            <a:br>
              <a:rPr lang="sl-SI" sz="3600" b="1" dirty="0" smtClean="0">
                <a:solidFill>
                  <a:srgbClr val="FF0000"/>
                </a:solidFill>
              </a:rPr>
            </a:br>
            <a:r>
              <a:rPr lang="sl-SI" sz="2700" b="1" dirty="0">
                <a:latin typeface="Calibri" panose="020F0502020204030204" pitchFamily="34" charset="0"/>
                <a:cs typeface="Calibri" panose="020F0502020204030204" pitchFamily="34" charset="0"/>
              </a:rPr>
              <a:t>PRIPRAVA PONAZARJALNEGA GRADIVA </a:t>
            </a:r>
            <a:r>
              <a:rPr lang="sl-SI" sz="2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(DRSNIC)</a:t>
            </a:r>
            <a:endParaRPr lang="sl-SI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grada vsebine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Besedilo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postopno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odkrivamo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Naredimo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miselni vzorec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preglednice (ne kopiramo).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Dodamo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sličice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 Pozorni smo na to, da na slikah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 angleških napisov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Besedilo na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drsnicah mora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biti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jezikovno pravilno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Med prikazovanjem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ne obračamo k platnu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/steni (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  <a:sym typeface="Wingdings"/>
              </a:rPr>
              <a:t>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nejasen, nerazločen, tih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govor, izgubimo očesni stik).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KAJ JE POMEMBNO ZA USPEŠEN GOVORNI NASTOP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002060"/>
              </a:buClr>
              <a:buNone/>
            </a:pP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PRIPRAVA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GN (strokovna in osebna)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NEBESEDNI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SPREMLJEVALCI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SPOROČANJA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ZBORNI JEZIK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UPOŠTEVANJE POSLUŠALCEV</a:t>
            </a:r>
          </a:p>
          <a:p>
            <a:pPr marL="0" lvl="0" indent="0">
              <a:buClr>
                <a:srgbClr val="002060"/>
              </a:buClr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VLOGA POSLUŠALCEV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POVRATNA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INFORMACIJA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01289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219623" y="188640"/>
            <a:ext cx="5241668" cy="5353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l-SI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cs typeface="Arial" pitchFamily="34" charset="0"/>
              </a:rPr>
              <a:t>NEBESEDNI SPREMLJEVALCI SPOROČANJA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23528" y="1585454"/>
            <a:ext cx="5667984" cy="47241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Arial" pitchFamily="34" charset="0"/>
              <a:buChar char="•"/>
              <a:tabLst/>
            </a:pPr>
            <a:r>
              <a:rPr kumimoji="0" lang="sl-SI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sl-SI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telesna urejenost, prijazen izraz na obrazu (prvi vtis)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Arial" pitchFamily="34" charset="0"/>
              <a:buChar char="•"/>
              <a:tabLst/>
            </a:pPr>
            <a:endParaRPr kumimoji="0" lang="sl-SI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sl-SI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očesni stik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l-SI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			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sl-SI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pokončna </a:t>
            </a:r>
            <a:r>
              <a:rPr kumimoji="0" lang="sl-SI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drža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sl-SI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sl-SI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stojimo ali se premikamo po prostoru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sl-SI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sl-SI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lang="sl-SI" dirty="0" smtClean="0">
                <a:latin typeface="Calibri" pitchFamily="34" charset="0"/>
                <a:cs typeface="Arial" pitchFamily="34" charset="0"/>
              </a:rPr>
              <a:t>kretnje (</a:t>
            </a:r>
            <a:r>
              <a:rPr lang="sl-SI" dirty="0">
                <a:latin typeface="Calibri" pitchFamily="34" charset="0"/>
                <a:cs typeface="Arial" pitchFamily="34" charset="0"/>
              </a:rPr>
              <a:t>roke v pozitivnem območju, vidne</a:t>
            </a:r>
            <a:r>
              <a:rPr lang="sl-SI" dirty="0" smtClean="0">
                <a:latin typeface="Calibri" pitchFamily="34" charset="0"/>
                <a:cs typeface="Arial" pitchFamily="34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sl-SI" dirty="0"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sl-SI" dirty="0">
                <a:latin typeface="Calibri" pitchFamily="34" charset="0"/>
                <a:cs typeface="Arial" pitchFamily="34" charset="0"/>
              </a:rPr>
              <a:t> </a:t>
            </a:r>
            <a:r>
              <a:rPr lang="sl-SI" dirty="0" smtClean="0">
                <a:latin typeface="Calibri" pitchFamily="34" charset="0"/>
                <a:cs typeface="Arial" pitchFamily="34" charset="0"/>
              </a:rPr>
              <a:t>obrazna </a:t>
            </a:r>
            <a:r>
              <a:rPr kumimoji="0" lang="sl-SI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mimika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sl-SI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sl-SI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naravni, sproščeni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sl-SI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sl-SI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usklajenost jezikovnega in nejezikovnega sporočila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sl-SI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sl-SI" dirty="0">
                <a:latin typeface="Calibri" pitchFamily="34" charset="0"/>
                <a:cs typeface="Arial" pitchFamily="34" charset="0"/>
              </a:rPr>
              <a:t> </a:t>
            </a:r>
            <a:r>
              <a:rPr lang="sl-SI" dirty="0" smtClean="0">
                <a:latin typeface="Calibri" pitchFamily="34" charset="0"/>
                <a:cs typeface="Arial" pitchFamily="34" charset="0"/>
              </a:rPr>
              <a:t>upoštevanje časovne omejitve</a:t>
            </a:r>
            <a:endParaRPr kumimoji="0" lang="sl-SI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4983432" y="2780589"/>
            <a:ext cx="3600203" cy="1991891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l-SI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+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sl-SI" sz="2000" dirty="0" smtClean="0">
                <a:latin typeface="Calibri" pitchFamily="34" charset="0"/>
                <a:cs typeface="Arial" pitchFamily="34" charset="0"/>
              </a:rPr>
              <a:t> osebna 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trdnost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samozavest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pozornost  in odzivi poslušalcev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poudarimo vsebino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1"/>
          <p:cNvGrpSpPr/>
          <p:nvPr/>
        </p:nvGrpSpPr>
        <p:grpSpPr>
          <a:xfrm>
            <a:off x="4767664" y="528921"/>
            <a:ext cx="2967397" cy="1141188"/>
            <a:chOff x="4767664" y="528921"/>
            <a:chExt cx="2967397" cy="1141188"/>
          </a:xfrm>
        </p:grpSpPr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6617357" y="1197035"/>
              <a:ext cx="1117704" cy="47307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2000" b="1" i="0" u="none" strike="noStrike" cap="none" normalizeH="0" baseline="0" dirty="0" smtClean="0">
                  <a:ln>
                    <a:noFill/>
                  </a:ln>
                  <a:solidFill>
                    <a:srgbClr val="548DD4"/>
                  </a:solidFill>
                  <a:effectLst/>
                  <a:latin typeface="Calibri" pitchFamily="34" charset="0"/>
                  <a:cs typeface="Arial" pitchFamily="34" charset="0"/>
                </a:rPr>
                <a:t>ZVOČNI</a:t>
              </a: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130" name="AutoShape 10"/>
            <p:cNvCxnSpPr>
              <a:cxnSpLocks noChangeShapeType="1"/>
              <a:endCxn id="5125" idx="0"/>
            </p:cNvCxnSpPr>
            <p:nvPr/>
          </p:nvCxnSpPr>
          <p:spPr bwMode="auto">
            <a:xfrm>
              <a:off x="4767664" y="528921"/>
              <a:ext cx="2408255" cy="66811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3" name="Skupina 2"/>
          <p:cNvGrpSpPr/>
          <p:nvPr/>
        </p:nvGrpSpPr>
        <p:grpSpPr>
          <a:xfrm>
            <a:off x="1371835" y="528921"/>
            <a:ext cx="3395829" cy="1128739"/>
            <a:chOff x="1371835" y="528921"/>
            <a:chExt cx="3395829" cy="1128739"/>
          </a:xfrm>
        </p:grpSpPr>
        <p:cxnSp>
          <p:nvCxnSpPr>
            <p:cNvPr id="5129" name="AutoShape 9"/>
            <p:cNvCxnSpPr>
              <a:cxnSpLocks noChangeShapeType="1"/>
              <a:endCxn id="16" idx="0"/>
            </p:cNvCxnSpPr>
            <p:nvPr/>
          </p:nvCxnSpPr>
          <p:spPr bwMode="auto">
            <a:xfrm flipH="1">
              <a:off x="1910471" y="528921"/>
              <a:ext cx="2857193" cy="5842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1371835" y="1184586"/>
              <a:ext cx="1117704" cy="47307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2000" b="1" i="0" u="none" strike="noStrike" cap="none" normalizeH="0" baseline="0" dirty="0" smtClean="0">
                  <a:ln>
                    <a:noFill/>
                  </a:ln>
                  <a:solidFill>
                    <a:srgbClr val="548DD4"/>
                  </a:solidFill>
                  <a:effectLst/>
                  <a:latin typeface="Calibri" pitchFamily="34" charset="0"/>
                  <a:cs typeface="Arial" pitchFamily="34" charset="0"/>
                </a:rPr>
                <a:t>VIDNI</a:t>
              </a: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467600" cy="724942"/>
          </a:xfrm>
        </p:spPr>
        <p:txBody>
          <a:bodyPr/>
          <a:lstStyle/>
          <a:p>
            <a:pPr algn="ctr"/>
            <a:r>
              <a:rPr lang="sl-SI" b="1" dirty="0" smtClean="0"/>
              <a:t>GOVORNI NASTOP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"/>
          </p:nvPr>
        </p:nvSpPr>
        <p:spPr>
          <a:xfrm>
            <a:off x="838200" y="1556792"/>
            <a:ext cx="7467600" cy="4873752"/>
          </a:xfrm>
        </p:spPr>
        <p:txBody>
          <a:bodyPr>
            <a:normAutofit lnSpcReduction="10000"/>
          </a:bodyPr>
          <a:lstStyle/>
          <a:p>
            <a:pPr>
              <a:buClr>
                <a:srgbClr val="002060"/>
              </a:buClr>
            </a:pPr>
            <a:r>
              <a:rPr lang="sl-SI" dirty="0"/>
              <a:t>Je </a:t>
            </a:r>
            <a:r>
              <a:rPr lang="sl-SI" b="1" dirty="0">
                <a:solidFill>
                  <a:srgbClr val="FF0000"/>
                </a:solidFill>
              </a:rPr>
              <a:t>obvezen</a:t>
            </a:r>
            <a:r>
              <a:rPr lang="sl-SI" dirty="0"/>
              <a:t>.</a:t>
            </a:r>
          </a:p>
          <a:p>
            <a:pPr>
              <a:buClr>
                <a:srgbClr val="002060"/>
              </a:buClr>
            </a:pPr>
            <a:r>
              <a:rPr lang="sl-SI" dirty="0"/>
              <a:t>Naj bo </a:t>
            </a:r>
            <a:r>
              <a:rPr lang="sl-SI" b="1" dirty="0">
                <a:solidFill>
                  <a:srgbClr val="FF0000"/>
                </a:solidFill>
              </a:rPr>
              <a:t>vaja ali izziv</a:t>
            </a:r>
            <a:r>
              <a:rPr lang="sl-SI" dirty="0"/>
              <a:t>, ne neprijetna obveznost.</a:t>
            </a:r>
          </a:p>
          <a:p>
            <a:pPr>
              <a:buClr>
                <a:srgbClr val="002060"/>
              </a:buClr>
            </a:pPr>
            <a:r>
              <a:rPr lang="sl-SI" dirty="0"/>
              <a:t>Vsak študent ima </a:t>
            </a:r>
            <a:r>
              <a:rPr lang="sl-SI" b="1" dirty="0">
                <a:solidFill>
                  <a:srgbClr val="FF0000"/>
                </a:solidFill>
              </a:rPr>
              <a:t>1 GN</a:t>
            </a:r>
            <a:r>
              <a:rPr lang="sl-SI" dirty="0"/>
              <a:t>, na srečanju bodo največ 3 predstavitve.</a:t>
            </a:r>
          </a:p>
          <a:p>
            <a:pPr>
              <a:buClr>
                <a:srgbClr val="002060"/>
              </a:buClr>
            </a:pPr>
            <a:r>
              <a:rPr lang="sl-SI" dirty="0"/>
              <a:t>Študent predstavi </a:t>
            </a:r>
            <a:r>
              <a:rPr lang="sl-SI" dirty="0" smtClean="0"/>
              <a:t>izbrano znanstveno delo.</a:t>
            </a:r>
            <a:endParaRPr lang="sl-SI" dirty="0"/>
          </a:p>
          <a:p>
            <a:pPr>
              <a:buClr>
                <a:srgbClr val="002060"/>
              </a:buClr>
            </a:pPr>
            <a:r>
              <a:rPr lang="sl-SI" dirty="0"/>
              <a:t>Upoštevamo vse prvine dobrega govornega nastopanja; poudarek je na </a:t>
            </a:r>
            <a:r>
              <a:rPr lang="sl-SI" b="1" dirty="0">
                <a:solidFill>
                  <a:srgbClr val="FF0000"/>
                </a:solidFill>
              </a:rPr>
              <a:t>zbornem jeziku</a:t>
            </a:r>
            <a:r>
              <a:rPr lang="sl-SI" dirty="0"/>
              <a:t>.</a:t>
            </a:r>
          </a:p>
          <a:p>
            <a:pPr>
              <a:buClr>
                <a:srgbClr val="002060"/>
              </a:buClr>
            </a:pPr>
            <a:r>
              <a:rPr lang="sl-SI" dirty="0"/>
              <a:t>Traja </a:t>
            </a:r>
            <a:r>
              <a:rPr lang="sl-SI" b="1" dirty="0">
                <a:solidFill>
                  <a:srgbClr val="FF0000"/>
                </a:solidFill>
              </a:rPr>
              <a:t>do 10 </a:t>
            </a:r>
            <a:r>
              <a:rPr lang="sl-SI" dirty="0"/>
              <a:t>minut.</a:t>
            </a:r>
          </a:p>
          <a:p>
            <a:pPr>
              <a:buClr>
                <a:srgbClr val="002060"/>
              </a:buClr>
            </a:pPr>
            <a:r>
              <a:rPr lang="sl-SI" dirty="0"/>
              <a:t>Drugi </a:t>
            </a:r>
            <a:r>
              <a:rPr lang="sl-SI" dirty="0" smtClean="0"/>
              <a:t>študentje </a:t>
            </a:r>
            <a:r>
              <a:rPr lang="sl-SI" dirty="0"/>
              <a:t>so pozorni na posamezne prvine GN; </a:t>
            </a:r>
            <a:r>
              <a:rPr lang="sl-SI" dirty="0" smtClean="0"/>
              <a:t>doc. </a:t>
            </a:r>
            <a:r>
              <a:rPr lang="sl-SI" dirty="0"/>
              <a:t>povzame povratne informacije (in doda svojo) ter oceni GN s točkami </a:t>
            </a:r>
            <a:r>
              <a:rPr lang="sl-SI" dirty="0" smtClean="0"/>
              <a:t>0–10. </a:t>
            </a:r>
            <a:endParaRPr lang="sl-SI" b="1" dirty="0"/>
          </a:p>
          <a:p>
            <a:pPr>
              <a:buClr>
                <a:srgbClr val="002060"/>
              </a:buClr>
            </a:pPr>
            <a:r>
              <a:rPr lang="sl-SI" b="1" dirty="0">
                <a:solidFill>
                  <a:srgbClr val="FF0000"/>
                </a:solidFill>
              </a:rPr>
              <a:t>Sooblikujemo kriterije</a:t>
            </a:r>
            <a:r>
              <a:rPr lang="sl-SI" dirty="0"/>
              <a:t>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0509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1547664" y="188640"/>
            <a:ext cx="5558940" cy="6048668"/>
            <a:chOff x="4005" y="645"/>
            <a:chExt cx="9584" cy="10367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4005" y="645"/>
              <a:ext cx="9037" cy="64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20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itchFamily="34" charset="0"/>
                  <a:cs typeface="Arial" pitchFamily="34" charset="0"/>
                </a:rPr>
                <a:t>NEBESEDNI SPREMLJEVALCI SPOROČANJA</a:t>
              </a:r>
            </a:p>
          </p:txBody>
        </p:sp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4377" y="7310"/>
              <a:ext cx="9212" cy="37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–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sz="2000" dirty="0" smtClean="0">
                  <a:latin typeface="Calibri" pitchFamily="34" charset="0"/>
                  <a:cs typeface="Arial" pitchFamily="34" charset="0"/>
                </a:rPr>
                <a:t> vzvišenost</a:t>
              </a:r>
              <a:r>
                <a:rPr lang="sl-SI" sz="2000" dirty="0">
                  <a:latin typeface="Calibri" pitchFamily="34" charset="0"/>
                  <a:cs typeface="Arial" pitchFamily="34" charset="0"/>
                </a:rPr>
                <a:t>, dominantnost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sz="2000" dirty="0" smtClean="0">
                  <a:latin typeface="Calibri" pitchFamily="34" charset="0"/>
                  <a:cs typeface="Arial" pitchFamily="34" charset="0"/>
                </a:rPr>
                <a:t> osebna</a:t>
              </a:r>
              <a:r>
                <a:rPr lang="sl-SI" sz="2000" dirty="0">
                  <a:latin typeface="Calibri" pitchFamily="34" charset="0"/>
                  <a:cs typeface="Arial" pitchFamily="34" charset="0"/>
                </a:rPr>
                <a:t>, </a:t>
              </a:r>
              <a:r>
                <a:rPr lang="sl-SI" sz="2000" dirty="0" smtClean="0">
                  <a:latin typeface="Calibri" pitchFamily="34" charset="0"/>
                  <a:cs typeface="Arial" pitchFamily="34" charset="0"/>
                </a:rPr>
                <a:t>strok. </a:t>
              </a:r>
              <a:r>
                <a:rPr lang="sl-SI" sz="2000" dirty="0">
                  <a:latin typeface="Calibri" pitchFamily="34" charset="0"/>
                  <a:cs typeface="Arial" pitchFamily="34" charset="0"/>
                </a:rPr>
                <a:t>nezanesljivost, slaba priprava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sz="2000" dirty="0" smtClean="0">
                  <a:latin typeface="Calibri" pitchFamily="34" charset="0"/>
                  <a:cs typeface="Arial" pitchFamily="34" charset="0"/>
                </a:rPr>
                <a:t> strah</a:t>
              </a:r>
              <a:r>
                <a:rPr lang="sl-SI" sz="2000" dirty="0">
                  <a:latin typeface="Calibri" pitchFamily="34" charset="0"/>
                  <a:cs typeface="Arial" pitchFamily="34" charset="0"/>
                </a:rPr>
                <a:t>, trema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sz="2000" dirty="0" smtClean="0">
                  <a:latin typeface="Calibri" pitchFamily="34" charset="0"/>
                  <a:cs typeface="Arial" pitchFamily="34" charset="0"/>
                </a:rPr>
                <a:t> pomanjkanje </a:t>
              </a:r>
              <a:r>
                <a:rPr lang="sl-SI" sz="2000" dirty="0">
                  <a:latin typeface="Calibri" pitchFamily="34" charset="0"/>
                  <a:cs typeface="Arial" pitchFamily="34" charset="0"/>
                </a:rPr>
                <a:t>samozavesti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sz="2000" dirty="0" smtClean="0">
                  <a:latin typeface="Calibri" pitchFamily="34" charset="0"/>
                  <a:cs typeface="Arial" pitchFamily="34" charset="0"/>
                </a:rPr>
                <a:t> manjvrednostni </a:t>
              </a:r>
              <a:r>
                <a:rPr lang="sl-SI" sz="2000" dirty="0">
                  <a:latin typeface="Calibri" pitchFamily="34" charset="0"/>
                  <a:cs typeface="Arial" pitchFamily="34" charset="0"/>
                </a:rPr>
                <a:t>občutki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Pravokotnik 1"/>
          <p:cNvSpPr/>
          <p:nvPr/>
        </p:nvSpPr>
        <p:spPr>
          <a:xfrm>
            <a:off x="539551" y="764704"/>
            <a:ext cx="796241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2000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Neprimerno</a:t>
            </a:r>
            <a:r>
              <a:rPr lang="sl-SI" sz="2000" dirty="0" smtClean="0">
                <a:latin typeface="Calibri" pitchFamily="34" charset="0"/>
                <a:cs typeface="Arial" pitchFamily="34" charset="0"/>
              </a:rPr>
              <a:t> je: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sl-SI" sz="2000" dirty="0" smtClean="0">
                <a:latin typeface="Calibri" pitchFamily="34" charset="0"/>
                <a:cs typeface="Arial" pitchFamily="34" charset="0"/>
              </a:rPr>
              <a:t> gledati 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skozi okno, čez glave poslušalcev, v </a:t>
            </a:r>
            <a:r>
              <a:rPr lang="sl-SI" sz="2000" dirty="0" smtClean="0">
                <a:latin typeface="Calibri" pitchFamily="34" charset="0"/>
                <a:cs typeface="Arial" pitchFamily="34" charset="0"/>
              </a:rPr>
              <a:t>steno;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lang="sl-SI" sz="2000" dirty="0">
              <a:latin typeface="Calibri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sl-SI" sz="2000" dirty="0">
                <a:latin typeface="Calibri" pitchFamily="34" charset="0"/>
                <a:cs typeface="Arial" pitchFamily="34" charset="0"/>
              </a:rPr>
              <a:t> </a:t>
            </a:r>
            <a:r>
              <a:rPr lang="sl-SI" sz="2000" dirty="0" smtClean="0">
                <a:latin typeface="Calibri" pitchFamily="34" charset="0"/>
                <a:cs typeface="Arial" pitchFamily="34" charset="0"/>
              </a:rPr>
              <a:t>imeti roke 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v žepih, za pasom, </a:t>
            </a:r>
            <a:r>
              <a:rPr lang="sl-SI" sz="2000" dirty="0" smtClean="0">
                <a:latin typeface="Calibri" pitchFamily="34" charset="0"/>
                <a:cs typeface="Arial" pitchFamily="34" charset="0"/>
              </a:rPr>
              <a:t>prekrižane;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lang="sl-SI" sz="2000" dirty="0">
              <a:latin typeface="Calibri" pitchFamily="34" charset="0"/>
              <a:cs typeface="Arial" pitchFamily="34" charset="0"/>
            </a:endParaRP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sl-SI" sz="2000" dirty="0">
                <a:latin typeface="Calibri" pitchFamily="34" charset="0"/>
                <a:cs typeface="Arial" pitchFamily="34" charset="0"/>
              </a:rPr>
              <a:t> </a:t>
            </a:r>
            <a:r>
              <a:rPr lang="sl-SI" sz="2000" dirty="0" smtClean="0">
                <a:latin typeface="Calibri" pitchFamily="34" charset="0"/>
                <a:cs typeface="Arial" pitchFamily="34" charset="0"/>
              </a:rPr>
              <a:t>naslanjati se 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na mizo, </a:t>
            </a:r>
            <a:r>
              <a:rPr lang="sl-SI" sz="2000" dirty="0" smtClean="0">
                <a:latin typeface="Calibri" pitchFamily="34" charset="0"/>
                <a:cs typeface="Arial" pitchFamily="34" charset="0"/>
              </a:rPr>
              <a:t>stol;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sl-SI" sz="2000" dirty="0">
              <a:latin typeface="Calibri" pitchFamily="34" charset="0"/>
              <a:cs typeface="Arial" pitchFamily="34" charset="0"/>
            </a:endParaRP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sl-SI" sz="2000" dirty="0">
                <a:latin typeface="Calibri" pitchFamily="34" charset="0"/>
                <a:cs typeface="Arial" pitchFamily="34" charset="0"/>
              </a:rPr>
              <a:t> </a:t>
            </a:r>
            <a:r>
              <a:rPr lang="sl-SI" sz="2000" dirty="0" smtClean="0">
                <a:latin typeface="Calibri" pitchFamily="34" charset="0"/>
                <a:cs typeface="Arial" pitchFamily="34" charset="0"/>
              </a:rPr>
              <a:t>stati 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na mestu (kip), </a:t>
            </a:r>
            <a:r>
              <a:rPr lang="sl-SI" sz="2000" dirty="0" smtClean="0">
                <a:latin typeface="Calibri" pitchFamily="34" charset="0"/>
                <a:cs typeface="Arial" pitchFamily="34" charset="0"/>
              </a:rPr>
              <a:t>se prestopati, zibati;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sl-SI" sz="2000" dirty="0">
              <a:latin typeface="Calibri" pitchFamily="34" charset="0"/>
              <a:cs typeface="Arial" pitchFamily="34" charset="0"/>
            </a:endParaRP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sl-SI" sz="2000" dirty="0">
                <a:latin typeface="Calibri" pitchFamily="34" charset="0"/>
                <a:cs typeface="Arial" pitchFamily="34" charset="0"/>
              </a:rPr>
              <a:t> preveč </a:t>
            </a:r>
            <a:r>
              <a:rPr lang="sl-SI" sz="2000" dirty="0" smtClean="0">
                <a:latin typeface="Calibri" pitchFamily="34" charset="0"/>
                <a:cs typeface="Arial" pitchFamily="34" charset="0"/>
              </a:rPr>
              <a:t>se premikati 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(sprehajalec, obiskovalec</a:t>
            </a:r>
            <a:r>
              <a:rPr lang="sl-SI" sz="2000" dirty="0" smtClean="0">
                <a:latin typeface="Calibri" pitchFamily="34" charset="0"/>
                <a:cs typeface="Arial" pitchFamily="34" charset="0"/>
              </a:rPr>
              <a:t>).</a:t>
            </a:r>
            <a:endParaRPr lang="sl-SI" sz="2000" dirty="0"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51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23528" y="404664"/>
            <a:ext cx="8359308" cy="5611608"/>
            <a:chOff x="390" y="1110"/>
            <a:chExt cx="15396" cy="6853"/>
          </a:xfrm>
        </p:grpSpPr>
        <p:grpSp>
          <p:nvGrpSpPr>
            <p:cNvPr id="6147" name="Group 3"/>
            <p:cNvGrpSpPr>
              <a:grpSpLocks/>
            </p:cNvGrpSpPr>
            <p:nvPr/>
          </p:nvGrpSpPr>
          <p:grpSpPr bwMode="auto">
            <a:xfrm>
              <a:off x="390" y="1110"/>
              <a:ext cx="15220" cy="6489"/>
              <a:chOff x="600" y="1170"/>
              <a:chExt cx="15220" cy="6489"/>
            </a:xfrm>
          </p:grpSpPr>
          <p:sp>
            <p:nvSpPr>
              <p:cNvPr id="6148" name="Rectangle 4"/>
              <p:cNvSpPr>
                <a:spLocks noChangeArrowheads="1"/>
              </p:cNvSpPr>
              <p:nvPr/>
            </p:nvSpPr>
            <p:spPr bwMode="auto">
              <a:xfrm>
                <a:off x="2640" y="1170"/>
                <a:ext cx="12135" cy="967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2000" b="1" i="0" u="none" strike="noStrike" cap="none" normalizeH="0" baseline="0" dirty="0" smtClean="0">
                    <a:ln>
                      <a:noFill/>
                    </a:ln>
                    <a:solidFill>
                      <a:srgbClr val="548DD4"/>
                    </a:solidFill>
                    <a:effectLst/>
                    <a:latin typeface="Calibri" pitchFamily="34" charset="0"/>
                    <a:cs typeface="Arial" pitchFamily="34" charset="0"/>
                  </a:rPr>
                  <a:t>ZVOČNI NEBESEDNI SPREMLJEVALCI SPOROČANJA/PROZODIČNE PRVINE BESEDILA</a:t>
                </a:r>
                <a:endPara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49" name="Rectangle 5"/>
              <p:cNvSpPr>
                <a:spLocks noChangeArrowheads="1"/>
              </p:cNvSpPr>
              <p:nvPr/>
            </p:nvSpPr>
            <p:spPr bwMode="auto">
              <a:xfrm>
                <a:off x="600" y="2730"/>
                <a:ext cx="6965" cy="266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800" b="1" i="0" u="none" strike="noStrike" cap="none" normalizeH="0" baseline="0" dirty="0" smtClean="0">
                    <a:ln>
                      <a:noFill/>
                    </a:ln>
                    <a:solidFill>
                      <a:srgbClr val="548DD4"/>
                    </a:solidFill>
                    <a:effectLst/>
                    <a:latin typeface="Calibri" pitchFamily="34" charset="0"/>
                    <a:cs typeface="Arial" pitchFamily="34" charset="0"/>
                  </a:rPr>
                  <a:t>1. POUDAREK</a:t>
                </a:r>
                <a:endPara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rgbClr val="548DD4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800" b="0" i="1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Najprej</a:t>
                </a:r>
                <a:r>
                  <a:rPr kumimoji="0" lang="sl-SI" sz="18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smo potrdili zapisnik prejšnje seje. </a:t>
                </a:r>
              </a:p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8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Najprej smo potrdili </a:t>
                </a:r>
                <a:r>
                  <a:rPr kumimoji="0" lang="sl-SI" sz="1800" b="0" i="1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zapisnik</a:t>
                </a:r>
                <a:r>
                  <a:rPr kumimoji="0" lang="sl-SI" sz="18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prejšnje seje.</a:t>
                </a:r>
              </a:p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8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Najprej smo potrdili zapisnik </a:t>
                </a:r>
                <a:r>
                  <a:rPr kumimoji="0" lang="sl-SI" sz="1800" b="0" i="1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prejšnje</a:t>
                </a:r>
                <a:r>
                  <a:rPr kumimoji="0" lang="sl-SI" sz="18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seje. </a:t>
                </a:r>
              </a:p>
            </p:txBody>
          </p:sp>
          <p:sp>
            <p:nvSpPr>
              <p:cNvPr id="6150" name="Rectangle 6"/>
              <p:cNvSpPr>
                <a:spLocks noChangeArrowheads="1"/>
              </p:cNvSpPr>
              <p:nvPr/>
            </p:nvSpPr>
            <p:spPr bwMode="auto">
              <a:xfrm>
                <a:off x="7565" y="2735"/>
                <a:ext cx="8255" cy="492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800" b="1" i="0" u="none" strike="noStrike" cap="none" normalizeH="0" baseline="0" dirty="0" smtClean="0">
                    <a:ln>
                      <a:noFill/>
                    </a:ln>
                    <a:solidFill>
                      <a:srgbClr val="548DD4"/>
                    </a:solidFill>
                    <a:effectLst/>
                    <a:latin typeface="Calibri" pitchFamily="34" charset="0"/>
                    <a:cs typeface="Arial" pitchFamily="34" charset="0"/>
                  </a:rPr>
                  <a:t>2. INTONACIJA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457200" marR="0" lvl="1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151" name="Group 7"/>
            <p:cNvGrpSpPr>
              <a:grpSpLocks/>
            </p:cNvGrpSpPr>
            <p:nvPr/>
          </p:nvGrpSpPr>
          <p:grpSpPr bwMode="auto">
            <a:xfrm>
              <a:off x="4815" y="3023"/>
              <a:ext cx="10971" cy="4940"/>
              <a:chOff x="5040" y="3038"/>
              <a:chExt cx="10971" cy="4940"/>
            </a:xfrm>
          </p:grpSpPr>
          <p:sp>
            <p:nvSpPr>
              <p:cNvPr id="6152" name="Rectangle 8"/>
              <p:cNvSpPr>
                <a:spLocks noChangeArrowheads="1"/>
              </p:cNvSpPr>
              <p:nvPr/>
            </p:nvSpPr>
            <p:spPr bwMode="auto">
              <a:xfrm>
                <a:off x="7964" y="5302"/>
                <a:ext cx="2002" cy="4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padajoča</a:t>
                </a:r>
                <a:endPara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53" name="Rectangle 9"/>
              <p:cNvSpPr>
                <a:spLocks noChangeArrowheads="1"/>
              </p:cNvSpPr>
              <p:nvPr/>
            </p:nvSpPr>
            <p:spPr bwMode="auto">
              <a:xfrm>
                <a:off x="10967" y="3950"/>
                <a:ext cx="1526" cy="4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rastoča</a:t>
                </a:r>
                <a:endPara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54" name="Rectangle 10"/>
              <p:cNvSpPr>
                <a:spLocks noChangeArrowheads="1"/>
              </p:cNvSpPr>
              <p:nvPr/>
            </p:nvSpPr>
            <p:spPr bwMode="auto">
              <a:xfrm>
                <a:off x="13086" y="3420"/>
                <a:ext cx="2925" cy="9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vzklična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Česa ne poveš!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55" name="Rectangle 11"/>
              <p:cNvSpPr>
                <a:spLocks noChangeArrowheads="1"/>
              </p:cNvSpPr>
              <p:nvPr/>
            </p:nvSpPr>
            <p:spPr bwMode="auto">
              <a:xfrm>
                <a:off x="5040" y="6463"/>
                <a:ext cx="4009" cy="13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pripovedne povedi</a:t>
                </a:r>
                <a:r>
                  <a:rPr kumimoji="0" lang="sl-SI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</a:t>
                </a:r>
                <a:endParaRPr kumimoji="0" lang="sl-SI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Pohištvo so pripeljali s tovornjakom.</a:t>
                </a:r>
                <a:endPara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56" name="Rectangle 12"/>
              <p:cNvSpPr>
                <a:spLocks noChangeArrowheads="1"/>
              </p:cNvSpPr>
              <p:nvPr/>
            </p:nvSpPr>
            <p:spPr bwMode="auto">
              <a:xfrm>
                <a:off x="9600" y="6463"/>
                <a:ext cx="3727" cy="151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dopolnjevalna vprašanja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Kdaj si zadnjič govorila z njim?</a:t>
                </a:r>
                <a:endPara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57" name="Rectangle 13"/>
              <p:cNvSpPr>
                <a:spLocks noChangeArrowheads="1"/>
              </p:cNvSpPr>
              <p:nvPr/>
            </p:nvSpPr>
            <p:spPr bwMode="auto">
              <a:xfrm>
                <a:off x="10628" y="4607"/>
                <a:ext cx="3822" cy="10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odločevalna </a:t>
                </a:r>
                <a:r>
                  <a:rPr lang="sl-SI" sz="1600" dirty="0">
                    <a:latin typeface="Calibri" pitchFamily="34" charset="0"/>
                    <a:cs typeface="Arial" pitchFamily="34" charset="0"/>
                  </a:rPr>
                  <a:t>v</a:t>
                </a:r>
                <a:r>
                  <a:rPr kumimoji="0" lang="sl-SI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prašanja</a:t>
                </a:r>
                <a:endParaRPr kumimoji="0" lang="sl-SI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sl-SI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sz="16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Se je že vrnil?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6158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8965" y="3038"/>
                <a:ext cx="2445" cy="226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159" name="AutoShape 15"/>
              <p:cNvCxnSpPr>
                <a:cxnSpLocks noChangeShapeType="1"/>
              </p:cNvCxnSpPr>
              <p:nvPr/>
            </p:nvCxnSpPr>
            <p:spPr bwMode="auto">
              <a:xfrm>
                <a:off x="11463" y="3038"/>
                <a:ext cx="251" cy="93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160" name="AutoShape 16"/>
              <p:cNvCxnSpPr>
                <a:cxnSpLocks noChangeShapeType="1"/>
                <a:endCxn id="6154" idx="0"/>
              </p:cNvCxnSpPr>
              <p:nvPr/>
            </p:nvCxnSpPr>
            <p:spPr bwMode="auto">
              <a:xfrm>
                <a:off x="11464" y="3038"/>
                <a:ext cx="3084" cy="38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</p:grpSp>
      <p:cxnSp>
        <p:nvCxnSpPr>
          <p:cNvPr id="5" name="Raven puščični povezovalnik 4"/>
          <p:cNvCxnSpPr>
            <a:endCxn id="6155" idx="0"/>
          </p:cNvCxnSpPr>
          <p:nvPr/>
        </p:nvCxnSpPr>
        <p:spPr>
          <a:xfrm flipH="1">
            <a:off x="3814446" y="4236083"/>
            <a:ext cx="1042742" cy="539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ven puščični povezovalnik 6"/>
          <p:cNvCxnSpPr>
            <a:endCxn id="6156" idx="0"/>
          </p:cNvCxnSpPr>
          <p:nvPr/>
        </p:nvCxnSpPr>
        <p:spPr>
          <a:xfrm>
            <a:off x="4857187" y="4227075"/>
            <a:ext cx="1356570" cy="5486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323528" y="332656"/>
            <a:ext cx="8353226" cy="5976664"/>
            <a:chOff x="2641" y="1133"/>
            <a:chExt cx="11406" cy="5699"/>
          </a:xfrm>
        </p:grpSpPr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781" y="1133"/>
              <a:ext cx="11266" cy="28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2400" b="1" i="0" u="none" strike="noStrike" cap="none" normalizeH="0" baseline="0" dirty="0" smtClean="0">
                  <a:ln>
                    <a:noFill/>
                  </a:ln>
                  <a:solidFill>
                    <a:srgbClr val="548DD4"/>
                  </a:solidFill>
                  <a:effectLst/>
                  <a:latin typeface="Calibri" pitchFamily="34" charset="0"/>
                  <a:cs typeface="Arial" pitchFamily="34" charset="0"/>
                </a:rPr>
                <a:t>3. PREMORI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kumimoji="0" lang="sl-SI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Členijo besedilo na smiselne pomenske enote.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endParaRPr kumimoji="0" lang="sl-SI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So različno dolgi.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endParaRPr kumimoji="0" lang="sl-SI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Naredimo jih pred pomembnimi podatki/deli besedila, če smo razburjeni, v zadregi …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72" name="Rectangle 4"/>
            <p:cNvSpPr>
              <a:spLocks noChangeArrowheads="1"/>
            </p:cNvSpPr>
            <p:nvPr/>
          </p:nvSpPr>
          <p:spPr bwMode="auto">
            <a:xfrm>
              <a:off x="2641" y="5430"/>
              <a:ext cx="4326" cy="14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GOVORCU</a:t>
              </a: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, da: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sz="1600" dirty="0" smtClean="0">
                  <a:latin typeface="Calibri" pitchFamily="34" charset="0"/>
                  <a:cs typeface="Arial" pitchFamily="34" charset="0"/>
                </a:rPr>
                <a:t> se </a:t>
              </a:r>
              <a:r>
                <a:rPr lang="sl-SI" sz="1600" dirty="0">
                  <a:latin typeface="Calibri" pitchFamily="34" charset="0"/>
                  <a:cs typeface="Arial" pitchFamily="34" charset="0"/>
                </a:rPr>
                <a:t>osredotoči na misli,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sz="1600" dirty="0" smtClean="0">
                  <a:latin typeface="Calibri" pitchFamily="34" charset="0"/>
                  <a:cs typeface="Arial" pitchFamily="34" charset="0"/>
                </a:rPr>
                <a:t> poudari </a:t>
              </a:r>
              <a:r>
                <a:rPr lang="sl-SI" sz="1600" dirty="0">
                  <a:latin typeface="Calibri" pitchFamily="34" charset="0"/>
                  <a:cs typeface="Arial" pitchFamily="34" charset="0"/>
                </a:rPr>
                <a:t>pomembne dele besedila,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sz="1600" dirty="0" smtClean="0">
                  <a:latin typeface="Calibri" pitchFamily="34" charset="0"/>
                  <a:cs typeface="Arial" pitchFamily="34" charset="0"/>
                </a:rPr>
                <a:t> obvlada </a:t>
              </a:r>
              <a:r>
                <a:rPr lang="sl-SI" sz="1600" dirty="0">
                  <a:latin typeface="Calibri" pitchFamily="34" charset="0"/>
                  <a:cs typeface="Arial" pitchFamily="34" charset="0"/>
                </a:rPr>
                <a:t>čas.</a:t>
              </a:r>
            </a:p>
          </p:txBody>
        </p:sp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7477" y="5643"/>
              <a:ext cx="5783" cy="11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POSLUŠALCEM</a:t>
              </a: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, da:</a:t>
              </a:r>
            </a:p>
            <a:p>
              <a:pPr marL="0" marR="0" lvl="1" indent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lang="sl-SI" sz="1600" dirty="0" smtClean="0">
                  <a:latin typeface="Calibri" pitchFamily="34" charset="0"/>
                  <a:cs typeface="Arial" pitchFamily="34" charset="0"/>
                </a:rPr>
                <a:t> premislijo</a:t>
              </a:r>
              <a:r>
                <a:rPr lang="sl-SI" sz="1600" dirty="0">
                  <a:latin typeface="Calibri" pitchFamily="34" charset="0"/>
                  <a:cs typeface="Arial" pitchFamily="34" charset="0"/>
                </a:rPr>
                <a:t>, dojamejo, sprejmejo slišano,</a:t>
              </a:r>
            </a:p>
            <a:p>
              <a:pPr marR="0" lvl="0" indent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lang="sl-SI" sz="1600" dirty="0" smtClean="0">
                  <a:latin typeface="Calibri" pitchFamily="34" charset="0"/>
                  <a:cs typeface="Arial" pitchFamily="34" charset="0"/>
                </a:rPr>
                <a:t> sprašujejo</a:t>
              </a:r>
              <a:r>
                <a:rPr lang="sl-SI" sz="1600" dirty="0">
                  <a:latin typeface="Calibri" pitchFamily="34" charset="0"/>
                  <a:cs typeface="Arial" pitchFamily="34" charset="0"/>
                </a:rPr>
                <a:t>.</a:t>
              </a:r>
            </a:p>
          </p:txBody>
        </p:sp>
        <p:cxnSp>
          <p:nvCxnSpPr>
            <p:cNvPr id="7174" name="AutoShape 6"/>
            <p:cNvCxnSpPr>
              <a:cxnSpLocks noChangeShapeType="1"/>
            </p:cNvCxnSpPr>
            <p:nvPr/>
          </p:nvCxnSpPr>
          <p:spPr bwMode="auto">
            <a:xfrm flipH="1">
              <a:off x="5405" y="4581"/>
              <a:ext cx="2384" cy="84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175" name="AutoShape 7"/>
            <p:cNvCxnSpPr>
              <a:cxnSpLocks noChangeShapeType="1"/>
            </p:cNvCxnSpPr>
            <p:nvPr/>
          </p:nvCxnSpPr>
          <p:spPr bwMode="auto">
            <a:xfrm>
              <a:off x="7789" y="4580"/>
              <a:ext cx="2556" cy="106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2" name="Pravokotnik 1"/>
          <p:cNvSpPr/>
          <p:nvPr/>
        </p:nvSpPr>
        <p:spPr>
          <a:xfrm>
            <a:off x="3230030" y="3587035"/>
            <a:ext cx="1846623" cy="3600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OMOGOČAJO</a:t>
            </a:r>
            <a:endParaRPr lang="sl-SI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1" name="Picture 9" descr="http://www.nasa-lekarna.si/fileadmin/medis/nasa-lekarna.si/clanki/narkolepsija_zaspano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21153" y="5242093"/>
            <a:ext cx="1597377" cy="1488757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79512" y="188640"/>
            <a:ext cx="8522633" cy="3559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l-SI" sz="2400" b="1" i="0" u="none" strike="noStrike" cap="none" normalizeH="0" baseline="0" dirty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4. HITROST/TEMPO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sl-SI" sz="2400" dirty="0" smtClean="0">
                <a:latin typeface="Calibri" pitchFamily="34" charset="0"/>
                <a:cs typeface="Arial" pitchFamily="34" charset="0"/>
              </a:rPr>
              <a:t> Dele </a:t>
            </a:r>
            <a:r>
              <a:rPr lang="sl-SI" sz="2400" dirty="0">
                <a:latin typeface="Calibri" pitchFamily="34" charset="0"/>
                <a:cs typeface="Arial" pitchFamily="34" charset="0"/>
              </a:rPr>
              <a:t>besedila izgovarjamo z različno hitrostjo: pomembnejše počasneje in glasneje, manj pomembne hitreje in tišje. </a:t>
            </a:r>
            <a:endParaRPr lang="sl-SI" sz="2400" dirty="0" smtClean="0">
              <a:latin typeface="Calibri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lang="sl-SI" sz="2400" dirty="0"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sl-SI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Upoštevamo okoliščine, predvsem naslovnika (starost ipd. – otrokom govorimo počasneje).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kumimoji="0" lang="sl-SI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sl-SI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S hitrostjo razodevamo tudi svoje čustveno in telesno stanje.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sl-SI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Hitrost govora je </a:t>
            </a:r>
            <a:r>
              <a:rPr kumimoji="0" lang="sl-SI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primerna, kadar ni opazna</a:t>
            </a:r>
            <a:r>
              <a:rPr kumimoji="0" lang="sl-SI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.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Skupina 2"/>
          <p:cNvGrpSpPr/>
          <p:nvPr/>
        </p:nvGrpSpPr>
        <p:grpSpPr>
          <a:xfrm>
            <a:off x="221003" y="3747985"/>
            <a:ext cx="4218556" cy="2950021"/>
            <a:chOff x="221003" y="3747985"/>
            <a:chExt cx="4218556" cy="2950021"/>
          </a:xfrm>
        </p:grpSpPr>
        <p:sp>
          <p:nvSpPr>
            <p:cNvPr id="8196" name="Rectangle 4"/>
            <p:cNvSpPr>
              <a:spLocks noChangeArrowheads="1"/>
            </p:cNvSpPr>
            <p:nvPr/>
          </p:nvSpPr>
          <p:spPr bwMode="auto">
            <a:xfrm>
              <a:off x="221003" y="4580908"/>
              <a:ext cx="3381957" cy="21170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PREHITRO</a:t>
              </a: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kumimoji="0" lang="sl-SI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trema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zmedenost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nezanesljivost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čim prej končati</a:t>
              </a:r>
              <a:endParaRPr kumimoji="0" lang="sl-SI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nejasen, nerazločen govor</a:t>
              </a:r>
              <a:endParaRPr kumimoji="0" lang="sl-SI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poslušalec ne dojema slišanega</a:t>
              </a: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8198" name="AutoShape 6"/>
            <p:cNvCxnSpPr>
              <a:cxnSpLocks noChangeShapeType="1"/>
              <a:endCxn id="8196" idx="0"/>
            </p:cNvCxnSpPr>
            <p:nvPr/>
          </p:nvCxnSpPr>
          <p:spPr bwMode="auto">
            <a:xfrm flipH="1">
              <a:off x="1911982" y="3747985"/>
              <a:ext cx="2527577" cy="83292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4" name="Skupina 3"/>
          <p:cNvGrpSpPr/>
          <p:nvPr/>
        </p:nvGrpSpPr>
        <p:grpSpPr>
          <a:xfrm>
            <a:off x="3804489" y="3747985"/>
            <a:ext cx="3372643" cy="2950021"/>
            <a:chOff x="3804489" y="3747985"/>
            <a:chExt cx="3372643" cy="2950021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3804489" y="5269269"/>
              <a:ext cx="3372643" cy="142873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PREPOČASI</a:t>
              </a: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dirty="0" smtClean="0">
                  <a:latin typeface="Calibri" pitchFamily="34" charset="0"/>
                  <a:cs typeface="Arial" pitchFamily="34" charset="0"/>
                </a:rPr>
                <a:t> bolezen</a:t>
              </a:r>
              <a:r>
                <a:rPr lang="sl-SI" dirty="0">
                  <a:latin typeface="Calibri" pitchFamily="34" charset="0"/>
                  <a:cs typeface="Arial" pitchFamily="34" charset="0"/>
                </a:rPr>
                <a:t>, utrujenost, zaspanost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dirty="0" smtClean="0">
                  <a:latin typeface="Calibri" pitchFamily="34" charset="0"/>
                  <a:cs typeface="Arial" pitchFamily="34" charset="0"/>
                </a:rPr>
                <a:t> nepremišljenost</a:t>
              </a:r>
              <a:endParaRPr lang="sl-SI" dirty="0">
                <a:latin typeface="Calibri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dirty="0" smtClean="0">
                  <a:latin typeface="Calibri" pitchFamily="34" charset="0"/>
                  <a:cs typeface="Arial" pitchFamily="34" charset="0"/>
                </a:rPr>
                <a:t> zdolgočaseni</a:t>
              </a:r>
              <a:r>
                <a:rPr lang="sl-SI" dirty="0">
                  <a:latin typeface="Calibri" pitchFamily="34" charset="0"/>
                  <a:cs typeface="Arial" pitchFamily="34" charset="0"/>
                </a:rPr>
                <a:t>, zaspani poslušalci</a:t>
              </a:r>
            </a:p>
          </p:txBody>
        </p:sp>
        <p:cxnSp>
          <p:nvCxnSpPr>
            <p:cNvPr id="8199" name="AutoShape 7"/>
            <p:cNvCxnSpPr>
              <a:cxnSpLocks noChangeShapeType="1"/>
              <a:endCxn id="8197" idx="0"/>
            </p:cNvCxnSpPr>
            <p:nvPr/>
          </p:nvCxnSpPr>
          <p:spPr bwMode="auto">
            <a:xfrm>
              <a:off x="4439558" y="3747985"/>
              <a:ext cx="1051675" cy="152128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406614" y="552712"/>
            <a:ext cx="7776864" cy="6044956"/>
            <a:chOff x="630" y="495"/>
            <a:chExt cx="10530" cy="7773"/>
          </a:xfrm>
        </p:grpSpPr>
        <p:sp>
          <p:nvSpPr>
            <p:cNvPr id="9219" name="Rectangle 3"/>
            <p:cNvSpPr>
              <a:spLocks noChangeArrowheads="1"/>
            </p:cNvSpPr>
            <p:nvPr/>
          </p:nvSpPr>
          <p:spPr bwMode="auto">
            <a:xfrm>
              <a:off x="630" y="495"/>
              <a:ext cx="10530" cy="777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2400" b="1" i="0" u="none" strike="noStrike" cap="none" normalizeH="0" baseline="0" dirty="0" smtClean="0">
                  <a:ln>
                    <a:noFill/>
                  </a:ln>
                  <a:solidFill>
                    <a:srgbClr val="548DD4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5.</a:t>
              </a:r>
              <a:r>
                <a:rPr kumimoji="0" lang="sl-SI" sz="2400" b="0" i="0" u="none" strike="noStrike" cap="none" normalizeH="0" baseline="0" dirty="0" smtClean="0">
                  <a:ln>
                    <a:noFill/>
                  </a:ln>
                  <a:solidFill>
                    <a:srgbClr val="548DD4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sl-SI" sz="2400" b="1" i="0" u="none" strike="noStrike" cap="none" normalizeH="0" baseline="0" dirty="0" smtClean="0">
                  <a:ln>
                    <a:noFill/>
                  </a:ln>
                  <a:solidFill>
                    <a:srgbClr val="548DD4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REGISTER</a:t>
              </a:r>
              <a:endParaRPr kumimoji="0" lang="sl-SI" sz="2400" b="0" i="0" u="none" strike="noStrike" cap="none" normalizeH="0" baseline="0" dirty="0" smtClean="0">
                <a:ln>
                  <a:noFill/>
                </a:ln>
                <a:solidFill>
                  <a:srgbClr val="548DD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l-S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3 tonska območja (določeno)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l-S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sl-SI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l-S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l-S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l-S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l-S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V vsakem so trije pasovi/registri: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VIŠJI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SREDNJI</a:t>
              </a: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NIŽJI</a:t>
              </a:r>
            </a:p>
          </p:txBody>
        </p:sp>
        <p:sp>
          <p:nvSpPr>
            <p:cNvPr id="9220" name="Rectangle 4"/>
            <p:cNvSpPr>
              <a:spLocks noChangeArrowheads="1"/>
            </p:cNvSpPr>
            <p:nvPr/>
          </p:nvSpPr>
          <p:spPr bwMode="auto">
            <a:xfrm>
              <a:off x="1058" y="2700"/>
              <a:ext cx="2685" cy="186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ŽENSKE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sopran </a:t>
              </a:r>
              <a:endParaRPr lang="sl-SI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mezzosopran</a:t>
              </a:r>
              <a:endParaRPr lang="sl-SI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al</a:t>
              </a:r>
              <a:r>
                <a:rPr lang="sl-SI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t</a:t>
              </a:r>
              <a:endParaRPr lang="sl-SI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4246" y="2700"/>
              <a:ext cx="1770" cy="193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MOŠKI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tenor</a:t>
              </a:r>
              <a:endParaRPr lang="sl-SI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bariton</a:t>
              </a:r>
              <a:endParaRPr lang="sl-SI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bas</a:t>
              </a:r>
            </a:p>
          </p:txBody>
        </p:sp>
        <p:cxnSp>
          <p:nvCxnSpPr>
            <p:cNvPr id="9222" name="AutoShape 6"/>
            <p:cNvCxnSpPr>
              <a:cxnSpLocks noChangeShapeType="1"/>
            </p:cNvCxnSpPr>
            <p:nvPr/>
          </p:nvCxnSpPr>
          <p:spPr bwMode="auto">
            <a:xfrm flipH="1">
              <a:off x="3045" y="2070"/>
              <a:ext cx="285" cy="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9223" name="AutoShape 7"/>
            <p:cNvCxnSpPr>
              <a:cxnSpLocks noChangeShapeType="1"/>
            </p:cNvCxnSpPr>
            <p:nvPr/>
          </p:nvCxnSpPr>
          <p:spPr bwMode="auto">
            <a:xfrm>
              <a:off x="3330" y="2070"/>
              <a:ext cx="1801" cy="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9224" name="AutoShape 8"/>
            <p:cNvCxnSpPr>
              <a:cxnSpLocks noChangeShapeType="1"/>
            </p:cNvCxnSpPr>
            <p:nvPr/>
          </p:nvCxnSpPr>
          <p:spPr bwMode="auto">
            <a:xfrm>
              <a:off x="4483" y="6508"/>
              <a:ext cx="279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9225" name="AutoShape 9"/>
            <p:cNvCxnSpPr>
              <a:cxnSpLocks noChangeShapeType="1"/>
            </p:cNvCxnSpPr>
            <p:nvPr/>
          </p:nvCxnSpPr>
          <p:spPr bwMode="auto">
            <a:xfrm>
              <a:off x="4591" y="6971"/>
              <a:ext cx="279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9226" name="AutoShape 10"/>
            <p:cNvCxnSpPr>
              <a:cxnSpLocks noChangeShapeType="1"/>
            </p:cNvCxnSpPr>
            <p:nvPr/>
          </p:nvCxnSpPr>
          <p:spPr bwMode="auto">
            <a:xfrm>
              <a:off x="4500" y="7995"/>
              <a:ext cx="279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9227" name="AutoShape 11"/>
            <p:cNvCxnSpPr>
              <a:cxnSpLocks noChangeShapeType="1"/>
            </p:cNvCxnSpPr>
            <p:nvPr/>
          </p:nvCxnSpPr>
          <p:spPr bwMode="auto">
            <a:xfrm>
              <a:off x="4500" y="7440"/>
              <a:ext cx="279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7467600" cy="599945"/>
          </a:xfrm>
        </p:spPr>
        <p:txBody>
          <a:bodyPr>
            <a:normAutofit/>
          </a:bodyPr>
          <a:lstStyle/>
          <a:p>
            <a:pPr algn="ctr" fontAlgn="base">
              <a:spcAft>
                <a:spcPts val="1000"/>
              </a:spcAft>
            </a:pPr>
            <a:r>
              <a:rPr lang="sl-SI" sz="2400" b="1" cap="none" dirty="0">
                <a:solidFill>
                  <a:srgbClr val="548DD4"/>
                </a:solidFill>
                <a:latin typeface="Calibri" pitchFamily="34" charset="0"/>
                <a:ea typeface="+mn-ea"/>
                <a:cs typeface="Arial" pitchFamily="34" charset="0"/>
              </a:rPr>
              <a:t>6. BARVA GLASU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/>
          <a:lstStyle/>
          <a:p>
            <a:pPr lvl="0">
              <a:buClr>
                <a:srgbClr val="002060"/>
              </a:buClr>
            </a:pPr>
            <a:r>
              <a:rPr lang="sl-SI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Razpoloženje in čustva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lahko izražamo z različno barvo glasu. </a:t>
            </a:r>
            <a:endParaRPr lang="sl-SI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060"/>
              </a:buClr>
            </a:pPr>
            <a:r>
              <a:rPr lang="sl-SI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Okvara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govornih organov ali </a:t>
            </a:r>
            <a:r>
              <a:rPr lang="sl-SI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bolezen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vpliva na barvanje glasov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  <a:sym typeface="Wingdings"/>
              </a:rPr>
              <a:t>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jecljanje, sesljanje ali nosljanje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KAJ JE POMEMBNO ZA USPEŠEN GOVORNI NASTOP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002060"/>
              </a:buClr>
              <a:buNone/>
            </a:pP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PRIPRAVA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GN (strokovna in osebna)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NEBESEDNI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SPREMLJEVALCI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SPOROČANJA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ZBORNI JEZIK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UPOŠTEVANJE POSLUŠALCEV</a:t>
            </a:r>
          </a:p>
          <a:p>
            <a:pPr marL="0" lvl="0" indent="0">
              <a:buClr>
                <a:srgbClr val="002060"/>
              </a:buClr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VLOGA POSLUŠALCEV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POVRATNA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INFORMACIJA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0715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467600" cy="724942"/>
          </a:xfrm>
        </p:spPr>
        <p:txBody>
          <a:bodyPr/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ZBORNI JEZIK</a:t>
            </a:r>
            <a:endParaRPr lang="sl-S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7467600" cy="496855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Govorimo:</a:t>
            </a:r>
          </a:p>
          <a:p>
            <a:pPr lvl="0">
              <a:buClr>
                <a:srgbClr val="002060"/>
              </a:buClr>
            </a:pP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prosto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(ne beremo, ne govorimo na pamet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  <a:sym typeface="Wingdings"/>
              </a:rPr>
              <a:t>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monotono, dolgočasno, pasivni poslušalci; lahko imamo pisno predlogo, oporne točke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060"/>
              </a:buClr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razločno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naravno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002060"/>
              </a:buClr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knjižnem zbornem jeziku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Pozorni smo na to, da v dialogu s poslušalci ne začnemo uporabljati pogovornega jezika.</a:t>
            </a:r>
          </a:p>
          <a:p>
            <a:pPr>
              <a:buClr>
                <a:srgbClr val="002060"/>
              </a:buClr>
            </a:pPr>
            <a:endParaRPr lang="sl-SI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Govor lahko popestrimo s kakšno </a:t>
            </a:r>
            <a:r>
              <a:rPr lang="sl-SI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nezborno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besedo.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67600" cy="724942"/>
          </a:xfrm>
        </p:spPr>
        <p:txBody>
          <a:bodyPr/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KNJIŽNI POGOVORNI JEZIK</a:t>
            </a:r>
            <a:endParaRPr lang="sl-S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277072"/>
          </a:xfrm>
        </p:spPr>
        <p:txBody>
          <a:bodyPr>
            <a:normAutofit/>
          </a:bodyPr>
          <a:lstStyle/>
          <a:p>
            <a:pPr lvl="0">
              <a:spcBef>
                <a:spcPts val="2400"/>
              </a:spcBef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kratki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nedoločnik: </a:t>
            </a: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delat</a:t>
            </a:r>
          </a:p>
          <a:p>
            <a:pPr lvl="0">
              <a:spcBef>
                <a:spcPts val="2400"/>
              </a:spcBef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množinska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oblika deležnika -l: </a:t>
            </a:r>
            <a:r>
              <a:rPr lang="sl-SI" i="1" dirty="0">
                <a:latin typeface="Calibri" panose="020F0502020204030204" pitchFamily="34" charset="0"/>
                <a:cs typeface="Calibri" panose="020F0502020204030204" pitchFamily="34" charset="0"/>
              </a:rPr>
              <a:t>smo </a:t>
            </a: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delal</a:t>
            </a:r>
          </a:p>
          <a:p>
            <a:pPr lvl="0">
              <a:spcBef>
                <a:spcPts val="2400"/>
              </a:spcBef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posamezni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primeri: </a:t>
            </a:r>
            <a:r>
              <a:rPr lang="sl-SI" i="1" dirty="0">
                <a:latin typeface="Calibri" panose="020F0502020204030204" pitchFamily="34" charset="0"/>
                <a:cs typeface="Calibri" panose="020F0502020204030204" pitchFamily="34" charset="0"/>
              </a:rPr>
              <a:t>je bla, smo </a:t>
            </a:r>
            <a:r>
              <a:rPr lang="sl-SI" i="1" dirty="0" err="1">
                <a:latin typeface="Calibri" panose="020F0502020204030204" pitchFamily="34" charset="0"/>
                <a:cs typeface="Calibri" panose="020F0502020204030204" pitchFamily="34" charset="0"/>
              </a:rPr>
              <a:t>bli</a:t>
            </a:r>
            <a:r>
              <a:rPr lang="sl-SI" i="1" dirty="0">
                <a:latin typeface="Calibri" panose="020F0502020204030204" pitchFamily="34" charset="0"/>
                <a:cs typeface="Calibri" panose="020F0502020204030204" pitchFamily="34" charset="0"/>
              </a:rPr>
              <a:t>, prosim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[ə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  <a:p>
            <a:pPr lvl="0">
              <a:spcBef>
                <a:spcPts val="2400"/>
              </a:spcBef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izgovor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deležnika -l kot u: </a:t>
            </a:r>
            <a:r>
              <a:rPr lang="sl-SI" i="1" dirty="0">
                <a:latin typeface="Calibri" panose="020F0502020204030204" pitchFamily="34" charset="0"/>
                <a:cs typeface="Calibri" panose="020F0502020204030204" pitchFamily="34" charset="0"/>
              </a:rPr>
              <a:t>sem </a:t>
            </a: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reku</a:t>
            </a:r>
          </a:p>
          <a:p>
            <a:pPr lvl="0">
              <a:spcBef>
                <a:spcPts val="2400"/>
              </a:spcBef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izgovor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l namesto </a:t>
            </a:r>
            <a:r>
              <a:rPr lang="sl-SI" dirty="0" err="1">
                <a:latin typeface="Calibri" panose="020F0502020204030204" pitchFamily="34" charset="0"/>
                <a:cs typeface="Calibri" panose="020F0502020204030204" pitchFamily="34" charset="0"/>
              </a:rPr>
              <a:t>lj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l-SI" i="1" dirty="0" err="1">
                <a:latin typeface="Calibri" panose="020F0502020204030204" pitchFamily="34" charset="0"/>
                <a:cs typeface="Calibri" panose="020F0502020204030204" pitchFamily="34" charset="0"/>
              </a:rPr>
              <a:t>kluč</a:t>
            </a:r>
            <a:r>
              <a:rPr lang="sl-SI" i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grable</a:t>
            </a:r>
            <a:endParaRPr lang="sl-SI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2400"/>
              </a:spcBef>
              <a:buClr>
                <a:srgbClr val="002060"/>
              </a:buClr>
            </a:pP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 </a:t>
            </a:r>
            <a:r>
              <a:rPr lang="sl-SI" i="1" dirty="0">
                <a:latin typeface="Calibri" panose="020F0502020204030204" pitchFamily="34" charset="0"/>
                <a:cs typeface="Calibri" panose="020F0502020204030204" pitchFamily="34" charset="0"/>
              </a:rPr>
              <a:t>– da, a – ali, adijo – na </a:t>
            </a: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svidenje, bojo – bodo, okej – v redu/dobro</a:t>
            </a:r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467600" cy="652934"/>
          </a:xfrm>
        </p:spPr>
        <p:txBody>
          <a:bodyPr/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POGOSTE PRAVOREČNE NAPAKE</a:t>
            </a:r>
            <a:endParaRPr lang="sl-S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539552" y="1268760"/>
            <a:ext cx="7467600" cy="2736304"/>
          </a:xfrm>
        </p:spPr>
        <p:txBody>
          <a:bodyPr>
            <a:normAutofit/>
          </a:bodyPr>
          <a:lstStyle/>
          <a:p>
            <a:pPr lvl="0">
              <a:spcBef>
                <a:spcPts val="2400"/>
              </a:spcBef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mašila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(polglasnik, </a:t>
            </a:r>
            <a:r>
              <a:rPr lang="sl-SI" i="1" dirty="0">
                <a:latin typeface="Calibri" panose="020F0502020204030204" pitchFamily="34" charset="0"/>
                <a:cs typeface="Calibri" panose="020F0502020204030204" pitchFamily="34" charset="0"/>
              </a:rPr>
              <a:t>v bistvu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no, torej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 pravi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…)</a:t>
            </a:r>
          </a:p>
          <a:p>
            <a:pPr lvl="0">
              <a:spcBef>
                <a:spcPts val="2400"/>
              </a:spcBef>
              <a:buClr>
                <a:srgbClr val="002060"/>
              </a:buClr>
            </a:pPr>
            <a:r>
              <a:rPr lang="sl-SI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vekanje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>
              <a:spcBef>
                <a:spcPts val="2400"/>
              </a:spcBef>
              <a:buClr>
                <a:srgbClr val="002060"/>
              </a:buClr>
            </a:pPr>
            <a:r>
              <a:rPr lang="sl-SI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elkanje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>
              <a:spcBef>
                <a:spcPts val="2400"/>
              </a:spcBef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nasmeh – z nasmehom; prihod – ob prihodu</a:t>
            </a:r>
          </a:p>
          <a:p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KAJ JE POMEMBNO ZA USPEŠEN GOVORNI NASTOP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002060"/>
              </a:buClr>
              <a:buNone/>
            </a:pP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PRIPRAVA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GN (strokovna in osebna)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NEBESEDNI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SPREMLJEVALCI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SPOROČANJA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ZBORNI JEZIK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UPOŠTEVANJE POSLUŠALCEV</a:t>
            </a:r>
          </a:p>
          <a:p>
            <a:pPr marL="0" lvl="0" indent="0">
              <a:buClr>
                <a:srgbClr val="002060"/>
              </a:buClr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VLOGA POSLUŠALCEV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POVRATNA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INFORMACIJA</a:t>
            </a:r>
          </a:p>
          <a:p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467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POGOSTE NAPAKE IN PRIMERI SLOGOVNE NEUSTREZNOSTI</a:t>
            </a:r>
            <a:endParaRPr lang="sl-S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značba mesta vsebine 3"/>
          <p:cNvSpPr>
            <a:spLocks noGrp="1"/>
          </p:cNvSpPr>
          <p:nvPr>
            <p:ph sz="quarter" idx="1"/>
          </p:nvPr>
        </p:nvSpPr>
        <p:spPr>
          <a:xfrm>
            <a:off x="487760" y="1556792"/>
            <a:ext cx="7715200" cy="4320480"/>
          </a:xfrm>
        </p:spPr>
        <p:txBody>
          <a:bodyPr>
            <a:normAutofit/>
          </a:bodyPr>
          <a:lstStyle/>
          <a:p>
            <a:pPr marL="273050" lvl="1" indent="-273050">
              <a:spcBef>
                <a:spcPts val="1400"/>
              </a:spcBef>
              <a:buClr>
                <a:srgbClr val="002060"/>
              </a:buClr>
            </a:pPr>
            <a:r>
              <a:rPr lang="sl-SI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Lepo </a:t>
            </a: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pozdravljeni z moje strani.</a:t>
            </a:r>
          </a:p>
          <a:p>
            <a:pPr marL="273050" lvl="1" indent="-273050">
              <a:spcBef>
                <a:spcPts val="1400"/>
              </a:spcBef>
              <a:buClr>
                <a:srgbClr val="002060"/>
              </a:buClr>
            </a:pP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To je bilo vse z moje strani.</a:t>
            </a:r>
          </a:p>
          <a:p>
            <a:pPr marL="273050" lvl="1" indent="-273050">
              <a:spcBef>
                <a:spcPts val="1400"/>
              </a:spcBef>
              <a:buClr>
                <a:srgbClr val="002060"/>
              </a:buClr>
            </a:pP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Predstavila vam bom mojo seminarsko nalogo.</a:t>
            </a:r>
          </a:p>
          <a:p>
            <a:pPr marL="273050" lvl="1" indent="-273050">
              <a:spcBef>
                <a:spcPts val="1400"/>
              </a:spcBef>
              <a:buClr>
                <a:srgbClr val="002060"/>
              </a:buClr>
            </a:pP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Te anketiranci se strinjajo, da </a:t>
            </a:r>
            <a:r>
              <a:rPr lang="sl-SI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… / Te tečaji so bili uspešni.</a:t>
            </a:r>
            <a:endParaRPr lang="sl-SI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0" lvl="1" indent="-273050">
              <a:spcBef>
                <a:spcPts val="1400"/>
              </a:spcBef>
              <a:buClr>
                <a:srgbClr val="002060"/>
              </a:buClr>
            </a:pP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20 </a:t>
            </a:r>
            <a:r>
              <a:rPr lang="sl-SI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procentov</a:t>
            </a:r>
          </a:p>
          <a:p>
            <a:pPr marL="273050" lvl="1" indent="-273050">
              <a:spcBef>
                <a:spcPts val="1400"/>
              </a:spcBef>
              <a:buClr>
                <a:srgbClr val="002060"/>
              </a:buClr>
            </a:pP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Kot rešitev rebusa </a:t>
            </a:r>
            <a:r>
              <a:rPr lang="sl-SI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bote</a:t>
            </a: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 dobili besedno zvezo …</a:t>
            </a:r>
          </a:p>
        </p:txBody>
      </p:sp>
    </p:spTree>
    <p:extLst>
      <p:ext uri="{BB962C8B-B14F-4D97-AF65-F5344CB8AC3E}">
        <p14:creationId xmlns:p14="http://schemas.microsoft.com/office/powerpoint/2010/main" val="17290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467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POGOSTE NAPAKE IN PRIMERI SLOGOVNE NEUSTREZNOSTI</a:t>
            </a:r>
            <a:endParaRPr lang="sl-S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značba mesta vsebine 3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715200" cy="5061176"/>
          </a:xfrm>
        </p:spPr>
        <p:txBody>
          <a:bodyPr>
            <a:normAutofit fontScale="92500" lnSpcReduction="10000"/>
          </a:bodyPr>
          <a:lstStyle/>
          <a:p>
            <a:pPr marL="273050" lvl="1" indent="-273050">
              <a:spcBef>
                <a:spcPts val="1400"/>
              </a:spcBef>
              <a:buClr>
                <a:srgbClr val="002060"/>
              </a:buClr>
            </a:pP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Zakaj je bilo temu tako?</a:t>
            </a:r>
          </a:p>
          <a:p>
            <a:pPr marL="273050" lvl="1" indent="-273050">
              <a:spcBef>
                <a:spcPts val="1400"/>
              </a:spcBef>
              <a:buClr>
                <a:srgbClr val="002060"/>
              </a:buClr>
            </a:pP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Zato bi bilo treba </a:t>
            </a:r>
            <a:r>
              <a:rPr lang="sl-SI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narest</a:t>
            </a: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 …</a:t>
            </a:r>
          </a:p>
          <a:p>
            <a:pPr marL="273050" lvl="1" indent="-273050">
              <a:spcBef>
                <a:spcPts val="2400"/>
              </a:spcBef>
              <a:buClr>
                <a:srgbClr val="002060"/>
              </a:buClr>
            </a:pPr>
            <a:r>
              <a:rPr lang="sl-SI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Ali </a:t>
            </a: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ste se udeležili Cankarjevega tekmovanja tekom šolanja</a:t>
            </a:r>
            <a:r>
              <a:rPr lang="sl-SI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273050" lvl="1" indent="-273050">
              <a:spcBef>
                <a:spcPts val="2400"/>
              </a:spcBef>
              <a:buClr>
                <a:srgbClr val="002060"/>
              </a:buClr>
            </a:pPr>
            <a:r>
              <a:rPr lang="sl-SI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Kot </a:t>
            </a: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vidimo na tem </a:t>
            </a:r>
            <a:r>
              <a:rPr lang="sl-SI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slajdu</a:t>
            </a: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sl-SI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0" lvl="1" indent="-273050">
              <a:spcBef>
                <a:spcPts val="2400"/>
              </a:spcBef>
              <a:buClr>
                <a:srgbClr val="002060"/>
              </a:buClr>
            </a:pPr>
            <a:r>
              <a:rPr lang="sl-SI" sz="2800" i="1" dirty="0">
                <a:latin typeface="Calibri" panose="020F0502020204030204" pitchFamily="34" charset="0"/>
                <a:cs typeface="Calibri" panose="020F0502020204030204" pitchFamily="34" charset="0"/>
              </a:rPr>
              <a:t>Najbolj pogosti odgovori so bili …</a:t>
            </a:r>
            <a:endParaRPr lang="sl-SI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0" lvl="1" indent="-273050">
              <a:spcBef>
                <a:spcPts val="2400"/>
              </a:spcBef>
              <a:buClr>
                <a:srgbClr val="002060"/>
              </a:buClr>
            </a:pPr>
            <a:r>
              <a:rPr lang="sl-SI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Članek, katerega sem prebrala, je napisal …</a:t>
            </a:r>
          </a:p>
          <a:p>
            <a:pPr marL="273050" lvl="1" indent="-273050">
              <a:spcBef>
                <a:spcPts val="2400"/>
              </a:spcBef>
              <a:buClr>
                <a:srgbClr val="002060"/>
              </a:buClr>
            </a:pPr>
            <a:r>
              <a:rPr lang="sl-SI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Največ Slovencev se je izselilo v Avstralijo približno 60 let nazaj.</a:t>
            </a:r>
            <a:endParaRPr lang="sl-SI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4641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KAJ JE POMEMBNO ZA USPEŠEN GOVORNI NASTOP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002060"/>
              </a:buClr>
              <a:buNone/>
            </a:pP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PRIPRAVA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GN (strokovna in osebna)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NEBESEDNI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SPREMLJEVALCI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SPOROČANJA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ZBORNI JEZIK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UPOŠTEVANJE POSLUŠALCEV</a:t>
            </a:r>
          </a:p>
          <a:p>
            <a:pPr marL="0" lvl="0" indent="0">
              <a:buClr>
                <a:srgbClr val="002060"/>
              </a:buClr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VLOGA POSLUŠALCEV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POVRATNA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INFORMACIJA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09554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2206" y="620688"/>
            <a:ext cx="7467600" cy="508918"/>
          </a:xfrm>
        </p:spPr>
        <p:txBody>
          <a:bodyPr>
            <a:normAutofit fontScale="90000"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UPOŠTEVANJE POSLUŠALCEV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47846" y="1772816"/>
            <a:ext cx="7621960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CILJ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je, da nas poslušalci razumejo. Lažje ga dosežemo, če vključimo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endParaRPr lang="sl-SI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uvodno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motivacijo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svoje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izkušnje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aktualne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dogodke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nazorne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primere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humorne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vložke.</a:t>
            </a:r>
          </a:p>
          <a:p>
            <a:endParaRPr lang="sl-SI" b="1" dirty="0"/>
          </a:p>
          <a:p>
            <a:endParaRPr lang="sl-SI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996952"/>
            <a:ext cx="5122169" cy="23762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467600" cy="508918"/>
          </a:xfrm>
        </p:spPr>
        <p:txBody>
          <a:bodyPr>
            <a:normAutofit fontScale="90000"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UPOŠTEVANJE POSLUŠALCEV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534380" y="1484784"/>
            <a:ext cx="7621960" cy="4464496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Poslušalce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kaj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vprašamo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jim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damo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možnost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da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tudi oni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sprašujejo.</a:t>
            </a:r>
          </a:p>
          <a:p>
            <a:pPr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002060"/>
              </a:buClr>
            </a:pPr>
            <a:r>
              <a:rPr lang="sl-SI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Ponovimo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to, kar smo že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povedali – zaključimo podtemo.</a:t>
            </a:r>
          </a:p>
          <a:p>
            <a:pPr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002060"/>
              </a:buClr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Uporabljamo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čim manj tujk,</a:t>
            </a:r>
          </a:p>
          <a:p>
            <a:pPr lvl="1"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učne pripomočke.</a:t>
            </a:r>
          </a:p>
          <a:p>
            <a:pPr>
              <a:buClr>
                <a:srgbClr val="002060"/>
              </a:buClr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>
              <a:buClr>
                <a:srgbClr val="002060"/>
              </a:buClr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Aktiviramo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slušni, vidni in kinestetični kanal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27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KAJ JE POMEMBNO ZA USPEŠEN GOVORNI NASTOP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002060"/>
              </a:buClr>
              <a:buNone/>
            </a:pP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PRIPRAVA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GN (strokovna in osebna)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NEBESEDNI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SPREMLJEVALCI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SPOROČANJA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ZBORNI JEZIK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UPOŠTEVANJE POSLUŠALCEV</a:t>
            </a:r>
          </a:p>
          <a:p>
            <a:pPr marL="0" lvl="0" indent="0">
              <a:buClr>
                <a:srgbClr val="002060"/>
              </a:buClr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VLOGA POSLUŠALCEV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POVRATNA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INFORMACIJA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5510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AutoShape 1"/>
          <p:cNvSpPr>
            <a:spLocks noChangeShapeType="1"/>
          </p:cNvSpPr>
          <p:nvPr/>
        </p:nvSpPr>
        <p:spPr bwMode="auto">
          <a:xfrm>
            <a:off x="1619673" y="1698568"/>
            <a:ext cx="3672408" cy="78274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99592" y="1052736"/>
            <a:ext cx="5252143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Poslušanje je enosmerna </a:t>
            </a:r>
            <a:r>
              <a:rPr kumimoji="0" lang="sl-SI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sprejemalna</a:t>
            </a: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dejavnost.</a:t>
            </a:r>
            <a:endParaRPr kumimoji="0" lang="sl-SI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Pravokotnik 10"/>
          <p:cNvSpPr/>
          <p:nvPr/>
        </p:nvSpPr>
        <p:spPr>
          <a:xfrm>
            <a:off x="4716016" y="2420888"/>
            <a:ext cx="19199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2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razumevanjem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100891" y="402432"/>
            <a:ext cx="29422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VLOGA POSLUŠALCEV</a:t>
            </a:r>
            <a:endParaRPr kumimoji="0" lang="sl-SI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271" name="Group 7"/>
          <p:cNvGrpSpPr>
            <a:grpSpLocks/>
          </p:cNvGrpSpPr>
          <p:nvPr/>
        </p:nvGrpSpPr>
        <p:grpSpPr bwMode="auto">
          <a:xfrm>
            <a:off x="1979508" y="2924944"/>
            <a:ext cx="6048876" cy="3096173"/>
            <a:chOff x="2719" y="4470"/>
            <a:chExt cx="8486" cy="4101"/>
          </a:xfrm>
        </p:grpSpPr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2719" y="4920"/>
              <a:ext cx="8486" cy="365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To, kar slišimo: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razumemo</a:t>
              </a:r>
              <a:r>
                <a:rPr lang="sl-SI" dirty="0">
                  <a:latin typeface="Calibri" panose="020F0502020204030204" pitchFamily="34" charset="0"/>
                  <a:cs typeface="Calibri" panose="020F0502020204030204" pitchFamily="34" charset="0"/>
                </a:rPr>
                <a:t>,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uskladimo s svojim znanjem, čustvi, izkušnjami,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kritično ovrednotimo.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NAMEN:</a:t>
              </a:r>
            </a:p>
            <a:p>
              <a:pPr marL="0" marR="0" lvl="1" indent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lang="sl-SI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prepoznati </a:t>
              </a:r>
              <a:r>
                <a:rPr lang="sl-SI" dirty="0">
                  <a:latin typeface="Calibri" panose="020F0502020204030204" pitchFamily="34" charset="0"/>
                  <a:cs typeface="Calibri" panose="020F0502020204030204" pitchFamily="34" charset="0"/>
                </a:rPr>
                <a:t>bistvene podatke in njihovo povezanost,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zapomniti si nova spoznanja.</a:t>
              </a:r>
            </a:p>
          </p:txBody>
        </p:sp>
        <p:cxnSp>
          <p:nvCxnSpPr>
            <p:cNvPr id="11273" name="AutoShape 9"/>
            <p:cNvCxnSpPr>
              <a:cxnSpLocks noChangeShapeType="1"/>
            </p:cNvCxnSpPr>
            <p:nvPr/>
          </p:nvCxnSpPr>
          <p:spPr bwMode="auto">
            <a:xfrm>
              <a:off x="8220" y="4470"/>
              <a:ext cx="6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274" name="AutoShape 10"/>
            <p:cNvCxnSpPr>
              <a:cxnSpLocks noChangeShapeType="1"/>
            </p:cNvCxnSpPr>
            <p:nvPr/>
          </p:nvCxnSpPr>
          <p:spPr bwMode="auto">
            <a:xfrm>
              <a:off x="8220" y="4620"/>
              <a:ext cx="6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KAJ JE POMEMBNO ZA USPEŠEN GOVORNI NASTOP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002060"/>
              </a:buClr>
              <a:buNone/>
            </a:pP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PRIPRAVA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GN (strokovna in osebna)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NEBESEDNI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SPREMLJEVALCI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SPOROČANJA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ZBORNI JEZIK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UPOŠTEVANJE POSLUŠALCEV</a:t>
            </a:r>
          </a:p>
          <a:p>
            <a:pPr marL="0" lvl="0" indent="0">
              <a:buClr>
                <a:srgbClr val="002060"/>
              </a:buClr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VLOGA POSLUŠALCEV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POVRATNA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INFORMACIJA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5627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2727062" y="188640"/>
            <a:ext cx="3318519" cy="4480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l-SI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cs typeface="Arial" pitchFamily="34" charset="0"/>
              </a:rPr>
              <a:t>POVRATNA INFORMACIJA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79512" y="1446949"/>
            <a:ext cx="4089488" cy="49340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l-SI" sz="2000" b="1" i="0" u="none" strike="noStrike" cap="none" normalizeH="0" baseline="0" dirty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DAJANJE</a:t>
            </a:r>
            <a:endParaRPr kumimoji="0" 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sl-SI" sz="2000" dirty="0" smtClean="0">
                <a:latin typeface="Calibri" pitchFamily="34" charset="0"/>
                <a:cs typeface="Arial" pitchFamily="34" charset="0"/>
              </a:rPr>
              <a:t> Vrednotimo 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nastop, ne osebe.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sl-SI" sz="2000" dirty="0" smtClean="0">
                <a:latin typeface="Calibri" pitchFamily="34" charset="0"/>
                <a:cs typeface="Arial" pitchFamily="34" charset="0"/>
              </a:rPr>
              <a:t> Izogibamo 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se moralni oceni.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sl-SI" sz="2000" dirty="0" smtClean="0">
                <a:latin typeface="Calibri" pitchFamily="34" charset="0"/>
                <a:cs typeface="Arial" pitchFamily="34" charset="0"/>
              </a:rPr>
              <a:t> Vrednotimo 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to, kar smo dejansko opazili (videli, slišali). 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2000" dirty="0">
                <a:latin typeface="Calibri" pitchFamily="34" charset="0"/>
                <a:cs typeface="Arial" pitchFamily="34" charset="0"/>
              </a:rPr>
              <a:t>P. inf. mora biti: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sl-SI" sz="2000" dirty="0" smtClean="0">
                <a:latin typeface="Calibri" pitchFamily="34" charset="0"/>
                <a:cs typeface="Arial" pitchFamily="34" charset="0"/>
              </a:rPr>
              <a:t> ustrezna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, realna,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sl-SI" sz="2000" dirty="0" smtClean="0">
                <a:latin typeface="Calibri" pitchFamily="34" charset="0"/>
                <a:cs typeface="Arial" pitchFamily="34" charset="0"/>
              </a:rPr>
              <a:t> poštena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, iskrena,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sl-SI" sz="2000" dirty="0" smtClean="0">
                <a:latin typeface="Calibri" pitchFamily="34" charset="0"/>
                <a:cs typeface="Arial" pitchFamily="34" charset="0"/>
              </a:rPr>
              <a:t> v 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obliki sendviča,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sl-SI" sz="2000" dirty="0" smtClean="0">
                <a:latin typeface="Calibri" pitchFamily="34" charset="0"/>
                <a:cs typeface="Arial" pitchFamily="34" charset="0"/>
              </a:rPr>
              <a:t> čim </a:t>
            </a:r>
            <a:r>
              <a:rPr lang="sl-SI" sz="2000" dirty="0">
                <a:latin typeface="Calibri" pitchFamily="34" charset="0"/>
                <a:cs typeface="Arial" pitchFamily="34" charset="0"/>
              </a:rPr>
              <a:t>prej po nastopu.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Študenti niso vajeni ocenjevati nastope kolegov</a:t>
            </a: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sl-SI" sz="2000" i="1" dirty="0">
                <a:latin typeface="Calibri" pitchFamily="34" charset="0"/>
                <a:cs typeface="Arial" pitchFamily="34" charset="0"/>
              </a:rPr>
              <a:t>B</a:t>
            </a:r>
            <a:r>
              <a:rPr kumimoji="0" lang="sl-SI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ilo mi je všeč; Nastop je bil dober.</a:t>
            </a:r>
            <a:endParaRPr kumimoji="0" 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822" name="AutoShape 6"/>
          <p:cNvCxnSpPr>
            <a:cxnSpLocks noChangeShapeType="1"/>
          </p:cNvCxnSpPr>
          <p:nvPr/>
        </p:nvCxnSpPr>
        <p:spPr bwMode="auto">
          <a:xfrm flipH="1">
            <a:off x="2274537" y="636674"/>
            <a:ext cx="1994463" cy="8102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grpSp>
        <p:nvGrpSpPr>
          <p:cNvPr id="2" name="Skupina 1"/>
          <p:cNvGrpSpPr/>
          <p:nvPr/>
        </p:nvGrpSpPr>
        <p:grpSpPr>
          <a:xfrm>
            <a:off x="4269000" y="636674"/>
            <a:ext cx="4335304" cy="4361502"/>
            <a:chOff x="4269000" y="636674"/>
            <a:chExt cx="4335304" cy="4361502"/>
          </a:xfrm>
        </p:grpSpPr>
        <p:sp>
          <p:nvSpPr>
            <p:cNvPr id="34821" name="Rectangle 5"/>
            <p:cNvSpPr>
              <a:spLocks noChangeArrowheads="1"/>
            </p:cNvSpPr>
            <p:nvPr/>
          </p:nvSpPr>
          <p:spPr bwMode="auto">
            <a:xfrm>
              <a:off x="4428222" y="1446949"/>
              <a:ext cx="4176082" cy="355122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2000" b="1" i="0" u="none" strike="noStrike" cap="none" normalizeH="0" baseline="0" dirty="0" smtClean="0">
                  <a:ln>
                    <a:noFill/>
                  </a:ln>
                  <a:solidFill>
                    <a:srgbClr val="548DD4"/>
                  </a:solidFill>
                  <a:effectLst/>
                  <a:latin typeface="Calibri" pitchFamily="34" charset="0"/>
                  <a:cs typeface="Arial" pitchFamily="34" charset="0"/>
                </a:rPr>
                <a:t>SPREJEMANJE</a:t>
              </a:r>
              <a:endParaRPr kumimoji="0" lang="sl-S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sz="2000" dirty="0" smtClean="0">
                  <a:latin typeface="Calibri" pitchFamily="34" charset="0"/>
                  <a:cs typeface="Arial" pitchFamily="34" charset="0"/>
                </a:rPr>
                <a:t> Po nastopu lahko kakšno stvar pojasnimo.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Naučiti se moramo sprejeti negativno kritiko</a:t>
              </a:r>
              <a:r>
                <a:rPr kumimoji="0" lang="sl-SI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Poslušamo odzive poslušalcev</a:t>
              </a:r>
              <a:r>
                <a:rPr kumimoji="0" lang="sl-SI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Se ne opravičujemo</a:t>
              </a:r>
              <a:r>
                <a:rPr kumimoji="0" lang="sl-SI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Kritike lahko kaj vprašamo</a:t>
              </a:r>
              <a:r>
                <a:rPr kumimoji="0" lang="sl-SI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.</a:t>
              </a:r>
            </a:p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endPara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sz="2000" dirty="0" smtClean="0">
                  <a:latin typeface="Calibri" pitchFamily="34" charset="0"/>
                  <a:cs typeface="Arial" pitchFamily="34" charset="0"/>
                </a:rPr>
                <a:t> Študenti </a:t>
              </a:r>
              <a:r>
                <a:rPr lang="sl-SI" sz="2000" dirty="0">
                  <a:latin typeface="Calibri" pitchFamily="34" charset="0"/>
                  <a:cs typeface="Arial" pitchFamily="34" charset="0"/>
                </a:rPr>
                <a:t>jemljejo kritiko preveč osebno.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4823" name="AutoShape 7"/>
            <p:cNvCxnSpPr>
              <a:cxnSpLocks noChangeShapeType="1"/>
              <a:endCxn id="34821" idx="0"/>
            </p:cNvCxnSpPr>
            <p:nvPr/>
          </p:nvCxnSpPr>
          <p:spPr bwMode="auto">
            <a:xfrm>
              <a:off x="4269000" y="636674"/>
              <a:ext cx="2247542" cy="8102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SKLEP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467600" cy="4320480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</a:rPr>
              <a:t>Osnova je dobra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strokovna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</a:rPr>
              <a:t>in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osebna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</a:rPr>
              <a:t>priprava.</a:t>
            </a:r>
          </a:p>
          <a:p>
            <a:pPr>
              <a:spcBef>
                <a:spcPts val="2400"/>
              </a:spcBef>
              <a:buClr>
                <a:srgbClr val="002060"/>
              </a:buClr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</a:rPr>
              <a:t>Nebesedni spremljevalci </a:t>
            </a:r>
            <a:r>
              <a:rPr lang="sl-SI" dirty="0" smtClean="0">
                <a:latin typeface="Calibri" panose="020F0502020204030204" pitchFamily="34" charset="0"/>
              </a:rPr>
              <a:t>naj smiselno dopolnjujejo besedno sporočilo.</a:t>
            </a:r>
          </a:p>
          <a:p>
            <a:pPr>
              <a:spcBef>
                <a:spcPts val="2400"/>
              </a:spcBef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</a:rPr>
              <a:t>Ne pozabite na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</a:rPr>
              <a:t>uvodno napoved teme </a:t>
            </a:r>
            <a:r>
              <a:rPr lang="sl-SI" dirty="0" smtClean="0">
                <a:latin typeface="Calibri" panose="020F0502020204030204" pitchFamily="34" charset="0"/>
              </a:rPr>
              <a:t>in podtem,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</a:rPr>
              <a:t>smiselno povezovanje </a:t>
            </a:r>
            <a:r>
              <a:rPr lang="sl-SI" dirty="0" smtClean="0">
                <a:latin typeface="Calibri" panose="020F0502020204030204" pitchFamily="34" charset="0"/>
              </a:rPr>
              <a:t>podtem,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</a:rPr>
              <a:t>navezovanje</a:t>
            </a:r>
            <a:r>
              <a:rPr lang="sl-SI" dirty="0" smtClean="0">
                <a:latin typeface="Calibri" panose="020F0502020204030204" pitchFamily="34" charset="0"/>
              </a:rPr>
              <a:t> na aktualne dogodke, svoje izkušnje,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</a:rPr>
              <a:t>povzetek</a:t>
            </a:r>
            <a:r>
              <a:rPr lang="sl-SI" dirty="0" smtClean="0">
                <a:latin typeface="Calibri" panose="020F0502020204030204" pitchFamily="34" charset="0"/>
              </a:rPr>
              <a:t> bistvenih ugotovitev.</a:t>
            </a:r>
          </a:p>
          <a:p>
            <a:pPr>
              <a:spcBef>
                <a:spcPts val="2400"/>
              </a:spcBef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</a:rPr>
              <a:t>Drsnice</a:t>
            </a:r>
            <a:r>
              <a:rPr lang="sl-SI" dirty="0" smtClean="0">
                <a:latin typeface="Calibri" panose="020F0502020204030204" pitchFamily="34" charset="0"/>
              </a:rPr>
              <a:t> naj bodo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</a:rPr>
              <a:t>oblikovno zgledne </a:t>
            </a:r>
            <a:r>
              <a:rPr lang="sl-SI" dirty="0" smtClean="0">
                <a:latin typeface="Calibri" panose="020F0502020204030204" pitchFamily="34" charset="0"/>
              </a:rPr>
              <a:t>in vsebinsko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</a:rPr>
              <a:t>smiselne</a:t>
            </a:r>
            <a:r>
              <a:rPr lang="sl-SI" dirty="0" smtClean="0">
                <a:latin typeface="Calibri" panose="020F0502020204030204" pitchFamily="34" charset="0"/>
              </a:rPr>
              <a:t>; besedilo na njih naj bo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</a:rPr>
              <a:t>jezikovno pravilno</a:t>
            </a:r>
            <a:r>
              <a:rPr lang="sl-SI" dirty="0" smtClean="0"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227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KAJ JE POMEMBNO ZA USPEŠEN GOVORNI NASTOP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002060"/>
              </a:buClr>
              <a:buNone/>
            </a:pP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PRIPRAVA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GN (strokovna in osebna)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NEBESEDNI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SPREMLJEVALCI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SPOROČANJA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ZBORNI JEZIK</a:t>
            </a:r>
          </a:p>
          <a:p>
            <a:pPr marL="0" lvl="0" indent="0">
              <a:buClr>
                <a:srgbClr val="002060"/>
              </a:buClr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UPOŠTEVANJE POSLUŠALCEV</a:t>
            </a:r>
          </a:p>
          <a:p>
            <a:pPr marL="0" lvl="0" indent="0">
              <a:buClr>
                <a:srgbClr val="002060"/>
              </a:buClr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VLOGA POSLUŠALCEV</a:t>
            </a:r>
          </a:p>
          <a:p>
            <a:pPr lvl="0">
              <a:buClr>
                <a:srgbClr val="002060"/>
              </a:buClr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002060"/>
              </a:buClr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POVRATNA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INFORMACIJA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87926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HVALA ZA POZORNOST.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507" y="1412776"/>
            <a:ext cx="4873625" cy="4873625"/>
          </a:xfrm>
        </p:spPr>
      </p:pic>
    </p:spTree>
    <p:extLst>
      <p:ext uri="{BB962C8B-B14F-4D97-AF65-F5344CB8AC3E}">
        <p14:creationId xmlns:p14="http://schemas.microsoft.com/office/powerpoint/2010/main" val="126804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7467600" cy="580926"/>
          </a:xfrm>
        </p:spPr>
        <p:txBody>
          <a:bodyPr/>
          <a:lstStyle/>
          <a:p>
            <a:pPr algn="ctr"/>
            <a:r>
              <a:rPr lang="sl-SI" b="1" dirty="0" smtClean="0">
                <a:latin typeface="Calibri" panose="020F0502020204030204" pitchFamily="34" charset="0"/>
              </a:rPr>
              <a:t>VIRI IN LITERATURA</a:t>
            </a:r>
            <a:endParaRPr lang="sl-SI" b="1" dirty="0">
              <a:latin typeface="Calibri" panose="020F050202020403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773016"/>
          </a:xfrm>
        </p:spPr>
        <p:txBody>
          <a:bodyPr/>
          <a:lstStyle/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</a:rPr>
              <a:t>M. </a:t>
            </a:r>
            <a:r>
              <a:rPr lang="sl-SI" dirty="0">
                <a:latin typeface="Calibri" panose="020F0502020204030204" pitchFamily="34" charset="0"/>
              </a:rPr>
              <a:t>K</a:t>
            </a:r>
            <a:r>
              <a:rPr lang="sl-SI" dirty="0" smtClean="0">
                <a:latin typeface="Calibri" panose="020F0502020204030204" pitchFamily="34" charset="0"/>
              </a:rPr>
              <a:t>rižaj Ortar idr. (2008). </a:t>
            </a:r>
            <a:r>
              <a:rPr lang="sl-SI" i="1" dirty="0" smtClean="0">
                <a:latin typeface="Calibri" panose="020F0502020204030204" pitchFamily="34" charset="0"/>
              </a:rPr>
              <a:t>Na pragu besedila 1. Učbenik</a:t>
            </a:r>
            <a:r>
              <a:rPr lang="sl-SI" dirty="0" smtClean="0">
                <a:latin typeface="Calibri" panose="020F0502020204030204" pitchFamily="34" charset="0"/>
              </a:rPr>
              <a:t>. Ljubljana: Založba Rokus </a:t>
            </a:r>
            <a:r>
              <a:rPr lang="sl-SI" dirty="0" err="1" smtClean="0">
                <a:latin typeface="Calibri" panose="020F0502020204030204" pitchFamily="34" charset="0"/>
              </a:rPr>
              <a:t>Klett</a:t>
            </a:r>
            <a:r>
              <a:rPr lang="sl-SI" dirty="0" smtClean="0">
                <a:latin typeface="Calibri" panose="020F0502020204030204" pitchFamily="34" charset="0"/>
              </a:rPr>
              <a:t>.</a:t>
            </a:r>
          </a:p>
          <a:p>
            <a:pPr>
              <a:buClr>
                <a:srgbClr val="002060"/>
              </a:buClr>
            </a:pPr>
            <a:endParaRPr lang="sl-SI" dirty="0" smtClean="0">
              <a:latin typeface="Calibri" panose="020F0502020204030204" pitchFamily="34" charset="0"/>
            </a:endParaRPr>
          </a:p>
          <a:p>
            <a:pPr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</a:rPr>
              <a:t>Program za </a:t>
            </a:r>
            <a:r>
              <a:rPr lang="sl-SI" dirty="0" smtClean="0">
                <a:latin typeface="Calibri" panose="020F0502020204030204" pitchFamily="34" charset="0"/>
              </a:rPr>
              <a:t>izpopolnjevanje: </a:t>
            </a:r>
            <a:r>
              <a:rPr lang="sl-SI" i="1" dirty="0" smtClean="0">
                <a:latin typeface="Calibri" panose="020F0502020204030204" pitchFamily="34" charset="0"/>
              </a:rPr>
              <a:t>Osnove visokošolske didaktike</a:t>
            </a:r>
            <a:r>
              <a:rPr lang="sl-SI" dirty="0">
                <a:latin typeface="Calibri" panose="020F0502020204030204" pitchFamily="34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</a:rPr>
              <a:t>v organizaciji in izvedbi Filozofske fakultete Univerze v Ljubljani.</a:t>
            </a:r>
          </a:p>
          <a:p>
            <a:pPr>
              <a:buClr>
                <a:srgbClr val="002060"/>
              </a:buClr>
            </a:pPr>
            <a:endParaRPr lang="sl-SI" dirty="0" smtClean="0">
              <a:latin typeface="Calibri" panose="020F0502020204030204" pitchFamily="34" charset="0"/>
            </a:endParaRPr>
          </a:p>
          <a:p>
            <a:pPr>
              <a:buClr>
                <a:srgbClr val="002060"/>
              </a:buClr>
            </a:pPr>
            <a:r>
              <a:rPr lang="sl-SI" i="1" dirty="0" smtClean="0">
                <a:latin typeface="Calibri" panose="020F0502020204030204" pitchFamily="34" charset="0"/>
              </a:rPr>
              <a:t>Slovenski pravopis 2001</a:t>
            </a:r>
            <a:r>
              <a:rPr lang="sl-SI" dirty="0" smtClean="0">
                <a:latin typeface="Calibri" panose="020F0502020204030204" pitchFamily="34" charset="0"/>
              </a:rPr>
              <a:t>. (2001). Ljubljana: ZRC SAZU.</a:t>
            </a:r>
          </a:p>
        </p:txBody>
      </p:sp>
    </p:spTree>
    <p:extLst>
      <p:ext uri="{BB962C8B-B14F-4D97-AF65-F5344CB8AC3E}">
        <p14:creationId xmlns:p14="http://schemas.microsoft.com/office/powerpoint/2010/main" val="375909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461010" y="666181"/>
            <a:ext cx="5305972" cy="43185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sl-SI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PRIPRAVA </a:t>
            </a: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GOVORNI NASTOP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44003" y="1830518"/>
            <a:ext cx="1742838" cy="4463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l-SI" sz="2000" b="1" i="0" u="none" strike="noStrike" cap="none" normalizeH="0" baseline="0" dirty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STROKOVNA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755576" y="2814786"/>
            <a:ext cx="1670219" cy="3891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strokovnost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913375" y="2814786"/>
            <a:ext cx="1784334" cy="6859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prepričljivost </a:t>
            </a: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  <a:sym typeface="Wingdings" pitchFamily="2" charset="2"/>
              </a:rPr>
              <a:t></a:t>
            </a: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izkušnje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859316" y="4703208"/>
            <a:ext cx="2054059" cy="3891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faze sporočanja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3042013" y="4555186"/>
            <a:ext cx="2209669" cy="6844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načela uspešnega sporočanja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58" name="AutoShape 10"/>
          <p:cNvCxnSpPr>
            <a:cxnSpLocks noChangeShapeType="1"/>
          </p:cNvCxnSpPr>
          <p:nvPr/>
        </p:nvCxnSpPr>
        <p:spPr bwMode="auto">
          <a:xfrm flipH="1">
            <a:off x="2290933" y="1098039"/>
            <a:ext cx="2085181" cy="7324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grpSp>
        <p:nvGrpSpPr>
          <p:cNvPr id="2" name="Skupina 1"/>
          <p:cNvGrpSpPr/>
          <p:nvPr/>
        </p:nvGrpSpPr>
        <p:grpSpPr>
          <a:xfrm>
            <a:off x="4376114" y="1098039"/>
            <a:ext cx="4260961" cy="2259239"/>
            <a:chOff x="4376114" y="1098039"/>
            <a:chExt cx="4260961" cy="2259239"/>
          </a:xfrm>
        </p:grpSpPr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5076015" y="1846541"/>
              <a:ext cx="3561060" cy="151073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2000" b="1" i="0" u="none" strike="noStrike" cap="none" normalizeH="0" baseline="0" dirty="0" smtClean="0">
                  <a:ln>
                    <a:noFill/>
                  </a:ln>
                  <a:solidFill>
                    <a:srgbClr val="548DD4"/>
                  </a:solidFill>
                  <a:effectLst/>
                  <a:latin typeface="Calibri" pitchFamily="34" charset="0"/>
                  <a:cs typeface="Arial" pitchFamily="34" charset="0"/>
                </a:rPr>
                <a:t>OSEBNA</a:t>
              </a:r>
              <a:endPara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</a:pPr>
              <a:r>
                <a:rPr lang="sl-SI" sz="2000" dirty="0" smtClean="0">
                  <a:latin typeface="Calibri" pitchFamily="34" charset="0"/>
                  <a:cs typeface="Arial" pitchFamily="34" charset="0"/>
                </a:rPr>
                <a:t> zaupajmo </a:t>
              </a:r>
              <a:r>
                <a:rPr lang="sl-SI" sz="2000" dirty="0">
                  <a:latin typeface="Calibri" pitchFamily="34" charset="0"/>
                  <a:cs typeface="Arial" pitchFamily="34" charset="0"/>
                </a:rPr>
                <a:t>v svoje  </a:t>
              </a:r>
              <a:r>
                <a:rPr lang="sl-SI" sz="2000" dirty="0" smtClean="0">
                  <a:latin typeface="Calibri" pitchFamily="34" charset="0"/>
                  <a:cs typeface="Arial" pitchFamily="34" charset="0"/>
                </a:rPr>
                <a:t>sposobnosti</a:t>
              </a:r>
              <a:endParaRPr lang="sl-SI" sz="2000" dirty="0">
                <a:latin typeface="Calibri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bodimo sproščeni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§"/>
                <a:tabLst/>
              </a:pPr>
              <a:r>
                <a:rPr kumimoji="0" lang="sl-SI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vadimo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59" name="AutoShape 11"/>
            <p:cNvCxnSpPr>
              <a:cxnSpLocks noChangeShapeType="1"/>
            </p:cNvCxnSpPr>
            <p:nvPr/>
          </p:nvCxnSpPr>
          <p:spPr bwMode="auto">
            <a:xfrm>
              <a:off x="4376114" y="1098039"/>
              <a:ext cx="2271913" cy="7324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cxnSp>
        <p:nvCxnSpPr>
          <p:cNvPr id="2060" name="AutoShape 12"/>
          <p:cNvCxnSpPr>
            <a:cxnSpLocks noChangeShapeType="1"/>
          </p:cNvCxnSpPr>
          <p:nvPr/>
        </p:nvCxnSpPr>
        <p:spPr bwMode="auto">
          <a:xfrm flipH="1">
            <a:off x="1461010" y="2276872"/>
            <a:ext cx="829923" cy="53791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061" name="AutoShape 13"/>
          <p:cNvCxnSpPr>
            <a:cxnSpLocks noChangeShapeType="1"/>
          </p:cNvCxnSpPr>
          <p:nvPr/>
        </p:nvCxnSpPr>
        <p:spPr bwMode="auto">
          <a:xfrm>
            <a:off x="2290933" y="2276872"/>
            <a:ext cx="1276006" cy="53791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062" name="AutoShape 14"/>
          <p:cNvCxnSpPr>
            <a:cxnSpLocks noChangeShapeType="1"/>
          </p:cNvCxnSpPr>
          <p:nvPr/>
        </p:nvCxnSpPr>
        <p:spPr bwMode="auto">
          <a:xfrm flipH="1" flipV="1">
            <a:off x="1461010" y="3203916"/>
            <a:ext cx="82992" cy="149929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063" name="AutoShape 15"/>
          <p:cNvCxnSpPr>
            <a:cxnSpLocks noChangeShapeType="1"/>
            <a:stCxn id="2057" idx="0"/>
            <a:endCxn id="2054" idx="2"/>
          </p:cNvCxnSpPr>
          <p:nvPr/>
        </p:nvCxnSpPr>
        <p:spPr bwMode="auto">
          <a:xfrm flipH="1" flipV="1">
            <a:off x="1591031" y="3203916"/>
            <a:ext cx="2556162" cy="135127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slov 28"/>
          <p:cNvSpPr>
            <a:spLocks noGrp="1"/>
          </p:cNvSpPr>
          <p:nvPr>
            <p:ph type="title"/>
          </p:nvPr>
        </p:nvSpPr>
        <p:spPr>
          <a:xfrm>
            <a:off x="532716" y="332656"/>
            <a:ext cx="7467600" cy="652934"/>
          </a:xfrm>
        </p:spPr>
        <p:txBody>
          <a:bodyPr/>
          <a:lstStyle/>
          <a:p>
            <a:pPr algn="ctr"/>
            <a:r>
              <a:rPr lang="sl-SI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FAZE SPOROČANJA</a:t>
            </a:r>
            <a:endParaRPr lang="sl-S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grada vsebine 29"/>
          <p:cNvSpPr>
            <a:spLocks noGrp="1"/>
          </p:cNvSpPr>
          <p:nvPr>
            <p:ph sz="quarter" idx="1"/>
          </p:nvPr>
        </p:nvSpPr>
        <p:spPr>
          <a:xfrm>
            <a:off x="532716" y="1340768"/>
            <a:ext cx="7488832" cy="4536504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1. Iznajdba/invencija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2. Urejanje/dispozicija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Ubesediljevanje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/elokucija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4. Popravljanje 1. različice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5. Prepisovanje popravljenega besedila in navajanje virov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6. Pomnjenje besedila in izdelovanje ponazoril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7. Izvajanje GN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71500" y="548680"/>
            <a:ext cx="7543800" cy="563662"/>
          </a:xfrm>
        </p:spPr>
        <p:txBody>
          <a:bodyPr/>
          <a:lstStyle/>
          <a:p>
            <a:pPr algn="ctr"/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FAZE SPOROČANJA</a:t>
            </a:r>
            <a:endParaRPr lang="sl-SI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Odločimo se,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katerim namenom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čem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bomo sporočali.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Določimo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podteme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bistvenimi podatki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(oporne točke ali MV).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Gradivo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ovrednotimo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(opustimo manj pomembne podatke).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Določimo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zaporedje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in povezavo sestavin.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Pozorni smo na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smiselno razvrstitev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podtem in bistvenih podatkov.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Uvod – jedro – zaključek.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Iznajdba/invencija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2. Urejanje/dispozicija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08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5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88640" y="622851"/>
            <a:ext cx="7543800" cy="563662"/>
          </a:xfrm>
        </p:spPr>
        <p:txBody>
          <a:bodyPr/>
          <a:lstStyle/>
          <a:p>
            <a:pPr algn="ctr"/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FAZE SPOROČANJA</a:t>
            </a:r>
            <a:endParaRPr lang="sl-SI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"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Urejeno gradivo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pretvorimo v besedilo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"/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ponavljamo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 in stavčnih vzorcev.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"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Besedilo naj ima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rdečo nit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, naj bo smiselno, logično, povezano in zaokroženo.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Besedilo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večkrat preberemo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Vživimo se v poslušalca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in presojamo, ali je besedilo za našega naslovnika ustrezno, razumljivo, jezikovno pravilno, učinkovito.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Odpravimo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morebitne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napake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in pomanjkljivosti.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Ubesediljevanje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4189040" cy="658368"/>
          </a:xfrm>
        </p:spPr>
        <p:txBody>
          <a:bodyPr/>
          <a:lstStyle/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 Popravljanje 1. različice besedila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16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563662"/>
          </a:xfrm>
        </p:spPr>
        <p:txBody>
          <a:bodyPr/>
          <a:lstStyle/>
          <a:p>
            <a:pPr algn="ctr"/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FAZE SPOROČANJA</a:t>
            </a:r>
            <a:endParaRPr lang="sl-SI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2"/>
          </p:nvPr>
        </p:nvSpPr>
        <p:spPr>
          <a:xfrm>
            <a:off x="451520" y="1703832"/>
            <a:ext cx="3657600" cy="3886200"/>
          </a:xfrm>
        </p:spPr>
        <p:txBody>
          <a:bodyPr/>
          <a:lstStyle/>
          <a:p>
            <a:pPr>
              <a:buClr>
                <a:srgbClr val="002060"/>
              </a:buClr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Oblikujemo besedilo.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Navedemo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sl-SI" dirty="0"/>
          </a:p>
          <a:p>
            <a:endParaRPr lang="sl-SI" dirty="0"/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4262220" y="1703832"/>
            <a:ext cx="3657600" cy="4965528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Besedilo večkrat preberemo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glas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naučimo se ga na pamet.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Vživimo se v poslušalca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in presojamo, ali je besedilo za našega naslovnika ustrezno, razumljivo, jezikovno pravilno, učinkovito.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Odpravimo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morebitne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napake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 in pomanjkljivosti.</a:t>
            </a:r>
          </a:p>
          <a:p>
            <a:pPr>
              <a:buClr>
                <a:srgbClr val="002060"/>
              </a:buClr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Izdelamo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vidna ponazorila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(e-prosojnice) in smo pozorni na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nebesedne spremljevalce govorjenja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quarter" idx="1"/>
          </p:nvPr>
        </p:nvSpPr>
        <p:spPr>
          <a:xfrm>
            <a:off x="451520" y="941088"/>
            <a:ext cx="3657600" cy="658368"/>
          </a:xfrm>
        </p:spPr>
        <p:txBody>
          <a:bodyPr/>
          <a:lstStyle/>
          <a:p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5. Končno oblikovanje besedila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259948" y="941088"/>
            <a:ext cx="3657600" cy="658368"/>
          </a:xfrm>
        </p:spPr>
        <p:txBody>
          <a:bodyPr/>
          <a:lstStyle/>
          <a:p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6. Pomnjenje besedila in izdelovanje ponazoril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Označba mesta besedila 3"/>
          <p:cNvSpPr txBox="1">
            <a:spLocks/>
          </p:cNvSpPr>
          <p:nvPr/>
        </p:nvSpPr>
        <p:spPr>
          <a:xfrm>
            <a:off x="456128" y="4077072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vert="horz" rtlCol="0" anchor="ctr">
            <a:no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Tx/>
              <a:buNone/>
              <a:defRPr kumimoji="0" sz="20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sl-SI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IZVAJANJE GN</a:t>
            </a:r>
            <a:endParaRPr lang="sl-SI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53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tana">
  <a:themeElements>
    <a:clrScheme name="Sivin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ltan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ltan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1110</TotalTime>
  <Words>2204</Words>
  <Application>Microsoft Office PowerPoint</Application>
  <PresentationFormat>Diaprojekcija na zaslonu (4:3)</PresentationFormat>
  <Paragraphs>438</Paragraphs>
  <Slides>41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41</vt:i4>
      </vt:variant>
    </vt:vector>
  </HeadingPairs>
  <TitlesOfParts>
    <vt:vector size="48" baseType="lpstr">
      <vt:lpstr>Arial</vt:lpstr>
      <vt:lpstr>Calibri</vt:lpstr>
      <vt:lpstr>Century Schoolbook</vt:lpstr>
      <vt:lpstr>Times New Roman</vt:lpstr>
      <vt:lpstr>Wingdings</vt:lpstr>
      <vt:lpstr>Wingdings 2</vt:lpstr>
      <vt:lpstr>Altana</vt:lpstr>
      <vt:lpstr>PRIPRAVA NA GOVORNI NASTOP</vt:lpstr>
      <vt:lpstr>GOVORNI NASTOP</vt:lpstr>
      <vt:lpstr>KAJ JE POMEMBNO ZA USPEŠEN GOVORNI NASTOP</vt:lpstr>
      <vt:lpstr>KAJ JE POMEMBNO ZA USPEŠEN GOVORNI NASTOP</vt:lpstr>
      <vt:lpstr>PowerPointova predstavitev</vt:lpstr>
      <vt:lpstr>FAZE SPOROČANJA</vt:lpstr>
      <vt:lpstr>FAZE SPOROČANJA</vt:lpstr>
      <vt:lpstr>FAZE SPOROČANJA</vt:lpstr>
      <vt:lpstr>FAZE SPOROČANJA</vt:lpstr>
      <vt:lpstr>NAČELA USPEŠNEGA SPOROČANJA</vt:lpstr>
      <vt:lpstr>NAČELA USPEŠNEGA SPOROČANJA</vt:lpstr>
      <vt:lpstr>NAČELA USPEŠNEGA SPOROČANJA</vt:lpstr>
      <vt:lpstr>NAČELA USPEŠNEGA SPOROČANJA</vt:lpstr>
      <vt:lpstr>POTEK PREDSTAVITVE</vt:lpstr>
      <vt:lpstr>POTEK PREDSTAVITVE</vt:lpstr>
      <vt:lpstr>    PRIPRAVA PONAZARJALNEGA GRADIVA (DRSNIC)</vt:lpstr>
      <vt:lpstr>    PRIPRAVA PONAZARJALNEGA GRADIVA (DRSNIC)</vt:lpstr>
      <vt:lpstr>KAJ JE POMEMBNO ZA USPEŠEN GOVORNI NASTOP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6. BARVA GLASU</vt:lpstr>
      <vt:lpstr>KAJ JE POMEMBNO ZA USPEŠEN GOVORNI NASTOP</vt:lpstr>
      <vt:lpstr>ZBORNI JEZIK</vt:lpstr>
      <vt:lpstr>KNJIŽNI POGOVORNI JEZIK</vt:lpstr>
      <vt:lpstr>POGOSTE PRAVOREČNE NAPAKE</vt:lpstr>
      <vt:lpstr>POGOSTE NAPAKE IN PRIMERI SLOGOVNE NEUSTREZNOSTI</vt:lpstr>
      <vt:lpstr>POGOSTE NAPAKE IN PRIMERI SLOGOVNE NEUSTREZNOSTI</vt:lpstr>
      <vt:lpstr>KAJ JE POMEMBNO ZA USPEŠEN GOVORNI NASTOP</vt:lpstr>
      <vt:lpstr>UPOŠTEVANJE POSLUŠALCEV</vt:lpstr>
      <vt:lpstr>UPOŠTEVANJE POSLUŠALCEV</vt:lpstr>
      <vt:lpstr>KAJ JE POMEMBNO ZA USPEŠEN GOVORNI NASTOP</vt:lpstr>
      <vt:lpstr>PowerPointova predstavitev</vt:lpstr>
      <vt:lpstr>KAJ JE POMEMBNO ZA USPEŠEN GOVORNI NASTOP</vt:lpstr>
      <vt:lpstr>PowerPointova predstavitev</vt:lpstr>
      <vt:lpstr>SKLEP</vt:lpstr>
      <vt:lpstr>HVALA ZA POZORNOST.</vt:lpstr>
      <vt:lpstr>VIRI IN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PRIPRAVA NA GOVORNI NASTOP</dc:title>
  <dc:creator>godecla</dc:creator>
  <cp:lastModifiedBy>Lara Soršak</cp:lastModifiedBy>
  <cp:revision>93</cp:revision>
  <cp:lastPrinted>2013-10-17T08:39:38Z</cp:lastPrinted>
  <dcterms:created xsi:type="dcterms:W3CDTF">2013-10-16T08:27:49Z</dcterms:created>
  <dcterms:modified xsi:type="dcterms:W3CDTF">2021-10-10T05:58:09Z</dcterms:modified>
</cp:coreProperties>
</file>