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" r:id="rId2"/>
    <p:sldId id="384" r:id="rId3"/>
    <p:sldId id="393" r:id="rId4"/>
    <p:sldId id="394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4386B-7469-423B-8A2A-93BF60629A8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3143439"/>
      </p:ext>
    </p:extLst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D3300-5993-472E-82F3-EAA92A74FC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6321886"/>
      </p:ext>
    </p:extLst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DF56A-8632-45F1-B8CF-1271AA9971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3068471"/>
      </p:ext>
    </p:extLst>
  </p:cSld>
  <p:clrMapOvr>
    <a:masterClrMapping/>
  </p:clrMapOvr>
  <p:transition spd="med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slov, vsebina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46B8F-B19E-4EB6-9794-1C430040AE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3005128"/>
      </p:ext>
    </p:extLst>
  </p:cSld>
  <p:clrMapOvr>
    <a:masterClrMapping/>
  </p:clrMapOvr>
  <p:transition spd="med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slov, izrezek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izrezkov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14D37-969A-4236-9134-3D57B328E3F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2371409"/>
      </p:ext>
    </p:extLst>
  </p:cSld>
  <p:clrMapOvr>
    <a:masterClrMapping/>
  </p:clrMapOvr>
  <p:transition spd="med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6C19A-C2B5-4E8E-8978-F75F07D34B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8819385"/>
      </p:ext>
    </p:extLst>
  </p:cSld>
  <p:clrMapOvr>
    <a:masterClrMapping/>
  </p:clrMapOvr>
  <p:transition spd="med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slov, 2 vsebini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41E15-A090-4C36-9726-B930A42E8AC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8718736"/>
      </p:ext>
    </p:extLst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5BE79-E323-4267-AFAB-4979B01C076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400976"/>
      </p:ext>
    </p:extLst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F83F9-9917-44E0-B1CF-3ED675E7237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9123183"/>
      </p:ext>
    </p:extLst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9BEA5-DD62-4EC8-B446-DCCCB15783D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6801004"/>
      </p:ext>
    </p:extLst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2F8EE-0FA2-41D5-9520-A35A4CD7394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862269"/>
      </p:ext>
    </p:extLst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20C82-0BB0-4578-B596-FE5D965F2C6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6662805"/>
      </p:ext>
    </p:extLst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4D031-4606-4D10-8DEC-5BAEF14C766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701824"/>
      </p:ext>
    </p:extLst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59865-E7F7-4D4F-B262-F6F6D161784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8038428"/>
      </p:ext>
    </p:extLst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4E9B2-08A5-496E-AE1F-6C68F0C1CD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7872945"/>
      </p:ext>
    </p:extLst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956B1088-67D9-4009-9792-2B7A26A37E9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827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9536" y="2708920"/>
            <a:ext cx="8229600" cy="1143000"/>
          </a:xfrm>
        </p:spPr>
        <p:txBody>
          <a:bodyPr/>
          <a:lstStyle/>
          <a:p>
            <a:pPr algn="just"/>
            <a:br>
              <a:rPr lang="sl-SI" sz="1800" dirty="0"/>
            </a:br>
            <a:br>
              <a:rPr lang="sl-SI" sz="1800" dirty="0"/>
            </a:br>
            <a:br>
              <a:rPr lang="sl-SI" sz="1800" dirty="0"/>
            </a:br>
            <a:br>
              <a:rPr lang="sl-SI" sz="1800" dirty="0"/>
            </a:br>
            <a:br>
              <a:rPr lang="sl-SI" sz="1800" dirty="0"/>
            </a:br>
            <a:r>
              <a:rPr lang="sl-SI" sz="2400" dirty="0"/>
              <a:t>V zrklu, ki je glavni del očesa, je mrežnica ali retina. V njej so čutne celice, občutljive na svetlobo. Glede na obliko in njihovo nalogo jih razdelimo v </a:t>
            </a:r>
            <a:r>
              <a:rPr lang="sl-SI" sz="2400" b="1" dirty="0">
                <a:solidFill>
                  <a:srgbClr val="CC00FF"/>
                </a:solidFill>
              </a:rPr>
              <a:t>čepke</a:t>
            </a:r>
            <a:r>
              <a:rPr lang="sl-SI" sz="2400" dirty="0"/>
              <a:t> ter </a:t>
            </a:r>
            <a:r>
              <a:rPr lang="sl-SI" sz="2400" b="1" dirty="0">
                <a:solidFill>
                  <a:srgbClr val="CC00FF"/>
                </a:solidFill>
              </a:rPr>
              <a:t>paličice</a:t>
            </a:r>
            <a:r>
              <a:rPr lang="sl-SI" sz="2400" dirty="0"/>
              <a:t>. Pri ljudeh </a:t>
            </a:r>
            <a:r>
              <a:rPr lang="sl-SI" sz="2400" dirty="0">
                <a:solidFill>
                  <a:srgbClr val="FF00FF"/>
                </a:solidFill>
              </a:rPr>
              <a:t>barvno gledanje omogočajo čepki</a:t>
            </a:r>
            <a:r>
              <a:rPr lang="sl-SI" sz="2400" dirty="0"/>
              <a:t>, ki za delovanje potrebujejo močnejšo osvetlitev kot </a:t>
            </a:r>
            <a:r>
              <a:rPr lang="sl-SI" sz="2400" dirty="0">
                <a:solidFill>
                  <a:srgbClr val="FF00FF"/>
                </a:solidFill>
              </a:rPr>
              <a:t>paličice, ki so odgovorne za črno-belo gledanje</a:t>
            </a:r>
            <a:r>
              <a:rPr lang="sl-SI" sz="2400" dirty="0"/>
              <a:t> in jim zadošča že zelo malo svetlobe. Pičla osvetlitev v mraku in ponoči torej ne zadošča več za zaznavanje s čepki, vklopi pa se vid s paličicami, zato zaznavamo predmete v sivih in črnih obrisih. 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2073896" y="47667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 sz="2800" dirty="0">
              <a:solidFill>
                <a:srgbClr val="00000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423592" y="74554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sl-SI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PALIČICE IN ČEPKI</a:t>
            </a:r>
          </a:p>
        </p:txBody>
      </p:sp>
    </p:spTree>
    <p:extLst>
      <p:ext uri="{BB962C8B-B14F-4D97-AF65-F5344CB8AC3E}">
        <p14:creationId xmlns:p14="http://schemas.microsoft.com/office/powerpoint/2010/main" val="3504593461"/>
      </p:ext>
    </p:extLst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2030"/>
            <a:ext cx="9144000" cy="6855970"/>
          </a:xfrm>
          <a:solidFill>
            <a:schemeClr val="bg1">
              <a:lumMod val="8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endParaRPr lang="sl-SI" sz="900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658" y="3420670"/>
            <a:ext cx="9248685" cy="3212976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1919536" y="548681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kern="0" dirty="0">
                <a:solidFill>
                  <a:srgbClr val="000000"/>
                </a:solidFill>
                <a:latin typeface="Arial"/>
              </a:rPr>
              <a:t>V zrklu, ki je glavni del očesa, je mrežnica ali retina. V njej so čutne celice, občutljive na svetlobo. Glede na obliko in njihovo nalogo jih razdelimo v </a:t>
            </a:r>
            <a:r>
              <a:rPr lang="sl-SI" b="1" kern="0" dirty="0">
                <a:solidFill>
                  <a:srgbClr val="CC00FF"/>
                </a:solidFill>
                <a:latin typeface="Arial"/>
              </a:rPr>
              <a:t>čepke</a:t>
            </a:r>
            <a:r>
              <a:rPr lang="sl-SI" kern="0" dirty="0">
                <a:solidFill>
                  <a:srgbClr val="000000"/>
                </a:solidFill>
                <a:latin typeface="Arial"/>
              </a:rPr>
              <a:t> ter </a:t>
            </a:r>
            <a:r>
              <a:rPr lang="sl-SI" b="1" kern="0" dirty="0">
                <a:solidFill>
                  <a:srgbClr val="CC00FF"/>
                </a:solidFill>
                <a:latin typeface="Arial"/>
              </a:rPr>
              <a:t>paličice</a:t>
            </a:r>
            <a:r>
              <a:rPr lang="sl-SI" kern="0" dirty="0">
                <a:solidFill>
                  <a:srgbClr val="000000"/>
                </a:solidFill>
                <a:latin typeface="Arial"/>
              </a:rPr>
              <a:t>. Pri ljudeh </a:t>
            </a:r>
            <a:r>
              <a:rPr lang="sl-SI" kern="0" dirty="0">
                <a:solidFill>
                  <a:srgbClr val="FF00FF"/>
                </a:solidFill>
                <a:latin typeface="Arial"/>
              </a:rPr>
              <a:t>barvno gledanje omogočajo čepki</a:t>
            </a:r>
            <a:r>
              <a:rPr lang="sl-SI" kern="0" dirty="0">
                <a:solidFill>
                  <a:srgbClr val="000000"/>
                </a:solidFill>
                <a:latin typeface="Arial"/>
              </a:rPr>
              <a:t>, ki za delovanje potrebujejo močnejšo osvetlitev kot </a:t>
            </a:r>
            <a:r>
              <a:rPr lang="sl-SI" kern="0" dirty="0">
                <a:solidFill>
                  <a:srgbClr val="FF00FF"/>
                </a:solidFill>
                <a:latin typeface="Arial"/>
              </a:rPr>
              <a:t>paličice, ki so odgovorne za črno-belo gledanje</a:t>
            </a:r>
            <a:r>
              <a:rPr lang="sl-SI" kern="0" dirty="0">
                <a:solidFill>
                  <a:srgbClr val="000000"/>
                </a:solidFill>
                <a:latin typeface="Arial"/>
              </a:rPr>
              <a:t> in jim zadošča že zelo malo svetlobe. Pičla osvetlitev v mraku in ponoči torej ne zadošča več za zaznavanje s čepki, vklopi pa se vid s paličicami, zato zaznavamo predmete v sivih in črnih obrisih. </a:t>
            </a:r>
            <a:endParaRPr lang="sl-SI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22986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3" y="116632"/>
            <a:ext cx="4176464" cy="3497788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 flipH="1">
            <a:off x="2135560" y="4149081"/>
            <a:ext cx="8532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>
                <a:solidFill>
                  <a:srgbClr val="000000"/>
                </a:solidFill>
              </a:rPr>
              <a:t>Barve zaznavamo s tremi vrstami čepkov: 1. čepki, občutljivi za modro svetlobo (m)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>
                <a:solidFill>
                  <a:srgbClr val="000000"/>
                </a:solidFill>
              </a:rPr>
              <a:t>                                                                     2. zeleno  svetlobo (z)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>
                <a:solidFill>
                  <a:srgbClr val="000000"/>
                </a:solidFill>
              </a:rPr>
              <a:t>                                                                     3. rdečo svetlobo (r)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>
                <a:solidFill>
                  <a:srgbClr val="000000"/>
                </a:solidFill>
              </a:rPr>
              <a:t>Barvni vtis je odvisen od tega, kako močno svetloba razdraži čepke m, z, 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000" dirty="0">
                <a:solidFill>
                  <a:srgbClr val="000000"/>
                </a:solidFill>
              </a:rPr>
              <a:t>Z mešanjem teh treh vrst enobarvne svetlobe, lahko oko ustvari vse možne vtise barv. 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6960096" y="62068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400" i="1" dirty="0">
                <a:solidFill>
                  <a:srgbClr val="000000"/>
                </a:solidFill>
              </a:rPr>
              <a:t>Paličk je veliko več: okrog 125 milijonov.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2400" i="1" dirty="0">
                <a:solidFill>
                  <a:srgbClr val="000000"/>
                </a:solidFill>
              </a:rPr>
              <a:t>Čepkov je „le“5-6 milijonov.</a:t>
            </a:r>
          </a:p>
        </p:txBody>
      </p:sp>
    </p:spTree>
    <p:extLst>
      <p:ext uri="{BB962C8B-B14F-4D97-AF65-F5344CB8AC3E}">
        <p14:creationId xmlns:p14="http://schemas.microsoft.com/office/powerpoint/2010/main" val="1900403315"/>
      </p:ext>
    </p:extLst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54882"/>
      </p:ext>
    </p:extLst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Širokozaslonsko</PresentationFormat>
  <Paragraphs>10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6" baseType="lpstr">
      <vt:lpstr>Arial</vt:lpstr>
      <vt:lpstr>Privzeti načrt</vt:lpstr>
      <vt:lpstr>     V zrklu, ki je glavni del očesa, je mrežnica ali retina. V njej so čutne celice, občutljive na svetlobo. Glede na obliko in njihovo nalogo jih razdelimo v čepke ter paličice. Pri ljudeh barvno gledanje omogočajo čepki, ki za delovanje potrebujejo močnejšo osvetlitev kot paličice, ki so odgovorne za črno-belo gledanje in jim zadošča že zelo malo svetlobe. Pičla osvetlitev v mraku in ponoči torej ne zadošča več za zaznavanje s čepki, vklopi pa se vid s paličicami, zato zaznavamo predmete v sivih in črnih obrisih. 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V zrklu, ki je glavni del očesa, je mrežnica ali retina. V njej so čutne celice, občutljive na svetlobo. Glede na obliko in njihovo nalogo jih razdelimo v čepke ter paličice. Pri ljudeh barvno gledanje omogočajo čepki, ki za delovanje potrebujejo močnejšo osvetlitev kot paličice, ki so odgovorne za črno-belo gledanje in jim zadošča že zelo malo svetlobe. Pičla osvetlitev v mraku in ponoči torej ne zadošča več za zaznavanje s čepki, vklopi pa se vid s paličicami, zato zaznavamo predmete v sivih in črnih obrisih. </dc:title>
  <dc:creator>Sonja Miklaužič</dc:creator>
  <cp:lastModifiedBy>Sonja Miklaužič</cp:lastModifiedBy>
  <cp:revision>1</cp:revision>
  <dcterms:created xsi:type="dcterms:W3CDTF">2023-12-02T23:10:14Z</dcterms:created>
  <dcterms:modified xsi:type="dcterms:W3CDTF">2023-12-02T23:10:34Z</dcterms:modified>
</cp:coreProperties>
</file>