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6B391-50C7-48B7-8305-D39DD990BFF6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B2D94-5746-4F22-893C-6D1AA8CEAC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5599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5417D9-C966-407A-822A-06F554BA7577}" type="slidenum">
              <a:rPr kumimoji="0" lang="sl-SI" altLang="sl-SI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l-SI" altLang="sl-SI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996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260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985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3138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D12844-D7BB-445A-A8C0-FA5E14C0BEEA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36ADD5-6361-4610-B642-3F1B386EAF6F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596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411A77-C96E-4CF6-AD99-45CA46A88E5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A88D51-76B2-4D9D-B4A9-ABE2C00E818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588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39855F-E21E-4BD2-9B4F-BB5C5648847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7E0134-F7F3-46E3-8B8C-CA1EF72BA4C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951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0A2C38-C20B-41D5-BF0C-209D4402E93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B66713-71C4-4EE7-B2D3-C416289380B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1963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4C38E1-D1BE-4834-814F-A313495F26F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A3AE14-E51F-4851-A158-303565806DB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1019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1512ED-B233-4EB5-8996-2F7E945CC13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89F69F0-B818-4051-9F18-75BAE71B49F0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3224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557819-7AF1-48BE-8D42-532250C486C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11C29C-7CFE-4657-A6EB-D7571921A2F2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7000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1C7A09-08C9-4B9C-8692-74DD2081A154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F26D11-2799-4483-B52A-3A7EA4DD5E9D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89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239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0B0364-584B-4E3D-89C1-278B0BE9116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64D22E0-FC6D-4BB8-8549-7E631BA65D4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9341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187A3C-B2EE-4014-9D43-A8C7F74E253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711EDF-FA1C-4B6F-AECC-CD2C6D5A5499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7891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97E2C9-F749-494D-8D67-7F748A702E1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FF7AFE-DE6E-489F-A84F-B958F05180EF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6370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735E4E-82C6-4D2F-847C-2921A69B052F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2ADC65-4866-4296-AFE0-BC758A1D98CA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0771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028E8D-D3D8-48DB-AA69-16F7B0A534CA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4364AD-F931-4E46-8C77-70CA5B1B31ED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7091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C1DAF7-0B33-4E4C-8FF0-DC6027C6EA8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605529-7196-4D14-9E2F-35AA9383BA5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5727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4C8BC5-7D46-45C8-98BC-AA42149C6FE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9ADD1D-F296-4F70-B195-C4623553460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191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782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227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40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112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88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73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094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891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11D136-1358-4A72-900A-D4B252F8D837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AFFBAD3-F32A-4CC2-9CEF-E71F99893E1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545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440238" y="1828800"/>
            <a:ext cx="5256212" cy="2209800"/>
          </a:xfrm>
        </p:spPr>
        <p:txBody>
          <a:bodyPr/>
          <a:lstStyle/>
          <a:p>
            <a:pPr eaLnBrk="1" hangingPunct="1"/>
            <a:r>
              <a:rPr lang="sl-SI" altLang="sl-SI" smtClean="0"/>
              <a:t>Učinkovita raba energije</a:t>
            </a:r>
          </a:p>
        </p:txBody>
      </p:sp>
    </p:spTree>
    <p:extLst>
      <p:ext uri="{BB962C8B-B14F-4D97-AF65-F5344CB8AC3E}">
        <p14:creationId xmlns:p14="http://schemas.microsoft.com/office/powerpoint/2010/main" val="173111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84DFE15-E74E-4E29-899A-658A09A8476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123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52A40C1-9501-4314-9017-47D6625F3F2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3106738" cy="523875"/>
          </a:xfrm>
        </p:spPr>
        <p:txBody>
          <a:bodyPr/>
          <a:lstStyle/>
          <a:p>
            <a:pPr eaLnBrk="1" hangingPunct="1"/>
            <a:r>
              <a:rPr lang="sl-SI" altLang="sl-SI" sz="3600">
                <a:solidFill>
                  <a:schemeClr val="bg2"/>
                </a:solidFill>
              </a:rPr>
              <a:t>1 Uvod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8" y="1268414"/>
            <a:ext cx="8229600" cy="5102225"/>
          </a:xfrm>
          <a:noFill/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Termodinamika je del fizike in je veda, ki proučuje energijo.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Obravnava snov (materijo) in sicer snov kot energijo ter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snov kot nosilec energije, pojasnjuje pa tudi načine, pogoje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in meje pretvarjanja te energije. Termodinamika obravnava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snov in energijo v različnih oblikah in pomaga razložiti,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zakaj pretvarjanje nekaterih oblik energije ni tako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enostavno. </a:t>
            </a:r>
            <a:r>
              <a:rPr lang="sl-SI" altLang="sl-SI" sz="2400">
                <a:solidFill>
                  <a:srgbClr val="FF0000"/>
                </a:solidFill>
              </a:rPr>
              <a:t>Termodinamika je v splošnem nauk o energiji in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>
                <a:solidFill>
                  <a:srgbClr val="FF0000"/>
                </a:solidFill>
              </a:rPr>
              <a:t>lastnostih sistemov, ki energijo pretvarjajo. </a:t>
            </a:r>
          </a:p>
        </p:txBody>
      </p:sp>
    </p:spTree>
    <p:extLst>
      <p:ext uri="{BB962C8B-B14F-4D97-AF65-F5344CB8AC3E}">
        <p14:creationId xmlns:p14="http://schemas.microsoft.com/office/powerpoint/2010/main" val="253174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CE38DDA-FDE5-4985-AC50-DE6BE90E014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171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E1A36B5-D7C6-475B-BA22-75CBC36F0A5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8229600" cy="668338"/>
          </a:xfrm>
        </p:spPr>
        <p:txBody>
          <a:bodyPr/>
          <a:lstStyle/>
          <a:p>
            <a:pPr eaLnBrk="1" hangingPunct="1"/>
            <a:r>
              <a:rPr lang="sl-SI" altLang="sl-SI" sz="4000">
                <a:solidFill>
                  <a:schemeClr val="bg2"/>
                </a:solidFill>
              </a:rPr>
              <a:t>Merski sistem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3"/>
            <a:ext cx="8229600" cy="525621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b="1" smtClean="0"/>
              <a:t>FIZIKALNE VELIČINE</a:t>
            </a:r>
            <a:endParaRPr lang="sl-SI" altLang="sl-SI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mtClean="0"/>
              <a:t>	</a:t>
            </a:r>
            <a:r>
              <a:rPr lang="sl-SI" altLang="sl-SI" sz="2400"/>
              <a:t>Vsak fizikalni pojem, ki se lahko v svojem obsegu spreminja, imenujemo </a:t>
            </a:r>
            <a:r>
              <a:rPr lang="sl-SI" altLang="sl-SI" sz="2400" b="1"/>
              <a:t>fizikalna veličina </a:t>
            </a:r>
            <a:r>
              <a:rPr lang="sl-SI" altLang="sl-SI" sz="2400"/>
              <a:t>ali </a:t>
            </a:r>
            <a:r>
              <a:rPr lang="sl-SI" altLang="sl-SI" sz="2400" b="1"/>
              <a:t>veličina</a:t>
            </a:r>
            <a:r>
              <a:rPr lang="sl-SI" altLang="sl-SI" sz="2400"/>
              <a:t>. Vsako veličino lahko merimo ali jo določimo posredno preko drugih veličin. Merjenje je osnova v tehniki in znanosti. Veličine merimo tako, da jih primerjamo z drugo veličino iste vrste, ki je izbrana za </a:t>
            </a:r>
            <a:r>
              <a:rPr lang="sl-SI" altLang="sl-SI" sz="2400" b="1"/>
              <a:t>enoto</a:t>
            </a:r>
            <a:r>
              <a:rPr lang="sl-SI" altLang="sl-SI" sz="2400"/>
              <a:t>. Vsaka veličina je podana z merskim številom in mersko enoto ali je zapisana v obliki enačbe.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l-SI" altLang="sl-SI" sz="2400" b="1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 b="1"/>
              <a:t>veličina = mersko število · enota</a:t>
            </a:r>
          </a:p>
        </p:txBody>
      </p:sp>
    </p:spTree>
    <p:extLst>
      <p:ext uri="{BB962C8B-B14F-4D97-AF65-F5344CB8AC3E}">
        <p14:creationId xmlns:p14="http://schemas.microsoft.com/office/powerpoint/2010/main" val="160882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C23C236-236E-4B24-B302-869073692B8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195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6AF002B-642F-4D73-8BF0-871C063E028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76251"/>
            <a:ext cx="8229600" cy="62658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200" b="1"/>
              <a:t>MERSKI SISTEM</a:t>
            </a:r>
            <a:endParaRPr lang="sl-SI" altLang="sl-SI" sz="22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200"/>
              <a:t>Z imenom Mednarodni sistem enot SI (Systeme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200"/>
              <a:t>International Unites) označujemo sistem sedmih </a:t>
            </a:r>
            <a:r>
              <a:rPr lang="sl-SI" altLang="sl-SI" sz="2200" b="1"/>
              <a:t>osnovnih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200" b="1"/>
              <a:t>enot</a:t>
            </a:r>
            <a:r>
              <a:rPr lang="sl-SI" altLang="sl-SI" sz="2200"/>
              <a:t>, ki so jih izbrali po dogovoru. Izbrane osnovne enote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200"/>
              <a:t>so: meter, kilogram, sekunda, amper, kelvin, kandela in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200"/>
              <a:t>mol. Druge enote, ki so izpeljane iz osnovnih s pomočjo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200"/>
              <a:t>enačb, imenujemo </a:t>
            </a:r>
            <a:r>
              <a:rPr lang="sl-SI" altLang="sl-SI" sz="2200" b="1"/>
              <a:t>izpeljane enote</a:t>
            </a:r>
            <a:r>
              <a:rPr lang="sl-SI" altLang="sl-SI" sz="2200"/>
              <a:t>. Merski sistem enot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200"/>
              <a:t>tako povezuje osnovne in izpeljane enote.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l-SI" altLang="sl-SI" sz="2200" b="1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200" b="1" u="sng"/>
              <a:t>Osnovna veličina            Osnovna enota      Kratka oznaka</a:t>
            </a:r>
            <a:r>
              <a:rPr lang="sl-SI" altLang="sl-SI" sz="2200" b="1"/>
              <a:t>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200"/>
              <a:t>dolžina                                   meter                           m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200"/>
              <a:t>masa                                    kilogram                        kg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200"/>
              <a:t>čas                                       sekunda                         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200"/>
              <a:t>jakost električnega toka        amper                           A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200"/>
              <a:t>termodinamična temperatura kelvin                           K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200"/>
              <a:t>Svetilnost                             kandela                         cd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200"/>
              <a:t>količina snovi                          mol                            mol</a:t>
            </a:r>
            <a:br>
              <a:rPr lang="sl-SI" altLang="sl-SI" sz="2200"/>
            </a:br>
            <a:endParaRPr lang="sl-SI" altLang="sl-SI" sz="2200"/>
          </a:p>
        </p:txBody>
      </p:sp>
    </p:spTree>
    <p:extLst>
      <p:ext uri="{BB962C8B-B14F-4D97-AF65-F5344CB8AC3E}">
        <p14:creationId xmlns:p14="http://schemas.microsoft.com/office/powerpoint/2010/main" val="62176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A1F3A3D-9182-420A-94B2-19F73F495F4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219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47FF7AA-C18B-4A24-A237-DABAD0FCB9B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76250"/>
            <a:ext cx="8229600" cy="6121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000" b="1"/>
              <a:t>Definicije osnovnih enot so v poenostavljeni obliki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000" b="1"/>
              <a:t>podane tako:</a:t>
            </a:r>
            <a:r>
              <a:rPr lang="sl-SI" altLang="sl-SI" sz="1800" b="1"/>
              <a:t> 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l-SI" altLang="sl-SI" sz="1000" b="1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600"/>
              <a:t>– </a:t>
            </a:r>
            <a:r>
              <a:rPr lang="sl-SI" altLang="sl-SI" sz="2200"/>
              <a:t>za dolžino: 1 meter je 650 763,73 kratna valovna dolžina pri sevanju atomov nuklida 86Kr;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200"/>
              <a:t>– za maso: 1 kilogram je masa mednarodnega prakilograma (shranjenega v Sevresu pri Parizu);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200"/>
              <a:t>– za čas: 1 sekunda je 9 192 631 770 kratno trajanje period pri sevanju atomov nuklida 133Cs;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200"/>
              <a:t>– za jakost električnega toka: 1 amper je jakost enosmernega električnega toka, ki v dveh 1 m oddaljenih vzporednih vodnikih povzroča silo 2·10</a:t>
            </a:r>
            <a:r>
              <a:rPr lang="sl-SI" altLang="sl-SI" sz="2200" baseline="30000"/>
              <a:t>–7</a:t>
            </a:r>
            <a:r>
              <a:rPr lang="sl-SI" altLang="sl-SI" sz="2200"/>
              <a:t> N;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200"/>
              <a:t>– za temperaturo: 1 kelvin je 273,15–ti del termodinamične temperature trojne točke vode;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200"/>
              <a:t>– za svetlobno jakost: 1 kandela je 1/600 000 svetlobne jakosti, ki jo oddaja 1 m</a:t>
            </a:r>
            <a:r>
              <a:rPr lang="sl-SI" altLang="sl-SI" sz="2200" baseline="30000"/>
              <a:t>2</a:t>
            </a:r>
            <a:r>
              <a:rPr lang="sl-SI" altLang="sl-SI" sz="2200"/>
              <a:t> površine absolutno črnega telesa pri strjevališču platine;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200"/>
              <a:t>– za količino snovi: 1 kilomol vsebuje toliko molekul, kolikor atomov je v 12 kilogramih izotopa C12.</a:t>
            </a:r>
          </a:p>
        </p:txBody>
      </p:sp>
    </p:spTree>
    <p:extLst>
      <p:ext uri="{BB962C8B-B14F-4D97-AF65-F5344CB8AC3E}">
        <p14:creationId xmlns:p14="http://schemas.microsoft.com/office/powerpoint/2010/main" val="25265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6477E85-7727-4622-9303-16E9F65FEB1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243" name="Ograda številke diapozitiva 5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4D23C81-67F1-493A-8A95-6973A962618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21668" name="Group 164"/>
          <p:cNvGraphicFramePr>
            <a:graphicFrameLocks noGrp="1"/>
          </p:cNvGraphicFramePr>
          <p:nvPr>
            <p:ph sz="half" idx="2"/>
          </p:nvPr>
        </p:nvGraphicFramePr>
        <p:xfrm>
          <a:off x="1919288" y="476250"/>
          <a:ext cx="8291512" cy="5800726"/>
        </p:xfrm>
        <a:graphic>
          <a:graphicData uri="http://schemas.openxmlformats.org/drawingml/2006/table">
            <a:tbl>
              <a:tblPr/>
              <a:tblGrid>
                <a:gridCol w="2181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6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6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67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07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Veličina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Ime enote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Fizikalna enačba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Enota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sila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(njuton)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 = </a:t>
                      </a:r>
                      <a:r>
                        <a:rPr kumimoji="0" lang="sl-SI" sz="1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m·a</a:t>
                      </a:r>
                      <a:endParaRPr kumimoji="0" lang="sl-SI" sz="18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= kgm/s</a:t>
                      </a:r>
                      <a:r>
                        <a:rPr kumimoji="0" lang="sl-SI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1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energija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 (džul)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 = </a:t>
                      </a:r>
                      <a:r>
                        <a:rPr kumimoji="0" lang="sl-SI" sz="1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F·s</a:t>
                      </a:r>
                      <a:endParaRPr kumimoji="0" lang="sl-SI" sz="18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 = Nm = Ws = kgm</a:t>
                      </a:r>
                      <a:r>
                        <a:rPr kumimoji="0" lang="sl-SI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/s</a:t>
                      </a:r>
                      <a:r>
                        <a:rPr kumimoji="0" lang="sl-SI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moč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 (vat)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 = W/t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 = J/s = kgm</a:t>
                      </a:r>
                      <a:r>
                        <a:rPr kumimoji="0" lang="sl-SI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/s</a:t>
                      </a:r>
                      <a:r>
                        <a:rPr kumimoji="0" lang="sl-SI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1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tlak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 (paskal)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 = F/A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 = N/m</a:t>
                      </a:r>
                      <a:r>
                        <a:rPr kumimoji="0" lang="sl-SI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= kg/ms</a:t>
                      </a:r>
                      <a:r>
                        <a:rPr kumimoji="0" lang="sl-SI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gostota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ρ</a:t>
                      </a:r>
                      <a:r>
                        <a:rPr kumimoji="0" lang="sl-SI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l-SI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= m/V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kg/m</a:t>
                      </a:r>
                      <a:r>
                        <a:rPr kumimoji="0" lang="sl-SI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specifični volumen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 = V/m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sl-SI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/kg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masni pretok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rotWithShape="0">
                      <a:blip r:embed="rId2"/>
                      <a:stretch>
                        <a:fillRect l="-207463" t="-956667" r="-101194" b="-54666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kg/s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97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specifična teža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ɣ</a:t>
                      </a:r>
                      <a:r>
                        <a:rPr kumimoji="0" lang="sl-SI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= G/V = g·</a:t>
                      </a:r>
                      <a:r>
                        <a:rPr kumimoji="0" lang="el-G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ρ</a:t>
                      </a:r>
                      <a:endParaRPr kumimoji="0" lang="sl-SI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N/m</a:t>
                      </a:r>
                      <a:r>
                        <a:rPr kumimoji="0" lang="sl-SI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= kg/m</a:t>
                      </a:r>
                      <a:r>
                        <a:rPr kumimoji="0" lang="sl-SI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  <a:r>
                        <a:rPr kumimoji="0" lang="sl-SI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hitrost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--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 = s/t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m/s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pospešek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--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= v/t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m/s</a:t>
                      </a:r>
                      <a:r>
                        <a:rPr kumimoji="0" lang="sl-SI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67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entropija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 = Q/T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J/K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18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toplotna razteznost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α</a:t>
                      </a:r>
                      <a:r>
                        <a:rPr kumimoji="0" lang="sl-SI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l-SI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= ∆l/l ·T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</a:t>
                      </a:r>
                      <a:r>
                        <a:rPr kumimoji="0" lang="sl-SI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–1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050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1269945-1968-4D95-B310-371210E02A2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267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5F4DF21-26B5-4825-934E-C22119903D7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76250"/>
            <a:ext cx="8229600" cy="6121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800" b="1" i="1"/>
              <a:t>Predpona                	Oznaka         		Vrednost</a:t>
            </a:r>
          </a:p>
          <a:p>
            <a:pPr eaLnBrk="1" hangingPunct="1">
              <a:lnSpc>
                <a:spcPct val="80000"/>
              </a:lnSpc>
              <a:buClr>
                <a:srgbClr val="00007D"/>
              </a:buClr>
              <a:buFont typeface="Wingdings" panose="05000000000000000000" pitchFamily="2" charset="2"/>
              <a:buNone/>
            </a:pPr>
            <a:r>
              <a:rPr lang="sl-SI" altLang="sl-SI" sz="1800"/>
              <a:t>jota                                          Y                                           </a:t>
            </a:r>
            <a:r>
              <a:rPr lang="sl-SI" altLang="sl-SI" sz="1800">
                <a:solidFill>
                  <a:srgbClr val="000000"/>
                </a:solidFill>
              </a:rPr>
              <a:t>10</a:t>
            </a:r>
            <a:r>
              <a:rPr lang="sl-SI" altLang="sl-SI" sz="1800" baseline="30000">
                <a:solidFill>
                  <a:srgbClr val="000000"/>
                </a:solidFill>
              </a:rPr>
              <a:t>24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800"/>
              <a:t>zeta                                         Z                                           10</a:t>
            </a:r>
            <a:r>
              <a:rPr lang="sl-SI" altLang="sl-SI" sz="1800" baseline="30000"/>
              <a:t>21</a:t>
            </a:r>
            <a:endParaRPr lang="sl-SI" altLang="sl-SI" sz="18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800"/>
              <a:t>eksa  			     E			      10</a:t>
            </a:r>
            <a:r>
              <a:rPr lang="sl-SI" altLang="sl-SI" sz="1800" baseline="30000"/>
              <a:t>18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800"/>
              <a:t>penta       		     P          		      10</a:t>
            </a:r>
            <a:r>
              <a:rPr lang="sl-SI" altLang="sl-SI" sz="1800" baseline="30000"/>
              <a:t>15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800"/>
              <a:t>tera			     T			      10</a:t>
            </a:r>
            <a:r>
              <a:rPr lang="sl-SI" altLang="sl-SI" sz="1800" baseline="30000"/>
              <a:t>12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800"/>
              <a:t>giga			     G			      10</a:t>
            </a:r>
            <a:r>
              <a:rPr lang="sl-SI" altLang="sl-SI" sz="1800" baseline="30000"/>
              <a:t>9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800"/>
              <a:t>mega			     M			      10</a:t>
            </a:r>
            <a:r>
              <a:rPr lang="sl-SI" altLang="sl-SI" sz="1800" baseline="30000"/>
              <a:t>6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800"/>
              <a:t>kilo       		      	      k			      10</a:t>
            </a:r>
            <a:r>
              <a:rPr lang="sl-SI" altLang="sl-SI" sz="1800" baseline="30000"/>
              <a:t>3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800"/>
              <a:t>hekto                		      h			      10</a:t>
            </a:r>
            <a:r>
              <a:rPr lang="sl-SI" altLang="sl-SI" sz="1800" baseline="30000"/>
              <a:t>2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800"/>
              <a:t>deka			     da			      10</a:t>
            </a:r>
            <a:r>
              <a:rPr lang="sl-SI" altLang="sl-SI" sz="1800" baseline="30000"/>
              <a:t>1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800"/>
              <a:t>deci			      d			      10</a:t>
            </a:r>
            <a:r>
              <a:rPr lang="sl-SI" altLang="sl-SI" sz="1800" baseline="30000"/>
              <a:t>-1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800"/>
              <a:t>centi			      c			      10</a:t>
            </a:r>
            <a:r>
              <a:rPr lang="sl-SI" altLang="sl-SI" sz="1800" baseline="30000"/>
              <a:t>-2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800"/>
              <a:t>mili			      m			      10</a:t>
            </a:r>
            <a:r>
              <a:rPr lang="sl-SI" altLang="sl-SI" sz="1800" baseline="30000"/>
              <a:t>-3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800"/>
              <a:t>mikro			      </a:t>
            </a:r>
            <a:r>
              <a:rPr lang="el-GR" altLang="sl-SI" sz="1800"/>
              <a:t>μ</a:t>
            </a:r>
            <a:r>
              <a:rPr lang="sl-SI" altLang="sl-SI" sz="1800"/>
              <a:t>			      10</a:t>
            </a:r>
            <a:r>
              <a:rPr lang="sl-SI" altLang="sl-SI" sz="1800" baseline="30000"/>
              <a:t>-6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800"/>
              <a:t>nano			      n 			      10</a:t>
            </a:r>
            <a:r>
              <a:rPr lang="sl-SI" altLang="sl-SI" sz="1800" baseline="30000"/>
              <a:t>-9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800"/>
              <a:t>piko			      p  			      10</a:t>
            </a:r>
            <a:r>
              <a:rPr lang="sl-SI" altLang="sl-SI" sz="1800" baseline="30000"/>
              <a:t>-12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800"/>
              <a:t>femto			      f                                          10</a:t>
            </a:r>
            <a:r>
              <a:rPr lang="sl-SI" altLang="sl-SI" sz="1800" baseline="30000"/>
              <a:t>-15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800"/>
              <a:t>ato			                    a                                          10</a:t>
            </a:r>
            <a:r>
              <a:rPr lang="sl-SI" altLang="sl-SI" sz="1800" baseline="30000"/>
              <a:t>-18          </a:t>
            </a:r>
          </a:p>
          <a:p>
            <a:pPr eaLnBrk="1" hangingPunct="1">
              <a:lnSpc>
                <a:spcPct val="80000"/>
              </a:lnSpc>
              <a:buClr>
                <a:srgbClr val="00007D"/>
              </a:buClr>
              <a:buFont typeface="Wingdings" panose="05000000000000000000" pitchFamily="2" charset="2"/>
              <a:buNone/>
            </a:pPr>
            <a:r>
              <a:rPr lang="sl-SI" altLang="sl-SI" sz="1800"/>
              <a:t>zepto                                        z                                           </a:t>
            </a:r>
            <a:r>
              <a:rPr lang="sl-SI" altLang="sl-SI" sz="1800">
                <a:solidFill>
                  <a:srgbClr val="000000"/>
                </a:solidFill>
              </a:rPr>
              <a:t>10</a:t>
            </a:r>
            <a:r>
              <a:rPr lang="sl-SI" altLang="sl-SI" sz="1800" baseline="30000">
                <a:solidFill>
                  <a:srgbClr val="000000"/>
                </a:solidFill>
              </a:rPr>
              <a:t>-21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800"/>
              <a:t>jokto                                         y                                           10</a:t>
            </a:r>
            <a:r>
              <a:rPr lang="sl-SI" altLang="sl-SI" sz="1800" baseline="30000"/>
              <a:t>-24</a:t>
            </a:r>
            <a:endParaRPr lang="sl-SI" altLang="sl-SI" sz="18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l-SI" altLang="sl-SI" sz="1800" baseline="300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l-SI" altLang="sl-SI" sz="1800" baseline="300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l-SI" altLang="sl-SI" sz="1400"/>
          </a:p>
        </p:txBody>
      </p:sp>
    </p:spTree>
    <p:extLst>
      <p:ext uri="{BB962C8B-B14F-4D97-AF65-F5344CB8AC3E}">
        <p14:creationId xmlns:p14="http://schemas.microsoft.com/office/powerpoint/2010/main" val="182510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slov 1"/>
          <p:cNvSpPr>
            <a:spLocks noGrp="1" noChangeArrowheads="1"/>
          </p:cNvSpPr>
          <p:nvPr>
            <p:ph type="title"/>
          </p:nvPr>
        </p:nvSpPr>
        <p:spPr>
          <a:xfrm>
            <a:off x="1981200" y="333375"/>
            <a:ext cx="8229600" cy="450850"/>
          </a:xfrm>
        </p:spPr>
        <p:txBody>
          <a:bodyPr/>
          <a:lstStyle/>
          <a:p>
            <a:r>
              <a:rPr lang="sl-SI" altLang="sl-SI" smtClean="0"/>
              <a:t>Vaje merski sistemi in enote</a:t>
            </a:r>
          </a:p>
        </p:txBody>
      </p:sp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836712"/>
            <a:ext cx="8229600" cy="5868888"/>
          </a:xfrm>
          <a:blipFill>
            <a:blip r:embed="rId2"/>
            <a:stretch>
              <a:fillRect l="-1111" t="-727" b="-3946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12292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5A63326-F8B8-47BE-9372-1144D03E79A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67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slov 1"/>
          <p:cNvSpPr>
            <a:spLocks noGrp="1" noChangeArrowheads="1"/>
          </p:cNvSpPr>
          <p:nvPr>
            <p:ph type="title"/>
          </p:nvPr>
        </p:nvSpPr>
        <p:spPr>
          <a:xfrm>
            <a:off x="2063750" y="365125"/>
            <a:ext cx="8229600" cy="450850"/>
          </a:xfrm>
        </p:spPr>
        <p:txBody>
          <a:bodyPr/>
          <a:lstStyle/>
          <a:p>
            <a:pPr algn="ctr"/>
            <a:r>
              <a:rPr lang="sl-SI" altLang="sl-SI" smtClean="0">
                <a:solidFill>
                  <a:srgbClr val="FF0000"/>
                </a:solidFill>
              </a:rPr>
              <a:t>REŠITVE</a:t>
            </a:r>
          </a:p>
        </p:txBody>
      </p:sp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836712"/>
            <a:ext cx="8229600" cy="5868888"/>
          </a:xfrm>
          <a:blipFill>
            <a:blip r:embed="rId2"/>
            <a:stretch>
              <a:fillRect l="-148" t="-519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13316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D1E7054-0EC3-4B84-A24D-E1F7B679D8C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41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478</Words>
  <Application>Microsoft Office PowerPoint</Application>
  <PresentationFormat>Širokozaslonsko</PresentationFormat>
  <Paragraphs>134</Paragraphs>
  <Slides>9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9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Učinkovita raba energije</vt:lpstr>
      <vt:lpstr>1 Uvod</vt:lpstr>
      <vt:lpstr>Merski sistem</vt:lpstr>
      <vt:lpstr>PowerPointova predstavitev</vt:lpstr>
      <vt:lpstr>PowerPointova predstavitev</vt:lpstr>
      <vt:lpstr>PowerPointova predstavitev</vt:lpstr>
      <vt:lpstr>PowerPointova predstavitev</vt:lpstr>
      <vt:lpstr>Vaje merski sistemi in enote</vt:lpstr>
      <vt:lpstr>REŠITVE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Tanja</cp:lastModifiedBy>
  <cp:revision>7</cp:revision>
  <dcterms:created xsi:type="dcterms:W3CDTF">2021-09-29T19:34:14Z</dcterms:created>
  <dcterms:modified xsi:type="dcterms:W3CDTF">2021-12-29T18:09:32Z</dcterms:modified>
</cp:coreProperties>
</file>