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841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176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586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0040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931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5137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810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606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827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818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2843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A4D20-0318-441E-ADD0-BBBF5E00D64F}" type="datetimeFigureOut">
              <a:rPr lang="sl-SI" smtClean="0"/>
              <a:t>14. 10. 2021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5DD83-7D4E-49AE-BD2C-A7506FFD6E1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069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hyperlink" Target="https://www.ldoceonline.com/dictionary/experience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hyperlink" Target="https://www.ldoceonline.com/dictionary/excite" TargetMode="External"/><Relationship Id="rId9" Type="http://schemas.openxmlformats.org/officeDocument/2006/relationships/image" Target="../media/image14.png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25" y="141664"/>
            <a:ext cx="1979185" cy="305429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987" y="141664"/>
            <a:ext cx="2070908" cy="312081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15825">
            <a:off x="5320451" y="281047"/>
            <a:ext cx="3191186" cy="4518314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888" y="3334799"/>
            <a:ext cx="2046729" cy="3273819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20556">
            <a:off x="2845348" y="2831364"/>
            <a:ext cx="2801279" cy="3567566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2664" y="26704"/>
            <a:ext cx="2790825" cy="4286250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F156CCBE-2B28-45D0-B2ED-94AF595AAA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2207" y="5971805"/>
            <a:ext cx="5411310" cy="775305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81681B7-94E8-44D5-B5A7-164FAE533426}"/>
              </a:ext>
            </a:extLst>
          </p:cNvPr>
          <p:cNvSpPr txBox="1"/>
          <p:nvPr/>
        </p:nvSpPr>
        <p:spPr>
          <a:xfrm>
            <a:off x="6332207" y="5475181"/>
            <a:ext cx="5004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/>
              <a:t>What</a:t>
            </a:r>
            <a:r>
              <a:rPr lang="sl-SI" dirty="0"/>
              <a:t> </a:t>
            </a:r>
            <a:r>
              <a:rPr lang="sl-SI" dirty="0" err="1"/>
              <a:t>kind</a:t>
            </a:r>
            <a:r>
              <a:rPr lang="sl-SI" dirty="0"/>
              <a:t> </a:t>
            </a:r>
            <a:r>
              <a:rPr lang="sl-SI" dirty="0" err="1"/>
              <a:t>of</a:t>
            </a:r>
            <a:r>
              <a:rPr lang="sl-SI" dirty="0"/>
              <a:t> </a:t>
            </a:r>
            <a:r>
              <a:rPr lang="sl-SI" dirty="0" err="1"/>
              <a:t>stories</a:t>
            </a:r>
            <a:r>
              <a:rPr lang="sl-SI" dirty="0"/>
              <a:t> do </a:t>
            </a:r>
            <a:r>
              <a:rPr lang="sl-SI" dirty="0" err="1"/>
              <a:t>you</a:t>
            </a:r>
            <a:r>
              <a:rPr lang="sl-SI" dirty="0"/>
              <a:t> like to </a:t>
            </a:r>
            <a:r>
              <a:rPr lang="sl-SI" dirty="0" err="1"/>
              <a:t>read</a:t>
            </a:r>
            <a:r>
              <a:rPr lang="sl-SI" dirty="0"/>
              <a:t>? </a:t>
            </a: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BD91836F-0752-4276-B0A5-A9F2D57B09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57204" y="4464034"/>
            <a:ext cx="1274174" cy="171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7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714" y="678096"/>
            <a:ext cx="9927564" cy="5663734"/>
          </a:xfrm>
          <a:prstGeom prst="rect">
            <a:avLst/>
          </a:prstGeom>
        </p:spPr>
      </p:pic>
      <p:pic>
        <p:nvPicPr>
          <p:cNvPr id="6" name="Posnet zvok">
            <a:hlinkClick r:id="" action="ppaction://media"/>
            <a:extLst>
              <a:ext uri="{FF2B5EF4-FFF2-40B4-BE49-F238E27FC236}">
                <a16:creationId xmlns:a16="http://schemas.microsoft.com/office/drawing/2014/main" id="{20E9BA6A-2882-4D3F-BCF3-140789CF44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33840" y="38638"/>
            <a:ext cx="487363" cy="487363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A2BEBC4-EBCC-4ED4-BE7A-E4FF6D419A1F}"/>
              </a:ext>
            </a:extLst>
          </p:cNvPr>
          <p:cNvSpPr txBox="1"/>
          <p:nvPr/>
        </p:nvSpPr>
        <p:spPr>
          <a:xfrm>
            <a:off x="106532" y="97654"/>
            <a:ext cx="6835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Open </a:t>
            </a:r>
            <a:r>
              <a:rPr lang="sl-SI" dirty="0" err="1"/>
              <a:t>your</a:t>
            </a:r>
            <a:r>
              <a:rPr lang="sl-SI" dirty="0"/>
              <a:t> </a:t>
            </a:r>
            <a:r>
              <a:rPr lang="sl-SI" dirty="0" err="1"/>
              <a:t>book</a:t>
            </a:r>
            <a:r>
              <a:rPr lang="sl-SI" dirty="0"/>
              <a:t>, p. 18. </a:t>
            </a:r>
            <a:r>
              <a:rPr lang="sl-SI" dirty="0" err="1"/>
              <a:t>Press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button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listen to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story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8960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/>
          <p:cNvSpPr txBox="1"/>
          <p:nvPr/>
        </p:nvSpPr>
        <p:spPr>
          <a:xfrm>
            <a:off x="202126" y="87159"/>
            <a:ext cx="103531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rgbClr val="7030A0"/>
                </a:solidFill>
                <a:latin typeface="Bahnschrift SemiBold" panose="020B0502040204020203" pitchFamily="34" charset="0"/>
              </a:rPr>
              <a:t>SURVIVAL</a:t>
            </a:r>
            <a:r>
              <a:rPr lang="sl-SI" dirty="0">
                <a:solidFill>
                  <a:srgbClr val="FF0000"/>
                </a:solidFill>
              </a:rPr>
              <a:t>  (</a:t>
            </a:r>
            <a:r>
              <a:rPr lang="sl-SI" dirty="0">
                <a:solidFill>
                  <a:schemeClr val="accent6">
                    <a:lumMod val="75000"/>
                  </a:schemeClr>
                </a:solidFill>
              </a:rPr>
              <a:t>zelene besede </a:t>
            </a:r>
            <a:r>
              <a:rPr lang="sl-SI" dirty="0">
                <a:solidFill>
                  <a:srgbClr val="FF0000"/>
                </a:solidFill>
              </a:rPr>
              <a:t>so minimalni standard, rdeče obarvane razlage so za višji nivo). 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202130" y="847023"/>
            <a:ext cx="35613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HAVE A HEART ATTACK 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202131" y="1216355"/>
            <a:ext cx="26084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TERRIFIED</a:t>
            </a:r>
            <a:r>
              <a:rPr lang="sl-SI" dirty="0">
                <a:solidFill>
                  <a:srgbClr val="00B050"/>
                </a:solidFill>
              </a:rPr>
              <a:t> </a:t>
            </a:r>
            <a:r>
              <a:rPr lang="sl-SI" dirty="0"/>
              <a:t>(</a:t>
            </a:r>
            <a:r>
              <a:rPr lang="sl-SI" dirty="0" err="1"/>
              <a:t>adj</a:t>
            </a:r>
            <a:r>
              <a:rPr lang="sl-SI" dirty="0"/>
              <a:t>) 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202131" y="1585687"/>
            <a:ext cx="26084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EXHAUSTED</a:t>
            </a:r>
            <a:r>
              <a:rPr lang="sl-SI" dirty="0">
                <a:solidFill>
                  <a:srgbClr val="00B050"/>
                </a:solidFill>
              </a:rPr>
              <a:t> </a:t>
            </a:r>
            <a:r>
              <a:rPr lang="sl-SI" dirty="0"/>
              <a:t>(</a:t>
            </a:r>
            <a:r>
              <a:rPr lang="sl-SI" dirty="0" err="1"/>
              <a:t>adj</a:t>
            </a:r>
            <a:r>
              <a:rPr lang="sl-SI" dirty="0"/>
              <a:t>) </a:t>
            </a:r>
          </a:p>
        </p:txBody>
      </p:sp>
      <p:sp>
        <p:nvSpPr>
          <p:cNvPr id="9" name="PoljeZBesedilom 8"/>
          <p:cNvSpPr txBox="1"/>
          <p:nvPr/>
        </p:nvSpPr>
        <p:spPr>
          <a:xfrm>
            <a:off x="202130" y="2016574"/>
            <a:ext cx="26084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A HATCHET</a:t>
            </a:r>
            <a:r>
              <a:rPr lang="sl-SI" dirty="0">
                <a:solidFill>
                  <a:srgbClr val="00B050"/>
                </a:solidFill>
              </a:rPr>
              <a:t> </a:t>
            </a:r>
            <a:r>
              <a:rPr lang="sl-SI" dirty="0"/>
              <a:t>(n) 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202130" y="2432073"/>
            <a:ext cx="26084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IN THE WILD</a:t>
            </a:r>
            <a:r>
              <a:rPr lang="sl-SI" sz="2500" dirty="0">
                <a:solidFill>
                  <a:srgbClr val="00B050"/>
                </a:solidFill>
              </a:rPr>
              <a:t> </a:t>
            </a:r>
            <a:r>
              <a:rPr lang="sl-SI" sz="2500" dirty="0"/>
              <a:t> </a:t>
            </a:r>
          </a:p>
        </p:txBody>
      </p:sp>
      <p:sp>
        <p:nvSpPr>
          <p:cNvPr id="11" name="PoljeZBesedilom 10"/>
          <p:cNvSpPr txBox="1"/>
          <p:nvPr/>
        </p:nvSpPr>
        <p:spPr>
          <a:xfrm>
            <a:off x="202129" y="3333872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MAKE A SHELTER </a:t>
            </a:r>
            <a:endParaRPr lang="sl-SI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202130" y="2902985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SURVIVE </a:t>
            </a:r>
            <a:r>
              <a:rPr lang="sl-SI" dirty="0"/>
              <a:t>(v)</a:t>
            </a:r>
            <a:r>
              <a:rPr lang="sl-SI" sz="2500" dirty="0">
                <a:sym typeface="Wingdings" panose="05000000000000000000" pitchFamily="2" charset="2"/>
              </a:rPr>
              <a:t> </a:t>
            </a:r>
            <a:r>
              <a:rPr lang="sl-SI" sz="2500" dirty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SURVIVAL</a:t>
            </a:r>
            <a:r>
              <a:rPr lang="sl-SI" sz="2500" dirty="0">
                <a:sym typeface="Wingdings" panose="05000000000000000000" pitchFamily="2" charset="2"/>
              </a:rPr>
              <a:t> </a:t>
            </a:r>
            <a:r>
              <a:rPr lang="sl-SI" dirty="0">
                <a:sym typeface="Wingdings" panose="05000000000000000000" pitchFamily="2" charset="2"/>
              </a:rPr>
              <a:t>(n) </a:t>
            </a:r>
            <a:endParaRPr lang="sl-SI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202128" y="3769903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A BRANCH </a:t>
            </a:r>
            <a:endParaRPr lang="sl-SI" dirty="0"/>
          </a:p>
        </p:txBody>
      </p:sp>
      <p:sp>
        <p:nvSpPr>
          <p:cNvPr id="14" name="PoljeZBesedilom 13"/>
          <p:cNvSpPr txBox="1"/>
          <p:nvPr/>
        </p:nvSpPr>
        <p:spPr>
          <a:xfrm>
            <a:off x="202128" y="4180426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CUT WOOD</a:t>
            </a:r>
            <a:endParaRPr lang="sl-SI" dirty="0"/>
          </a:p>
        </p:txBody>
      </p:sp>
      <p:sp>
        <p:nvSpPr>
          <p:cNvPr id="15" name="PoljeZBesedilom 14"/>
          <p:cNvSpPr txBox="1"/>
          <p:nvPr/>
        </p:nvSpPr>
        <p:spPr>
          <a:xfrm>
            <a:off x="202128" y="4589615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START A FIRE</a:t>
            </a:r>
            <a:endParaRPr lang="sl-SI" dirty="0"/>
          </a:p>
        </p:txBody>
      </p:sp>
      <p:sp>
        <p:nvSpPr>
          <p:cNvPr id="16" name="PoljeZBesedilom 15"/>
          <p:cNvSpPr txBox="1"/>
          <p:nvPr/>
        </p:nvSpPr>
        <p:spPr>
          <a:xfrm>
            <a:off x="202127" y="5006104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MAKE A SPEAR</a:t>
            </a:r>
            <a:endParaRPr lang="sl-SI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202127" y="5490534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MAKE A BOW AND ARROW</a:t>
            </a:r>
            <a:endParaRPr lang="sl-SI" dirty="0"/>
          </a:p>
        </p:txBody>
      </p:sp>
      <p:sp>
        <p:nvSpPr>
          <p:cNvPr id="18" name="PoljeZBesedilom 17"/>
          <p:cNvSpPr txBox="1"/>
          <p:nvPr/>
        </p:nvSpPr>
        <p:spPr>
          <a:xfrm>
            <a:off x="6830729" y="774181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FIERCE </a:t>
            </a:r>
            <a:r>
              <a:rPr lang="sl-SI" dirty="0"/>
              <a:t>(</a:t>
            </a:r>
            <a:r>
              <a:rPr lang="sl-SI" dirty="0" err="1"/>
              <a:t>adj</a:t>
            </a:r>
            <a:r>
              <a:rPr lang="sl-SI" dirty="0"/>
              <a:t>)</a:t>
            </a:r>
          </a:p>
        </p:txBody>
      </p:sp>
      <p:sp>
        <p:nvSpPr>
          <p:cNvPr id="19" name="PoljeZBesedilom 18"/>
          <p:cNvSpPr txBox="1"/>
          <p:nvPr/>
        </p:nvSpPr>
        <p:spPr>
          <a:xfrm>
            <a:off x="6841620" y="1144946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SURFACE </a:t>
            </a:r>
            <a:r>
              <a:rPr lang="sl-SI" dirty="0"/>
              <a:t>(n)</a:t>
            </a:r>
          </a:p>
        </p:txBody>
      </p:sp>
      <p:sp>
        <p:nvSpPr>
          <p:cNvPr id="20" name="PoljeZBesedilom 19"/>
          <p:cNvSpPr txBox="1"/>
          <p:nvPr/>
        </p:nvSpPr>
        <p:spPr>
          <a:xfrm>
            <a:off x="6793473" y="1549952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CALL FOR HELP</a:t>
            </a:r>
            <a:endParaRPr lang="sl-SI" dirty="0"/>
          </a:p>
        </p:txBody>
      </p:sp>
      <p:sp>
        <p:nvSpPr>
          <p:cNvPr id="21" name="PoljeZBesedilom 20"/>
          <p:cNvSpPr txBox="1"/>
          <p:nvPr/>
        </p:nvSpPr>
        <p:spPr>
          <a:xfrm>
            <a:off x="6831667" y="1935045"/>
            <a:ext cx="47356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TO HEAR A NOISE</a:t>
            </a:r>
            <a:endParaRPr lang="sl-SI" dirty="0"/>
          </a:p>
        </p:txBody>
      </p:sp>
      <p:sp>
        <p:nvSpPr>
          <p:cNvPr id="22" name="PoljeZBesedilom 21"/>
          <p:cNvSpPr txBox="1"/>
          <p:nvPr/>
        </p:nvSpPr>
        <p:spPr>
          <a:xfrm>
            <a:off x="6821917" y="2331323"/>
            <a:ext cx="473563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ADVENTURE </a:t>
            </a:r>
            <a:r>
              <a:rPr lang="sl-SI" sz="2500" dirty="0"/>
              <a:t>(n) </a:t>
            </a:r>
            <a:r>
              <a:rPr lang="sl-SI" sz="2500" dirty="0">
                <a:sym typeface="Wingdings" panose="05000000000000000000" pitchFamily="2" charset="2"/>
              </a:rPr>
              <a:t> </a:t>
            </a:r>
            <a:r>
              <a:rPr lang="sl-SI" sz="2000" dirty="0" err="1">
                <a:sym typeface="Wingdings" panose="05000000000000000000" pitchFamily="2" charset="2"/>
              </a:rPr>
              <a:t>adventurous</a:t>
            </a:r>
            <a:r>
              <a:rPr lang="sl-SI" sz="2000" dirty="0">
                <a:sym typeface="Wingdings" panose="05000000000000000000" pitchFamily="2" charset="2"/>
              </a:rPr>
              <a:t> (</a:t>
            </a:r>
            <a:r>
              <a:rPr lang="sl-SI" sz="2000" dirty="0" err="1">
                <a:sym typeface="Wingdings" panose="05000000000000000000" pitchFamily="2" charset="2"/>
              </a:rPr>
              <a:t>adj</a:t>
            </a:r>
            <a:r>
              <a:rPr lang="sl-SI" sz="2000" dirty="0">
                <a:sym typeface="Wingdings" panose="05000000000000000000" pitchFamily="2" charset="2"/>
              </a:rPr>
              <a:t>)</a:t>
            </a:r>
          </a:p>
          <a:p>
            <a:r>
              <a:rPr lang="sl-SI" dirty="0"/>
              <a:t>= </a:t>
            </a:r>
            <a:r>
              <a:rPr lang="sl-SI" dirty="0" err="1">
                <a:solidFill>
                  <a:srgbClr val="C00000"/>
                </a:solidFill>
              </a:rPr>
              <a:t>an</a:t>
            </a:r>
            <a:r>
              <a:rPr lang="sl-SI" dirty="0">
                <a:solidFill>
                  <a:srgbClr val="C00000"/>
                </a:solidFill>
              </a:rPr>
              <a:t> </a:t>
            </a:r>
            <a:r>
              <a:rPr lang="sl-SI" dirty="0" err="1">
                <a:solidFill>
                  <a:srgbClr val="C00000"/>
                </a:solidFill>
                <a:hlinkClick r:id="rId4" tooltip="exci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exciting</a:t>
            </a:r>
            <a:r>
              <a:rPr lang="sl-SI" dirty="0">
                <a:solidFill>
                  <a:srgbClr val="C00000"/>
                </a:solidFill>
              </a:rPr>
              <a:t> </a:t>
            </a:r>
            <a:r>
              <a:rPr lang="sl-SI" dirty="0" err="1">
                <a:solidFill>
                  <a:srgbClr val="C00000"/>
                </a:solidFill>
                <a:hlinkClick r:id="rId5" tooltip="experienc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experience</a:t>
            </a:r>
            <a:endParaRPr lang="sl-SI" sz="2000" dirty="0">
              <a:solidFill>
                <a:srgbClr val="C00000"/>
              </a:solidFill>
            </a:endParaRPr>
          </a:p>
        </p:txBody>
      </p:sp>
      <p:pic>
        <p:nvPicPr>
          <p:cNvPr id="23" name="Slika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1615" y="3380039"/>
            <a:ext cx="2277833" cy="3037111"/>
          </a:xfrm>
          <a:prstGeom prst="rect">
            <a:avLst/>
          </a:prstGeom>
        </p:spPr>
      </p:pic>
      <p:pic>
        <p:nvPicPr>
          <p:cNvPr id="24" name="Slika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0729" y="5052834"/>
            <a:ext cx="2463242" cy="1642963"/>
          </a:xfrm>
          <a:prstGeom prst="rect">
            <a:avLst/>
          </a:prstGeom>
        </p:spPr>
      </p:pic>
      <p:pic>
        <p:nvPicPr>
          <p:cNvPr id="25" name="Slika 2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8570" y="1759990"/>
            <a:ext cx="995367" cy="995367"/>
          </a:xfrm>
          <a:prstGeom prst="rect">
            <a:avLst/>
          </a:prstGeom>
        </p:spPr>
      </p:pic>
      <p:pic>
        <p:nvPicPr>
          <p:cNvPr id="26" name="Slika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2543" y="3379495"/>
            <a:ext cx="1122468" cy="783483"/>
          </a:xfrm>
          <a:prstGeom prst="rect">
            <a:avLst/>
          </a:prstGeom>
        </p:spPr>
      </p:pic>
      <p:pic>
        <p:nvPicPr>
          <p:cNvPr id="27" name="Slika 26"/>
          <p:cNvPicPr>
            <a:picLocks noChangeAspect="1"/>
          </p:cNvPicPr>
          <p:nvPr/>
        </p:nvPicPr>
        <p:blipFill>
          <a:blip r:embed="rId10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7336" y="3665960"/>
            <a:ext cx="1122468" cy="630453"/>
          </a:xfrm>
          <a:prstGeom prst="rect">
            <a:avLst/>
          </a:prstGeom>
        </p:spPr>
      </p:pic>
      <p:pic>
        <p:nvPicPr>
          <p:cNvPr id="28" name="Slika 27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2514" y="4387292"/>
            <a:ext cx="1505942" cy="1003189"/>
          </a:xfrm>
          <a:prstGeom prst="rect">
            <a:avLst/>
          </a:prstGeom>
        </p:spPr>
      </p:pic>
      <p:pic>
        <p:nvPicPr>
          <p:cNvPr id="29" name="Slika 28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066408" flipH="1">
            <a:off x="1596838" y="5620005"/>
            <a:ext cx="1283048" cy="1283048"/>
          </a:xfrm>
          <a:prstGeom prst="rect">
            <a:avLst/>
          </a:prstGeom>
        </p:spPr>
      </p:pic>
      <p:pic>
        <p:nvPicPr>
          <p:cNvPr id="30" name="Slika 29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595993">
            <a:off x="4124150" y="5654950"/>
            <a:ext cx="989356" cy="989356"/>
          </a:xfrm>
          <a:prstGeom prst="rect">
            <a:avLst/>
          </a:prstGeom>
        </p:spPr>
      </p:pic>
      <p:sp>
        <p:nvSpPr>
          <p:cNvPr id="32" name="PoljeZBesedilom 31"/>
          <p:cNvSpPr txBox="1"/>
          <p:nvPr/>
        </p:nvSpPr>
        <p:spPr>
          <a:xfrm>
            <a:off x="202130" y="501273"/>
            <a:ext cx="35613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500" dirty="0">
                <a:solidFill>
                  <a:schemeClr val="accent6">
                    <a:lumMod val="75000"/>
                  </a:schemeClr>
                </a:solidFill>
              </a:rPr>
              <a:t>PESSENGER </a:t>
            </a:r>
            <a:r>
              <a:rPr lang="sl-SI" sz="2500" dirty="0"/>
              <a:t>(n)</a:t>
            </a:r>
          </a:p>
        </p:txBody>
      </p:sp>
      <p:pic>
        <p:nvPicPr>
          <p:cNvPr id="31" name="Picture 9">
            <a:extLst>
              <a:ext uri="{FF2B5EF4-FFF2-40B4-BE49-F238E27FC236}">
                <a16:creationId xmlns:a16="http://schemas.microsoft.com/office/drawing/2014/main" id="{86AF71B7-6476-435F-B4B7-698340D10E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01331" y="-25812"/>
            <a:ext cx="1274174" cy="1719221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4C3A9EB-C3D3-4980-9B3A-37CAF8465C94}"/>
              </a:ext>
            </a:extLst>
          </p:cNvPr>
          <p:cNvSpPr txBox="1"/>
          <p:nvPr/>
        </p:nvSpPr>
        <p:spPr>
          <a:xfrm>
            <a:off x="2067160" y="1289403"/>
            <a:ext cx="3071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C00000"/>
                </a:solidFill>
              </a:rPr>
              <a:t>very</a:t>
            </a:r>
            <a:r>
              <a:rPr lang="sl-SI" dirty="0">
                <a:solidFill>
                  <a:srgbClr val="C00000"/>
                </a:solidFill>
              </a:rPr>
              <a:t> </a:t>
            </a:r>
            <a:r>
              <a:rPr lang="sl-SI" dirty="0" err="1">
                <a:solidFill>
                  <a:srgbClr val="C00000"/>
                </a:solidFill>
              </a:rPr>
              <a:t>frightened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B0D5B834-134F-4246-8724-1ADEAC50945E}"/>
              </a:ext>
            </a:extLst>
          </p:cNvPr>
          <p:cNvSpPr/>
          <p:nvPr/>
        </p:nvSpPr>
        <p:spPr>
          <a:xfrm>
            <a:off x="2287118" y="1666111"/>
            <a:ext cx="1620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 err="1">
                <a:solidFill>
                  <a:srgbClr val="C00000"/>
                </a:solidFill>
              </a:rPr>
              <a:t>extremely</a:t>
            </a:r>
            <a:r>
              <a:rPr lang="sl-SI" dirty="0">
                <a:solidFill>
                  <a:srgbClr val="C00000"/>
                </a:solidFill>
              </a:rPr>
              <a:t> </a:t>
            </a:r>
            <a:r>
              <a:rPr lang="sl-SI" dirty="0" err="1">
                <a:solidFill>
                  <a:srgbClr val="C00000"/>
                </a:solidFill>
              </a:rPr>
              <a:t>tired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059628AB-A4CA-4F2A-BC33-DE7F969F6E1C}"/>
              </a:ext>
            </a:extLst>
          </p:cNvPr>
          <p:cNvSpPr/>
          <p:nvPr/>
        </p:nvSpPr>
        <p:spPr>
          <a:xfrm>
            <a:off x="3097211" y="2082556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</a:rPr>
              <a:t>a </a:t>
            </a:r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</a:rPr>
              <a:t>small</a:t>
            </a: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</a:rPr>
              <a:t> </a:t>
            </a:r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</a:rPr>
              <a:t>axe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3" name="Pravokotnik 32">
            <a:extLst>
              <a:ext uri="{FF2B5EF4-FFF2-40B4-BE49-F238E27FC236}">
                <a16:creationId xmlns:a16="http://schemas.microsoft.com/office/drawing/2014/main" id="{E9ACF275-5841-41DA-9D2A-35F36BCC2175}"/>
              </a:ext>
            </a:extLst>
          </p:cNvPr>
          <p:cNvSpPr/>
          <p:nvPr/>
        </p:nvSpPr>
        <p:spPr>
          <a:xfrm>
            <a:off x="1863910" y="2507826"/>
            <a:ext cx="4788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</a:rPr>
              <a:t>land</a:t>
            </a: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not used by people for farming, building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4" name="Pravokotnik 33">
            <a:extLst>
              <a:ext uri="{FF2B5EF4-FFF2-40B4-BE49-F238E27FC236}">
                <a16:creationId xmlns:a16="http://schemas.microsoft.com/office/drawing/2014/main" id="{C9D83812-D941-4404-A5F8-F26301C17FD1}"/>
              </a:ext>
            </a:extLst>
          </p:cNvPr>
          <p:cNvSpPr/>
          <p:nvPr/>
        </p:nvSpPr>
        <p:spPr>
          <a:xfrm>
            <a:off x="4135011" y="2997250"/>
            <a:ext cx="500887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00" dirty="0">
                <a:solidFill>
                  <a:srgbClr val="C00000"/>
                </a:solidFill>
                <a:latin typeface="arial" panose="020B0604020202020204" pitchFamily="34" charset="0"/>
              </a:rPr>
              <a:t>to continue to live after an accident, war, or illness</a:t>
            </a:r>
            <a:endParaRPr lang="sl-SI" sz="1700" dirty="0">
              <a:solidFill>
                <a:srgbClr val="C00000"/>
              </a:solidFill>
            </a:endParaRPr>
          </a:p>
        </p:txBody>
      </p:sp>
      <p:sp>
        <p:nvSpPr>
          <p:cNvPr id="35" name="Pravokotnik 34">
            <a:extLst>
              <a:ext uri="{FF2B5EF4-FFF2-40B4-BE49-F238E27FC236}">
                <a16:creationId xmlns:a16="http://schemas.microsoft.com/office/drawing/2014/main" id="{2DBC58DB-7645-4517-A6E4-3C4FDF69C119}"/>
              </a:ext>
            </a:extLst>
          </p:cNvPr>
          <p:cNvSpPr/>
          <p:nvPr/>
        </p:nvSpPr>
        <p:spPr>
          <a:xfrm>
            <a:off x="4135011" y="3404728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</a:rPr>
              <a:t>a place to live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6" name="Pravokotnik 35">
            <a:extLst>
              <a:ext uri="{FF2B5EF4-FFF2-40B4-BE49-F238E27FC236}">
                <a16:creationId xmlns:a16="http://schemas.microsoft.com/office/drawing/2014/main" id="{4EA7BAA2-62DA-415F-8611-5555CD2AB40A}"/>
              </a:ext>
            </a:extLst>
          </p:cNvPr>
          <p:cNvSpPr/>
          <p:nvPr/>
        </p:nvSpPr>
        <p:spPr>
          <a:xfrm>
            <a:off x="4135011" y="3794813"/>
            <a:ext cx="5583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a part of a tree that grows out from the trunk</a:t>
            </a: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</a:rPr>
              <a:t> (deblo)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7" name="Pravokotnik 36">
            <a:extLst>
              <a:ext uri="{FF2B5EF4-FFF2-40B4-BE49-F238E27FC236}">
                <a16:creationId xmlns:a16="http://schemas.microsoft.com/office/drawing/2014/main" id="{B7323B1D-4551-40F6-855A-0B8D9D0B6878}"/>
              </a:ext>
            </a:extLst>
          </p:cNvPr>
          <p:cNvSpPr/>
          <p:nvPr/>
        </p:nvSpPr>
        <p:spPr>
          <a:xfrm>
            <a:off x="3284562" y="5082057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a pole with a sharp blade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38" name="Pravokotnik 37">
            <a:extLst>
              <a:ext uri="{FF2B5EF4-FFF2-40B4-BE49-F238E27FC236}">
                <a16:creationId xmlns:a16="http://schemas.microsoft.com/office/drawing/2014/main" id="{8D7DB8AD-F990-4561-99D2-85AEF0D31745}"/>
              </a:ext>
            </a:extLst>
          </p:cNvPr>
          <p:cNvSpPr/>
          <p:nvPr/>
        </p:nvSpPr>
        <p:spPr>
          <a:xfrm>
            <a:off x="158922" y="6478505"/>
            <a:ext cx="3826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</a:rPr>
              <a:t>a weapon used for shooting arrows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0" name="PoljeZBesedilom 39">
            <a:extLst>
              <a:ext uri="{FF2B5EF4-FFF2-40B4-BE49-F238E27FC236}">
                <a16:creationId xmlns:a16="http://schemas.microsoft.com/office/drawing/2014/main" id="{2E3F9CD2-06D1-4D0B-951B-DE86A90D02A2}"/>
              </a:ext>
            </a:extLst>
          </p:cNvPr>
          <p:cNvSpPr txBox="1"/>
          <p:nvPr/>
        </p:nvSpPr>
        <p:spPr>
          <a:xfrm>
            <a:off x="8345153" y="861690"/>
            <a:ext cx="3071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>
                <a:solidFill>
                  <a:srgbClr val="C00000"/>
                </a:solidFill>
              </a:rPr>
              <a:t>Strong</a:t>
            </a:r>
            <a:r>
              <a:rPr lang="sl-SI" dirty="0">
                <a:solidFill>
                  <a:srgbClr val="C00000"/>
                </a:solidFill>
              </a:rPr>
              <a:t> </a:t>
            </a:r>
            <a:r>
              <a:rPr lang="sl-SI" dirty="0" err="1">
                <a:solidFill>
                  <a:srgbClr val="C00000"/>
                </a:solidFill>
              </a:rPr>
              <a:t>with</a:t>
            </a:r>
            <a:r>
              <a:rPr lang="sl-SI" dirty="0">
                <a:solidFill>
                  <a:srgbClr val="C00000"/>
                </a:solidFill>
              </a:rPr>
              <a:t> </a:t>
            </a:r>
            <a:r>
              <a:rPr lang="sl-SI" dirty="0" err="1">
                <a:solidFill>
                  <a:srgbClr val="C00000"/>
                </a:solidFill>
              </a:rPr>
              <a:t>lots</a:t>
            </a:r>
            <a:r>
              <a:rPr lang="sl-SI" dirty="0">
                <a:solidFill>
                  <a:srgbClr val="C00000"/>
                </a:solidFill>
              </a:rPr>
              <a:t> </a:t>
            </a:r>
            <a:r>
              <a:rPr lang="sl-SI" dirty="0" err="1">
                <a:solidFill>
                  <a:srgbClr val="C00000"/>
                </a:solidFill>
              </a:rPr>
              <a:t>of</a:t>
            </a:r>
            <a:r>
              <a:rPr lang="sl-SI" dirty="0">
                <a:solidFill>
                  <a:srgbClr val="C00000"/>
                </a:solidFill>
              </a:rPr>
              <a:t> </a:t>
            </a:r>
            <a:r>
              <a:rPr lang="sl-SI" dirty="0" err="1">
                <a:solidFill>
                  <a:srgbClr val="C00000"/>
                </a:solidFill>
              </a:rPr>
              <a:t>energy</a:t>
            </a:r>
            <a:endParaRPr lang="sl-SI" dirty="0">
              <a:solidFill>
                <a:srgbClr val="C00000"/>
              </a:solidFill>
            </a:endParaRPr>
          </a:p>
        </p:txBody>
      </p:sp>
      <p:sp>
        <p:nvSpPr>
          <p:cNvPr id="41" name="Pravokotnik 40">
            <a:extLst>
              <a:ext uri="{FF2B5EF4-FFF2-40B4-BE49-F238E27FC236}">
                <a16:creationId xmlns:a16="http://schemas.microsoft.com/office/drawing/2014/main" id="{4235221A-CEC6-4140-B5C5-880C1AC3A6A9}"/>
              </a:ext>
            </a:extLst>
          </p:cNvPr>
          <p:cNvSpPr/>
          <p:nvPr/>
        </p:nvSpPr>
        <p:spPr>
          <a:xfrm>
            <a:off x="8394608" y="1213128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</a:rPr>
              <a:t>the</a:t>
            </a: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</a:rPr>
              <a:t> top </a:t>
            </a:r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</a:rPr>
              <a:t>layer</a:t>
            </a:r>
            <a:endParaRPr lang="sl-SI" dirty="0">
              <a:solidFill>
                <a:srgbClr val="C00000"/>
              </a:solidFill>
            </a:endParaRPr>
          </a:p>
        </p:txBody>
      </p:sp>
      <p:pic>
        <p:nvPicPr>
          <p:cNvPr id="42" name="Posnet zvok">
            <a:hlinkClick r:id="" action="ppaction://media"/>
            <a:extLst>
              <a:ext uri="{FF2B5EF4-FFF2-40B4-BE49-F238E27FC236}">
                <a16:creationId xmlns:a16="http://schemas.microsoft.com/office/drawing/2014/main" id="{56232AE9-87C1-4614-A078-379894E4C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841509" y="887624"/>
            <a:ext cx="487363" cy="487363"/>
          </a:xfrm>
          <a:prstGeom prst="rect">
            <a:avLst/>
          </a:prstGeom>
        </p:spPr>
      </p:pic>
      <p:sp>
        <p:nvSpPr>
          <p:cNvPr id="43" name="Pravokotnik 42">
            <a:extLst>
              <a:ext uri="{FF2B5EF4-FFF2-40B4-BE49-F238E27FC236}">
                <a16:creationId xmlns:a16="http://schemas.microsoft.com/office/drawing/2014/main" id="{2AA27F45-5801-4484-B06A-F8ED7CE4CE3C}"/>
              </a:ext>
            </a:extLst>
          </p:cNvPr>
          <p:cNvSpPr/>
          <p:nvPr/>
        </p:nvSpPr>
        <p:spPr>
          <a:xfrm>
            <a:off x="4295006" y="1309395"/>
            <a:ext cx="2030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 err="1"/>
              <a:t>Press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</a:t>
            </a:r>
            <a:r>
              <a:rPr lang="sl-SI" dirty="0" err="1"/>
              <a:t>button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330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65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655460E5-3084-4C11-899E-FBF64BC0A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66" y="400514"/>
            <a:ext cx="5221128" cy="3789748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A6FFBAB7-AC14-47FA-8523-C99A84030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637" y="87106"/>
            <a:ext cx="4219575" cy="6000750"/>
          </a:xfrm>
          <a:prstGeom prst="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0DC41417-2313-4FD0-81B2-71A0419EF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026" y="4368635"/>
            <a:ext cx="1274174" cy="1719221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F17327B6-EE46-4F63-8254-B50747F0CB93}"/>
              </a:ext>
            </a:extLst>
          </p:cNvPr>
          <p:cNvSpPr txBox="1"/>
          <p:nvPr/>
        </p:nvSpPr>
        <p:spPr>
          <a:xfrm>
            <a:off x="1477913" y="4489581"/>
            <a:ext cx="42195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Odgovore tvori </a:t>
            </a:r>
            <a:r>
              <a:rPr lang="sl-SI" b="1" dirty="0"/>
              <a:t>v celoti </a:t>
            </a:r>
            <a:r>
              <a:rPr lang="sl-SI" dirty="0"/>
              <a:t>in jih zapiši v zvezek. </a:t>
            </a:r>
          </a:p>
          <a:p>
            <a:endParaRPr lang="sl-SI" dirty="0"/>
          </a:p>
          <a:p>
            <a:r>
              <a:rPr lang="sl-SI" dirty="0" err="1"/>
              <a:t>Npr</a:t>
            </a:r>
            <a:r>
              <a:rPr lang="sl-SI" dirty="0"/>
              <a:t>: Brian </a:t>
            </a:r>
            <a:r>
              <a:rPr lang="sl-SI" dirty="0" err="1"/>
              <a:t>was</a:t>
            </a:r>
            <a:r>
              <a:rPr lang="sl-SI" dirty="0"/>
              <a:t> </a:t>
            </a:r>
            <a:r>
              <a:rPr lang="sl-SI" dirty="0" err="1"/>
              <a:t>travelling</a:t>
            </a:r>
            <a:r>
              <a:rPr lang="sl-SI" dirty="0"/>
              <a:t> </a:t>
            </a:r>
            <a:r>
              <a:rPr lang="sl-SI" dirty="0" err="1"/>
              <a:t>from</a:t>
            </a:r>
            <a:r>
              <a:rPr lang="sl-SI" dirty="0"/>
              <a:t> </a:t>
            </a:r>
            <a:r>
              <a:rPr lang="sl-SI" dirty="0" err="1"/>
              <a:t>the</a:t>
            </a:r>
            <a:r>
              <a:rPr lang="sl-SI" dirty="0"/>
              <a:t> USA to </a:t>
            </a:r>
            <a:r>
              <a:rPr lang="sl-SI" dirty="0" err="1"/>
              <a:t>Canada</a:t>
            </a:r>
            <a:r>
              <a:rPr lang="sl-SI" dirty="0"/>
              <a:t> to </a:t>
            </a:r>
            <a:r>
              <a:rPr lang="sl-SI" dirty="0" err="1"/>
              <a:t>see</a:t>
            </a:r>
            <a:r>
              <a:rPr lang="sl-SI" dirty="0"/>
              <a:t> his </a:t>
            </a:r>
            <a:r>
              <a:rPr lang="sl-SI" dirty="0" err="1"/>
              <a:t>father</a:t>
            </a:r>
            <a:r>
              <a:rPr lang="sl-SI" dirty="0"/>
              <a:t> </a:t>
            </a:r>
            <a:r>
              <a:rPr lang="sl-SI" dirty="0" err="1"/>
              <a:t>when</a:t>
            </a:r>
            <a:r>
              <a:rPr lang="sl-SI" dirty="0"/>
              <a:t> his </a:t>
            </a:r>
            <a:r>
              <a:rPr lang="sl-SI" dirty="0" err="1"/>
              <a:t>adventure</a:t>
            </a:r>
            <a:r>
              <a:rPr lang="sl-SI" dirty="0"/>
              <a:t> began. </a:t>
            </a:r>
          </a:p>
          <a:p>
            <a:endParaRPr lang="sl-SI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F5BC6AAB-62AC-4323-8052-AED90ED4197C}"/>
              </a:ext>
            </a:extLst>
          </p:cNvPr>
          <p:cNvSpPr txBox="1"/>
          <p:nvPr/>
        </p:nvSpPr>
        <p:spPr>
          <a:xfrm>
            <a:off x="5927993" y="6124563"/>
            <a:ext cx="4232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Odgovore s pravilno vstavljenim veznikom zapiši v zvezek. </a:t>
            </a:r>
          </a:p>
        </p:txBody>
      </p:sp>
    </p:spTree>
    <p:extLst>
      <p:ext uri="{BB962C8B-B14F-4D97-AF65-F5344CB8AC3E}">
        <p14:creationId xmlns:p14="http://schemas.microsoft.com/office/powerpoint/2010/main" val="2922217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258</Words>
  <Application>Microsoft Office PowerPoint</Application>
  <PresentationFormat>Širokozaslonsko</PresentationFormat>
  <Paragraphs>38</Paragraphs>
  <Slides>4</Slides>
  <Notes>0</Notes>
  <HiddenSlides>0</HiddenSlides>
  <MMClips>2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11" baseType="lpstr">
      <vt:lpstr>Arial</vt:lpstr>
      <vt:lpstr>Arial</vt:lpstr>
      <vt:lpstr>Bahnschrift SemiBold</vt:lpstr>
      <vt:lpstr>Calibri</vt:lpstr>
      <vt:lpstr>Calibri Light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</vt:vector>
  </TitlesOfParts>
  <Company>Arnes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Učitelj</dc:creator>
  <cp:lastModifiedBy>Sabina Kramer</cp:lastModifiedBy>
  <cp:revision>14</cp:revision>
  <dcterms:created xsi:type="dcterms:W3CDTF">2021-09-29T10:06:54Z</dcterms:created>
  <dcterms:modified xsi:type="dcterms:W3CDTF">2021-10-14T14:27:07Z</dcterms:modified>
</cp:coreProperties>
</file>