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469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9425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56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355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857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98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081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3423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4793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8992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4057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4421-AEEE-4F4D-8D3F-06D0792C2B2A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2A251-91D1-4E9A-9494-77528D476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57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51297" y="153797"/>
            <a:ext cx="3864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5400" b="1" i="0" u="none" strike="noStrike" kern="1200" cap="none" spc="0" normalizeH="0" baseline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ltDnDiag">
                  <a:fgClr>
                    <a:srgbClr val="4472C4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PAST SIMPLE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ltDnDiag">
                <a:fgClr>
                  <a:srgbClr val="4472C4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302" y="1077127"/>
            <a:ext cx="1145110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preteklik, ki označuje dejanje, </a:t>
            </a:r>
            <a:r>
              <a:rPr kumimoji="0" lang="sl-SI" sz="22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ki se je zgodilo v točno določeni preteklosti.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Dejanje je zaključeno in nima nobene zveze s sedanjostjo (natančno vemo, kdaj se je zgodilo). Uporablja se tudi za </a:t>
            </a:r>
            <a:r>
              <a:rPr kumimoji="0" lang="sl-SI" sz="22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opisovanje zaporednih dogodkov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oz. zgodb in za </a:t>
            </a:r>
            <a:r>
              <a:rPr kumimoji="0" lang="sl-SI" sz="22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c) izražanje preteklih navad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78302" y="2456306"/>
          <a:ext cx="812800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7646870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4351572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We met yesterday.</a:t>
                      </a:r>
                      <a:endParaRPr lang="sl-SI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sl-SI" dirty="0" smtClean="0"/>
                        <a:t>TOČNO DOLOČENA PRETEKLOST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795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She had an</a:t>
                      </a:r>
                      <a:r>
                        <a:rPr lang="sl-SI" baseline="0" dirty="0" smtClean="0"/>
                        <a:t> exam two days ago.</a:t>
                      </a:r>
                      <a:endParaRPr lang="sl-SI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507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He sold his car last week </a:t>
                      </a:r>
                      <a:endParaRPr lang="sl-SI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525328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302" y="3254692"/>
            <a:ext cx="3533721" cy="199645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478302" y="3932879"/>
          <a:ext cx="8128000" cy="6400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3522408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1801130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b="0" dirty="0" smtClean="0"/>
                        <a:t>Peter</a:t>
                      </a:r>
                      <a:r>
                        <a:rPr lang="sl-SI" b="0" baseline="0" dirty="0" smtClean="0"/>
                        <a:t> got up, paid for the drinks and left. </a:t>
                      </a:r>
                      <a:endParaRPr lang="sl-SI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0" dirty="0" smtClean="0"/>
                        <a:t>OPIS</a:t>
                      </a:r>
                      <a:r>
                        <a:rPr lang="sl-SI" b="0" baseline="0" dirty="0" smtClean="0"/>
                        <a:t> PRETEKLEGA DEJANJA IN NAŠTEVANJE DOGODKOV (KOT ZGODBA)</a:t>
                      </a:r>
                      <a:endParaRPr lang="sl-SI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079265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478302" y="5189617"/>
          <a:ext cx="8128000" cy="1010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37829052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9620946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We often played tennis. </a:t>
                      </a:r>
                      <a:endParaRPr lang="sl-SI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l-SI" dirty="0" smtClean="0"/>
                        <a:t>NAVADA V PRETEKLOSTI 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437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He usually ate</a:t>
                      </a:r>
                      <a:r>
                        <a:rPr lang="sl-SI" baseline="0" dirty="0" smtClean="0"/>
                        <a:t> cornflakes when he was a child. </a:t>
                      </a:r>
                      <a:endParaRPr lang="sl-SI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50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776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555" y="211015"/>
            <a:ext cx="9275892" cy="650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02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6349" y="153797"/>
            <a:ext cx="58742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5400" b="1" i="0" u="none" strike="noStrike" kern="1200" cap="none" spc="0" normalizeH="0" baseline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ltDnDiag">
                  <a:fgClr>
                    <a:srgbClr val="4472C4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PAST CONTINUOUS 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ltDnDiag">
                <a:fgClr>
                  <a:srgbClr val="4472C4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1354" y="1077127"/>
            <a:ext cx="11563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preteklik, ki označuje 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dlje časa trajajoča 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dejanje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 je potekalo v določenem obdobju v preteklosti. Največkrat gre za 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trajajoče (nedovršeno) dejanje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ki ga je prekinilo neko drugo trenutno dejanje (dovršeno). Ta čas tvorijo nedovršni glagoli (npr. wait, write, sleep, play...), ker ravno takšni glagoli zaznamujejo nekaj, kar je potekalo dlje. časa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42351" y="2367527"/>
          <a:ext cx="10868073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22691">
                  <a:extLst>
                    <a:ext uri="{9D8B030D-6E8A-4147-A177-3AD203B41FA5}">
                      <a16:colId xmlns:a16="http://schemas.microsoft.com/office/drawing/2014/main" val="3572506114"/>
                    </a:ext>
                  </a:extLst>
                </a:gridCol>
                <a:gridCol w="3622691">
                  <a:extLst>
                    <a:ext uri="{9D8B030D-6E8A-4147-A177-3AD203B41FA5}">
                      <a16:colId xmlns:a16="http://schemas.microsoft.com/office/drawing/2014/main" val="1209343972"/>
                    </a:ext>
                  </a:extLst>
                </a:gridCol>
                <a:gridCol w="3622691">
                  <a:extLst>
                    <a:ext uri="{9D8B030D-6E8A-4147-A177-3AD203B41FA5}">
                      <a16:colId xmlns:a16="http://schemas.microsoft.com/office/drawing/2014/main" val="27158699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He was sleeping</a:t>
                      </a:r>
                      <a:r>
                        <a:rPr lang="sl-SI" baseline="0" dirty="0" smtClean="0"/>
                        <a:t> all the afternoon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Celo popoldne je spal.</a:t>
                      </a:r>
                      <a:endParaRPr lang="sl-SI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sl-SI" sz="2200" dirty="0" smtClean="0">
                          <a:solidFill>
                            <a:srgbClr val="7030A0"/>
                          </a:solidFill>
                        </a:rPr>
                        <a:t>DEJANJE, KI JE POTEKALO DLJE ČASA V PRETEKLOSTI</a:t>
                      </a:r>
                      <a:endParaRPr lang="sl-SI" sz="2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855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She was listening to the radio.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Poslušala je radio.</a:t>
                      </a:r>
                      <a:endParaRPr lang="sl-SI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189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They were singing all the time. 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Ves čas so prepevali.</a:t>
                      </a:r>
                      <a:r>
                        <a:rPr lang="sl-SI" baseline="0" dirty="0" smtClean="0"/>
                        <a:t> </a:t>
                      </a:r>
                      <a:endParaRPr lang="sl-SI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44924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073" y="3699803"/>
            <a:ext cx="9274236" cy="296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99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651" y="232756"/>
            <a:ext cx="9943236" cy="597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57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879" y="182880"/>
            <a:ext cx="2594121" cy="25483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7286" y="323557"/>
            <a:ext cx="1149330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VEZNIKA WHEN IN WHILE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200" b="0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povedih, kjer se pojavita veznika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while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uporabimo glagolski čas Past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Simple za dovršena (krajša) dejanja in Past Continuous za nedovršena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(trajajoča dejanja). Past Simple torej označuje trenutno dejanje, ki prekine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neko preteklo trajajoče dejanje: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my father </a:t>
            </a:r>
            <a:r>
              <a:rPr kumimoji="0" lang="sl-SI" sz="2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 watching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TV, he </a:t>
            </a: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fell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asleep.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(Past Continuous=trajajoče)    (Past Simple=trenutno dejanje, ki se je zgodilo nenadoma in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                       prekinilo prejšnje, trajajoče dejanje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Veznik WHILE že zaradi svojega pomena (medtem ko) narekuje, da v povedi, ki ga vsebuje, uporabimo vsaj en glagol v Past Continuousu.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While I </a:t>
            </a: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 writing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letter, the phone </a:t>
            </a: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rang. 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Medtem ko sem pisala pismo, je pozvonil telefon</a:t>
            </a:r>
            <a:endParaRPr kumimoji="0" lang="sl-SI" sz="2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506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7" y="0"/>
            <a:ext cx="3201229" cy="18539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165" y="2025748"/>
            <a:ext cx="1147923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1.) Pri tvorbi Past Continuousa nikoli ne pozabi napisati pomožnega glagola </a:t>
            </a:r>
            <a:r>
              <a:rPr kumimoji="0" lang="sl-SI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(was ali were) pred glagolom z obrazilom </a:t>
            </a:r>
            <a:r>
              <a:rPr kumimoji="0" lang="en-SI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r>
              <a:rPr kumimoji="0" lang="sl-SI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She was working.        </a:t>
            </a:r>
            <a:r>
              <a:rPr kumimoji="0" lang="sl-SI" sz="2200" b="0" i="0" u="none" strike="sng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She working.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200" b="0" i="0" u="none" strike="sng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2.) Pazi na posebnosti v pisavi: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write </a:t>
            </a:r>
            <a:r>
              <a:rPr kumimoji="0" lang="en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I was writing                          sit </a:t>
            </a:r>
            <a:r>
              <a:rPr kumimoji="0" lang="en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They were sitting.</a:t>
            </a:r>
            <a:endParaRPr kumimoji="0" lang="sl-SI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172" y="3432516"/>
            <a:ext cx="2041609" cy="13599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017" y="4923692"/>
            <a:ext cx="117543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PRISLOVNA DOLOČILA, KI SPREMLJAJO PAST CONTINUOUS: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</a:t>
            </a:r>
            <a:r>
              <a:rPr kumimoji="0" lang="sl-SI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(ko)         </a:t>
            </a:r>
            <a:r>
              <a:rPr kumimoji="0" lang="sl-SI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WHILE</a:t>
            </a:r>
            <a:r>
              <a:rPr kumimoji="0" lang="sl-SI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(medtem ko)             </a:t>
            </a:r>
            <a:r>
              <a:rPr kumimoji="0" lang="sl-SI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THE MORNING/AFTERNOON</a:t>
            </a:r>
            <a:r>
              <a:rPr kumimoji="0" lang="sl-SI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(vse jutro, celo popoldne...)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DAY LONG </a:t>
            </a:r>
            <a:r>
              <a:rPr kumimoji="0" lang="sl-SI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(ves dan)         </a:t>
            </a:r>
            <a:r>
              <a:rPr kumimoji="0" lang="sl-SI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THE EVENING </a:t>
            </a:r>
            <a:r>
              <a:rPr kumimoji="0" lang="sl-SI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(ves večer)</a:t>
            </a:r>
            <a:endParaRPr kumimoji="0" lang="sl-SI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104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057" y="21195"/>
            <a:ext cx="8857051" cy="683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4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47" y="295421"/>
            <a:ext cx="9581151" cy="60631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73994" y="759655"/>
            <a:ext cx="20820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 pravilnih glagolih Past Simple tvorimo tako, da jim dodamo </a:t>
            </a:r>
            <a:r>
              <a:rPr kumimoji="0" lang="en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 nepravilnih glagolih se naučimo drugo obliko glagola v razpredelnici zadaj v učbeniku!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860" y="2550844"/>
            <a:ext cx="1231315" cy="82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76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017" y="1938961"/>
            <a:ext cx="114933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 GLAGOLIH, KI SE KONČAJO NA </a:t>
            </a:r>
            <a:r>
              <a:rPr kumimoji="0" lang="en-S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r>
              <a:rPr kumimoji="0" lang="sl-S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 IN PRED KATERIMI ŠE DODATNO STOJI SOGLASNIK </a:t>
            </a:r>
            <a:r>
              <a:rPr kumimoji="0" lang="en-S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SPREMEMBA!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Y </a:t>
            </a:r>
            <a:r>
              <a:rPr kumimoji="0" lang="en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I, dodamo še 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cry </a:t>
            </a:r>
            <a:r>
              <a:rPr kumimoji="0" lang="en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I cried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carry </a:t>
            </a:r>
            <a:r>
              <a:rPr kumimoji="0" lang="en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I carry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dry </a:t>
            </a:r>
            <a:r>
              <a:rPr kumimoji="0" lang="en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We dried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KADAR JE PRED Y SAMOGLASNIK (A, E, I, O, U), OSTANE Y NESPREMENJEN!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play</a:t>
            </a:r>
            <a:r>
              <a:rPr kumimoji="0" lang="en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We played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stay </a:t>
            </a:r>
            <a:r>
              <a:rPr kumimoji="0" lang="en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He stayed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KRATKI ENOZLOŽNI GLAGOLI (iz treh ali štirih črk), ki se končajo na soglasnik (b, c, d, f, g) pred katerimi je samoglasnik (a, e, i, o, u) </a:t>
            </a:r>
            <a:r>
              <a:rPr kumimoji="0" lang="sl-SI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ZADNJI SOGLASNIK PODVOJIJO!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beg </a:t>
            </a:r>
            <a:r>
              <a:rPr kumimoji="0" lang="en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be</a:t>
            </a:r>
            <a:r>
              <a:rPr kumimoji="0" lang="sl-S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gg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stop </a:t>
            </a:r>
            <a:r>
              <a:rPr kumimoji="0" lang="en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sto</a:t>
            </a:r>
            <a:r>
              <a:rPr kumimoji="0" lang="sl-SI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pp</a:t>
            </a: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90" y="5350315"/>
            <a:ext cx="2041609" cy="1359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7" y="0"/>
            <a:ext cx="3201229" cy="185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63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42" y="156063"/>
            <a:ext cx="3162300" cy="1200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7963" y="1744394"/>
            <a:ext cx="111838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1" i="0" u="none" strike="sng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</a:t>
            </a:r>
            <a:r>
              <a:rPr kumimoji="0" lang="sl-SI" sz="2200" b="0" i="0" u="none" strike="sng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I/she/you/it/we... </a:t>
            </a:r>
            <a:r>
              <a:rPr kumimoji="0" lang="sl-SI" sz="2200" b="1" i="0" u="none" strike="sng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played</a:t>
            </a:r>
            <a:r>
              <a:rPr kumimoji="0" lang="sl-SI" sz="2200" b="0" i="0" u="none" strike="sng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  <a:endParaRPr kumimoji="0" lang="sl-SI" sz="2200" b="0" i="0" u="none" strike="sng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842" y="870316"/>
            <a:ext cx="2041609" cy="13599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75384" y="1744394"/>
            <a:ext cx="4445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DID NE UPORABIŠ PRETEKLIKA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541" y="2381094"/>
            <a:ext cx="111838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GLAGOL BITI=to be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ne zanikamo ga z didn‘t, ampak wasn‘t/weren‘t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(was not, were not)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She was ill. She wasn‘t ill. Was she ill?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You were sad. You weren‘t sad. Were you sad? </a:t>
            </a:r>
            <a:endParaRPr kumimoji="0" lang="sl-SI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481" y="2458619"/>
            <a:ext cx="2041609" cy="13599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4542" y="4198962"/>
            <a:ext cx="111838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Vprašalnici WHO and WHAT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 ti dve vprašalnici pomenika kdo ali kaj? </a:t>
            </a:r>
            <a:r>
              <a:rPr kumimoji="0" lang="en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NI POMOŽNEGA GLAGOLA DID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Who had an accident? </a:t>
            </a:r>
            <a:r>
              <a:rPr kumimoji="0" lang="en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sl-SI" sz="2200" b="0" i="0" u="none" strike="sng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Who did have an accident?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      Kdo je imel nesrečo?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What happened there? </a:t>
            </a:r>
            <a:r>
              <a:rPr kumimoji="0" lang="en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sl-SI" sz="2200" b="0" i="0" u="none" strike="sng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What did happen there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?          Kaj se je tam zgodilo?</a:t>
            </a:r>
            <a:endParaRPr kumimoji="0" lang="sl-SI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Rezultat iskanja slik za tick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31" y="5577206"/>
            <a:ext cx="868357" cy="90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8956" y="5616209"/>
            <a:ext cx="1316428" cy="115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9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335" y="2687320"/>
            <a:ext cx="11493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Tipična prislovna določila za Past Simple so: </a:t>
            </a:r>
            <a:endParaRPr kumimoji="0" lang="sl-SI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5335" y="3362178"/>
            <a:ext cx="1111347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YESTERDAY     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(week, month, year...=prejšnji)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AGO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(pred)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vsi pretekli datumi in letnice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(in September, in 1999...)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pogosto tudi vprašalnici when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(kdaj) in pa </a:t>
            </a:r>
            <a:r>
              <a:rPr kumimoji="0" lang="sl-SI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 </a:t>
            </a:r>
            <a:r>
              <a:rPr kumimoji="0" lang="sl-SI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(kje, kam)</a:t>
            </a:r>
            <a:endParaRPr kumimoji="0" lang="sl-SI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767" y="2874237"/>
            <a:ext cx="2594121" cy="25483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335" y="309489"/>
            <a:ext cx="10965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Isti vprašalnici pa lahko sprašujeta po predmetu (KOGA ALI KAJ?) Takrat uporabiš pomožni glagol DID!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Who did you meet? Koga si srečal?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What did you do? Kaj si delal? 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62" y="309489"/>
            <a:ext cx="2041609" cy="13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33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209" y="196947"/>
            <a:ext cx="9127649" cy="64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25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741" y="0"/>
            <a:ext cx="10042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14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10" y="130544"/>
            <a:ext cx="9512664" cy="643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59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76" y="323557"/>
            <a:ext cx="11090872" cy="626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98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784</Words>
  <Application>Microsoft Office PowerPoint</Application>
  <PresentationFormat>Širokozaslonsko</PresentationFormat>
  <Paragraphs>80</Paragraphs>
  <Slides>15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Wingdings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Arnes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Učitelj</dc:creator>
  <cp:lastModifiedBy>Učitelj</cp:lastModifiedBy>
  <cp:revision>3</cp:revision>
  <dcterms:created xsi:type="dcterms:W3CDTF">2021-09-22T12:26:31Z</dcterms:created>
  <dcterms:modified xsi:type="dcterms:W3CDTF">2021-09-22T13:15:21Z</dcterms:modified>
</cp:coreProperties>
</file>