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0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4" Type="http://schemas.openxmlformats.org/officeDocument/2006/relationships/image" Target="../media/image1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46B391-50C7-48B7-8305-D39DD990BFF6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9B2D94-5746-4F22-893C-6D1AA8CEAC8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25599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72601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29858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631384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</p:grpSp>
      </p:grpSp>
      <p:sp>
        <p:nvSpPr>
          <p:cNvPr id="1640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1640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C738786-A100-4CE3-8952-E27C4113E5F7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95F2DD-034A-4608-B81A-E42CE4F5FD3C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32379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BB6516D-A0F3-4E9C-8F36-9573A0E35BD8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9FE3D94-5715-4017-9EFB-6992DCF09D24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93381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33A4C0D-4424-4307-9962-8771FCF5A5CE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5D32D6E-D76E-46B3-8594-CD822160A909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6983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AD4AEC2-AE78-43D6-98E1-83E0FF45BF0D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C101440-B073-4941-8F38-B8ED75A133C0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08097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E7B2A2D-B396-4360-8BD6-FA6FF2147915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9F40656-EDC0-4C06-842B-20919E0A25E3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4688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37E6411-37AB-404B-A44D-B78679219E0A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73780D-C6C0-4D49-B074-F8EB0C761994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33200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ABC1C32-1735-4299-897B-558C0411BAD4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7EC984-6286-445F-A15F-4A9D8C6C3094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41705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325D6F-F0BA-4778-A5FE-8F9C1B51C328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21DDB39-F8F3-4D11-8B9B-7E0EE1C7D314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0402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26239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1FFFF3-6A1D-4A77-875B-00D01687E143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81DDBB-52BD-41E1-AF81-FDB39F17692C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96796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7C25ECA-9A58-4F52-950F-3F29F5AAD8EC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BD8CF6F-518C-4763-B5AC-085F1A7FC393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25129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9DF310-878C-45A5-9886-2D3FFA29F5F7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8B026C-1649-49A6-A131-6C7B12DE9434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261397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B55BC55-62D8-4445-ADB4-E87A140B36BD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912C477-A118-4E33-9F74-F7D2035640B4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55047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3886200"/>
          </a:xfrm>
        </p:spPr>
        <p:txBody>
          <a:bodyPr/>
          <a:lstStyle/>
          <a:p>
            <a:pPr lvl="0"/>
            <a:endParaRPr lang="sl-SI" noProof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DE1AB71-EDC1-42B0-B3D2-B4CC6BB0BDA8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6B39DD1-2D15-4D40-96B1-F870C899787C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819466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slov, besedilo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3"/>
          </p:nvPr>
        </p:nvSpPr>
        <p:spPr>
          <a:xfrm>
            <a:off x="6197600" y="40005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C244A03-CA4C-4E1C-B515-697BF6F8CDDD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167A3AA-52C2-40F8-B93A-244D6505B955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576595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/>
          </p:nvPr>
        </p:nvSpPr>
        <p:spPr>
          <a:xfrm>
            <a:off x="609600" y="457200"/>
            <a:ext cx="10972800" cy="5410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C2BF7D-1D31-4845-A5D9-0B587AA04886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1DC9AF-BCBE-4FE5-96B3-5CD4EB40E8E5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3591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47824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72271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40403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2112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68875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80735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70946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48914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 Black" panose="020B0A040201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4D7BCBC-5438-47E6-BAF0-D563E16FC904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1032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3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4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5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6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 naslova matrice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sloge besedila matrice</a:t>
            </a:r>
          </a:p>
          <a:p>
            <a:pPr lvl="1"/>
            <a:r>
              <a:rPr lang="sl-SI" altLang="sl-SI" smtClean="0"/>
              <a:t>Druga raven</a:t>
            </a:r>
          </a:p>
          <a:p>
            <a:pPr lvl="2"/>
            <a:r>
              <a:rPr lang="sl-SI" altLang="sl-SI" smtClean="0"/>
              <a:t>Tretja raven</a:t>
            </a:r>
          </a:p>
          <a:p>
            <a:pPr lvl="3"/>
            <a:r>
              <a:rPr lang="sl-SI" altLang="sl-SI" smtClean="0"/>
              <a:t>Četrta raven</a:t>
            </a:r>
          </a:p>
          <a:p>
            <a:pPr lvl="4"/>
            <a:r>
              <a:rPr lang="sl-SI" altLang="sl-SI" smtClean="0"/>
              <a:t>Peta raven</a:t>
            </a:r>
          </a:p>
        </p:txBody>
      </p:sp>
      <p:sp>
        <p:nvSpPr>
          <p:cNvPr id="1537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8FEAC26-B96B-4CC3-A4D6-071BA78F6C0D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4410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10" Type="http://schemas.openxmlformats.org/officeDocument/2006/relationships/image" Target="../media/image6.png"/><Relationship Id="rId4" Type="http://schemas.openxmlformats.org/officeDocument/2006/relationships/image" Target="../media/image2.wmf"/><Relationship Id="rId9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2.png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11" Type="http://schemas.openxmlformats.org/officeDocument/2006/relationships/image" Target="../media/image11.png"/><Relationship Id="rId5" Type="http://schemas.openxmlformats.org/officeDocument/2006/relationships/oleObject" Target="../embeddings/oleObject6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8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oleObject" Target="../embeddings/oleObject9.bin"/><Relationship Id="rId7" Type="http://schemas.openxmlformats.org/officeDocument/2006/relationships/image" Target="../media/image17.png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wmf"/><Relationship Id="rId11" Type="http://schemas.openxmlformats.org/officeDocument/2006/relationships/image" Target="../media/image16.wmf"/><Relationship Id="rId5" Type="http://schemas.openxmlformats.org/officeDocument/2006/relationships/oleObject" Target="../embeddings/oleObject10.bin"/><Relationship Id="rId10" Type="http://schemas.openxmlformats.org/officeDocument/2006/relationships/oleObject" Target="../embeddings/oleObject12.bin"/><Relationship Id="rId4" Type="http://schemas.openxmlformats.org/officeDocument/2006/relationships/image" Target="../media/image13.wmf"/><Relationship Id="rId9" Type="http://schemas.openxmlformats.org/officeDocument/2006/relationships/image" Target="../media/image1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DD4C4C71-6CF8-4C5A-8F8E-5CFBFEEBE183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32099" name="Ograda številke diapozitiva 2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C908E7D8-C049-444B-ACB7-F20243E26AC5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32100" name="Rectangle 4"/>
          <p:cNvSpPr>
            <a:spLocks noChangeArrowheads="1"/>
          </p:cNvSpPr>
          <p:nvPr/>
        </p:nvSpPr>
        <p:spPr bwMode="auto">
          <a:xfrm>
            <a:off x="1992313" y="476250"/>
            <a:ext cx="3319462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7D"/>
                </a:solidFill>
              </a:rPr>
              <a:t>NOTRANJA ENERGIJA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32101" name="Rectangle 5"/>
          <p:cNvSpPr>
            <a:spLocks noChangeArrowheads="1"/>
          </p:cNvSpPr>
          <p:nvPr/>
        </p:nvSpPr>
        <p:spPr bwMode="auto">
          <a:xfrm>
            <a:off x="1774825" y="1052850"/>
            <a:ext cx="8713788" cy="449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185738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Telo ima poleg mehanske energije (kinetična, potencialna) tudi notranjo energijo.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Sistema 1 in 2 sta med seboj ločena z adiabatno mejo. Sistem, ki je obdan z adiabatno mejo, imenujemo adiabatni sistem.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Če dovedemo adiabatnemu sistemu volumsko delo, se delo v sistemu kopiči. Nakopičena energija ne more biti niti potencialna niti kinetična, am­pak je to notranja energija. Označimo jo z </a:t>
            </a:r>
            <a:r>
              <a:rPr lang="sl-SI" altLang="sl-SI" sz="2200" i="1">
                <a:solidFill>
                  <a:srgbClr val="000000"/>
                </a:solidFill>
              </a:rPr>
              <a:t>U </a:t>
            </a:r>
            <a:r>
              <a:rPr lang="sl-SI" altLang="sl-SI" sz="2200">
                <a:solidFill>
                  <a:srgbClr val="000000"/>
                </a:solidFill>
              </a:rPr>
              <a:t>in jo definiramo z enačbo:</a:t>
            </a:r>
          </a:p>
        </p:txBody>
      </p:sp>
      <p:sp>
        <p:nvSpPr>
          <p:cNvPr id="132102" name="Rectangle 6"/>
          <p:cNvSpPr>
            <a:spLocks noChangeArrowheads="1"/>
          </p:cNvSpPr>
          <p:nvPr/>
        </p:nvSpPr>
        <p:spPr bwMode="auto">
          <a:xfrm>
            <a:off x="2424114" y="1916114"/>
            <a:ext cx="2663825" cy="11525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132103" name="Text Box 7"/>
          <p:cNvSpPr txBox="1">
            <a:spLocks noChangeArrowheads="1"/>
          </p:cNvSpPr>
          <p:nvPr/>
        </p:nvSpPr>
        <p:spPr bwMode="auto">
          <a:xfrm>
            <a:off x="2711450" y="2133601"/>
            <a:ext cx="8636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>
                <a:solidFill>
                  <a:srgbClr val="000000"/>
                </a:solidFill>
              </a:rPr>
              <a:t>p</a:t>
            </a:r>
            <a:r>
              <a:rPr lang="sl-SI" altLang="sl-SI" sz="1200" baseline="-25000">
                <a:solidFill>
                  <a:srgbClr val="000000"/>
                </a:solidFill>
              </a:rPr>
              <a:t>2</a:t>
            </a:r>
            <a:r>
              <a:rPr lang="sl-SI" altLang="sl-SI" sz="1200">
                <a:solidFill>
                  <a:srgbClr val="000000"/>
                </a:solidFill>
              </a:rPr>
              <a:t>, V</a:t>
            </a:r>
            <a:r>
              <a:rPr lang="sl-SI" altLang="sl-SI" sz="1200" baseline="-25000">
                <a:solidFill>
                  <a:srgbClr val="000000"/>
                </a:solidFill>
              </a:rPr>
              <a:t>2</a:t>
            </a:r>
            <a:r>
              <a:rPr lang="sl-SI" altLang="sl-SI" sz="1200">
                <a:solidFill>
                  <a:srgbClr val="000000"/>
                </a:solidFill>
              </a:rPr>
              <a:t>, T</a:t>
            </a:r>
            <a:r>
              <a:rPr lang="sl-SI" altLang="sl-SI" sz="1200" baseline="-25000">
                <a:solidFill>
                  <a:srgbClr val="000000"/>
                </a:solidFill>
              </a:rPr>
              <a:t>2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>
                <a:solidFill>
                  <a:srgbClr val="000000"/>
                </a:solidFill>
              </a:rPr>
              <a:t>      U</a:t>
            </a:r>
            <a:r>
              <a:rPr lang="sl-SI" altLang="sl-SI" sz="1200" baseline="-25000">
                <a:solidFill>
                  <a:srgbClr val="000000"/>
                </a:solidFill>
              </a:rPr>
              <a:t>2</a:t>
            </a:r>
            <a:r>
              <a:rPr lang="sl-SI" altLang="sl-SI" sz="1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32104" name="Text Box 8"/>
          <p:cNvSpPr txBox="1">
            <a:spLocks noChangeArrowheads="1"/>
          </p:cNvSpPr>
          <p:nvPr/>
        </p:nvSpPr>
        <p:spPr bwMode="auto">
          <a:xfrm>
            <a:off x="3863975" y="2133600"/>
            <a:ext cx="863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endParaRPr lang="sl-SI" altLang="sl-SI" sz="1200">
              <a:solidFill>
                <a:srgbClr val="000000"/>
              </a:solidFill>
            </a:endParaRPr>
          </a:p>
        </p:txBody>
      </p:sp>
      <p:sp>
        <p:nvSpPr>
          <p:cNvPr id="132105" name="Text Box 9"/>
          <p:cNvSpPr txBox="1">
            <a:spLocks noChangeArrowheads="1"/>
          </p:cNvSpPr>
          <p:nvPr/>
        </p:nvSpPr>
        <p:spPr bwMode="auto">
          <a:xfrm>
            <a:off x="3792539" y="2205038"/>
            <a:ext cx="936625" cy="552450"/>
          </a:xfrm>
          <a:prstGeom prst="rect">
            <a:avLst/>
          </a:prstGeom>
          <a:solidFill>
            <a:schemeClr val="folHlink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>
                <a:solidFill>
                  <a:srgbClr val="000000"/>
                </a:solidFill>
              </a:rPr>
              <a:t>p</a:t>
            </a:r>
            <a:r>
              <a:rPr lang="sl-SI" altLang="sl-SI" sz="1200" baseline="-25000">
                <a:solidFill>
                  <a:srgbClr val="000000"/>
                </a:solidFill>
              </a:rPr>
              <a:t>1</a:t>
            </a:r>
            <a:r>
              <a:rPr lang="sl-SI" altLang="sl-SI" sz="1200">
                <a:solidFill>
                  <a:srgbClr val="000000"/>
                </a:solidFill>
              </a:rPr>
              <a:t>, V</a:t>
            </a:r>
            <a:r>
              <a:rPr lang="sl-SI" altLang="sl-SI" sz="1200" baseline="-25000">
                <a:solidFill>
                  <a:srgbClr val="000000"/>
                </a:solidFill>
              </a:rPr>
              <a:t>1</a:t>
            </a:r>
            <a:r>
              <a:rPr lang="sl-SI" altLang="sl-SI" sz="1200">
                <a:solidFill>
                  <a:srgbClr val="000000"/>
                </a:solidFill>
              </a:rPr>
              <a:t>, T</a:t>
            </a:r>
            <a:r>
              <a:rPr lang="sl-SI" altLang="sl-SI" sz="1200" baseline="-25000">
                <a:solidFill>
                  <a:srgbClr val="000000"/>
                </a:solidFill>
              </a:rPr>
              <a:t>1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>
                <a:solidFill>
                  <a:srgbClr val="000000"/>
                </a:solidFill>
              </a:rPr>
              <a:t>      U</a:t>
            </a:r>
            <a:r>
              <a:rPr lang="sl-SI" altLang="sl-SI" sz="1200" baseline="-250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32106" name="Line 10"/>
          <p:cNvSpPr>
            <a:spLocks noChangeShapeType="1"/>
          </p:cNvSpPr>
          <p:nvPr/>
        </p:nvSpPr>
        <p:spPr bwMode="auto">
          <a:xfrm>
            <a:off x="2566988" y="1989138"/>
            <a:ext cx="244951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2107" name="Line 11"/>
          <p:cNvSpPr>
            <a:spLocks noChangeShapeType="1"/>
          </p:cNvSpPr>
          <p:nvPr/>
        </p:nvSpPr>
        <p:spPr bwMode="auto">
          <a:xfrm>
            <a:off x="5016500" y="1989138"/>
            <a:ext cx="0" cy="100806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2108" name="Line 12"/>
          <p:cNvSpPr>
            <a:spLocks noChangeShapeType="1"/>
          </p:cNvSpPr>
          <p:nvPr/>
        </p:nvSpPr>
        <p:spPr bwMode="auto">
          <a:xfrm flipH="1">
            <a:off x="2495550" y="2997200"/>
            <a:ext cx="25209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2109" name="Line 13"/>
          <p:cNvSpPr>
            <a:spLocks noChangeShapeType="1"/>
          </p:cNvSpPr>
          <p:nvPr/>
        </p:nvSpPr>
        <p:spPr bwMode="auto">
          <a:xfrm flipV="1">
            <a:off x="2495550" y="1989138"/>
            <a:ext cx="0" cy="100806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2110" name="Rectangle 15"/>
          <p:cNvSpPr>
            <a:spLocks noChangeArrowheads="1"/>
          </p:cNvSpPr>
          <p:nvPr/>
        </p:nvSpPr>
        <p:spPr bwMode="auto">
          <a:xfrm>
            <a:off x="1524001" y="-215443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32111" name="Object 14"/>
          <p:cNvGraphicFramePr>
            <a:graphicFrameLocks noChangeAspect="1"/>
          </p:cNvGraphicFramePr>
          <p:nvPr/>
        </p:nvGraphicFramePr>
        <p:xfrm>
          <a:off x="3575051" y="5594351"/>
          <a:ext cx="2447925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načba" r:id="rId3" imgW="1231366" imgH="228501" progId="Equation.3">
                  <p:embed/>
                </p:oleObj>
              </mc:Choice>
              <mc:Fallback>
                <p:oleObj name="Enačba" r:id="rId3" imgW="1231366" imgH="228501" progId="Equation.3">
                  <p:embed/>
                  <p:pic>
                    <p:nvPicPr>
                      <p:cNvPr id="132111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5051" y="5594351"/>
                        <a:ext cx="2447925" cy="455613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2112" name="Rectangle 16"/>
          <p:cNvSpPr>
            <a:spLocks noChangeArrowheads="1"/>
          </p:cNvSpPr>
          <p:nvPr/>
        </p:nvSpPr>
        <p:spPr bwMode="auto">
          <a:xfrm>
            <a:off x="5448301" y="2565400"/>
            <a:ext cx="504031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U</a:t>
            </a:r>
            <a:r>
              <a:rPr lang="sl-SI" altLang="sl-SI" sz="1800" baseline="-25000">
                <a:solidFill>
                  <a:srgbClr val="000000"/>
                </a:solidFill>
              </a:rPr>
              <a:t>2</a:t>
            </a:r>
            <a:r>
              <a:rPr lang="sl-SI" altLang="sl-SI" sz="1800">
                <a:solidFill>
                  <a:srgbClr val="000000"/>
                </a:solidFill>
              </a:rPr>
              <a:t> - U</a:t>
            </a:r>
            <a:r>
              <a:rPr lang="sl-SI" altLang="sl-SI" sz="1800" baseline="-25000">
                <a:solidFill>
                  <a:srgbClr val="000000"/>
                </a:solidFill>
              </a:rPr>
              <a:t>1</a:t>
            </a:r>
            <a:r>
              <a:rPr lang="sl-SI" altLang="sl-SI" sz="1800">
                <a:solidFill>
                  <a:srgbClr val="000000"/>
                </a:solidFill>
              </a:rPr>
              <a:t> </a:t>
            </a:r>
            <a:r>
              <a:rPr lang="sl-SI" altLang="sl-SI" sz="1800">
                <a:solidFill>
                  <a:srgbClr val="000000"/>
                </a:solidFill>
                <a:sym typeface="Symbol" panose="05050102010706020507" pitchFamily="18" charset="2"/>
              </a:rPr>
              <a:t></a:t>
            </a:r>
            <a:r>
              <a:rPr lang="sl-SI" altLang="sl-SI" sz="1800">
                <a:solidFill>
                  <a:srgbClr val="000000"/>
                </a:solidFill>
              </a:rPr>
              <a:t> sprememba notranje energije [J]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W</a:t>
            </a:r>
            <a:r>
              <a:rPr lang="sl-SI" altLang="sl-SI" sz="1800" baseline="-25000">
                <a:solidFill>
                  <a:srgbClr val="000000"/>
                </a:solidFill>
              </a:rPr>
              <a:t>12ad </a:t>
            </a:r>
            <a:r>
              <a:rPr lang="sl-SI" altLang="sl-SI" sz="1800">
                <a:solidFill>
                  <a:srgbClr val="000000"/>
                </a:solidFill>
                <a:sym typeface="Symbol" panose="05050102010706020507" pitchFamily="18" charset="2"/>
              </a:rPr>
              <a:t></a:t>
            </a:r>
            <a:r>
              <a:rPr lang="sl-SI" altLang="sl-SI" sz="1800">
                <a:solidFill>
                  <a:srgbClr val="000000"/>
                </a:solidFill>
              </a:rPr>
              <a:t> adiabatno delo [J]</a:t>
            </a:r>
          </a:p>
        </p:txBody>
      </p:sp>
    </p:spTree>
    <p:extLst>
      <p:ext uri="{BB962C8B-B14F-4D97-AF65-F5344CB8AC3E}">
        <p14:creationId xmlns:p14="http://schemas.microsoft.com/office/powerpoint/2010/main" val="318383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A2E47038-95D6-444F-80A4-B82491F739C9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33123" name="Ograda številke diapozitiva 2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E7D33054-DAA0-4BDC-BB8E-DA2929A45088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33124" name="Rectangle 4"/>
          <p:cNvSpPr>
            <a:spLocks noChangeArrowheads="1"/>
          </p:cNvSpPr>
          <p:nvPr/>
        </p:nvSpPr>
        <p:spPr bwMode="auto">
          <a:xfrm>
            <a:off x="1919288" y="392113"/>
            <a:ext cx="8496300" cy="2462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185738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4572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4572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4572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00"/>
                </a:solidFill>
              </a:rPr>
              <a:t>Primer.</a:t>
            </a:r>
            <a:endParaRPr lang="sl-SI" altLang="sl-SI" sz="22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V adiabatnem valju je </a:t>
            </a:r>
            <a:r>
              <a:rPr lang="sl-SI" altLang="sl-SI" sz="2200" i="1">
                <a:solidFill>
                  <a:srgbClr val="000000"/>
                </a:solidFill>
              </a:rPr>
              <a:t>V = </a:t>
            </a:r>
            <a:r>
              <a:rPr lang="sl-SI" altLang="sl-SI" sz="2200">
                <a:solidFill>
                  <a:srgbClr val="000000"/>
                </a:solidFill>
              </a:rPr>
              <a:t>400 litrov plina pod stalnim tlakom </a:t>
            </a:r>
            <a:r>
              <a:rPr lang="sl-SI" altLang="sl-SI" sz="2200" i="1">
                <a:solidFill>
                  <a:srgbClr val="000000"/>
                </a:solidFill>
              </a:rPr>
              <a:t>p = 2 </a:t>
            </a:r>
            <a:r>
              <a:rPr lang="sl-SI" altLang="sl-SI" sz="2200">
                <a:solidFill>
                  <a:srgbClr val="000000"/>
                </a:solidFill>
              </a:rPr>
              <a:t>bar, ki ga vzdržuje bat. Plinu dovedemo delo s trenjem </a:t>
            </a:r>
            <a:r>
              <a:rPr lang="sl-SI" altLang="sl-SI" sz="2200" i="1">
                <a:solidFill>
                  <a:srgbClr val="000000"/>
                </a:solidFill>
              </a:rPr>
              <a:t>W</a:t>
            </a:r>
            <a:r>
              <a:rPr lang="sl-SI" altLang="sl-SI" sz="2200" baseline="-25000">
                <a:solidFill>
                  <a:srgbClr val="000000"/>
                </a:solidFill>
              </a:rPr>
              <a:t>12</a:t>
            </a:r>
            <a:r>
              <a:rPr lang="sl-SI" altLang="sl-SI" sz="2200" i="1" baseline="-25000">
                <a:solidFill>
                  <a:srgbClr val="000000"/>
                </a:solidFill>
              </a:rPr>
              <a:t>tr</a:t>
            </a:r>
            <a:r>
              <a:rPr lang="sl-SI" altLang="sl-SI" sz="2200" i="1">
                <a:solidFill>
                  <a:srgbClr val="000000"/>
                </a:solidFill>
              </a:rPr>
              <a:t> = </a:t>
            </a:r>
            <a:r>
              <a:rPr lang="sl-SI" altLang="sl-SI" sz="2200">
                <a:solidFill>
                  <a:srgbClr val="000000"/>
                </a:solidFill>
              </a:rPr>
              <a:t>-0,2 kWh in tako se dvigne temperatura od </a:t>
            </a:r>
            <a:r>
              <a:rPr lang="sl-SI" altLang="sl-SI" sz="2200" b="1">
                <a:solidFill>
                  <a:srgbClr val="000000"/>
                </a:solidFill>
              </a:rPr>
              <a:t>T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= 18 °C na </a:t>
            </a:r>
            <a:r>
              <a:rPr lang="sl-SI" altLang="sl-SI" sz="2200" b="1">
                <a:solidFill>
                  <a:srgbClr val="000000"/>
                </a:solidFill>
              </a:rPr>
              <a:t>T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= 600 °C. Določi: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eriod"/>
            </a:pPr>
            <a:r>
              <a:rPr lang="sl-SI" altLang="sl-SI" sz="2200">
                <a:solidFill>
                  <a:srgbClr val="000000"/>
                </a:solidFill>
              </a:rPr>
              <a:t> volumsko delo plina;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eriod"/>
            </a:pPr>
            <a:r>
              <a:rPr lang="sl-SI" altLang="sl-SI" sz="2200">
                <a:solidFill>
                  <a:srgbClr val="000000"/>
                </a:solidFill>
              </a:rPr>
              <a:t> spremembo notranje energije sistema!</a:t>
            </a:r>
          </a:p>
        </p:txBody>
      </p:sp>
      <p:sp>
        <p:nvSpPr>
          <p:cNvPr id="133125" name="Rectangle 5"/>
          <p:cNvSpPr>
            <a:spLocks noChangeArrowheads="1"/>
          </p:cNvSpPr>
          <p:nvPr/>
        </p:nvSpPr>
        <p:spPr bwMode="auto">
          <a:xfrm>
            <a:off x="1919288" y="2924175"/>
            <a:ext cx="22987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a) volumsko delo</a:t>
            </a:r>
          </a:p>
        </p:txBody>
      </p:sp>
      <p:sp>
        <p:nvSpPr>
          <p:cNvPr id="133126" name="Rectangle 7"/>
          <p:cNvSpPr>
            <a:spLocks noChangeArrowheads="1"/>
          </p:cNvSpPr>
          <p:nvPr/>
        </p:nvSpPr>
        <p:spPr bwMode="auto">
          <a:xfrm>
            <a:off x="1524001" y="27611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33127" name="Object 6"/>
          <p:cNvGraphicFramePr>
            <a:graphicFrameLocks noChangeAspect="1"/>
          </p:cNvGraphicFramePr>
          <p:nvPr/>
        </p:nvGraphicFramePr>
        <p:xfrm>
          <a:off x="3240089" y="5449888"/>
          <a:ext cx="3952875" cy="1147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načba" r:id="rId3" imgW="1574800" imgH="533400" progId="Equation.3">
                  <p:embed/>
                </p:oleObj>
              </mc:Choice>
              <mc:Fallback>
                <p:oleObj name="Enačba" r:id="rId3" imgW="1574800" imgH="533400" progId="Equation.3">
                  <p:embed/>
                  <p:pic>
                    <p:nvPicPr>
                      <p:cNvPr id="13312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0089" y="5449888"/>
                        <a:ext cx="3952875" cy="1147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28" name="Rectangle 9"/>
          <p:cNvSpPr>
            <a:spLocks noChangeArrowheads="1"/>
          </p:cNvSpPr>
          <p:nvPr/>
        </p:nvSpPr>
        <p:spPr bwMode="auto">
          <a:xfrm>
            <a:off x="1524001" y="25039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33129" name="Object 8"/>
          <p:cNvGraphicFramePr>
            <a:graphicFrameLocks noChangeAspect="1"/>
          </p:cNvGraphicFramePr>
          <p:nvPr/>
        </p:nvGraphicFramePr>
        <p:xfrm>
          <a:off x="2960688" y="3403600"/>
          <a:ext cx="3230562" cy="1951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načba" r:id="rId5" imgW="1346200" imgH="1041400" progId="Equation.3">
                  <p:embed/>
                </p:oleObj>
              </mc:Choice>
              <mc:Fallback>
                <p:oleObj name="Enačba" r:id="rId5" imgW="1346200" imgH="1041400" progId="Equation.3">
                  <p:embed/>
                  <p:pic>
                    <p:nvPicPr>
                      <p:cNvPr id="13312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0688" y="3403600"/>
                        <a:ext cx="3230562" cy="1951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30" name="Rectangle 11"/>
          <p:cNvSpPr>
            <a:spLocks noChangeArrowheads="1"/>
          </p:cNvSpPr>
          <p:nvPr/>
        </p:nvSpPr>
        <p:spPr bwMode="auto">
          <a:xfrm>
            <a:off x="1524001" y="30992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33131" name="Object 10"/>
          <p:cNvGraphicFramePr>
            <a:graphicFrameLocks noChangeAspect="1"/>
          </p:cNvGraphicFramePr>
          <p:nvPr/>
        </p:nvGraphicFramePr>
        <p:xfrm>
          <a:off x="7542213" y="5045075"/>
          <a:ext cx="2838450" cy="104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načba" r:id="rId7" imgW="1269449" imgH="469696" progId="Equation.3">
                  <p:embed/>
                </p:oleObj>
              </mc:Choice>
              <mc:Fallback>
                <p:oleObj name="Enačba" r:id="rId7" imgW="1269449" imgH="469696" progId="Equation.3">
                  <p:embed/>
                  <p:pic>
                    <p:nvPicPr>
                      <p:cNvPr id="13313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2213" y="5045075"/>
                        <a:ext cx="2838450" cy="1047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32" name="Rectangle 12"/>
          <p:cNvSpPr>
            <a:spLocks noChangeArrowheads="1"/>
          </p:cNvSpPr>
          <p:nvPr/>
        </p:nvSpPr>
        <p:spPr bwMode="auto">
          <a:xfrm>
            <a:off x="6283326" y="4365625"/>
            <a:ext cx="438467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b)    sprememba notranje energije</a:t>
            </a:r>
          </a:p>
        </p:txBody>
      </p:sp>
      <p:sp>
        <p:nvSpPr>
          <p:cNvPr id="133133" name="PoljeZBesedilom 1"/>
          <p:cNvSpPr txBox="1">
            <a:spLocks noChangeArrowheads="1"/>
          </p:cNvSpPr>
          <p:nvPr/>
        </p:nvSpPr>
        <p:spPr bwMode="auto">
          <a:xfrm>
            <a:off x="7896226" y="3068638"/>
            <a:ext cx="231457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1kwh = 3,6 MJ</a:t>
            </a:r>
          </a:p>
        </p:txBody>
      </p:sp>
      <p:sp>
        <p:nvSpPr>
          <p:cNvPr id="2" name="PoljeZBesedilom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888088" y="3505065"/>
            <a:ext cx="1512168" cy="781561"/>
          </a:xfrm>
          <a:prstGeom prst="rect">
            <a:avLst/>
          </a:prstGeom>
          <a:blipFill rotWithShape="0">
            <a:blip r:embed="rId9"/>
            <a:stretch>
              <a:fillRect/>
            </a:stretch>
          </a:blipFill>
          <a:ln>
            <a:solidFill>
              <a:schemeClr val="tx1"/>
            </a:solidFill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cxnSp>
        <p:nvCxnSpPr>
          <p:cNvPr id="5" name="Raven puščični povezovalnik 4"/>
          <p:cNvCxnSpPr>
            <a:stCxn id="2" idx="3"/>
          </p:cNvCxnSpPr>
          <p:nvPr/>
        </p:nvCxnSpPr>
        <p:spPr>
          <a:xfrm flipV="1">
            <a:off x="8399463" y="3895725"/>
            <a:ext cx="65405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oljeZBesedilom 6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9053512" y="3717033"/>
            <a:ext cx="1614488" cy="430887"/>
          </a:xfrm>
          <a:prstGeom prst="rect">
            <a:avLst/>
          </a:prstGeom>
          <a:blipFill rotWithShape="0">
            <a:blip r:embed="rId10"/>
            <a:stretch>
              <a:fillRect l="-377" t="-8571" b="-30000"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080231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B5F09296-3D10-4AC9-AC8B-3A906B61E50E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34147" name="Ograda številke diapozitiva 2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E36CFE61-D911-4D99-A2CF-A6F03298C480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34148" name="Rectangle 4"/>
          <p:cNvSpPr>
            <a:spLocks noChangeArrowheads="1"/>
          </p:cNvSpPr>
          <p:nvPr/>
        </p:nvSpPr>
        <p:spPr bwMode="auto">
          <a:xfrm>
            <a:off x="1992314" y="476250"/>
            <a:ext cx="152082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7D"/>
                </a:solidFill>
              </a:rPr>
              <a:t>TOPLOTA</a:t>
            </a:r>
          </a:p>
        </p:txBody>
      </p:sp>
      <p:sp>
        <p:nvSpPr>
          <p:cNvPr id="134149" name="Rectangle 5"/>
          <p:cNvSpPr>
            <a:spLocks noChangeArrowheads="1"/>
          </p:cNvSpPr>
          <p:nvPr/>
        </p:nvSpPr>
        <p:spPr bwMode="auto">
          <a:xfrm>
            <a:off x="1774826" y="908050"/>
            <a:ext cx="85693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Toplota je energija, ki zaradi razlike v temperaturi prehaja iz enega telesa na drugega.</a:t>
            </a:r>
          </a:p>
        </p:txBody>
      </p:sp>
      <p:sp>
        <p:nvSpPr>
          <p:cNvPr id="134150" name="Rectangle 6"/>
          <p:cNvSpPr>
            <a:spLocks noChangeArrowheads="1"/>
          </p:cNvSpPr>
          <p:nvPr/>
        </p:nvSpPr>
        <p:spPr bwMode="auto">
          <a:xfrm>
            <a:off x="1774826" y="1616076"/>
            <a:ext cx="8569325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00"/>
                </a:solidFill>
              </a:rPr>
              <a:t>Razlika med notranjo energijo in toploto</a:t>
            </a:r>
            <a:endParaRPr lang="sl-SI" altLang="sl-SI" sz="22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Notranja energija je stanje sistema.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Toplota je energija, ki prehaja preko sistema kot posledica temperaturne razlike med sistemom in okolico.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V primeru, da sistem ne opravlja dela, je sprememba notranje energije sistema enaka preneseni toploti.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U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- U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= Q</a:t>
            </a:r>
            <a:r>
              <a:rPr lang="sl-SI" altLang="sl-SI" sz="2200" baseline="-25000">
                <a:solidFill>
                  <a:srgbClr val="000000"/>
                </a:solidFill>
              </a:rPr>
              <a:t>12</a:t>
            </a:r>
            <a:r>
              <a:rPr lang="sl-SI" altLang="sl-SI" sz="2200">
                <a:solidFill>
                  <a:srgbClr val="000000"/>
                </a:solidFill>
              </a:rPr>
              <a:t>    [J]</a:t>
            </a:r>
          </a:p>
        </p:txBody>
      </p:sp>
      <p:sp>
        <p:nvSpPr>
          <p:cNvPr id="134151" name="Rectangle 7"/>
          <p:cNvSpPr>
            <a:spLocks noChangeArrowheads="1"/>
          </p:cNvSpPr>
          <p:nvPr/>
        </p:nvSpPr>
        <p:spPr bwMode="auto">
          <a:xfrm>
            <a:off x="2063750" y="4365625"/>
            <a:ext cx="3278188" cy="427038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Q</a:t>
            </a:r>
            <a:r>
              <a:rPr lang="sl-SI" altLang="sl-SI" sz="2200" baseline="-25000">
                <a:solidFill>
                  <a:srgbClr val="000000"/>
                </a:solidFill>
              </a:rPr>
              <a:t>12</a:t>
            </a:r>
            <a:r>
              <a:rPr lang="sl-SI" altLang="sl-SI" sz="2200">
                <a:solidFill>
                  <a:srgbClr val="000000"/>
                </a:solidFill>
              </a:rPr>
              <a:t> = </a:t>
            </a:r>
            <a:r>
              <a:rPr lang="sl-SI" altLang="sl-SI" sz="2200" i="1">
                <a:solidFill>
                  <a:srgbClr val="000000"/>
                </a:solidFill>
              </a:rPr>
              <a:t>U</a:t>
            </a:r>
            <a:r>
              <a:rPr lang="sl-SI" altLang="sl-SI" sz="2200" i="1" baseline="-25000">
                <a:solidFill>
                  <a:srgbClr val="000000"/>
                </a:solidFill>
              </a:rPr>
              <a:t>2</a:t>
            </a:r>
            <a:r>
              <a:rPr lang="sl-SI" altLang="sl-SI" sz="2200" i="1">
                <a:solidFill>
                  <a:srgbClr val="000000"/>
                </a:solidFill>
              </a:rPr>
              <a:t> - U</a:t>
            </a:r>
            <a:r>
              <a:rPr lang="sl-SI" altLang="sl-SI" sz="2200" i="1" baseline="-25000">
                <a:solidFill>
                  <a:srgbClr val="000000"/>
                </a:solidFill>
              </a:rPr>
              <a:t>1</a:t>
            </a:r>
            <a:r>
              <a:rPr lang="sl-SI" altLang="sl-SI" sz="2200" i="1">
                <a:solidFill>
                  <a:srgbClr val="000000"/>
                </a:solidFill>
              </a:rPr>
              <a:t> </a:t>
            </a:r>
            <a:r>
              <a:rPr lang="sl-SI" altLang="sl-SI" sz="2200">
                <a:solidFill>
                  <a:srgbClr val="000000"/>
                </a:solidFill>
              </a:rPr>
              <a:t>+ </a:t>
            </a:r>
            <a:r>
              <a:rPr lang="sl-SI" altLang="sl-SI" sz="2200" i="1">
                <a:solidFill>
                  <a:srgbClr val="000000"/>
                </a:solidFill>
              </a:rPr>
              <a:t>W</a:t>
            </a:r>
            <a:r>
              <a:rPr lang="sl-SI" altLang="sl-SI" sz="2200" i="1" baseline="-25000">
                <a:solidFill>
                  <a:srgbClr val="000000"/>
                </a:solidFill>
              </a:rPr>
              <a:t>12</a:t>
            </a:r>
            <a:r>
              <a:rPr lang="sl-SI" altLang="sl-SI" sz="2200" i="1">
                <a:solidFill>
                  <a:srgbClr val="000000"/>
                </a:solidFill>
              </a:rPr>
              <a:t>     </a:t>
            </a:r>
            <a:r>
              <a:rPr lang="sl-SI" altLang="sl-SI" sz="2200">
                <a:solidFill>
                  <a:srgbClr val="000000"/>
                </a:solidFill>
              </a:rPr>
              <a:t>[J]</a:t>
            </a:r>
          </a:p>
        </p:txBody>
      </p:sp>
      <p:sp>
        <p:nvSpPr>
          <p:cNvPr id="134152" name="Rectangle 8"/>
          <p:cNvSpPr>
            <a:spLocks noChangeArrowheads="1"/>
          </p:cNvSpPr>
          <p:nvPr/>
        </p:nvSpPr>
        <p:spPr bwMode="auto">
          <a:xfrm>
            <a:off x="1774825" y="4912559"/>
            <a:ext cx="8713788" cy="1107996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Enačba nam pove, da je zaprtemu sistemu dovedena toplota </a:t>
            </a:r>
            <a:r>
              <a:rPr lang="sl-SI" altLang="sl-SI" sz="2200" i="1">
                <a:solidFill>
                  <a:srgbClr val="000000"/>
                </a:solidFill>
              </a:rPr>
              <a:t>Q</a:t>
            </a:r>
            <a:r>
              <a:rPr lang="sl-SI" altLang="sl-SI" sz="2200" baseline="-25000">
                <a:solidFill>
                  <a:srgbClr val="000000"/>
                </a:solidFill>
              </a:rPr>
              <a:t>12</a:t>
            </a:r>
            <a:r>
              <a:rPr lang="sl-SI" altLang="sl-SI" sz="2200">
                <a:solidFill>
                  <a:srgbClr val="000000"/>
                </a:solidFill>
              </a:rPr>
              <a:t> pri poljubnem procesu enaka vsoti spremembe notranje energije sistema in pri procesu iz sistema pridobljenega dela </a:t>
            </a:r>
          </a:p>
        </p:txBody>
      </p:sp>
    </p:spTree>
    <p:extLst>
      <p:ext uri="{BB962C8B-B14F-4D97-AF65-F5344CB8AC3E}">
        <p14:creationId xmlns:p14="http://schemas.microsoft.com/office/powerpoint/2010/main" val="3941076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18481FC5-6CA8-4CCC-81BC-3F665EEDE809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35171" name="Ograda številke diapozitiva 2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8FC1256F-9445-4D28-B8D2-7AF0D31516DB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35172" name="Rectangle 4"/>
          <p:cNvSpPr>
            <a:spLocks noChangeArrowheads="1"/>
          </p:cNvSpPr>
          <p:nvPr/>
        </p:nvSpPr>
        <p:spPr bwMode="auto">
          <a:xfrm>
            <a:off x="1703389" y="395705"/>
            <a:ext cx="8713787" cy="178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Low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Notranja energija je veličina stanja, medtem ko delo ni veličina </a:t>
            </a:r>
          </a:p>
          <a:p>
            <a:pPr algn="justLow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stanja. Iz enačbe sledi, da tudi toplota ni veličina stanja. Njena </a:t>
            </a:r>
          </a:p>
          <a:p>
            <a:pPr algn="justLow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velikost je odvisna od vrste procesa med dvema stanjema. Toplota </a:t>
            </a:r>
          </a:p>
          <a:p>
            <a:pPr algn="justLow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je prehodna oblika energije. Po definiciji je pozitivna, če jo v sistem </a:t>
            </a:r>
          </a:p>
          <a:p>
            <a:pPr algn="justLow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dovedemo, in negativna, če jo iz njega odvedemo.</a:t>
            </a:r>
          </a:p>
        </p:txBody>
      </p:sp>
      <p:sp>
        <p:nvSpPr>
          <p:cNvPr id="135173" name="Rectangle 5"/>
          <p:cNvSpPr>
            <a:spLocks noChangeArrowheads="1"/>
          </p:cNvSpPr>
          <p:nvPr/>
        </p:nvSpPr>
        <p:spPr bwMode="auto">
          <a:xfrm>
            <a:off x="1703388" y="2060575"/>
            <a:ext cx="86423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Če pri procesu toplote niti ne dovedemo niti ne odvedemo, je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Q</a:t>
            </a:r>
            <a:r>
              <a:rPr lang="sl-SI" altLang="sl-SI" sz="2200" baseline="-25000">
                <a:solidFill>
                  <a:srgbClr val="000000"/>
                </a:solidFill>
              </a:rPr>
              <a:t>12</a:t>
            </a:r>
            <a:r>
              <a:rPr lang="sl-SI" altLang="sl-SI" sz="2200">
                <a:solidFill>
                  <a:srgbClr val="000000"/>
                </a:solidFill>
              </a:rPr>
              <a:t> = 0 in potem lahko zapišemo:</a:t>
            </a:r>
          </a:p>
        </p:txBody>
      </p:sp>
      <p:sp>
        <p:nvSpPr>
          <p:cNvPr id="135174" name="Rectangle 6"/>
          <p:cNvSpPr>
            <a:spLocks noChangeArrowheads="1"/>
          </p:cNvSpPr>
          <p:nvPr/>
        </p:nvSpPr>
        <p:spPr bwMode="auto">
          <a:xfrm>
            <a:off x="2424114" y="3068639"/>
            <a:ext cx="2700337" cy="427037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- W</a:t>
            </a:r>
            <a:r>
              <a:rPr lang="sl-SI" altLang="sl-SI" sz="2200" i="1" baseline="-25000">
                <a:solidFill>
                  <a:srgbClr val="000000"/>
                </a:solidFill>
              </a:rPr>
              <a:t>12</a:t>
            </a:r>
            <a:r>
              <a:rPr lang="sl-SI" altLang="sl-SI" sz="2200" i="1">
                <a:solidFill>
                  <a:srgbClr val="000000"/>
                </a:solidFill>
              </a:rPr>
              <a:t> = U</a:t>
            </a:r>
            <a:r>
              <a:rPr lang="sl-SI" altLang="sl-SI" sz="2200" i="1" baseline="-25000">
                <a:solidFill>
                  <a:srgbClr val="000000"/>
                </a:solidFill>
              </a:rPr>
              <a:t>2</a:t>
            </a:r>
            <a:r>
              <a:rPr lang="sl-SI" altLang="sl-SI" sz="2200" i="1">
                <a:solidFill>
                  <a:srgbClr val="000000"/>
                </a:solidFill>
              </a:rPr>
              <a:t> - U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    [J]</a:t>
            </a:r>
          </a:p>
        </p:txBody>
      </p:sp>
      <p:sp>
        <p:nvSpPr>
          <p:cNvPr id="135175" name="Rectangle 7"/>
          <p:cNvSpPr>
            <a:spLocks noChangeArrowheads="1"/>
          </p:cNvSpPr>
          <p:nvPr/>
        </p:nvSpPr>
        <p:spPr bwMode="auto">
          <a:xfrm>
            <a:off x="1847851" y="3688596"/>
            <a:ext cx="8640763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Toplota je torej energija, ki se pojavi na meji med dvema sistemoma različnih temperatur in prehaja iz enega sistema v drugega samo zaradi temperaturnih razlik obeh sistemov </a:t>
            </a:r>
          </a:p>
        </p:txBody>
      </p:sp>
      <p:sp>
        <p:nvSpPr>
          <p:cNvPr id="135176" name="Rectangle 8"/>
          <p:cNvSpPr>
            <a:spLocks noChangeArrowheads="1"/>
          </p:cNvSpPr>
          <p:nvPr/>
        </p:nvSpPr>
        <p:spPr bwMode="auto">
          <a:xfrm>
            <a:off x="1919289" y="4797425"/>
            <a:ext cx="336708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7D"/>
                </a:solidFill>
              </a:rPr>
              <a:t>SPECIFIČNA TOPLOTA</a:t>
            </a:r>
            <a:r>
              <a:rPr lang="sl-SI" altLang="sl-SI" sz="2200">
                <a:solidFill>
                  <a:srgbClr val="00007D"/>
                </a:solidFill>
              </a:rPr>
              <a:t> </a:t>
            </a:r>
          </a:p>
        </p:txBody>
      </p:sp>
      <p:sp>
        <p:nvSpPr>
          <p:cNvPr id="135177" name="Rectangle 9"/>
          <p:cNvSpPr>
            <a:spLocks noChangeArrowheads="1"/>
          </p:cNvSpPr>
          <p:nvPr/>
        </p:nvSpPr>
        <p:spPr bwMode="auto">
          <a:xfrm>
            <a:off x="1847851" y="5223709"/>
            <a:ext cx="8640763" cy="1107996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Specifična toplota snovi je tista količina toplote, ki je potrebna za povišanje temperature ene količinske enote snovi za eno temperaturno stopinjo.</a:t>
            </a:r>
          </a:p>
        </p:txBody>
      </p:sp>
    </p:spTree>
    <p:extLst>
      <p:ext uri="{BB962C8B-B14F-4D97-AF65-F5344CB8AC3E}">
        <p14:creationId xmlns:p14="http://schemas.microsoft.com/office/powerpoint/2010/main" val="1998825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7B31936A-BD01-435C-9A79-F1FE69EF3AB1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36195" name="Ograda številke diapozitiva 2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2DCFA52F-5A68-46FA-8E74-ABCA9158A28B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36196" name="Rectangle 12"/>
          <p:cNvSpPr>
            <a:spLocks noChangeArrowheads="1"/>
          </p:cNvSpPr>
          <p:nvPr/>
        </p:nvSpPr>
        <p:spPr bwMode="auto">
          <a:xfrm>
            <a:off x="2135188" y="4076701"/>
            <a:ext cx="1295400" cy="360363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136197" name="Rectangle 8"/>
          <p:cNvSpPr>
            <a:spLocks noChangeArrowheads="1"/>
          </p:cNvSpPr>
          <p:nvPr/>
        </p:nvSpPr>
        <p:spPr bwMode="auto">
          <a:xfrm>
            <a:off x="2566988" y="1341439"/>
            <a:ext cx="2881312" cy="358775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136198" name="Rectangle 4"/>
          <p:cNvSpPr>
            <a:spLocks noChangeArrowheads="1"/>
          </p:cNvSpPr>
          <p:nvPr/>
        </p:nvSpPr>
        <p:spPr bwMode="auto">
          <a:xfrm>
            <a:off x="1847851" y="404813"/>
            <a:ext cx="864076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Toplota, ki je potrebna, da segrejemo maso </a:t>
            </a:r>
            <a:r>
              <a:rPr lang="sl-SI" altLang="sl-SI" sz="2200" i="1">
                <a:solidFill>
                  <a:srgbClr val="000000"/>
                </a:solidFill>
              </a:rPr>
              <a:t>m </a:t>
            </a:r>
            <a:r>
              <a:rPr lang="sl-SI" altLang="sl-SI" sz="2200">
                <a:solidFill>
                  <a:srgbClr val="000000"/>
                </a:solidFill>
              </a:rPr>
              <a:t>snovi s specifično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toploto </a:t>
            </a:r>
            <a:r>
              <a:rPr lang="sl-SI" altLang="sl-SI" sz="2200" i="1">
                <a:solidFill>
                  <a:srgbClr val="000000"/>
                </a:solidFill>
              </a:rPr>
              <a:t>c </a:t>
            </a:r>
            <a:r>
              <a:rPr lang="sl-SI" altLang="sl-SI" sz="2200">
                <a:solidFill>
                  <a:srgbClr val="000000"/>
                </a:solidFill>
              </a:rPr>
              <a:t>od temperature </a:t>
            </a:r>
            <a:r>
              <a:rPr lang="sl-SI" altLang="sl-SI" sz="2200" i="1">
                <a:solidFill>
                  <a:srgbClr val="000000"/>
                </a:solidFill>
              </a:rPr>
              <a:t>T</a:t>
            </a:r>
            <a:r>
              <a:rPr lang="sl-SI" altLang="sl-SI" sz="2200" i="1" baseline="-25000">
                <a:solidFill>
                  <a:srgbClr val="000000"/>
                </a:solidFill>
              </a:rPr>
              <a:t>1</a:t>
            </a:r>
            <a:r>
              <a:rPr lang="sl-SI" altLang="sl-SI" sz="2200" i="1">
                <a:solidFill>
                  <a:srgbClr val="000000"/>
                </a:solidFill>
              </a:rPr>
              <a:t> </a:t>
            </a:r>
            <a:r>
              <a:rPr lang="sl-SI" altLang="sl-SI" sz="2200">
                <a:solidFill>
                  <a:srgbClr val="000000"/>
                </a:solidFill>
              </a:rPr>
              <a:t>do </a:t>
            </a:r>
            <a:r>
              <a:rPr lang="sl-SI" altLang="sl-SI" sz="2200" i="1">
                <a:solidFill>
                  <a:srgbClr val="000000"/>
                </a:solidFill>
              </a:rPr>
              <a:t>T</a:t>
            </a:r>
            <a:r>
              <a:rPr lang="sl-SI" altLang="sl-SI" sz="2200" i="1" baseline="-25000">
                <a:solidFill>
                  <a:srgbClr val="000000"/>
                </a:solidFill>
              </a:rPr>
              <a:t>2</a:t>
            </a:r>
            <a:r>
              <a:rPr lang="sl-SI" altLang="sl-SI" sz="2200" i="1">
                <a:solidFill>
                  <a:srgbClr val="000000"/>
                </a:solidFill>
              </a:rPr>
              <a:t>, </a:t>
            </a:r>
            <a:r>
              <a:rPr lang="sl-SI" altLang="sl-SI" sz="2200">
                <a:solidFill>
                  <a:srgbClr val="000000"/>
                </a:solidFill>
              </a:rPr>
              <a:t>je:</a:t>
            </a:r>
          </a:p>
        </p:txBody>
      </p:sp>
      <p:sp>
        <p:nvSpPr>
          <p:cNvPr id="136199" name="Rectangle 6"/>
          <p:cNvSpPr>
            <a:spLocks noChangeArrowheads="1"/>
          </p:cNvSpPr>
          <p:nvPr/>
        </p:nvSpPr>
        <p:spPr bwMode="auto">
          <a:xfrm>
            <a:off x="1992313" y="391766"/>
            <a:ext cx="3816350" cy="2677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7324" tIns="914112" rIns="480861" bIns="457056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sl-SI" altLang="sl-SI" sz="2200" baseline="-30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sl-SI" altLang="sl-SI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l-SI" altLang="sl-SI" sz="22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m . c </a:t>
            </a:r>
            <a:r>
              <a:rPr lang="sl-SI" altLang="sl-SI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sl-SI" altLang="sl-SI" sz="22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sl-SI" altLang="sl-SI" sz="2200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l-SI" altLang="sl-SI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sl-SI" altLang="sl-SI" sz="22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 </a:t>
            </a:r>
            <a:r>
              <a:rPr lang="sl-SI" altLang="sl-SI" sz="2200" baseline="-30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l-SI" altLang="sl-SI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  <a:endParaRPr lang="sl-SI" altLang="sl-SI" sz="220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  <a:cs typeface="Times New Roman" panose="02020603050405020304" pitchFamily="18" charset="0"/>
              </a:rPr>
              <a:t/>
            </a:r>
            <a:br>
              <a:rPr lang="sl-SI" altLang="sl-SI" sz="2200">
                <a:solidFill>
                  <a:srgbClr val="000000"/>
                </a:solidFill>
                <a:cs typeface="Times New Roman" panose="02020603050405020304" pitchFamily="18" charset="0"/>
              </a:rPr>
            </a:br>
            <a:endParaRPr lang="sl-SI" altLang="sl-SI" sz="22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1800">
              <a:solidFill>
                <a:srgbClr val="000000"/>
              </a:solidFill>
            </a:endParaRPr>
          </a:p>
        </p:txBody>
      </p:sp>
      <p:sp>
        <p:nvSpPr>
          <p:cNvPr id="136200" name="Rectangle 7"/>
          <p:cNvSpPr>
            <a:spLocks noChangeArrowheads="1"/>
          </p:cNvSpPr>
          <p:nvPr/>
        </p:nvSpPr>
        <p:spPr bwMode="auto">
          <a:xfrm>
            <a:off x="2424114" y="1694132"/>
            <a:ext cx="4071949" cy="1323439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i="1">
                <a:solidFill>
                  <a:srgbClr val="000000"/>
                </a:solidFill>
                <a:cs typeface="Times New Roman" panose="02020603050405020304" pitchFamily="18" charset="0"/>
              </a:rPr>
              <a:t>Q</a:t>
            </a:r>
            <a:r>
              <a:rPr lang="sl-SI" altLang="sl-SI" sz="2000" baseline="-30000">
                <a:solidFill>
                  <a:srgbClr val="000000"/>
                </a:solidFill>
                <a:cs typeface="Times New Roman" panose="02020603050405020304" pitchFamily="18" charset="0"/>
              </a:rPr>
              <a:t>12</a:t>
            </a:r>
            <a:r>
              <a:rPr lang="sl-SI" altLang="sl-SI" sz="2000">
                <a:solidFill>
                  <a:srgbClr val="000000"/>
                </a:solidFill>
                <a:cs typeface="Times New Roman" panose="02020603050405020304" pitchFamily="18" charset="0"/>
              </a:rPr>
              <a:t> - toplota [J]</a:t>
            </a:r>
            <a:endParaRPr lang="sl-SI" altLang="sl-SI" sz="20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i="1">
                <a:solidFill>
                  <a:srgbClr val="000000"/>
                </a:solidFill>
                <a:cs typeface="Times New Roman" panose="02020603050405020304" pitchFamily="18" charset="0"/>
              </a:rPr>
              <a:t>m </a:t>
            </a:r>
            <a:r>
              <a:rPr lang="sl-SI" altLang="sl-SI" sz="2000">
                <a:solidFill>
                  <a:srgbClr val="000000"/>
                </a:solidFill>
                <a:cs typeface="Times New Roman" panose="02020603050405020304" pitchFamily="18" charset="0"/>
              </a:rPr>
              <a:t>- masa [kg]</a:t>
            </a:r>
            <a:endParaRPr lang="sl-SI" altLang="sl-SI" sz="20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i="1">
                <a:solidFill>
                  <a:srgbClr val="000000"/>
                </a:solidFill>
                <a:cs typeface="Times New Roman" panose="02020603050405020304" pitchFamily="18" charset="0"/>
              </a:rPr>
              <a:t>c </a:t>
            </a:r>
            <a:r>
              <a:rPr lang="sl-SI" altLang="sl-SI" sz="2000">
                <a:solidFill>
                  <a:srgbClr val="000000"/>
                </a:solidFill>
                <a:cs typeface="Times New Roman" panose="02020603050405020304" pitchFamily="18" charset="0"/>
              </a:rPr>
              <a:t>- specifična toplota [J/kgK]</a:t>
            </a:r>
            <a:endParaRPr lang="sl-SI" altLang="sl-SI" sz="20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i="1">
                <a:solidFill>
                  <a:srgbClr val="000000"/>
                </a:solidFill>
                <a:cs typeface="Times New Roman" panose="02020603050405020304" pitchFamily="18" charset="0"/>
              </a:rPr>
              <a:t>T </a:t>
            </a:r>
            <a:r>
              <a:rPr lang="sl-SI" altLang="sl-SI" sz="2000" baseline="-30000">
                <a:solidFill>
                  <a:srgbClr val="000000"/>
                </a:solidFill>
                <a:cs typeface="Times New Roman" panose="02020603050405020304" pitchFamily="18" charset="0"/>
              </a:rPr>
              <a:t>1</a:t>
            </a:r>
            <a:r>
              <a:rPr lang="sl-SI" altLang="sl-SI" sz="2000">
                <a:solidFill>
                  <a:srgbClr val="000000"/>
                </a:solidFill>
                <a:cs typeface="Times New Roman" panose="02020603050405020304" pitchFamily="18" charset="0"/>
              </a:rPr>
              <a:t>, </a:t>
            </a:r>
            <a:r>
              <a:rPr lang="sl-SI" altLang="sl-SI" sz="2000" i="1">
                <a:solidFill>
                  <a:srgbClr val="000000"/>
                </a:solidFill>
                <a:cs typeface="Times New Roman" panose="02020603050405020304" pitchFamily="18" charset="0"/>
              </a:rPr>
              <a:t>T</a:t>
            </a:r>
            <a:r>
              <a:rPr lang="sl-SI" altLang="sl-SI" sz="2000" baseline="-30000">
                <a:solidFill>
                  <a:srgbClr val="000000"/>
                </a:solidFill>
                <a:cs typeface="Times New Roman" panose="02020603050405020304" pitchFamily="18" charset="0"/>
              </a:rPr>
              <a:t>2</a:t>
            </a:r>
            <a:r>
              <a:rPr lang="sl-SI" altLang="sl-SI" sz="2000">
                <a:solidFill>
                  <a:srgbClr val="000000"/>
                </a:solidFill>
                <a:cs typeface="Times New Roman" panose="02020603050405020304" pitchFamily="18" charset="0"/>
              </a:rPr>
              <a:t> - absolutna temperatura [K]</a:t>
            </a:r>
            <a:endParaRPr lang="sl-SI" altLang="sl-SI" sz="2000">
              <a:solidFill>
                <a:srgbClr val="000000"/>
              </a:solidFill>
            </a:endParaRPr>
          </a:p>
        </p:txBody>
      </p:sp>
      <p:sp>
        <p:nvSpPr>
          <p:cNvPr id="136201" name="Rectangle 11"/>
          <p:cNvSpPr>
            <a:spLocks noChangeArrowheads="1"/>
          </p:cNvSpPr>
          <p:nvPr/>
        </p:nvSpPr>
        <p:spPr bwMode="auto">
          <a:xfrm>
            <a:off x="2098676" y="2989263"/>
            <a:ext cx="8569325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188913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7D"/>
                </a:solidFill>
              </a:rPr>
              <a:t>MOLSKA SPECIFIČNA TOPLOTA</a:t>
            </a:r>
            <a:endParaRPr lang="sl-SI" altLang="sl-SI" sz="2200">
              <a:solidFill>
                <a:srgbClr val="00007D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Specifično toploto na 1 kmol snovi imenujemo molska specifična to­plota in jo označimo s </a:t>
            </a:r>
            <a:r>
              <a:rPr lang="sl-SI" altLang="sl-SI" sz="2200" i="1">
                <a:solidFill>
                  <a:srgbClr val="000000"/>
                </a:solidFill>
              </a:rPr>
              <a:t>c</a:t>
            </a:r>
            <a:r>
              <a:rPr lang="sl-SI" altLang="sl-SI" sz="2200" i="1" baseline="-25000">
                <a:solidFill>
                  <a:srgbClr val="000000"/>
                </a:solidFill>
              </a:rPr>
              <a:t>M</a:t>
            </a:r>
            <a:r>
              <a:rPr lang="sl-SI" altLang="sl-SI" sz="2200" i="1">
                <a:solidFill>
                  <a:srgbClr val="000000"/>
                </a:solidFill>
              </a:rPr>
              <a:t>.</a:t>
            </a:r>
            <a:endParaRPr lang="sl-SI" altLang="sl-SI" sz="22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c</a:t>
            </a:r>
            <a:r>
              <a:rPr lang="sl-SI" altLang="sl-SI" sz="2200" i="1" baseline="-25000">
                <a:solidFill>
                  <a:srgbClr val="000000"/>
                </a:solidFill>
              </a:rPr>
              <a:t>M</a:t>
            </a:r>
            <a:r>
              <a:rPr lang="sl-SI" altLang="sl-SI" sz="2200" i="1">
                <a:solidFill>
                  <a:srgbClr val="000000"/>
                </a:solidFill>
              </a:rPr>
              <a:t> = M.c </a:t>
            </a:r>
          </a:p>
        </p:txBody>
      </p:sp>
      <p:sp>
        <p:nvSpPr>
          <p:cNvPr id="136202" name="Rectangle 13"/>
          <p:cNvSpPr>
            <a:spLocks noChangeArrowheads="1"/>
          </p:cNvSpPr>
          <p:nvPr/>
        </p:nvSpPr>
        <p:spPr bwMode="auto">
          <a:xfrm>
            <a:off x="2063750" y="4508500"/>
            <a:ext cx="4002088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7D"/>
                </a:solidFill>
              </a:rPr>
              <a:t>ZMESNA TEMPERATURA </a:t>
            </a:r>
            <a:r>
              <a:rPr lang="sl-SI" altLang="sl-SI" sz="2200" b="1" i="1">
                <a:solidFill>
                  <a:srgbClr val="00007D"/>
                </a:solidFill>
              </a:rPr>
              <a:t>T</a:t>
            </a:r>
            <a:r>
              <a:rPr lang="sl-SI" altLang="sl-SI" sz="2200" b="1" i="1" baseline="-25000">
                <a:solidFill>
                  <a:srgbClr val="00007D"/>
                </a:solidFill>
              </a:rPr>
              <a:t>m</a:t>
            </a:r>
          </a:p>
        </p:txBody>
      </p:sp>
      <p:sp>
        <p:nvSpPr>
          <p:cNvPr id="136203" name="Rectangle 14"/>
          <p:cNvSpPr>
            <a:spLocks noChangeArrowheads="1"/>
          </p:cNvSpPr>
          <p:nvPr/>
        </p:nvSpPr>
        <p:spPr bwMode="auto">
          <a:xfrm>
            <a:off x="1703389" y="4932780"/>
            <a:ext cx="8785225" cy="178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Za segrevanje ali ohlajanje snovi imamo na voljo dva sistema, obdana z adiabatno steno, ki sta razdeljena s prepustno mejo za toploto in imata različni temperaturi. Ko se toploti izmenjata, imata oba sistema enako zmesno temperaturo </a:t>
            </a:r>
            <a:r>
              <a:rPr lang="sl-SI" altLang="sl-SI" sz="2200" i="1">
                <a:solidFill>
                  <a:srgbClr val="000000"/>
                </a:solidFill>
              </a:rPr>
              <a:t>Tm, </a:t>
            </a:r>
            <a:r>
              <a:rPr lang="sl-SI" altLang="sl-SI" sz="2200">
                <a:solidFill>
                  <a:srgbClr val="000000"/>
                </a:solidFill>
              </a:rPr>
              <a:t>ki jo lahko določimo po enačbi:</a:t>
            </a:r>
          </a:p>
        </p:txBody>
      </p:sp>
    </p:spTree>
    <p:extLst>
      <p:ext uri="{BB962C8B-B14F-4D97-AF65-F5344CB8AC3E}">
        <p14:creationId xmlns:p14="http://schemas.microsoft.com/office/powerpoint/2010/main" val="4046664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17C09B2A-351D-4A08-AACD-6DA11CCC447D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6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37219" name="Ograda številke diapozitiva 2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026A5BEB-5682-4F9D-88D1-2922CAD4AABE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6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37220" name="Rectangle 6"/>
          <p:cNvSpPr>
            <a:spLocks noChangeArrowheads="1"/>
          </p:cNvSpPr>
          <p:nvPr/>
        </p:nvSpPr>
        <p:spPr bwMode="auto">
          <a:xfrm>
            <a:off x="1555751" y="2994483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37221" name="Object 5"/>
          <p:cNvGraphicFramePr>
            <a:graphicFrameLocks noChangeAspect="1"/>
          </p:cNvGraphicFramePr>
          <p:nvPr/>
        </p:nvGraphicFramePr>
        <p:xfrm>
          <a:off x="1889125" y="476250"/>
          <a:ext cx="3951288" cy="76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načba" r:id="rId3" imgW="2171700" imgH="457200" progId="Equation.3">
                  <p:embed/>
                </p:oleObj>
              </mc:Choice>
              <mc:Fallback>
                <p:oleObj name="Enačba" r:id="rId3" imgW="2171700" imgH="457200" progId="Equation.3">
                  <p:embed/>
                  <p:pic>
                    <p:nvPicPr>
                      <p:cNvPr id="13722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9125" y="476250"/>
                        <a:ext cx="3951288" cy="763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7222" name="Rectangle 8"/>
          <p:cNvSpPr>
            <a:spLocks noChangeArrowheads="1"/>
          </p:cNvSpPr>
          <p:nvPr/>
        </p:nvSpPr>
        <p:spPr bwMode="auto">
          <a:xfrm>
            <a:off x="1524001" y="29992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37223" name="Object 7"/>
          <p:cNvGraphicFramePr>
            <a:graphicFrameLocks noChangeAspect="1"/>
          </p:cNvGraphicFramePr>
          <p:nvPr/>
        </p:nvGraphicFramePr>
        <p:xfrm>
          <a:off x="1712914" y="1333500"/>
          <a:ext cx="3519487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načba" r:id="rId5" imgW="1714500" imgH="444500" progId="Equation.3">
                  <p:embed/>
                </p:oleObj>
              </mc:Choice>
              <mc:Fallback>
                <p:oleObj name="Enačba" r:id="rId5" imgW="1714500" imgH="444500" progId="Equation.3">
                  <p:embed/>
                  <p:pic>
                    <p:nvPicPr>
                      <p:cNvPr id="13722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2914" y="1333500"/>
                        <a:ext cx="3519487" cy="889000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7224" name="Rectangle 9"/>
          <p:cNvSpPr>
            <a:spLocks noChangeArrowheads="1"/>
          </p:cNvSpPr>
          <p:nvPr/>
        </p:nvSpPr>
        <p:spPr bwMode="auto">
          <a:xfrm>
            <a:off x="5303839" y="1255714"/>
            <a:ext cx="5153975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T</a:t>
            </a:r>
            <a:r>
              <a:rPr lang="sl-SI" altLang="sl-SI" sz="2200" baseline="-25000">
                <a:solidFill>
                  <a:srgbClr val="000000"/>
                </a:solidFill>
              </a:rPr>
              <a:t>m</a:t>
            </a:r>
            <a:r>
              <a:rPr lang="sl-SI" altLang="sl-SI" sz="2200">
                <a:solidFill>
                  <a:srgbClr val="000000"/>
                </a:solidFill>
              </a:rPr>
              <a:t> – zmesna temperatura [K]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m</a:t>
            </a:r>
            <a:r>
              <a:rPr lang="sl-SI" altLang="sl-SI" sz="2200" baseline="-25000">
                <a:solidFill>
                  <a:srgbClr val="000000"/>
                </a:solidFill>
              </a:rPr>
              <a:t>a</a:t>
            </a:r>
            <a:r>
              <a:rPr lang="sl-SI" altLang="sl-SI" sz="2200">
                <a:solidFill>
                  <a:srgbClr val="000000"/>
                </a:solidFill>
              </a:rPr>
              <a:t> – masa sistema a [kg]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m</a:t>
            </a:r>
            <a:r>
              <a:rPr lang="sl-SI" altLang="sl-SI" sz="2200" baseline="-25000">
                <a:solidFill>
                  <a:srgbClr val="000000"/>
                </a:solidFill>
              </a:rPr>
              <a:t>b</a:t>
            </a:r>
            <a:r>
              <a:rPr lang="sl-SI" altLang="sl-SI" sz="2200">
                <a:solidFill>
                  <a:srgbClr val="000000"/>
                </a:solidFill>
              </a:rPr>
              <a:t> – masa sistema b [kg]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c</a:t>
            </a:r>
            <a:r>
              <a:rPr lang="sl-SI" altLang="sl-SI" sz="2200" baseline="-25000">
                <a:solidFill>
                  <a:srgbClr val="000000"/>
                </a:solidFill>
              </a:rPr>
              <a:t>a</a:t>
            </a:r>
            <a:r>
              <a:rPr lang="sl-SI" altLang="sl-SI" sz="2200">
                <a:solidFill>
                  <a:srgbClr val="000000"/>
                </a:solidFill>
              </a:rPr>
              <a:t> – specifična toplota sistema a [J/kgK]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c</a:t>
            </a:r>
            <a:r>
              <a:rPr lang="sl-SI" altLang="sl-SI" sz="2200" baseline="-25000">
                <a:solidFill>
                  <a:srgbClr val="000000"/>
                </a:solidFill>
              </a:rPr>
              <a:t>b</a:t>
            </a:r>
            <a:r>
              <a:rPr lang="sl-SI" altLang="sl-SI" sz="2200">
                <a:solidFill>
                  <a:srgbClr val="000000"/>
                </a:solidFill>
              </a:rPr>
              <a:t> – specifična toplota sistema b [J/kgK]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T</a:t>
            </a:r>
            <a:r>
              <a:rPr lang="sl-SI" altLang="sl-SI" sz="2200" baseline="-25000">
                <a:solidFill>
                  <a:srgbClr val="000000"/>
                </a:solidFill>
              </a:rPr>
              <a:t>a</a:t>
            </a:r>
            <a:r>
              <a:rPr lang="sl-SI" altLang="sl-SI" sz="2200">
                <a:solidFill>
                  <a:srgbClr val="000000"/>
                </a:solidFill>
              </a:rPr>
              <a:t> – temperatura sistema a [K]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T</a:t>
            </a:r>
            <a:r>
              <a:rPr lang="sl-SI" altLang="sl-SI" sz="2200" baseline="-25000">
                <a:solidFill>
                  <a:srgbClr val="000000"/>
                </a:solidFill>
              </a:rPr>
              <a:t>b</a:t>
            </a:r>
            <a:r>
              <a:rPr lang="sl-SI" altLang="sl-SI" sz="2200">
                <a:solidFill>
                  <a:srgbClr val="000000"/>
                </a:solidFill>
              </a:rPr>
              <a:t> – temperatura sistema b [K]</a:t>
            </a:r>
          </a:p>
        </p:txBody>
      </p:sp>
      <p:sp>
        <p:nvSpPr>
          <p:cNvPr id="137225" name="Rectangle 10"/>
          <p:cNvSpPr>
            <a:spLocks noChangeArrowheads="1"/>
          </p:cNvSpPr>
          <p:nvPr/>
        </p:nvSpPr>
        <p:spPr bwMode="auto">
          <a:xfrm>
            <a:off x="1843089" y="4476751"/>
            <a:ext cx="8569325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179388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7D"/>
                </a:solidFill>
              </a:rPr>
              <a:t>TOPLOTNI TOK</a:t>
            </a:r>
            <a:endParaRPr lang="sl-SI" altLang="sl-SI" sz="2200">
              <a:solidFill>
                <a:srgbClr val="00007D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Pri segrevanju ali ohlajanju določene mase snovi v enoti časa pridemo do pojma toplotnega toka, namesto da računamo s toploto v določenem času.</a:t>
            </a:r>
          </a:p>
        </p:txBody>
      </p:sp>
      <p:sp>
        <p:nvSpPr>
          <p:cNvPr id="137226" name="Rectangle 12"/>
          <p:cNvSpPr>
            <a:spLocks noChangeArrowheads="1"/>
          </p:cNvSpPr>
          <p:nvPr/>
        </p:nvSpPr>
        <p:spPr bwMode="auto">
          <a:xfrm>
            <a:off x="1524001" y="301829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37227" name="Object 11"/>
          <p:cNvGraphicFramePr>
            <a:graphicFrameLocks noChangeAspect="1"/>
          </p:cNvGraphicFramePr>
          <p:nvPr/>
        </p:nvGraphicFramePr>
        <p:xfrm>
          <a:off x="6127750" y="5905500"/>
          <a:ext cx="21590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načba" r:id="rId7" imgW="1193800" imgH="393700" progId="Equation.3">
                  <p:embed/>
                </p:oleObj>
              </mc:Choice>
              <mc:Fallback>
                <p:oleObj name="Enačba" r:id="rId7" imgW="1193800" imgH="393700" progId="Equation.3">
                  <p:embed/>
                  <p:pic>
                    <p:nvPicPr>
                      <p:cNvPr id="137227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7750" y="5905500"/>
                        <a:ext cx="21590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7228" name="Rectangle 14"/>
          <p:cNvSpPr>
            <a:spLocks noChangeArrowheads="1"/>
          </p:cNvSpPr>
          <p:nvPr/>
        </p:nvSpPr>
        <p:spPr bwMode="auto">
          <a:xfrm>
            <a:off x="1524001" y="30992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37229" name="Object 13"/>
          <p:cNvGraphicFramePr>
            <a:graphicFrameLocks noChangeAspect="1"/>
          </p:cNvGraphicFramePr>
          <p:nvPr/>
        </p:nvGraphicFramePr>
        <p:xfrm>
          <a:off x="1990726" y="6027739"/>
          <a:ext cx="3273425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načba" r:id="rId9" imgW="1485900" imgH="228600" progId="Equation.3">
                  <p:embed/>
                </p:oleObj>
              </mc:Choice>
              <mc:Fallback>
                <p:oleObj name="Enačba" r:id="rId9" imgW="1485900" imgH="228600" progId="Equation.3">
                  <p:embed/>
                  <p:pic>
                    <p:nvPicPr>
                      <p:cNvPr id="137229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0726" y="6027739"/>
                        <a:ext cx="3273425" cy="427037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PoljeZBesedilom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771259" y="3815382"/>
            <a:ext cx="3097212" cy="615040"/>
          </a:xfrm>
          <a:prstGeom prst="rect">
            <a:avLst/>
          </a:prstGeom>
          <a:blipFill rotWithShape="0">
            <a:blip r:embed="rId11"/>
            <a:stretch>
              <a:fillRect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3" name="PoljeZBesedilom 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780049" y="3166514"/>
            <a:ext cx="3519486" cy="646331"/>
          </a:xfrm>
          <a:prstGeom prst="rect">
            <a:avLst/>
          </a:prstGeom>
          <a:blipFill rotWithShape="0">
            <a:blip r:embed="rId12"/>
            <a:stretch>
              <a:fillRect l="-1209" t="-3704" r="-1209" b="-12963"/>
            </a:stretch>
          </a:blipFill>
          <a:ln>
            <a:solidFill>
              <a:srgbClr val="FFCC66"/>
            </a:solidFill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802916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C902C045-0413-4BE8-8D15-BF3420770B4D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7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38243" name="Ograda številke diapozitiva 2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747F1997-5DCE-4261-8FF0-F25B201F524C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7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38244" name="Rectangle 5"/>
          <p:cNvSpPr>
            <a:spLocks noChangeArrowheads="1"/>
          </p:cNvSpPr>
          <p:nvPr/>
        </p:nvSpPr>
        <p:spPr bwMode="auto">
          <a:xfrm>
            <a:off x="1847851" y="326063"/>
            <a:ext cx="8640763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185738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29845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29845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2984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2984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984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984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984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984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984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00"/>
                </a:solidFill>
              </a:rPr>
              <a:t>Primer</a:t>
            </a:r>
            <a:endParaRPr lang="sl-SI" altLang="sl-SI" sz="22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1. Koliko toplote moramo dovesti, da segrejemo </a:t>
            </a:r>
            <a:r>
              <a:rPr lang="sl-SI" altLang="sl-SI" sz="2200" i="1">
                <a:solidFill>
                  <a:srgbClr val="000000"/>
                </a:solidFill>
              </a:rPr>
              <a:t>m = 3,7 </a:t>
            </a:r>
            <a:r>
              <a:rPr lang="sl-SI" altLang="sl-SI" sz="2200">
                <a:solidFill>
                  <a:srgbClr val="000000"/>
                </a:solidFill>
              </a:rPr>
              <a:t>kg bakra z </a:t>
            </a:r>
            <a:r>
              <a:rPr lang="sl-SI" altLang="sl-SI" sz="2200" i="1">
                <a:solidFill>
                  <a:srgbClr val="000000"/>
                </a:solidFill>
              </a:rPr>
              <a:t>T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  <a:r>
              <a:rPr lang="sl-SI" altLang="sl-SI" sz="2200" i="1">
                <a:solidFill>
                  <a:srgbClr val="000000"/>
                </a:solidFill>
              </a:rPr>
              <a:t>= </a:t>
            </a:r>
            <a:r>
              <a:rPr lang="sl-SI" altLang="sl-SI" sz="2200">
                <a:solidFill>
                  <a:srgbClr val="000000"/>
                </a:solidFill>
              </a:rPr>
              <a:t>20 °C na T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= 230 °C? Specifično toploto bakra poiščemo v Strojniškem priročniku.</a:t>
            </a:r>
          </a:p>
        </p:txBody>
      </p:sp>
      <p:sp>
        <p:nvSpPr>
          <p:cNvPr id="138245" name="Rectangle 7"/>
          <p:cNvSpPr>
            <a:spLocks noChangeArrowheads="1"/>
          </p:cNvSpPr>
          <p:nvPr/>
        </p:nvSpPr>
        <p:spPr bwMode="auto">
          <a:xfrm>
            <a:off x="1524001" y="28754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38246" name="Object 6"/>
          <p:cNvGraphicFramePr>
            <a:graphicFrameLocks noChangeAspect="1"/>
          </p:cNvGraphicFramePr>
          <p:nvPr/>
        </p:nvGraphicFramePr>
        <p:xfrm>
          <a:off x="1919288" y="1700213"/>
          <a:ext cx="2305050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načba" r:id="rId3" imgW="1600200" imgH="673100" progId="Equation.3">
                  <p:embed/>
                </p:oleObj>
              </mc:Choice>
              <mc:Fallback>
                <p:oleObj name="Enačba" r:id="rId3" imgW="1600200" imgH="673100" progId="Equation.3">
                  <p:embed/>
                  <p:pic>
                    <p:nvPicPr>
                      <p:cNvPr id="13824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288" y="1700213"/>
                        <a:ext cx="2305050" cy="792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8247" name="Rectangle 9"/>
          <p:cNvSpPr>
            <a:spLocks noChangeArrowheads="1"/>
          </p:cNvSpPr>
          <p:nvPr/>
        </p:nvSpPr>
        <p:spPr bwMode="auto">
          <a:xfrm>
            <a:off x="1524001" y="29849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38248" name="Object 8"/>
          <p:cNvGraphicFramePr>
            <a:graphicFrameLocks noChangeAspect="1"/>
          </p:cNvGraphicFramePr>
          <p:nvPr/>
        </p:nvGraphicFramePr>
        <p:xfrm>
          <a:off x="5532439" y="1873251"/>
          <a:ext cx="4884737" cy="1166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načba" r:id="rId5" imgW="2565400" imgH="673100" progId="Equation.3">
                  <p:embed/>
                </p:oleObj>
              </mc:Choice>
              <mc:Fallback>
                <p:oleObj name="Enačba" r:id="rId5" imgW="2565400" imgH="673100" progId="Equation.3">
                  <p:embed/>
                  <p:pic>
                    <p:nvPicPr>
                      <p:cNvPr id="13824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2439" y="1873251"/>
                        <a:ext cx="4884737" cy="1166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5177" name="Rectangle 10"/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1631951" y="3027571"/>
            <a:ext cx="8640763" cy="2123658"/>
          </a:xfrm>
          <a:prstGeom prst="rect">
            <a:avLst/>
          </a:prstGeom>
          <a:blipFill>
            <a:blip r:embed="rId7"/>
            <a:stretch>
              <a:fillRect l="-917" t="-1149" r="-1411"/>
            </a:stretch>
          </a:blipFill>
          <a:ln>
            <a:noFill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138250" name="Rectangle 24"/>
          <p:cNvSpPr>
            <a:spLocks noChangeArrowheads="1"/>
          </p:cNvSpPr>
          <p:nvPr/>
        </p:nvSpPr>
        <p:spPr bwMode="auto">
          <a:xfrm>
            <a:off x="1524001" y="239440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138251" name="Rectangle 26"/>
          <p:cNvSpPr>
            <a:spLocks noChangeArrowheads="1"/>
          </p:cNvSpPr>
          <p:nvPr/>
        </p:nvSpPr>
        <p:spPr bwMode="auto">
          <a:xfrm>
            <a:off x="1524001" y="239440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38252" name="Object 25"/>
          <p:cNvGraphicFramePr>
            <a:graphicFrameLocks noChangeAspect="1"/>
          </p:cNvGraphicFramePr>
          <p:nvPr/>
        </p:nvGraphicFramePr>
        <p:xfrm>
          <a:off x="1631951" y="4868863"/>
          <a:ext cx="2519363" cy="1947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načba" r:id="rId8" imgW="1219200" imgH="1206500" progId="Equation.3">
                  <p:embed/>
                </p:oleObj>
              </mc:Choice>
              <mc:Fallback>
                <p:oleObj name="Enačba" r:id="rId8" imgW="1219200" imgH="1206500" progId="Equation.3">
                  <p:embed/>
                  <p:pic>
                    <p:nvPicPr>
                      <p:cNvPr id="138252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1951" y="4868863"/>
                        <a:ext cx="2519363" cy="1947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8253" name="Rectangle 28"/>
          <p:cNvSpPr>
            <a:spLocks noChangeArrowheads="1"/>
          </p:cNvSpPr>
          <p:nvPr/>
        </p:nvSpPr>
        <p:spPr bwMode="auto">
          <a:xfrm>
            <a:off x="1524001" y="266110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38254" name="Object 27"/>
          <p:cNvGraphicFramePr>
            <a:graphicFrameLocks noChangeAspect="1"/>
          </p:cNvGraphicFramePr>
          <p:nvPr/>
        </p:nvGraphicFramePr>
        <p:xfrm>
          <a:off x="4500563" y="4868864"/>
          <a:ext cx="5880100" cy="1081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načba" r:id="rId10" imgW="3746500" imgH="774700" progId="Equation.3">
                  <p:embed/>
                </p:oleObj>
              </mc:Choice>
              <mc:Fallback>
                <p:oleObj name="Enačba" r:id="rId10" imgW="3746500" imgH="774700" progId="Equation.3">
                  <p:embed/>
                  <p:pic>
                    <p:nvPicPr>
                      <p:cNvPr id="138254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563" y="4868864"/>
                        <a:ext cx="5880100" cy="1081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38306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ka">
  <a:themeElements>
    <a:clrScheme name="Pika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k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ka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713</Words>
  <Application>Microsoft Office PowerPoint</Application>
  <PresentationFormat>Širokozaslonsko</PresentationFormat>
  <Paragraphs>85</Paragraphs>
  <Slides>7</Slides>
  <Notes>0</Notes>
  <HiddenSlides>0</HiddenSlides>
  <MMClips>0</MMClips>
  <ScaleCrop>false</ScaleCrop>
  <HeadingPairs>
    <vt:vector size="8" baseType="variant">
      <vt:variant>
        <vt:lpstr>Uporabljene pisave</vt:lpstr>
      </vt:variant>
      <vt:variant>
        <vt:i4>7</vt:i4>
      </vt:variant>
      <vt:variant>
        <vt:lpstr>Tema</vt:lpstr>
      </vt:variant>
      <vt:variant>
        <vt:i4>2</vt:i4>
      </vt:variant>
      <vt:variant>
        <vt:lpstr>Vdelani OLE strežniki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17" baseType="lpstr">
      <vt:lpstr>Arial</vt:lpstr>
      <vt:lpstr>Arial Black</vt:lpstr>
      <vt:lpstr>Calibri</vt:lpstr>
      <vt:lpstr>Calibri Light</vt:lpstr>
      <vt:lpstr>Symbol</vt:lpstr>
      <vt:lpstr>Times New Roman</vt:lpstr>
      <vt:lpstr>Wingdings</vt:lpstr>
      <vt:lpstr>Officeova tema</vt:lpstr>
      <vt:lpstr>Pika</vt:lpstr>
      <vt:lpstr>Microsoft Equation 3.0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Tanja</dc:creator>
  <cp:lastModifiedBy>Tanja</cp:lastModifiedBy>
  <cp:revision>28</cp:revision>
  <dcterms:created xsi:type="dcterms:W3CDTF">2021-09-29T19:34:14Z</dcterms:created>
  <dcterms:modified xsi:type="dcterms:W3CDTF">2022-04-10T10:26:58Z</dcterms:modified>
</cp:coreProperties>
</file>