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CD638F7-D667-4EF5-BD70-27065D82CDED}" type="datetimeFigureOut">
              <a:rPr lang="sl-SI" smtClean="0"/>
              <a:t>20. 12. 2023</a:t>
            </a:fld>
            <a:endParaRPr lang="sl-S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6597CD-5C0A-4232-BF1B-AE5A58085F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8396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38F7-D667-4EF5-BD70-27065D82CDED}" type="datetimeFigureOut">
              <a:rPr lang="sl-SI" smtClean="0"/>
              <a:t>20. 12. 2023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97CD-5C0A-4232-BF1B-AE5A58085F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874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38F7-D667-4EF5-BD70-27065D82CDED}" type="datetimeFigureOut">
              <a:rPr lang="sl-SI" smtClean="0"/>
              <a:t>20. 12. 2023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97CD-5C0A-4232-BF1B-AE5A58085F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558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38F7-D667-4EF5-BD70-27065D82CDED}" type="datetimeFigureOut">
              <a:rPr lang="sl-SI" smtClean="0"/>
              <a:t>20. 12. 2023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97CD-5C0A-4232-BF1B-AE5A58085F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769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CD638F7-D667-4EF5-BD70-27065D82CDED}" type="datetimeFigureOut">
              <a:rPr lang="sl-SI" smtClean="0"/>
              <a:t>20. 12. 2023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FC6597CD-5C0A-4232-BF1B-AE5A58085F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7864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38F7-D667-4EF5-BD70-27065D82CDED}" type="datetimeFigureOut">
              <a:rPr lang="sl-SI" smtClean="0"/>
              <a:t>20. 12. 2023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97CD-5C0A-4232-BF1B-AE5A58085F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628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38F7-D667-4EF5-BD70-27065D82CDED}" type="datetimeFigureOut">
              <a:rPr lang="sl-SI" smtClean="0"/>
              <a:t>20. 12. 2023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97CD-5C0A-4232-BF1B-AE5A58085F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50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38F7-D667-4EF5-BD70-27065D82CDED}" type="datetimeFigureOut">
              <a:rPr lang="sl-SI" smtClean="0"/>
              <a:t>20. 12. 2023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97CD-5C0A-4232-BF1B-AE5A58085F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776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38F7-D667-4EF5-BD70-27065D82CDED}" type="datetimeFigureOut">
              <a:rPr lang="sl-SI" smtClean="0"/>
              <a:t>20. 12. 2023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97CD-5C0A-4232-BF1B-AE5A58085F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583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38F7-D667-4EF5-BD70-27065D82CDED}" type="datetimeFigureOut">
              <a:rPr lang="sl-SI" smtClean="0"/>
              <a:t>20. 12. 2023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sl-S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FC6597CD-5C0A-4232-BF1B-AE5A58085F51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998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CD638F7-D667-4EF5-BD70-27065D82CDED}" type="datetimeFigureOut">
              <a:rPr lang="sl-SI" smtClean="0"/>
              <a:t>20. 12. 2023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FC6597CD-5C0A-4232-BF1B-AE5A58085F51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243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CD638F7-D667-4EF5-BD70-27065D82CDED}" type="datetimeFigureOut">
              <a:rPr lang="sl-SI" smtClean="0"/>
              <a:t>20. 12. 2023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6597CD-5C0A-4232-BF1B-AE5A58085F51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89012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306DE7-4461-42F5-974B-877D164C2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Gospodarstvo </a:t>
            </a:r>
            <a:r>
              <a:rPr lang="sl-SI" dirty="0" err="1"/>
              <a:t>slovenije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4818C5D-13A6-4A1F-8393-622B9AEF2A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9. RAZRED</a:t>
            </a:r>
          </a:p>
        </p:txBody>
      </p:sp>
    </p:spTree>
    <p:extLst>
      <p:ext uri="{BB962C8B-B14F-4D97-AF65-F5344CB8AC3E}">
        <p14:creationId xmlns:p14="http://schemas.microsoft.com/office/powerpoint/2010/main" val="367998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6211C7-6C07-4844-BDF8-CEE368E8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RAZVOJ GOSPODARSTVA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8D47FF6-682F-466F-B304-EBE019A21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014194"/>
            <a:ext cx="10354235" cy="42879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400" b="1" dirty="0"/>
              <a:t>DO 20. STOLETJA</a:t>
            </a:r>
          </a:p>
          <a:p>
            <a:pPr marL="0" indent="0">
              <a:buNone/>
            </a:pPr>
            <a:r>
              <a:rPr lang="sl-SI" sz="2400" b="1" dirty="0"/>
              <a:t>Kmetijstvo</a:t>
            </a:r>
            <a:r>
              <a:rPr lang="sl-SI" sz="2400" dirty="0"/>
              <a:t> (najpomembnejše).</a:t>
            </a:r>
          </a:p>
          <a:p>
            <a:pPr marL="0" indent="0">
              <a:buNone/>
            </a:pPr>
            <a:r>
              <a:rPr lang="sl-SI" sz="2400" b="1" dirty="0"/>
              <a:t>Rudarstvo, predelava rud</a:t>
            </a:r>
            <a:r>
              <a:rPr lang="sl-SI" sz="2400" dirty="0"/>
              <a:t>.</a:t>
            </a:r>
            <a:br>
              <a:rPr lang="sl-SI" sz="2400" b="1" dirty="0"/>
            </a:br>
            <a:r>
              <a:rPr lang="sl-SI" sz="2400" dirty="0"/>
              <a:t>- domača rudna nahajališča </a:t>
            </a:r>
            <a:br>
              <a:rPr lang="sl-SI" sz="2400" dirty="0"/>
            </a:br>
            <a:r>
              <a:rPr lang="sl-SI" sz="2400" dirty="0"/>
              <a:t>(živo srebro, svinec, cink, uran, rjavi premog, lignit)</a:t>
            </a:r>
          </a:p>
          <a:p>
            <a:pPr marL="0" indent="0">
              <a:buNone/>
            </a:pPr>
            <a:r>
              <a:rPr lang="sl-SI" sz="2400" dirty="0"/>
              <a:t>- propadati začne v začetku 19. stol</a:t>
            </a:r>
          </a:p>
          <a:p>
            <a:pPr marL="0" indent="0">
              <a:buNone/>
            </a:pPr>
            <a:r>
              <a:rPr lang="sl-SI" sz="2400" dirty="0"/>
              <a:t>Fužinarstvo (Gorenjska), steklarstvo (Pohorje, Zasavje), </a:t>
            </a:r>
            <a:br>
              <a:rPr lang="sl-SI" sz="2400" dirty="0"/>
            </a:br>
            <a:r>
              <a:rPr lang="sl-SI" sz="2400" dirty="0"/>
              <a:t>solinarstvo (ob obali).</a:t>
            </a:r>
          </a:p>
          <a:p>
            <a:pPr marL="0" indent="0">
              <a:buNone/>
            </a:pPr>
            <a:r>
              <a:rPr lang="sl-SI" sz="2400" b="1" dirty="0"/>
              <a:t>Promet in trgovina</a:t>
            </a:r>
            <a:r>
              <a:rPr lang="sl-SI" sz="2400" dirty="0"/>
              <a:t>.</a:t>
            </a:r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1026" name="Picture 2" descr="Fužinarstvo * | RAZSVETLJENSTVO">
            <a:extLst>
              <a:ext uri="{FF2B5EF4-FFF2-40B4-BE49-F238E27FC236}">
                <a16:creationId xmlns:a16="http://schemas.microsoft.com/office/drawing/2014/main" id="{CAA4F863-FDD6-4BD2-A203-ADCEAF06C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545" y="1380564"/>
            <a:ext cx="3149715" cy="252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 parku | Krajinski park Sečoveljske soline">
            <a:extLst>
              <a:ext uri="{FF2B5EF4-FFF2-40B4-BE49-F238E27FC236}">
                <a16:creationId xmlns:a16="http://schemas.microsoft.com/office/drawing/2014/main" id="{7C680841-B494-49A2-AD6B-4E187898C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545" y="3929062"/>
            <a:ext cx="3149715" cy="21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10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6211C7-6C07-4844-BDF8-CEE368E8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RAZVOJ GOSPODARSTVA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8D47FF6-682F-466F-B304-EBE019A21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014194"/>
            <a:ext cx="10345271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400" b="1" dirty="0"/>
              <a:t>20. STOLETJE</a:t>
            </a:r>
          </a:p>
          <a:p>
            <a:pPr marL="0" indent="0">
              <a:buNone/>
            </a:pPr>
            <a:r>
              <a:rPr lang="sl-SI" sz="2400" b="1" dirty="0"/>
              <a:t>Vpliv političnih sprememb </a:t>
            </a:r>
            <a:r>
              <a:rPr lang="sl-SI" sz="2400" dirty="0">
                <a:sym typeface="Wingdings" panose="05000000000000000000" pitchFamily="2" charset="2"/>
              </a:rPr>
              <a:t> postanemo del Kraljevine SHS oz. Jugoslavije </a:t>
            </a:r>
            <a:br>
              <a:rPr lang="sl-SI" sz="2400" dirty="0">
                <a:sym typeface="Wingdings" panose="05000000000000000000" pitchFamily="2" charset="2"/>
              </a:rPr>
            </a:br>
            <a:r>
              <a:rPr lang="sl-SI" sz="2400" dirty="0">
                <a:sym typeface="Wingdings" panose="05000000000000000000" pitchFamily="2" charset="2"/>
              </a:rPr>
              <a:t>(nov, slabše gospodarsko razvit trg).</a:t>
            </a:r>
          </a:p>
          <a:p>
            <a:pPr marL="0" indent="0">
              <a:buNone/>
            </a:pPr>
            <a:r>
              <a:rPr lang="sl-SI" sz="2400" b="1" dirty="0">
                <a:sym typeface="Wingdings" panose="05000000000000000000" pitchFamily="2" charset="2"/>
              </a:rPr>
              <a:t>Hitra gospodarska rast</a:t>
            </a:r>
            <a:r>
              <a:rPr lang="sl-SI" sz="2400" dirty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sl-SI" sz="2400" dirty="0">
                <a:sym typeface="Wingdings" panose="05000000000000000000" pitchFamily="2" charset="2"/>
              </a:rPr>
              <a:t>Po 2. sv. Vojni so najbolj spodbujali </a:t>
            </a:r>
            <a:r>
              <a:rPr lang="sl-SI" sz="2400" b="1" dirty="0">
                <a:sym typeface="Wingdings" panose="05000000000000000000" pitchFamily="2" charset="2"/>
              </a:rPr>
              <a:t>težko industrijo, </a:t>
            </a:r>
            <a:br>
              <a:rPr lang="sl-SI" sz="2400" b="1" dirty="0">
                <a:sym typeface="Wingdings" panose="05000000000000000000" pitchFamily="2" charset="2"/>
              </a:rPr>
            </a:br>
            <a:r>
              <a:rPr lang="sl-SI" sz="2400" b="1" dirty="0">
                <a:sym typeface="Wingdings" panose="05000000000000000000" pitchFamily="2" charset="2"/>
              </a:rPr>
              <a:t>rudarstvo, gradnjo infrastrukture</a:t>
            </a:r>
            <a:r>
              <a:rPr lang="sl-SI" sz="2400" dirty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sl-SI" sz="2400" b="1" dirty="0">
                <a:sym typeface="Wingdings" panose="05000000000000000000" pitchFamily="2" charset="2"/>
              </a:rPr>
              <a:t>Nastanek tovarn </a:t>
            </a:r>
            <a:r>
              <a:rPr lang="sl-SI" sz="2400" dirty="0">
                <a:sym typeface="Wingdings" panose="05000000000000000000" pitchFamily="2" charset="2"/>
              </a:rPr>
              <a:t>(Litostroj, TAM Maribor, </a:t>
            </a:r>
            <a:br>
              <a:rPr lang="sl-SI" sz="2400" dirty="0">
                <a:sym typeface="Wingdings" panose="05000000000000000000" pitchFamily="2" charset="2"/>
              </a:rPr>
            </a:br>
            <a:r>
              <a:rPr lang="sl-SI" sz="2400" dirty="0">
                <a:sym typeface="Wingdings" panose="05000000000000000000" pitchFamily="2" charset="2"/>
              </a:rPr>
              <a:t>Iskra Kranj, …)</a:t>
            </a:r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2050" name="Picture 2" descr="Litostroj leta 1951, fotograf Marjan Pfeifer. Hrani Muzej novejše zgodovine  Slovenije. - Zgodovina na dlani">
            <a:extLst>
              <a:ext uri="{FF2B5EF4-FFF2-40B4-BE49-F238E27FC236}">
                <a16:creationId xmlns:a16="http://schemas.microsoft.com/office/drawing/2014/main" id="{714B8911-D466-4008-908A-72CFDADC0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593" y="3688975"/>
            <a:ext cx="4441866" cy="292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8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6211C7-6C07-4844-BDF8-CEE368E8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RAZVOJ GOSPODARSTVA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8D47FF6-682F-466F-B304-EBE019A21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3"/>
            <a:ext cx="10318376" cy="440453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l-SI" sz="2400" b="1" dirty="0"/>
              <a:t>PO OSAMOSVOJITVI</a:t>
            </a:r>
          </a:p>
          <a:p>
            <a:pPr marL="0" indent="0">
              <a:buNone/>
            </a:pPr>
            <a:r>
              <a:rPr lang="sl-SI" sz="2600" b="1" dirty="0"/>
              <a:t>Težave: </a:t>
            </a:r>
            <a:endParaRPr lang="sl-SI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600" dirty="0"/>
              <a:t>zmanjšan uvoz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600" dirty="0"/>
              <a:t>zahtevnejši trg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600" dirty="0"/>
              <a:t>zmanjševanje proizvodnje in znižanje stroškov </a:t>
            </a:r>
            <a:r>
              <a:rPr lang="sl-SI" sz="2600" dirty="0">
                <a:sym typeface="Wingdings" panose="05000000000000000000" pitchFamily="2" charset="2"/>
              </a:rPr>
              <a:t> odpuščanje delavcev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600" dirty="0"/>
              <a:t>pojav cenejših izdelkov iz tujine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600" dirty="0"/>
              <a:t>tržno gospodarstvo (samouravnavanje trga)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600" dirty="0"/>
              <a:t>večji pomen dobijo storitvene dejavnosti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600" b="1" dirty="0"/>
              <a:t>Slovenija je gospodarsko razvita država.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600" b="1" dirty="0"/>
              <a:t>Gospodarska kriza med leti 2008 in 2014.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600" b="1" dirty="0"/>
              <a:t>Vstop v EU </a:t>
            </a:r>
            <a:r>
              <a:rPr lang="sl-SI" sz="2600" b="1" dirty="0">
                <a:sym typeface="Wingdings" panose="05000000000000000000" pitchFamily="2" charset="2"/>
              </a:rPr>
              <a:t> ugoden vpliv na naše gospodarstvo.</a:t>
            </a:r>
            <a:endParaRPr lang="sl-SI" sz="2600" b="1" dirty="0"/>
          </a:p>
        </p:txBody>
      </p:sp>
    </p:spTree>
    <p:extLst>
      <p:ext uri="{BB962C8B-B14F-4D97-AF65-F5344CB8AC3E}">
        <p14:creationId xmlns:p14="http://schemas.microsoft.com/office/powerpoint/2010/main" val="100669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F20689-F929-40E8-87A5-57C8AF037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GOSPODARSTVO DANES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0907D97-C1DF-43AE-B50A-32FFE781A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560424" cy="3931920"/>
          </a:xfrm>
        </p:spPr>
        <p:txBody>
          <a:bodyPr>
            <a:normAutofit/>
          </a:bodyPr>
          <a:lstStyle/>
          <a:p>
            <a:r>
              <a:rPr lang="sl-SI" sz="2400" dirty="0"/>
              <a:t>Največ ljudi je zaposlenih v </a:t>
            </a:r>
            <a:r>
              <a:rPr lang="sl-SI" sz="2400" b="1" dirty="0"/>
              <a:t>storitvenih dejavnostih</a:t>
            </a:r>
            <a:r>
              <a:rPr lang="sl-SI" sz="2400" dirty="0"/>
              <a:t> </a:t>
            </a:r>
            <a:r>
              <a:rPr lang="sl-SI" sz="2400" dirty="0">
                <a:sym typeface="Wingdings" panose="05000000000000000000" pitchFamily="2" charset="2"/>
              </a:rPr>
              <a:t> </a:t>
            </a:r>
            <a:r>
              <a:rPr lang="sl-SI" sz="2400" b="1" dirty="0">
                <a:sym typeface="Wingdings" panose="05000000000000000000" pitchFamily="2" charset="2"/>
              </a:rPr>
              <a:t>postindustrijska država</a:t>
            </a:r>
            <a:r>
              <a:rPr lang="sl-SI" sz="2400" dirty="0">
                <a:sym typeface="Wingdings" panose="05000000000000000000" pitchFamily="2" charset="2"/>
              </a:rPr>
              <a:t>.</a:t>
            </a:r>
          </a:p>
          <a:p>
            <a:r>
              <a:rPr lang="sl-SI" sz="2400" dirty="0">
                <a:sym typeface="Wingdings" panose="05000000000000000000" pitchFamily="2" charset="2"/>
              </a:rPr>
              <a:t>Kljub temu zaostajamo za gospodarsko najbolj razvitimi državami.</a:t>
            </a:r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3074" name="Picture 2" descr="9 znakov, da imaš dobrega frizerja - Trendi - Govori.se">
            <a:extLst>
              <a:ext uri="{FF2B5EF4-FFF2-40B4-BE49-F238E27FC236}">
                <a16:creationId xmlns:a16="http://schemas.microsoft.com/office/drawing/2014/main" id="{AEFA08D0-70E4-494F-B649-C889C59C3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8" y="3164373"/>
            <a:ext cx="2360688" cy="15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anka Slovenije: Bančni sistem je stabilen, raven tveganja se zmanjšuje - N1">
            <a:extLst>
              <a:ext uri="{FF2B5EF4-FFF2-40B4-BE49-F238E27FC236}">
                <a16:creationId xmlns:a16="http://schemas.microsoft.com/office/drawing/2014/main" id="{81779DCF-CB3B-4D43-8362-C7DFE7F51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31" y="3164373"/>
            <a:ext cx="2230241" cy="15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rama na štajerski avtocesti, tovornjak trčil v kolono - siol.net">
            <a:extLst>
              <a:ext uri="{FF2B5EF4-FFF2-40B4-BE49-F238E27FC236}">
                <a16:creationId xmlns:a16="http://schemas.microsoft.com/office/drawing/2014/main" id="{99A8B188-002F-49B1-A37D-7E46CEFCD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27" y="3147449"/>
            <a:ext cx="2360689" cy="157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rvaška: Turizem je pred kolapsom - Žurnal24">
            <a:extLst>
              <a:ext uri="{FF2B5EF4-FFF2-40B4-BE49-F238E27FC236}">
                <a16:creationId xmlns:a16="http://schemas.microsoft.com/office/drawing/2014/main" id="{89839BDF-F43A-4A4C-B387-6752C4422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071" y="3142015"/>
            <a:ext cx="2798645" cy="157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zdrževalec pnevmatik in vulkanizer - SrednjeŠole.si">
            <a:extLst>
              <a:ext uri="{FF2B5EF4-FFF2-40B4-BE49-F238E27FC236}">
                <a16:creationId xmlns:a16="http://schemas.microsoft.com/office/drawing/2014/main" id="{501FC45B-CB07-4ED0-9E7B-908B6F1FD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 b="9183"/>
          <a:stretch/>
        </p:blipFill>
        <p:spPr bwMode="auto">
          <a:xfrm>
            <a:off x="815788" y="4825376"/>
            <a:ext cx="2833206" cy="157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Müller - CHEMISTS, PET SHOPS: EQUIPMENT AND SUPPLIES FOR (MANUFACTURE,  WHOLESALE), STATIONERY SHOPS, STATIONERY AND BOOK SHOPS (RETAIL), TOYS AND  GAMES (RETAIL), PERFUME SHOPS (RETAIL), NEEDLEWORK, Trbovlje - Muller in  Trbovlje -">
            <a:extLst>
              <a:ext uri="{FF2B5EF4-FFF2-40B4-BE49-F238E27FC236}">
                <a16:creationId xmlns:a16="http://schemas.microsoft.com/office/drawing/2014/main" id="{80A9713D-591A-43C2-81A8-BA44B3262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87" y="4822429"/>
            <a:ext cx="2833207" cy="157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Kaval Group - Dobrodošli v svetu izvrstne kulinarike | Kaval Group">
            <a:extLst>
              <a:ext uri="{FF2B5EF4-FFF2-40B4-BE49-F238E27FC236}">
                <a16:creationId xmlns:a16="http://schemas.microsoft.com/office/drawing/2014/main" id="{FCCFF552-78A7-41A0-A5A5-FFCF286FA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87" y="4822428"/>
            <a:ext cx="2233716" cy="157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asino Rio - igralni salon">
            <a:extLst>
              <a:ext uri="{FF2B5EF4-FFF2-40B4-BE49-F238E27FC236}">
                <a16:creationId xmlns:a16="http://schemas.microsoft.com/office/drawing/2014/main" id="{ED263C32-D061-4640-8A21-260989234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r="18762"/>
          <a:stretch/>
        </p:blipFill>
        <p:spPr bwMode="auto">
          <a:xfrm>
            <a:off x="8920497" y="4831884"/>
            <a:ext cx="1983220" cy="156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05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CDC661-C6A5-43F5-861F-71B012C8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GOSPODARSKI SEKTORJI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3D18E724-1C90-498F-B5B5-3A8E55BC0F08}"/>
              </a:ext>
            </a:extLst>
          </p:cNvPr>
          <p:cNvGrpSpPr/>
          <p:nvPr/>
        </p:nvGrpSpPr>
        <p:grpSpPr>
          <a:xfrm>
            <a:off x="3293871" y="3952729"/>
            <a:ext cx="2490833" cy="2262677"/>
            <a:chOff x="6278657" y="3366721"/>
            <a:chExt cx="3928864" cy="2848685"/>
          </a:xfrm>
        </p:grpSpPr>
        <p:pic>
          <p:nvPicPr>
            <p:cNvPr id="1028" name="Picture 4" descr="industrija">
              <a:extLst>
                <a:ext uri="{FF2B5EF4-FFF2-40B4-BE49-F238E27FC236}">
                  <a16:creationId xmlns:a16="http://schemas.microsoft.com/office/drawing/2014/main" id="{911B4FB3-7A3E-4874-B129-63B717214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3675" y="4791064"/>
              <a:ext cx="2133846" cy="1424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Rudarstvo - Wikipedia">
              <a:extLst>
                <a:ext uri="{FF2B5EF4-FFF2-40B4-BE49-F238E27FC236}">
                  <a16:creationId xmlns:a16="http://schemas.microsoft.com/office/drawing/2014/main" id="{C3368D7B-A225-4C51-9C50-1D59735A7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657" y="3366721"/>
              <a:ext cx="2250141" cy="15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Kako trajnostna je lahko slovenska energetika | Novice RSS Zanimivosti">
              <a:extLst>
                <a:ext uri="{FF2B5EF4-FFF2-40B4-BE49-F238E27FC236}">
                  <a16:creationId xmlns:a16="http://schemas.microsoft.com/office/drawing/2014/main" id="{A3D90B08-BE55-4564-B89D-24E68BB2C2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657" y="4814312"/>
              <a:ext cx="1793418" cy="1401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Gradbeništvo | METAL PRO SERVIS, d.o.o.">
              <a:extLst>
                <a:ext uri="{FF2B5EF4-FFF2-40B4-BE49-F238E27FC236}">
                  <a16:creationId xmlns:a16="http://schemas.microsoft.com/office/drawing/2014/main" id="{7D2E59D6-4751-438C-9AE0-A988331664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8072074" y="3366721"/>
              <a:ext cx="2135447" cy="1424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Skupina 5">
            <a:extLst>
              <a:ext uri="{FF2B5EF4-FFF2-40B4-BE49-F238E27FC236}">
                <a16:creationId xmlns:a16="http://schemas.microsoft.com/office/drawing/2014/main" id="{8CC8F26B-71E3-4F32-9988-E193D5F7CF74}"/>
              </a:ext>
            </a:extLst>
          </p:cNvPr>
          <p:cNvGrpSpPr/>
          <p:nvPr/>
        </p:nvGrpSpPr>
        <p:grpSpPr>
          <a:xfrm>
            <a:off x="6051177" y="3914269"/>
            <a:ext cx="2509937" cy="2301137"/>
            <a:chOff x="6472090" y="3156177"/>
            <a:chExt cx="3795645" cy="2670882"/>
          </a:xfrm>
        </p:grpSpPr>
        <p:pic>
          <p:nvPicPr>
            <p:cNvPr id="1042" name="Picture 18" descr="Za kakovostni turizem potrebujemo goste, ki takšno storitev lahko plačajo&quot;  - siol.net">
              <a:extLst>
                <a:ext uri="{FF2B5EF4-FFF2-40B4-BE49-F238E27FC236}">
                  <a16:creationId xmlns:a16="http://schemas.microsoft.com/office/drawing/2014/main" id="{45D35687-AD19-48F6-9EC7-CA7A4F608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286" y="3156177"/>
              <a:ext cx="1942433" cy="1294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Gospodarstvo">
              <a:extLst>
                <a:ext uri="{FF2B5EF4-FFF2-40B4-BE49-F238E27FC236}">
                  <a16:creationId xmlns:a16="http://schemas.microsoft.com/office/drawing/2014/main" id="{EC5A09C5-AF4F-41EF-8174-F18A9CE858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2090" y="4431906"/>
              <a:ext cx="1970629" cy="1395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Pozor, če greste na cesto: močno povečan promet - Slovenske novice">
              <a:extLst>
                <a:ext uri="{FF2B5EF4-FFF2-40B4-BE49-F238E27FC236}">
                  <a16:creationId xmlns:a16="http://schemas.microsoft.com/office/drawing/2014/main" id="{E57D50FD-C0A3-4F26-A5C1-7504F71982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77" r="44054"/>
            <a:stretch/>
          </p:blipFill>
          <p:spPr bwMode="auto">
            <a:xfrm>
              <a:off x="8442718" y="3156963"/>
              <a:ext cx="1825017" cy="2670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7E98F47-366A-4236-8F8E-CB4EAB34361A}"/>
              </a:ext>
            </a:extLst>
          </p:cNvPr>
          <p:cNvGrpSpPr/>
          <p:nvPr/>
        </p:nvGrpSpPr>
        <p:grpSpPr>
          <a:xfrm>
            <a:off x="8965604" y="3913695"/>
            <a:ext cx="2491292" cy="2281158"/>
            <a:chOff x="2570454" y="2988660"/>
            <a:chExt cx="3525546" cy="2987458"/>
          </a:xfrm>
        </p:grpSpPr>
        <p:pic>
          <p:nvPicPr>
            <p:cNvPr id="1052" name="Picture 28" descr="Javna uprava – Sipos d.o.o.">
              <a:extLst>
                <a:ext uri="{FF2B5EF4-FFF2-40B4-BE49-F238E27FC236}">
                  <a16:creationId xmlns:a16="http://schemas.microsoft.com/office/drawing/2014/main" id="{FDBEAA81-908B-41F6-8D1F-1D8CF854AF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98" b="16931"/>
            <a:stretch/>
          </p:blipFill>
          <p:spPr bwMode="auto">
            <a:xfrm>
              <a:off x="2571751" y="4580965"/>
              <a:ext cx="3524249" cy="1395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Kakšna bo nova zdravstvena strategija? - 24ur.com">
              <a:extLst>
                <a:ext uri="{FF2B5EF4-FFF2-40B4-BE49-F238E27FC236}">
                  <a16:creationId xmlns:a16="http://schemas.microsoft.com/office/drawing/2014/main" id="{768433A9-A80A-4A1E-8FC9-B171F9A822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45" r="-479"/>
            <a:stretch/>
          </p:blipFill>
          <p:spPr bwMode="auto">
            <a:xfrm>
              <a:off x="2570454" y="3012864"/>
              <a:ext cx="1942434" cy="156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Novi minister za šolstvo bi spreminjal sistem ocenjevanja - Žurnal24">
              <a:extLst>
                <a:ext uri="{FF2B5EF4-FFF2-40B4-BE49-F238E27FC236}">
                  <a16:creationId xmlns:a16="http://schemas.microsoft.com/office/drawing/2014/main" id="{05F8E640-D5A3-469E-8847-8760A2B352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4" r="13532"/>
            <a:stretch/>
          </p:blipFill>
          <p:spPr bwMode="auto">
            <a:xfrm>
              <a:off x="4270982" y="2988660"/>
              <a:ext cx="1825017" cy="1592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B8008B4-4FD7-4931-B113-76EB9484D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524418"/>
              </p:ext>
            </p:extLst>
          </p:nvPr>
        </p:nvGraphicFramePr>
        <p:xfrm>
          <a:off x="573741" y="1964716"/>
          <a:ext cx="10954872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2871">
                  <a:extLst>
                    <a:ext uri="{9D8B030D-6E8A-4147-A177-3AD203B41FA5}">
                      <a16:colId xmlns:a16="http://schemas.microsoft.com/office/drawing/2014/main" val="465064725"/>
                    </a:ext>
                  </a:extLst>
                </a:gridCol>
                <a:gridCol w="2698376">
                  <a:extLst>
                    <a:ext uri="{9D8B030D-6E8A-4147-A177-3AD203B41FA5}">
                      <a16:colId xmlns:a16="http://schemas.microsoft.com/office/drawing/2014/main" val="18305633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099523745"/>
                    </a:ext>
                  </a:extLst>
                </a:gridCol>
                <a:gridCol w="2483225">
                  <a:extLst>
                    <a:ext uri="{9D8B030D-6E8A-4147-A177-3AD203B41FA5}">
                      <a16:colId xmlns:a16="http://schemas.microsoft.com/office/drawing/2014/main" val="2265847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>
                          <a:solidFill>
                            <a:schemeClr val="accent3"/>
                          </a:solidFill>
                        </a:rPr>
                        <a:t>PRIMARNI</a:t>
                      </a:r>
                      <a:br>
                        <a:rPr lang="sl-SI" sz="24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sl-SI" sz="2400" dirty="0"/>
                        <a:t>(kmetijstvo, ribištvo, gozdarstvo, lov, …)</a:t>
                      </a:r>
                    </a:p>
                    <a:p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>
                          <a:solidFill>
                            <a:schemeClr val="accent4"/>
                          </a:solidFill>
                        </a:rPr>
                        <a:t>SEKUNDARNI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/>
                        <a:t>(industrija, rudarstvo, gradbeništvo, energetika, …)</a:t>
                      </a:r>
                    </a:p>
                    <a:p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>
                          <a:solidFill>
                            <a:schemeClr val="accent5"/>
                          </a:solidFill>
                        </a:rPr>
                        <a:t>TERCIARNI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/>
                        <a:t>(storitvene dejavnosti – trgovina, turizem, promet, bančništvo, …)</a:t>
                      </a:r>
                    </a:p>
                    <a:p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>
                          <a:solidFill>
                            <a:schemeClr val="accent6"/>
                          </a:solidFill>
                        </a:rPr>
                        <a:t>KVARTARNI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/>
                        <a:t>(zdravstvo, šolstvo, javna uprava, …)</a:t>
                      </a:r>
                    </a:p>
                    <a:p>
                      <a:endParaRPr lang="sl-S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30742"/>
                  </a:ext>
                </a:extLst>
              </a:tr>
            </a:tbl>
          </a:graphicData>
        </a:graphic>
      </p:graphicFrame>
      <p:grpSp>
        <p:nvGrpSpPr>
          <p:cNvPr id="24" name="Skupina 23">
            <a:extLst>
              <a:ext uri="{FF2B5EF4-FFF2-40B4-BE49-F238E27FC236}">
                <a16:creationId xmlns:a16="http://schemas.microsoft.com/office/drawing/2014/main" id="{DC528D31-4D54-4FB3-A904-55E6729F076B}"/>
              </a:ext>
            </a:extLst>
          </p:cNvPr>
          <p:cNvGrpSpPr/>
          <p:nvPr/>
        </p:nvGrpSpPr>
        <p:grpSpPr>
          <a:xfrm>
            <a:off x="465704" y="3954543"/>
            <a:ext cx="2544383" cy="2260863"/>
            <a:chOff x="3958332" y="1319375"/>
            <a:chExt cx="4207749" cy="3871072"/>
          </a:xfrm>
        </p:grpSpPr>
        <p:pic>
          <p:nvPicPr>
            <p:cNvPr id="25" name="Picture 2" descr="Kmetijstvo">
              <a:extLst>
                <a:ext uri="{FF2B5EF4-FFF2-40B4-BE49-F238E27FC236}">
                  <a16:creationId xmlns:a16="http://schemas.microsoft.com/office/drawing/2014/main" id="{FFE1C118-C95D-4212-A8CD-6CD7C591B6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072" b="18422"/>
            <a:stretch/>
          </p:blipFill>
          <p:spPr bwMode="auto">
            <a:xfrm>
              <a:off x="3958332" y="1319375"/>
              <a:ext cx="4197017" cy="1095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 descr="Ribištvo in akvakultura">
              <a:extLst>
                <a:ext uri="{FF2B5EF4-FFF2-40B4-BE49-F238E27FC236}">
                  <a16:creationId xmlns:a16="http://schemas.microsoft.com/office/drawing/2014/main" id="{B98BC3B2-B255-4993-83B6-A9E394E399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9" t="31838" r="15938" b="22831"/>
            <a:stretch/>
          </p:blipFill>
          <p:spPr bwMode="auto">
            <a:xfrm>
              <a:off x="3969064" y="3592879"/>
              <a:ext cx="4197017" cy="1597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Vsegrad d.o.o. - Gozdarstvo">
              <a:extLst>
                <a:ext uri="{FF2B5EF4-FFF2-40B4-BE49-F238E27FC236}">
                  <a16:creationId xmlns:a16="http://schemas.microsoft.com/office/drawing/2014/main" id="{0B43F967-3971-47DB-AF90-BB3163713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315" y="2415283"/>
              <a:ext cx="2013766" cy="1462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2" descr="VIDEO: Lov na jelena lopatara u lovištu Bukovac – Novakuša - Lovci Balkana">
              <a:extLst>
                <a:ext uri="{FF2B5EF4-FFF2-40B4-BE49-F238E27FC236}">
                  <a16:creationId xmlns:a16="http://schemas.microsoft.com/office/drawing/2014/main" id="{4DF5DDA9-87B4-4D4E-A8A9-229B578B23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41"/>
            <a:stretch/>
          </p:blipFill>
          <p:spPr bwMode="auto">
            <a:xfrm>
              <a:off x="3958332" y="2415283"/>
              <a:ext cx="2320324" cy="1515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6406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lo">
  <a:themeElements>
    <a:clrScheme name="Milo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Milo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il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Milo</Template>
  <TotalTime>100</TotalTime>
  <Words>258</Words>
  <Application>Microsoft Office PowerPoint</Application>
  <PresentationFormat>Širokozaslonsko</PresentationFormat>
  <Paragraphs>38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Garamond</vt:lpstr>
      <vt:lpstr>Wingdings</vt:lpstr>
      <vt:lpstr>Milo</vt:lpstr>
      <vt:lpstr>Gospodarstvo slovenije</vt:lpstr>
      <vt:lpstr>RAZVOJ GOSPODARSTVA</vt:lpstr>
      <vt:lpstr>RAZVOJ GOSPODARSTVA</vt:lpstr>
      <vt:lpstr>RAZVOJ GOSPODARSTVA</vt:lpstr>
      <vt:lpstr>GOSPODARSTVO DANES</vt:lpstr>
      <vt:lpstr>GOSPODARSKI SEKTORJI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Gospodarstvo slovenije</dc:title>
  <dc:creator>SIO Administrator</dc:creator>
  <cp:lastModifiedBy>SIO Administrator</cp:lastModifiedBy>
  <cp:revision>11</cp:revision>
  <dcterms:created xsi:type="dcterms:W3CDTF">2023-12-20T12:46:04Z</dcterms:created>
  <dcterms:modified xsi:type="dcterms:W3CDTF">2023-12-20T21:05:24Z</dcterms:modified>
</cp:coreProperties>
</file>